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</p:embeddedFont>
    <p:embeddedFont>
      <p:font typeface="2  Davat" panose="00000400000000000000" pitchFamily="2" charset="-78"/>
      <p:regular r:id="rId17"/>
    </p:embeddedFont>
    <p:embeddedFont>
      <p:font typeface="2  Badr" panose="00000400000000000000" pitchFamily="2" charset="-78"/>
      <p:regular r:id="rId18"/>
      <p:bold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B Nazanin" panose="00000400000000000000" pitchFamily="2" charset="-78"/>
      <p:regular r:id="rId22"/>
      <p:bold r:id="rId23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8C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71" d="100"/>
          <a:sy n="71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72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44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719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615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177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93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360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656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699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25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89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24F3AB-1A05-4CEB-8BAA-88B51B04F5FA}" type="datetimeFigureOut">
              <a:rPr lang="fa-IR" smtClean="0"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4264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9266" y="2141904"/>
            <a:ext cx="442187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2  Davat" panose="00000400000000000000" pitchFamily="2" charset="-78"/>
              </a:rPr>
              <a:t>مبادی العربیه </a:t>
            </a:r>
          </a:p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2  Davat" panose="00000400000000000000" pitchFamily="2" charset="-78"/>
              </a:rPr>
              <a:t>جلد سوم</a:t>
            </a:r>
          </a:p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2  Davat" panose="00000400000000000000" pitchFamily="2" charset="-78"/>
              </a:rPr>
              <a:t>موصولات</a:t>
            </a:r>
            <a:endParaRPr lang="fa-IR" sz="4000" b="1" dirty="0">
              <a:cs typeface="2  Davat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752" y="1351128"/>
            <a:ext cx="1514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2  Davat" panose="00000400000000000000" pitchFamily="2" charset="-78"/>
              </a:rPr>
              <a:t>بسمه تعالی</a:t>
            </a:r>
            <a:endParaRPr lang="fa-IR" sz="2800" b="1" dirty="0">
              <a:solidFill>
                <a:schemeClr val="bg1"/>
              </a:solidFill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9672" y="1275895"/>
            <a:ext cx="6444994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الاسم الموصول؟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قسماً الموصول؟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الفرق بین الموصول الخاص و المشترک</a:t>
            </a: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عد الفاظ الموصول </a:t>
            </a: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الخاص</a:t>
            </a:r>
            <a:endParaRPr lang="fa-IR" sz="3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590807" y="567177"/>
            <a:ext cx="9118757" cy="1221298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fa-IR" sz="4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2  Davat" panose="00000400000000000000" pitchFamily="2" charset="-78"/>
              </a:rPr>
              <a:t>الاسم الموصول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Dava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363" y="1426019"/>
            <a:ext cx="5431809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</a:t>
            </a: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هی الفاظ الموصول المشترک؟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اخبرنی عن احکام «من و ما»؟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هی احکام «ذا»؟</a:t>
            </a: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هی احکام «ای»؟</a:t>
            </a:r>
          </a:p>
        </p:txBody>
      </p:sp>
    </p:spTree>
    <p:extLst>
      <p:ext uri="{BB962C8B-B14F-4D97-AF65-F5344CB8AC3E}">
        <p14:creationId xmlns:p14="http://schemas.microsoft.com/office/powerpoint/2010/main" val="2703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25" y="136477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sz="3600" dirty="0" smtClean="0">
                <a:solidFill>
                  <a:schemeClr val="accent2"/>
                </a:solidFill>
                <a:cs typeface="2  Davat" panose="00000400000000000000" pitchFamily="2" charset="-78"/>
              </a:rPr>
              <a:t>1</a:t>
            </a:r>
            <a:r>
              <a:rPr lang="fa-IR" sz="3600" dirty="0" smtClean="0">
                <a:solidFill>
                  <a:schemeClr val="accent2"/>
                </a:solidFill>
              </a:rPr>
              <a:t>.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 هو الاسم الموصول؟</a:t>
            </a:r>
            <a:endParaRPr lang="fa-IR" sz="3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2387" y="1865080"/>
            <a:ext cx="1104103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3600" dirty="0" smtClean="0">
                <a:solidFill>
                  <a:schemeClr val="accent2"/>
                </a:solidFill>
                <a:cs typeface="2  Davat" panose="00000400000000000000" pitchFamily="2" charset="-78"/>
              </a:rPr>
              <a:t>2</a:t>
            </a:r>
            <a:r>
              <a:rPr lang="fa-IR" sz="3600" dirty="0" smtClean="0">
                <a:solidFill>
                  <a:schemeClr val="accent2"/>
                </a:solidFill>
              </a:rPr>
              <a:t>.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کم قسماً الموصول</a:t>
            </a:r>
            <a:r>
              <a:rPr lang="fa-IR" sz="36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؟   3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الفرق بین الموصول الخاص و المشترک؟</a:t>
            </a:r>
          </a:p>
          <a:p>
            <a:pPr algn="r"/>
            <a:endParaRPr lang="fa-IR" sz="3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4786" y="1052243"/>
            <a:ext cx="10888639" cy="110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الاسم الموصول هو ما 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لایتمُّ معناه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إلا 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بجملة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تذکر بعده تسمّی </a:t>
            </a:r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-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‌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له</a:t>
            </a:r>
            <a:endParaRPr lang="fa-IR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4785" y="2679754"/>
            <a:ext cx="10888639" cy="1104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الموصول قسمان: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خاص و مشترک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الموصول الخاص هو ما یذکّر و یؤنّث و یُثنّی و یُجمع بخلاف المشترک فإنه یبقی واحد مع الجمیع</a:t>
            </a:r>
            <a:r>
              <a:rPr lang="fa-IR" sz="2000" b="1" dirty="0">
                <a:solidFill>
                  <a:srgbClr val="FFC000"/>
                </a:solidFill>
                <a:cs typeface="2  Badr" panose="00000400000000000000" pitchFamily="2" charset="-78"/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4785" y="4598531"/>
            <a:ext cx="4351361" cy="1104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fa-IR" sz="24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7356" y="4481168"/>
            <a:ext cx="413606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6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4. عد 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الفاظ الموصول الخاص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5079" y="445857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هذه الفاظُ الموصول الخاص: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المرفوع: 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الّذی اللَّذانِ الّذینَ. الَّتی اللَّتانِ اللَّواتی.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المنصوب و المخفوض: 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الَّذی اللذَیْنِ الّذین. الَّتی اللَّتَیْنِ اللَّواتی.</a:t>
            </a:r>
            <a:endParaRPr lang="fa-IR" sz="24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8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069541" y="682377"/>
            <a:ext cx="4833582" cy="1371600"/>
          </a:xfrm>
          <a:prstGeom prst="homePlate">
            <a:avLst>
              <a:gd name="adj" fmla="val 34079"/>
            </a:avLst>
          </a:prstGeom>
          <a:noFill/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cs typeface="2  Badr" panose="00000400000000000000" pitchFamily="2" charset="-78"/>
              </a:rPr>
              <a:t>5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کم هی الفاظ الموصول المشترک؟</a:t>
            </a:r>
          </a:p>
        </p:txBody>
      </p:sp>
      <p:sp>
        <p:nvSpPr>
          <p:cNvPr id="9" name="Pentagon 8"/>
          <p:cNvSpPr/>
          <p:nvPr/>
        </p:nvSpPr>
        <p:spPr>
          <a:xfrm>
            <a:off x="775443" y="915702"/>
            <a:ext cx="6604991" cy="684803"/>
          </a:xfrm>
          <a:prstGeom prst="homePlate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للموصول المشترک أربعة ألفاظ و هی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«من و ما و ذا و أیّ»</a:t>
            </a:r>
            <a:endParaRPr lang="en-US" sz="2800" b="1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4637" y="2547688"/>
            <a:ext cx="473559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6. اخبرنی عن احکام «من و ما»؟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545" y="23324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*«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من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»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للعاقل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نحو «إقبل عُذرَ من اعتذرَ الیک»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*و «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ما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»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لغیر العاقل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نحو « إغفر لنا ما فَرَطَ منّا»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4460" y="4607753"/>
            <a:ext cx="323357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6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7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هی احکام «ذا»؟</a:t>
            </a:r>
            <a:endParaRPr lang="fa-IR" sz="3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443" y="4245118"/>
            <a:ext cx="76290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ذا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»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للعاقل و غیره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شرطُها أن تقع بعد « من و ما» الاستفهامیَّتین، غیرَ مشاربها و لا مُرکَّبة مع إحداهما فیُقال «ماذا فعلت و مَن ذا رأیت» ای ما الذی فعلته و من الذی رأیته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397" y="285477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sz="36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8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ما هی احکام «ای»؟</a:t>
            </a:r>
            <a:endParaRPr lang="fa-IR" sz="3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345" y="1217660"/>
            <a:ext cx="11041452" cy="13925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أی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»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للعاقل و غیره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 و تنفرد عن بقیَّة الموصولات بأنها تعرب دائما نحو «یسرنی أیُّهم هو قادمٌ». إلا إذا أضیفت و حُذف الضمیر الواقع صدرَ صِلتها فتبنی علی الضم نحو «یسرنی أیُّهم قادمٌ».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6793" y="3542420"/>
            <a:ext cx="10026555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*</a:t>
            </a:r>
            <a:r>
              <a:rPr lang="fa-IR" dirty="0" smtClean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تمرین صحح </a:t>
            </a:r>
            <a:r>
              <a:rPr lang="fa-IR" dirty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هذه الجمل:</a:t>
            </a:r>
            <a:endParaRPr lang="en-US" dirty="0">
              <a:solidFill>
                <a:srgbClr val="FF0000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هذان الرجلین الذین فرّا. 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    أما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رأیتَ 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همازک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الذین سافروا الیوم. 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   هؤلاء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التلامذة اللذون اجتهدوا ففازوا بالظفر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  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الرسالتان التی ذکرت انک ارسلتهما لم‌یصلونی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          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النساء الذین 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نسطنع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الی الفقیر سیجاز بهنَّ الله خیراً.</a:t>
            </a:r>
            <a:endParaRPr lang="en-US" dirty="0"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*</a:t>
            </a:r>
            <a:r>
              <a:rPr lang="fa-IR" dirty="0" smtClean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تمرین بین </a:t>
            </a:r>
            <a:r>
              <a:rPr lang="fa-IR" dirty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اسم الموصول فی جمل التالیة:</a:t>
            </a:r>
            <a:endParaRPr lang="en-US" dirty="0">
              <a:solidFill>
                <a:srgbClr val="FF0000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نعمَ ما فطث. ما قولک فی هذه المسئلة. 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من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ذا الذی ما ساء قمط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     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ایُّ التلمیذین احقّ بالجائزة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      برّ نی ای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الناس یتمسک بالصدق. </a:t>
            </a:r>
            <a:endParaRPr lang="fa-IR" dirty="0" smtClean="0"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ما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دعاکم. 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ما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التوائی. </a:t>
            </a:r>
            <a:r>
              <a:rPr lang="fa-IR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من </a:t>
            </a:r>
            <a:r>
              <a:rPr lang="fa-IR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ذا رأیتَ أزبداً ام اخاه.</a:t>
            </a:r>
            <a:endParaRPr lang="en-US" dirty="0"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78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316948" y="796705"/>
            <a:ext cx="7660769" cy="1019279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صلة</a:t>
            </a:r>
            <a:r>
              <a:rPr kumimoji="0" lang="fa-IR" sz="3600" b="0" i="0" u="none" strike="noStrike" kern="1200" cap="none" spc="0" normalizeH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 الموصول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F6FC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913" y="1815984"/>
            <a:ext cx="11104061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BD0D9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rgbClr val="0BD0D9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الی أی شیء تحتاج </a:t>
            </a:r>
            <a:r>
              <a:rPr lang="fa-IR" sz="3600" b="1" dirty="0" smtClean="0">
                <a:solidFill>
                  <a:srgbClr val="0BD0D9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الموصولات؟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rgbClr val="0BD0D9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علی </a:t>
            </a:r>
            <a:r>
              <a:rPr lang="fa-IR" sz="3600" b="1" dirty="0">
                <a:solidFill>
                  <a:srgbClr val="0BD0D9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ای شیء تشتمل الصلة؟</a:t>
            </a:r>
          </a:p>
          <a:p>
            <a:pPr marL="571500" lvl="0" indent="-5715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rgbClr val="0BD0D9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هل تجب مطابقة العائد فی الموصولات المشترکة؟</a:t>
            </a:r>
          </a:p>
        </p:txBody>
      </p:sp>
    </p:spTree>
    <p:extLst>
      <p:ext uri="{BB962C8B-B14F-4D97-AF65-F5344CB8AC3E}">
        <p14:creationId xmlns:p14="http://schemas.microsoft.com/office/powerpoint/2010/main" val="16480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904" y="212026"/>
            <a:ext cx="5167003" cy="1371600"/>
          </a:xfrm>
        </p:spPr>
        <p:txBody>
          <a:bodyPr>
            <a:normAutofit/>
          </a:bodyPr>
          <a:lstStyle/>
          <a:p>
            <a:pPr lvl="0" algn="r"/>
            <a:r>
              <a:rPr lang="fa-IR" sz="36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1. 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الی أی شیء تحتاج الموصولات؟</a:t>
            </a:r>
            <a:endParaRPr lang="fa-IR" sz="3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6" y="1264669"/>
            <a:ext cx="10769462" cy="28366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إنّ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الموصولات جمیعاً تحتاج الی صلة بعدها لیتمَّ معناها بها. و شرطها ان تکون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جملة خبریة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نحو «حضر الذی کان غائباً» او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</a:rPr>
              <a:t>شبه‌جملة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هی الظرف و المجرور نحو «عرفتُ الذی عند القوم و قرأتُ ما فی الکتاب»</a:t>
            </a:r>
          </a:p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rgbClr val="00B050"/>
                </a:solidFill>
                <a:cs typeface="2  Badr" panose="00000400000000000000" pitchFamily="2" charset="-78"/>
              </a:rPr>
              <a:t>فائدة-کلُّ من الظرف و المجرور یتعلق بمحذوف تقدیره حَصَلَ أو استقرَّ</a:t>
            </a:r>
          </a:p>
          <a:p>
            <a:endParaRPr lang="fa-IR" sz="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2507" y="4101352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36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2. </a:t>
            </a:r>
            <a:r>
              <a:rPr lang="fa-IR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علی ای شیء تشتمل الصلة؟</a:t>
            </a:r>
            <a:endParaRPr lang="fa-IR" sz="3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455" y="5190263"/>
            <a:ext cx="11041452" cy="139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لابدَّ للصلة من ان تشتمل علی ضمیر یطابق الموصول فی الإفراد و التذکیر و فروعهما و یسمی عائداً.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56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88" y="230088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هل تجب مطابقة العائد فی الموصولات المشترکة؟</a:t>
            </a:r>
            <a:endParaRPr lang="fa-IR" sz="32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11" y="1232535"/>
            <a:ext cx="7722677" cy="1577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ان الموصولات المشترکة: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*تجوز فیها </a:t>
            </a: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مراعاة اللفظ 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فیکون العائدُ مفرداً مذکَّراً مع الجمیع و هو الاکثر.</a:t>
            </a:r>
          </a:p>
          <a:p>
            <a:pPr>
              <a:lnSpc>
                <a:spcPct val="150000"/>
              </a:lnSpc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*و تجوز </a:t>
            </a:r>
            <a:r>
              <a:rPr lang="fa-IR" sz="2400" b="1" dirty="0">
                <a:solidFill>
                  <a:srgbClr val="FF0000"/>
                </a:solidFill>
                <a:cs typeface="2  Badr" panose="00000400000000000000" pitchFamily="2" charset="-78"/>
              </a:rPr>
              <a:t>مراعاة المعنی 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نحو «رأیتُ من النساء مَن تجمان بالحکمة».</a:t>
            </a:r>
          </a:p>
          <a:p>
            <a:endParaRPr lang="fa-IR" sz="1400" dirty="0"/>
          </a:p>
        </p:txBody>
      </p:sp>
      <p:sp>
        <p:nvSpPr>
          <p:cNvPr id="4" name="Rectangle 3"/>
          <p:cNvSpPr/>
          <p:nvPr/>
        </p:nvSpPr>
        <p:spPr>
          <a:xfrm>
            <a:off x="1183340" y="3642410"/>
            <a:ext cx="9950823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*</a:t>
            </a:r>
            <a:r>
              <a:rPr lang="fa-IR" sz="2000" dirty="0">
                <a:solidFill>
                  <a:srgbClr val="FF0000"/>
                </a:solidFill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تمرین-صحح الجمل التالیة:</a:t>
            </a:r>
            <a:endParaRPr lang="en-US" sz="2000" dirty="0">
              <a:solidFill>
                <a:srgbClr val="FF0000"/>
              </a:solidFill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رأیت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اللواتی أدهشن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العقول بفصاحتها.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  اجتمعت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باللّذین شاهدهم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أمص.       تلقَّیتُ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الدُّروس اللّذین شرحهم لی الأستاذ.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نعمَ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الاراة اللَّواتی اثرتَ بهم بصائری.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 عدلت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عمّا قلت.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عدلتُ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عما رغبتَ.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 هؤلاء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الَّذینَ اخترتها اصدقاء لی.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اولئک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هم اللواتی قوموا اخلاقی.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 أعما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بالتی یحمل بکَ. 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    هذا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الذی حریُّ</a:t>
            </a:r>
            <a:r>
              <a:rPr lang="fa-IR" sz="2000" dirty="0" smtClean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.       </a:t>
            </a:r>
            <a:r>
              <a:rPr lang="fa-IR" sz="2000" dirty="0">
                <a:latin typeface="B Nazanin" panose="00000400000000000000" pitchFamily="2" charset="-78"/>
                <a:ea typeface="Calibri" panose="020F0502020204030204" pitchFamily="34" charset="0"/>
                <a:cs typeface="B Nazanin" panose="00000400000000000000" pitchFamily="2" charset="-78"/>
              </a:rPr>
              <a:t>هذه التی ان خطیت. هذا الذی ما أحسنهُ.</a:t>
            </a:r>
            <a:endParaRPr lang="en-US" sz="2000" dirty="0">
              <a:latin typeface="B Nazanin" panose="00000400000000000000" pitchFamily="2" charset="-78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5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315</TotalTime>
  <Words>626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Garamond</vt:lpstr>
      <vt:lpstr>2  Davat</vt:lpstr>
      <vt:lpstr>2  Badr</vt:lpstr>
      <vt:lpstr>Tahoma</vt:lpstr>
      <vt:lpstr>Wingdings</vt:lpstr>
      <vt:lpstr>B Nazanin</vt:lpstr>
      <vt:lpstr>Savon</vt:lpstr>
      <vt:lpstr>PowerPoint Presentation</vt:lpstr>
      <vt:lpstr>PowerPoint Presentation</vt:lpstr>
      <vt:lpstr>1. ما هو الاسم الموصول؟</vt:lpstr>
      <vt:lpstr>5. کم هی الفاظ الموصول المشترک؟</vt:lpstr>
      <vt:lpstr>8. ما هی احکام «ای»؟</vt:lpstr>
      <vt:lpstr>PowerPoint Presentation</vt:lpstr>
      <vt:lpstr>1. الی أی شیء تحتاج الموصولات؟</vt:lpstr>
      <vt:lpstr>3. هل تجب مطابقة العائد فی الموصولات المشترکة؟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firooraghi</dc:creator>
  <cp:lastModifiedBy>firooraghi</cp:lastModifiedBy>
  <cp:revision>31</cp:revision>
  <dcterms:created xsi:type="dcterms:W3CDTF">2020-04-24T17:51:06Z</dcterms:created>
  <dcterms:modified xsi:type="dcterms:W3CDTF">2020-04-29T19:12:05Z</dcterms:modified>
</cp:coreProperties>
</file>