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71" r:id="rId1"/>
  </p:sldMasterIdLst>
  <p:sldIdLst>
    <p:sldId id="256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0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3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3010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5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8428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153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0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3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2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5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2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5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4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5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783" y="940159"/>
            <a:ext cx="8915399" cy="159698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Lotus" panose="00000400000000000000" pitchFamily="2" charset="-78"/>
              </a:rPr>
              <a:t>بسم الله الرحمن الرحیم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0724" y="2446986"/>
            <a:ext cx="8915399" cy="2408349"/>
          </a:xfrm>
        </p:spPr>
        <p:txBody>
          <a:bodyPr>
            <a:noAutofit/>
          </a:bodyPr>
          <a:lstStyle/>
          <a:p>
            <a:pPr algn="r"/>
            <a:r>
              <a:rPr lang="fa-IR" sz="3200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جلسه دوم: </a:t>
            </a:r>
          </a:p>
          <a:p>
            <a:pPr algn="r"/>
            <a:r>
              <a:rPr lang="fa-IR" sz="3200" dirty="0" smtClean="0">
                <a:solidFill>
                  <a:srgbClr val="7030A0"/>
                </a:solidFill>
                <a:cs typeface="B Lotus" panose="00000400000000000000" pitchFamily="2" charset="-78"/>
              </a:rPr>
              <a:t>هدف</a:t>
            </a:r>
            <a:r>
              <a:rPr lang="fa-IR" sz="3200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 کلی: آشنایی دانشجویان با انواع آزمونهای روانی، تربیتی، و </a:t>
            </a:r>
            <a:r>
              <a:rPr lang="fa-IR" sz="3200" b="1" smtClean="0">
                <a:solidFill>
                  <a:srgbClr val="7030A0"/>
                </a:solidFill>
                <a:cs typeface="B Lotus" panose="00000400000000000000" pitchFamily="2" charset="-78"/>
              </a:rPr>
              <a:t>انواع سوالهای ارزشیابی </a:t>
            </a:r>
            <a:r>
              <a:rPr lang="fa-IR" sz="3200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پیشرفت تحصیلی</a:t>
            </a:r>
            <a:endParaRPr lang="fa-IR" sz="3200" b="1" dirty="0">
              <a:solidFill>
                <a:srgbClr val="7030A0"/>
              </a:solidFill>
              <a:cs typeface="B Lotus" panose="00000400000000000000" pitchFamily="2" charset="-78"/>
            </a:endParaRPr>
          </a:p>
        </p:txBody>
      </p:sp>
      <p:pic>
        <p:nvPicPr>
          <p:cNvPr id="4" name="recpav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34851"/>
            <a:ext cx="8911687" cy="1133341"/>
          </a:xfrm>
        </p:spPr>
        <p:txBody>
          <a:bodyPr>
            <a:no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دسته بندی روشهای اندازه گیری و سنجش با توجه به نوع سوال یا ماده </a:t>
            </a:r>
            <a:endParaRPr lang="fa-IR" dirty="0">
              <a:solidFill>
                <a:srgbClr val="FF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159099"/>
            <a:ext cx="8915400" cy="4752123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Lotus" panose="00000400000000000000" pitchFamily="2" charset="-78"/>
              </a:rPr>
              <a:t>به طور کلی وسایل مختلف اندازه گیری و سنجش را با توجه به نوع سوال به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بسته پاسخ و بازپاسخ </a:t>
            </a:r>
            <a:r>
              <a:rPr lang="fa-IR" sz="2800" dirty="0" smtClean="0">
                <a:cs typeface="B Lotus" panose="00000400000000000000" pitchFamily="2" charset="-78"/>
              </a:rPr>
              <a:t>تقسیم می کنند.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نوع بسته پاسخ: </a:t>
            </a:r>
            <a:r>
              <a:rPr lang="fa-IR" sz="2800" dirty="0" smtClean="0">
                <a:cs typeface="B Lotus" panose="00000400000000000000" pitchFamily="2" charset="-78"/>
              </a:rPr>
              <a:t>در این ابزار، معلم یا سنجشگر هم سوال و هم پاسخ تهیه می کند و آنها را در اختیار پاسخ دهنده قرار می دهد و از او می خواهد در باره آنها تصمیم بگیرد. </a:t>
            </a:r>
            <a:r>
              <a:rPr lang="fa-IR" sz="2800" dirty="0" smtClean="0">
                <a:solidFill>
                  <a:srgbClr val="00B050"/>
                </a:solidFill>
                <a:cs typeface="B Lotus" panose="00000400000000000000" pitchFamily="2" charset="-78"/>
              </a:rPr>
              <a:t>مانند سوالات صحیح- غلط، چندگزینه ای و یا جورکردنی.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نوع بازپاسخ: </a:t>
            </a:r>
            <a:r>
              <a:rPr lang="fa-IR" sz="2800" dirty="0" smtClean="0">
                <a:cs typeface="B Lotus" panose="00000400000000000000" pitchFamily="2" charset="-78"/>
              </a:rPr>
              <a:t>در نوع بازپاسخ، دانش آموز خود پاسخ سوال را تولید می کند. </a:t>
            </a:r>
            <a:r>
              <a:rPr lang="fa-IR" sz="2800" dirty="0" smtClean="0">
                <a:solidFill>
                  <a:srgbClr val="00B050"/>
                </a:solidFill>
                <a:cs typeface="B Lotus" panose="00000400000000000000" pitchFamily="2" charset="-78"/>
              </a:rPr>
              <a:t>مانند سوالهای تشریحی، کوته پاسخ، و کامل کردنی.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این تقسیم بندی ویژه آزمونهای کتبی یا به اصطلاح، آزمونهای مداد- کاغذی است که غالبا از آنها برای سنجش هدفهای شناختی استفاده می شود.</a:t>
            </a:r>
            <a:endParaRPr lang="fa-IR" sz="28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b="1" dirty="0" smtClean="0">
                <a:solidFill>
                  <a:srgbClr val="C00000"/>
                </a:solidFill>
                <a:cs typeface="B Lotus" panose="00000400000000000000" pitchFamily="2" charset="-78"/>
              </a:rPr>
              <a:t>عینی و غیرعینی بودن آزمونها </a:t>
            </a:r>
            <a:endParaRPr lang="fa-IR" b="1" dirty="0">
              <a:solidFill>
                <a:srgbClr val="C0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094704"/>
            <a:ext cx="8915400" cy="4816518"/>
          </a:xfrm>
        </p:spPr>
        <p:txBody>
          <a:bodyPr/>
          <a:lstStyle/>
          <a:p>
            <a:endParaRPr lang="fa-IR" dirty="0" smtClean="0"/>
          </a:p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به آزمونهای بسته پاسخ، </a:t>
            </a:r>
            <a:r>
              <a:rPr lang="fa-IR" sz="2800" dirty="0" smtClean="0">
                <a:cs typeface="B Lotus" panose="00000400000000000000" pitchFamily="2" charset="-78"/>
              </a:rPr>
              <a:t>آزمونهای عینی نیز می گویند. چون تصحیح جواب سوالهای آزمونهای عینی به طور کاملا دقیق انجام می پذیرد و در آنها نظر شخصی مصصح هیچگونه دخالتی ندارد.</a:t>
            </a:r>
          </a:p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به آزمونهای بازپاسخ، </a:t>
            </a:r>
            <a:r>
              <a:rPr lang="fa-IR" sz="2800" dirty="0" smtClean="0">
                <a:cs typeface="B Lotus" panose="00000400000000000000" pitchFamily="2" charset="-78"/>
              </a:rPr>
              <a:t>ازمونهای غیرعینی ( یا ذهنی) نیز گفته می شود، چون تصحیح جواب سوالهای غیر عینی یا ذهنی معمولا تحت نظر شخصی مصصح قرار می گیرد.</a:t>
            </a:r>
            <a:endParaRPr lang="fa-IR" sz="2800" dirty="0"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1051"/>
          </a:xfrm>
        </p:spPr>
        <p:txBody>
          <a:bodyPr>
            <a:normAutofit/>
          </a:bodyPr>
          <a:lstStyle/>
          <a:p>
            <a:pPr marL="571500" indent="-571500" algn="r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دسته بندی آزمونهای کتبی یا مداد و کاغذی</a:t>
            </a:r>
            <a:endParaRPr lang="fa-IR" dirty="0">
              <a:solidFill>
                <a:schemeClr val="accent1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623" y="1708173"/>
            <a:ext cx="8915400" cy="4568555"/>
          </a:xfrm>
        </p:spPr>
        <p:txBody>
          <a:bodyPr/>
          <a:lstStyle/>
          <a:p>
            <a:endParaRPr lang="fa-IR" dirty="0" smtClean="0"/>
          </a:p>
          <a:p>
            <a:endParaRPr lang="fa-IR" dirty="0"/>
          </a:p>
          <a:p>
            <a:pPr marL="0" indent="0">
              <a:buNone/>
            </a:pPr>
            <a:endParaRPr lang="fa-IR" dirty="0"/>
          </a:p>
          <a:p>
            <a:endParaRPr lang="fa-IR" dirty="0" smtClean="0"/>
          </a:p>
          <a:p>
            <a:pPr marL="0" indent="0">
              <a:buNone/>
            </a:pPr>
            <a:r>
              <a:rPr lang="fa-IR" sz="2400" dirty="0" smtClean="0">
                <a:solidFill>
                  <a:srgbClr val="7030A0"/>
                </a:solidFill>
                <a:cs typeface="2  Lotus" panose="00000400000000000000" pitchFamily="2" charset="-78"/>
              </a:rPr>
              <a:t>آزمونهای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7030A0"/>
                </a:solidFill>
                <a:cs typeface="2  Lotus" panose="00000400000000000000" pitchFamily="2" charset="-78"/>
              </a:rPr>
              <a:t> کتبی 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7030A0"/>
                </a:solidFill>
                <a:cs typeface="2  Lotus" panose="00000400000000000000" pitchFamily="2" charset="-78"/>
              </a:rPr>
              <a:t>یا مداد </a:t>
            </a:r>
          </a:p>
          <a:p>
            <a:pPr marL="0" indent="0">
              <a:buNone/>
            </a:pPr>
            <a:r>
              <a:rPr lang="fa-IR" sz="2400" dirty="0" smtClean="0">
                <a:solidFill>
                  <a:srgbClr val="7030A0"/>
                </a:solidFill>
                <a:cs typeface="2  Lotus" panose="00000400000000000000" pitchFamily="2" charset="-78"/>
              </a:rPr>
              <a:t>و کاغذی</a:t>
            </a:r>
            <a:endParaRPr lang="fa-IR" sz="2400" dirty="0">
              <a:solidFill>
                <a:srgbClr val="7030A0"/>
              </a:solidFill>
              <a:cs typeface="2  Lotus" panose="000004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33386" y="2521039"/>
            <a:ext cx="1880314" cy="82093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بسته پاسخ یا عینی</a:t>
            </a: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33385" y="4674854"/>
            <a:ext cx="1880315" cy="824247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/>
            <a:r>
              <a:rPr lang="fa-IR" sz="2000" dirty="0">
                <a:solidFill>
                  <a:schemeClr val="bg1"/>
                </a:solidFill>
                <a:cs typeface="2  Lotus" panose="00000400000000000000" pitchFamily="2" charset="-78"/>
              </a:rPr>
              <a:t>بازپاسخ (غیرعینی) یا ذهنی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69735" y="2020445"/>
            <a:ext cx="1661372" cy="4107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صحیح- غلط</a:t>
            </a: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69735" y="2685339"/>
            <a:ext cx="1648495" cy="4766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جورکردنی</a:t>
            </a: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69735" y="3435397"/>
            <a:ext cx="1661372" cy="4902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چندگزینه ای</a:t>
            </a: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69735" y="4211858"/>
            <a:ext cx="1648494" cy="4469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تشریحی</a:t>
            </a: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69735" y="4864860"/>
            <a:ext cx="1661372" cy="441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کوته پاسخ</a:t>
            </a: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69735" y="5592334"/>
            <a:ext cx="1674250" cy="586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cs typeface="2  Lotus" panose="00000400000000000000" pitchFamily="2" charset="-78"/>
              </a:rPr>
              <a:t>کامل کردنی</a:t>
            </a:r>
            <a:endParaRPr lang="fa-IR" sz="2000" dirty="0">
              <a:cs typeface="2  Lotus" panose="00000400000000000000" pitchFamily="2" charset="-78"/>
            </a:endParaRPr>
          </a:p>
        </p:txBody>
      </p:sp>
      <p:cxnSp>
        <p:nvCxnSpPr>
          <p:cNvPr id="27" name="Straight Arrow Connector 26"/>
          <p:cNvCxnSpPr>
            <a:stCxn id="6" idx="1"/>
            <a:endCxn id="21" idx="3"/>
          </p:cNvCxnSpPr>
          <p:nvPr/>
        </p:nvCxnSpPr>
        <p:spPr>
          <a:xfrm flipH="1" flipV="1">
            <a:off x="7418230" y="2923643"/>
            <a:ext cx="515156" cy="7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1"/>
          </p:cNvCxnSpPr>
          <p:nvPr/>
        </p:nvCxnSpPr>
        <p:spPr>
          <a:xfrm flipH="1" flipV="1">
            <a:off x="7418230" y="2369347"/>
            <a:ext cx="515156" cy="562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1"/>
          </p:cNvCxnSpPr>
          <p:nvPr/>
        </p:nvCxnSpPr>
        <p:spPr>
          <a:xfrm flipH="1">
            <a:off x="7418230" y="2931509"/>
            <a:ext cx="515156" cy="50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4" idx="1"/>
            <a:endCxn id="24" idx="3"/>
          </p:cNvCxnSpPr>
          <p:nvPr/>
        </p:nvCxnSpPr>
        <p:spPr>
          <a:xfrm flipH="1" flipV="1">
            <a:off x="7431107" y="5085478"/>
            <a:ext cx="502278" cy="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4" idx="1"/>
          </p:cNvCxnSpPr>
          <p:nvPr/>
        </p:nvCxnSpPr>
        <p:spPr>
          <a:xfrm flipH="1" flipV="1">
            <a:off x="7418231" y="4658798"/>
            <a:ext cx="515154" cy="428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4" idx="1"/>
          </p:cNvCxnSpPr>
          <p:nvPr/>
        </p:nvCxnSpPr>
        <p:spPr>
          <a:xfrm flipH="1">
            <a:off x="7431109" y="5086978"/>
            <a:ext cx="502276" cy="446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046132" y="3848345"/>
            <a:ext cx="2472744" cy="11598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fa-IR" sz="2000" dirty="0" smtClean="0">
                <a:cs typeface="2  Lotus" panose="00000400000000000000" pitchFamily="2" charset="-78"/>
              </a:rPr>
              <a:t>1- تشریحی گسترده پاسخ </a:t>
            </a:r>
          </a:p>
          <a:p>
            <a:pPr algn="r"/>
            <a:r>
              <a:rPr lang="fa-IR" sz="2000" dirty="0" smtClean="0">
                <a:cs typeface="2  Lotus" panose="00000400000000000000" pitchFamily="2" charset="-78"/>
              </a:rPr>
              <a:t>2- تشریحی محدودپاسخ</a:t>
            </a:r>
            <a:endParaRPr lang="fa-IR" sz="2000" dirty="0">
              <a:cs typeface="2  Lotus" panose="00000400000000000000" pitchFamily="2" charset="-78"/>
            </a:endParaRPr>
          </a:p>
        </p:txBody>
      </p:sp>
      <p:cxnSp>
        <p:nvCxnSpPr>
          <p:cNvPr id="46" name="Straight Arrow Connector 45"/>
          <p:cNvCxnSpPr>
            <a:stCxn id="23" idx="1"/>
            <a:endCxn id="44" idx="3"/>
          </p:cNvCxnSpPr>
          <p:nvPr/>
        </p:nvCxnSpPr>
        <p:spPr>
          <a:xfrm flipH="1" flipV="1">
            <a:off x="5518876" y="4428275"/>
            <a:ext cx="250859" cy="7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9710670" y="3341978"/>
            <a:ext cx="321972" cy="650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9710670" y="3992451"/>
            <a:ext cx="321972" cy="666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25003"/>
            <a:ext cx="8911687" cy="1479997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آزمونها در حالت کلی به دو دسته تقسیم می شوند </a:t>
            </a:r>
            <a:r>
              <a:rPr lang="fa-IR" dirty="0" smtClean="0">
                <a:cs typeface="B Lotus" panose="00000400000000000000" pitchFamily="2" charset="-78"/>
              </a:rPr>
              <a:t/>
            </a:r>
            <a:br>
              <a:rPr lang="fa-IR" dirty="0" smtClean="0">
                <a:cs typeface="B Lotus" panose="00000400000000000000" pitchFamily="2" charset="-78"/>
              </a:rPr>
            </a:br>
            <a:r>
              <a:rPr lang="fa-IR" dirty="0" smtClean="0">
                <a:solidFill>
                  <a:srgbClr val="7030A0"/>
                </a:solidFill>
                <a:cs typeface="B Lotus" panose="00000400000000000000" pitchFamily="2" charset="-78"/>
              </a:rPr>
              <a:t>الف) آزمونهای توانایی </a:t>
            </a:r>
            <a:br>
              <a:rPr lang="fa-IR" dirty="0" smtClean="0">
                <a:solidFill>
                  <a:srgbClr val="7030A0"/>
                </a:solidFill>
                <a:cs typeface="B Lotus" panose="00000400000000000000" pitchFamily="2" charset="-78"/>
              </a:rPr>
            </a:br>
            <a:r>
              <a:rPr lang="fa-IR" dirty="0" smtClean="0">
                <a:solidFill>
                  <a:srgbClr val="7030A0"/>
                </a:solidFill>
                <a:cs typeface="B Lotus" panose="00000400000000000000" pitchFamily="2" charset="-78"/>
              </a:rPr>
              <a:t>ب) آزمونهای عاطفی</a:t>
            </a:r>
            <a:endParaRPr lang="fa-IR" dirty="0">
              <a:solidFill>
                <a:srgbClr val="7030A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الف) آزمونهای توانایی: </a:t>
            </a:r>
            <a:r>
              <a:rPr lang="fa-IR" sz="2800" dirty="0" smtClean="0">
                <a:cs typeface="B Lotus" panose="00000400000000000000" pitchFamily="2" charset="-78"/>
              </a:rPr>
              <a:t>این نوع آزمونها آموخته ها، مهارتها و استعدادهای افراد را می سنجند. دسته ای از این آزمونها،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توانایی های شناختی </a:t>
            </a:r>
            <a:r>
              <a:rPr lang="fa-IR" sz="2800" dirty="0" smtClean="0">
                <a:cs typeface="B Lotus" panose="00000400000000000000" pitchFamily="2" charset="-78"/>
              </a:rPr>
              <a:t>( بیشتر در زمینه های تحصیلی، و فعالیت های فکری و ذهنی) و دسته ای دیگر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توانایی های روانی- حرکتی</a:t>
            </a:r>
            <a:r>
              <a:rPr lang="fa-IR" sz="2800" dirty="0" smtClean="0">
                <a:cs typeface="B Lotus" panose="00000400000000000000" pitchFamily="2" charset="-78"/>
              </a:rPr>
              <a:t> ( غالبا در موقعیت های نظامی، صنعتی و تربیت بدنی) را می سنجند.</a:t>
            </a:r>
          </a:p>
          <a:p>
            <a:r>
              <a:rPr lang="fa-IR" sz="2800" dirty="0" smtClean="0">
                <a:cs typeface="B Lotus" panose="00000400000000000000" pitchFamily="2" charset="-78"/>
              </a:rPr>
              <a:t>آزمونهای استعداد که میزان توانایی فرد را برای انجام دادن کارهای پیش رو و آینده می سنجند و آزمونهای پیشرفت تحصیلی که دانش و مهارتهایی را که فرد تا لحظه اجرای آزمون کسب کرده است، اندازه می گیرند.</a:t>
            </a:r>
            <a:endParaRPr lang="fa-IR" sz="2800" dirty="0"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56717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انواع آزمونهای توانایی</a:t>
            </a:r>
            <a:endParaRPr lang="fa-IR" dirty="0">
              <a:solidFill>
                <a:schemeClr val="accent1"/>
              </a:solidFill>
              <a:cs typeface="B Lotus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45408"/>
              </p:ext>
            </p:extLst>
          </p:nvPr>
        </p:nvGraphicFramePr>
        <p:xfrm>
          <a:off x="2293751" y="1580827"/>
          <a:ext cx="9387387" cy="3195955"/>
        </p:xfrm>
        <a:graphic>
          <a:graphicData uri="http://schemas.openxmlformats.org/drawingml/2006/table">
            <a:tbl>
              <a:tblPr rtl="1" firstRow="1" firstCol="1" bandRow="1"/>
              <a:tblGrid>
                <a:gridCol w="1051052"/>
                <a:gridCol w="897275"/>
                <a:gridCol w="1127130"/>
                <a:gridCol w="901704"/>
                <a:gridCol w="1433066"/>
                <a:gridCol w="1143233"/>
                <a:gridCol w="998316"/>
                <a:gridCol w="1091271"/>
                <a:gridCol w="744340"/>
              </a:tblGrid>
              <a:tr h="0">
                <a:tc gridSpan="9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انواع آزمونهای توانایی</a:t>
                      </a:r>
                      <a:endParaRPr lang="en-US" sz="2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آزمونهای پیشرفت تحصیلی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آزمونهای استعداد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 ریاضی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 فیزیک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 مهارتهای فنی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و غیره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1-آزمونهای </a:t>
                      </a: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هوش کلی یا استعداد کلی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2-آزمونهای </a:t>
                      </a: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استعدادهای ویژه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89344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 استعداد موسیقی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 استعداد ریاضی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آزمون استعداد فنی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Lotus" panose="00000400000000000000" pitchFamily="2" charset="-78"/>
                        </a:rPr>
                        <a:t>و غیره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802876"/>
              </p:ext>
            </p:extLst>
          </p:nvPr>
        </p:nvGraphicFramePr>
        <p:xfrm>
          <a:off x="7596317" y="482442"/>
          <a:ext cx="4033306" cy="818323"/>
        </p:xfrm>
        <a:graphic>
          <a:graphicData uri="http://schemas.openxmlformats.org/drawingml/2006/table">
            <a:tbl>
              <a:tblPr rtl="1"/>
              <a:tblGrid>
                <a:gridCol w="4033306"/>
              </a:tblGrid>
              <a:tr h="818323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lnL w="38100" cmpd="sng">
                      <a:solidFill>
                        <a:schemeClr val="tx1"/>
                      </a:solidFill>
                      <a:prstDash val="solid"/>
                    </a:lnL>
                    <a:lnR w="38100" cmpd="sng">
                      <a:solidFill>
                        <a:schemeClr val="tx1"/>
                      </a:solidFill>
                      <a:prstDash val="solid"/>
                    </a:lnR>
                    <a:lnT w="38100" cmpd="sng">
                      <a:solidFill>
                        <a:schemeClr val="tx1"/>
                      </a:solidFill>
                      <a:prstDash val="solid"/>
                    </a:lnT>
                    <a:lnB w="381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9226"/>
          </a:xfrm>
        </p:spPr>
        <p:txBody>
          <a:bodyPr/>
          <a:lstStyle/>
          <a:p>
            <a:pPr marL="342900" lvl="0" indent="-342900" algn="r">
              <a:spcBef>
                <a:spcPts val="1000"/>
              </a:spcBef>
            </a:pPr>
            <a:r>
              <a:rPr lang="fa-IR" sz="2800" dirty="0" smtClean="0">
                <a:solidFill>
                  <a:srgbClr val="C00000"/>
                </a:solidFill>
                <a:cs typeface="B Lotus" panose="00000400000000000000" pitchFamily="2" charset="-78"/>
              </a:rPr>
              <a:t>ب) آزمونهای عاطفی</a:t>
            </a:r>
            <a:endParaRPr lang="fa-IR" sz="2800" dirty="0">
              <a:solidFill>
                <a:srgbClr val="C0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03336"/>
            <a:ext cx="8915400" cy="48044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Lotus" panose="00000400000000000000" pitchFamily="2" charset="-78"/>
              </a:rPr>
              <a:t>آزمونهای شناختی و روانی- حرکتی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توانایی های فکری و عملی افراد </a:t>
            </a:r>
            <a:r>
              <a:rPr lang="fa-IR" sz="2800" dirty="0" smtClean="0">
                <a:cs typeface="B Lotus" panose="00000400000000000000" pitchFamily="2" charset="-78"/>
              </a:rPr>
              <a:t>را اندازه می گیرند، اما پرسشناه های عاطفی </a:t>
            </a:r>
            <a:r>
              <a:rPr lang="fa-IR" sz="2800" dirty="0" smtClean="0">
                <a:solidFill>
                  <a:srgbClr val="6B047C"/>
                </a:solidFill>
                <a:cs typeface="B Lotus" panose="00000400000000000000" pitchFamily="2" charset="-78"/>
              </a:rPr>
              <a:t>ویژگیهای عاطفی و شخصیتی </a:t>
            </a:r>
            <a:r>
              <a:rPr lang="fa-IR" sz="2800" dirty="0" smtClean="0">
                <a:cs typeface="B Lotus" panose="00000400000000000000" pitchFamily="2" charset="-78"/>
              </a:rPr>
              <a:t>افراد را می سنجند.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Lotus" panose="00000400000000000000" pitchFamily="2" charset="-78"/>
              </a:rPr>
              <a:t>تفاوت اصلی این دو ابزار اندازه گیری در این است که آزمونهای توانایی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حداکثر عملکرد افراد </a:t>
            </a:r>
            <a:r>
              <a:rPr lang="fa-IR" sz="2800" dirty="0" smtClean="0">
                <a:cs typeface="B Lotus" panose="00000400000000000000" pitchFamily="2" charset="-78"/>
              </a:rPr>
              <a:t>را می سنجند ولی پرسشنامه های عاطفی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وضع موجود یا عملکرد فرد را در موقعیت های واقعی زندگی</a:t>
            </a:r>
            <a:r>
              <a:rPr lang="fa-IR" sz="2800" dirty="0" smtClean="0">
                <a:solidFill>
                  <a:srgbClr val="0070C0"/>
                </a:solidFill>
                <a:cs typeface="B Lotus" panose="00000400000000000000" pitchFamily="2" charset="-78"/>
              </a:rPr>
              <a:t> </a:t>
            </a:r>
            <a:r>
              <a:rPr lang="fa-IR" sz="2800" dirty="0" smtClean="0">
                <a:cs typeface="B Lotus" panose="00000400000000000000" pitchFamily="2" charset="-78"/>
              </a:rPr>
              <a:t>اندازه می گیرند.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Lotus" panose="00000400000000000000" pitchFamily="2" charset="-78"/>
              </a:rPr>
              <a:t>تفاوت دیگر این است که آزمونهای توانایی برای مقاصد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پیش بینی موفقیت های</a:t>
            </a:r>
            <a:r>
              <a:rPr lang="fa-IR" sz="2800" dirty="0" smtClean="0">
                <a:cs typeface="B Lotus" panose="00000400000000000000" pitchFamily="2" charset="-78"/>
              </a:rPr>
              <a:t> تحصیلی و شغلی به کار می روند، اما پرسشنامه های عاطفی و شخصیتی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بیشتر در امور مشاوره </a:t>
            </a:r>
            <a:r>
              <a:rPr lang="fa-IR" sz="2800" dirty="0" smtClean="0">
                <a:cs typeface="B Lotus" panose="00000400000000000000" pitchFamily="2" charset="-78"/>
              </a:rPr>
              <a:t>در حل مسایل روانی، تربیتی و حرفه ای کمک می کنند.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034209"/>
          </a:xfrm>
        </p:spPr>
        <p:txBody>
          <a:bodyPr>
            <a:normAutofit fontScale="90000"/>
          </a:bodyPr>
          <a:lstStyle/>
          <a:p>
            <a:pPr algn="r"/>
            <a:r>
              <a:rPr lang="fa-IR" b="1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انواع پرسشنامه های عاطفی: </a:t>
            </a:r>
            <a:r>
              <a:rPr lang="fa-IR" sz="2800" b="1" dirty="0" smtClean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800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پرسشنامه های شخصیت، نگرش و علاقه</a:t>
            </a:r>
            <a:endParaRPr lang="fa-IR" sz="2800" b="1" dirty="0">
              <a:solidFill>
                <a:srgbClr val="7030A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26524"/>
            <a:ext cx="8915400" cy="4919730"/>
          </a:xfrm>
        </p:spPr>
        <p:txBody>
          <a:bodyPr>
            <a:normAutofit fontScale="92500" lnSpcReduction="10000"/>
          </a:bodyPr>
          <a:lstStyle/>
          <a:p>
            <a:pPr marL="0" lvl="0" indent="0" algn="just" defTabSz="914400">
              <a:spcBef>
                <a:spcPct val="20000"/>
              </a:spcBef>
              <a:buClrTx/>
              <a:buNone/>
            </a:pPr>
            <a:r>
              <a:rPr lang="fa-IR" sz="3000" dirty="0" smtClean="0">
                <a:solidFill>
                  <a:srgbClr val="7030A0"/>
                </a:solidFill>
                <a:cs typeface="B Lotus" panose="00000400000000000000" pitchFamily="2" charset="-78"/>
              </a:rPr>
              <a:t>1-پرسشنامه های شخصیت: </a:t>
            </a:r>
            <a:r>
              <a:rPr lang="fa-IR" sz="3000" dirty="0" smtClean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طبق </a:t>
            </a:r>
            <a:r>
              <a:rPr lang="fa-IR" sz="30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نظر «ایبل»، شخصیّت به مجموعه رفتارهای فرد در موقعیّت‌های اجتماعی اطلاق می‌شود. </a:t>
            </a:r>
            <a:r>
              <a:rPr lang="fa-IR" sz="3000" dirty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(البتّه، غیر از ویژگی‌های رفتاری، ویژگی‌های غیررفتاری نظیر : هوش، پیشرفت تحصیلی، قد و قامت، وضع سلامتی، کیفیّت صدا، وضع ظاهر هم جز آیتم‌های شخصیّت باید محسوب داشت</a:t>
            </a:r>
            <a:r>
              <a:rPr lang="fa-IR" sz="3000" dirty="0" smtClean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). </a:t>
            </a:r>
            <a:endParaRPr lang="fa-IR" sz="3000" dirty="0">
              <a:solidFill>
                <a:srgbClr val="7030A0"/>
              </a:solidFill>
              <a:latin typeface="Calibri"/>
              <a:cs typeface="B Lotus" panose="00000400000000000000" pitchFamily="2" charset="-78"/>
            </a:endParaRPr>
          </a:p>
          <a:p>
            <a:pPr marL="0" lvl="0" indent="0" algn="just" defTabSz="914400">
              <a:spcBef>
                <a:spcPct val="20000"/>
              </a:spcBef>
              <a:buClrTx/>
              <a:buNone/>
            </a:pPr>
            <a:endParaRPr lang="fa-IR" sz="3000" dirty="0">
              <a:solidFill>
                <a:srgbClr val="FF0000"/>
              </a:solidFill>
              <a:latin typeface="Calibri"/>
              <a:cs typeface="B Lotus" panose="00000400000000000000" pitchFamily="2" charset="-78"/>
            </a:endParaRPr>
          </a:p>
          <a:p>
            <a:pPr algn="just" defTabSz="914400">
              <a:spcBef>
                <a:spcPct val="20000"/>
              </a:spcBef>
              <a:buClrTx/>
              <a:buFont typeface="Wingdings" panose="05000000000000000000" pitchFamily="2" charset="2"/>
              <a:buChar char="Ø"/>
            </a:pPr>
            <a:r>
              <a:rPr lang="fa-IR" sz="30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از آغاز نهضت «</a:t>
            </a:r>
            <a:r>
              <a:rPr lang="fa-IR" sz="3000" dirty="0">
                <a:solidFill>
                  <a:srgbClr val="FF0000"/>
                </a:solidFill>
                <a:latin typeface="Calibri"/>
                <a:cs typeface="B Lotus" panose="00000400000000000000" pitchFamily="2" charset="-78"/>
              </a:rPr>
              <a:t>روان‌سنجی</a:t>
            </a:r>
            <a:r>
              <a:rPr lang="fa-IR" sz="30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» تاکنون رسم بر این بوده است، اندازه‌گیری متغیّرهایی چون </a:t>
            </a:r>
            <a:r>
              <a:rPr lang="fa-IR" sz="3000" dirty="0" smtClean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هوش(</a:t>
            </a:r>
            <a:r>
              <a:rPr lang="fa-IR" sz="3000" dirty="0" smtClean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 مانند آزمون هوش وکسلر)، </a:t>
            </a:r>
            <a:r>
              <a:rPr lang="fa-IR" sz="30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استعداد، پیشرفت تحصیلی و ... به عهده‌ی آزمون‌های ویژه‌ی آن‌ها گذاشته شود و پرسشنامه‌های شخصیّت </a:t>
            </a:r>
            <a:r>
              <a:rPr lang="fa-IR" sz="3000" dirty="0" smtClean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(</a:t>
            </a:r>
            <a:r>
              <a:rPr lang="fa-IR" sz="3000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مانند </a:t>
            </a:r>
            <a:r>
              <a:rPr lang="fa-IR" sz="3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آزمون شخصیت آیزنک، نئو و </a:t>
            </a:r>
            <a:r>
              <a:rPr lang="fa-IR" sz="3000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...) </a:t>
            </a:r>
            <a:r>
              <a:rPr lang="fa-IR" sz="3000" dirty="0" smtClean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به </a:t>
            </a:r>
            <a:r>
              <a:rPr lang="fa-IR" sz="30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طور عمده به اندازه‌گیری </a:t>
            </a:r>
            <a:r>
              <a:rPr lang="fa-IR" sz="3000" dirty="0">
                <a:solidFill>
                  <a:schemeClr val="accent1"/>
                </a:solidFill>
                <a:latin typeface="Calibri"/>
                <a:cs typeface="B Lotus" panose="00000400000000000000" pitchFamily="2" charset="-78"/>
              </a:rPr>
              <a:t>متغیّرهای انگیزش، مزاج، سازگاری، منش و از این قبیل</a:t>
            </a:r>
            <a:r>
              <a:rPr lang="fa-IR" sz="30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 اختصاص یابد</a:t>
            </a:r>
            <a:r>
              <a:rPr lang="fa-IR" sz="3000" dirty="0" smtClean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.</a:t>
            </a:r>
            <a:r>
              <a:rPr lang="fa-IR" sz="3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endParaRPr lang="fa-IR" sz="3000" dirty="0">
              <a:solidFill>
                <a:prstClr val="black"/>
              </a:solidFill>
              <a:latin typeface="Calibri"/>
              <a:cs typeface="B Lotus" panose="00000400000000000000" pitchFamily="2" charset="-78"/>
            </a:endParaRPr>
          </a:p>
          <a:p>
            <a:pPr marL="0" indent="0">
              <a:lnSpc>
                <a:spcPts val="1650"/>
              </a:lnSpc>
              <a:spcAft>
                <a:spcPts val="1000"/>
              </a:spcAft>
              <a:buNone/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5445"/>
          </a:xfrm>
        </p:spPr>
        <p:txBody>
          <a:bodyPr>
            <a:normAutofit/>
          </a:bodyPr>
          <a:lstStyle/>
          <a:p>
            <a:pPr algn="r"/>
            <a:r>
              <a:rPr lang="fa-IR" sz="3200" b="1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ابزارهای اندازه گیری شخصیت</a:t>
            </a:r>
            <a:endParaRPr lang="fa-IR" sz="3200" b="1" dirty="0">
              <a:solidFill>
                <a:schemeClr val="accent1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1622738"/>
            <a:ext cx="8911687" cy="3013655"/>
          </a:xfrm>
        </p:spPr>
        <p:txBody>
          <a:bodyPr/>
          <a:lstStyle/>
          <a:p>
            <a:pPr>
              <a:lnSpc>
                <a:spcPts val="165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1- </a:t>
            </a:r>
            <a:r>
              <a:rPr lang="fa-IR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پرسشنامه های گزارش </a:t>
            </a:r>
            <a:r>
              <a:rPr lang="fa-IR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شخصی: </a:t>
            </a:r>
            <a:r>
              <a:rPr lang="fa-IR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بیان نظر شخصی فرد در باره خود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B Lotus" panose="00000400000000000000" pitchFamily="2" charset="-78"/>
            </a:endParaRPr>
          </a:p>
          <a:p>
            <a:pPr>
              <a:lnSpc>
                <a:spcPts val="165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2- </a:t>
            </a:r>
            <a:r>
              <a:rPr lang="fa-IR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پرسشنامه های جامعه </a:t>
            </a:r>
            <a:r>
              <a:rPr lang="fa-IR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سنجی: </a:t>
            </a:r>
            <a:r>
              <a:rPr lang="fa-IR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بیان نظر افراد دیگر نسبت به فرد مورد سنجش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B Lotus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a-IR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3- </a:t>
            </a:r>
            <a:r>
              <a:rPr lang="fa-IR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فنون مشاهده </a:t>
            </a:r>
            <a:r>
              <a:rPr lang="fa-IR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ای: </a:t>
            </a:r>
            <a:r>
              <a:rPr lang="fa-IR" sz="2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اندازه گیری رفتار فرد در یک موقعیت خاص توسط افراد دیگر</a:t>
            </a:r>
            <a:r>
              <a:rPr lang="fa-IR" sz="2800" dirty="0">
                <a:solidFill>
                  <a:schemeClr val="tx1"/>
                </a:solidFill>
                <a:ea typeface="Times New Roman" panose="02020603050405020304" pitchFamily="18" charset="0"/>
                <a:cs typeface="B Lotus" panose="00000400000000000000" pitchFamily="2" charset="-78"/>
              </a:rPr>
              <a:t> </a:t>
            </a:r>
            <a:r>
              <a:rPr lang="fa-IR" sz="2800" dirty="0">
                <a:latin typeface="Arial" panose="020B0604020202020204" pitchFamily="34" charset="0"/>
                <a:ea typeface="Times New Roman" panose="02020603050405020304" pitchFamily="18" charset="0"/>
                <a:cs typeface="2  Lotus" panose="00000400000000000000" pitchFamily="2" charset="-78"/>
              </a:rPr>
              <a:t> </a:t>
            </a:r>
            <a:endParaRPr lang="fa-IR" sz="2800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865" y="360608"/>
            <a:ext cx="9156879" cy="862885"/>
          </a:xfrm>
        </p:spPr>
        <p:txBody>
          <a:bodyPr>
            <a:normAutofit fontScale="90000"/>
          </a:bodyPr>
          <a:lstStyle/>
          <a:p>
            <a:pPr algn="r">
              <a:lnSpc>
                <a:spcPts val="1650"/>
              </a:lnSpc>
              <a:spcAft>
                <a:spcPts val="1000"/>
              </a:spcAft>
            </a:pPr>
            <a:r>
              <a:rPr lang="fa-IR" kern="18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/>
            </a:r>
            <a:br>
              <a:rPr lang="fa-IR" kern="18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</a:br>
            <a:r>
              <a:rPr lang="fa-IR" kern="18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2- آزمونهای علاقه و </a:t>
            </a:r>
            <a:r>
              <a:rPr lang="fa-IR" kern="180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نگرش ( </a:t>
            </a:r>
            <a:r>
              <a:rPr lang="fa-IR" kern="18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مانند علایق و نگرش شغلی استرانگ)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/>
            </a:r>
            <a:b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</a:br>
            <a:endParaRPr lang="fa-IR" dirty="0">
              <a:solidFill>
                <a:schemeClr val="accent1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23493"/>
            <a:ext cx="8915400" cy="51901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a-IR" sz="28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علاقه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و نگرش </a:t>
            </a:r>
            <a:r>
              <a:rPr lang="fa-IR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دو بخش دیگر شخصیت هستند که به خاطر اهمیت زیادی که در امور </a:t>
            </a:r>
            <a:r>
              <a:rPr lang="fa-IR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مشاوره شغلی و تربیتی </a:t>
            </a:r>
            <a:r>
              <a:rPr lang="fa-IR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دارند معمولاً بطور جداگانه سنجش می </a:t>
            </a:r>
            <a:r>
              <a:rPr lang="fa-IR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شوند. هم </a:t>
            </a:r>
            <a:r>
              <a:rPr lang="fa-IR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علاقه و هم نگرش به دوست داشتن ها و دوست نداشتن های افراد اشاره می کنند و هر دو به رجحان های فرد در باره فعالیت ها ، نهادهای اجتماعی ، یا گروهها ارتباط دارند 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B Lotus" panose="00000400000000000000" pitchFamily="2" charset="-78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به عبارت دقیق تر، </a:t>
            </a:r>
            <a:r>
              <a:rPr lang="fa-IR" sz="28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علاقه</a:t>
            </a:r>
            <a:r>
              <a:rPr lang="fa-IR" sz="2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  <a:r>
              <a:rPr lang="fa-IR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به احساس فرد نسبت به یک فعالیت اشاره می کند مثل </a:t>
            </a:r>
            <a:r>
              <a:rPr lang="fa-IR" sz="2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احساس فردنسبت به </a:t>
            </a:r>
            <a:r>
              <a:rPr lang="fa-IR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یک فعالیت ورزشی (چون فوتبال و والیبال و غیره ) در حالیکه </a:t>
            </a:r>
            <a:r>
              <a:rPr lang="fa-IR" sz="28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نگرش</a:t>
            </a:r>
            <a:r>
              <a:rPr lang="fa-IR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 حاکی از احساس فرد نسبت به یک شیء ، یک نهاد اجتماعی ، یا یک گروه است مثل تیم والیبال ، یا تیم </a:t>
            </a:r>
            <a:r>
              <a:rPr lang="fa-IR" sz="2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فوتبال </a:t>
            </a:r>
            <a:r>
              <a:rPr lang="fa-IR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و </a:t>
            </a:r>
            <a:r>
              <a:rPr lang="fa-IR" sz="2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Lotus" panose="00000400000000000000" pitchFamily="2" charset="-78"/>
              </a:rPr>
              <a:t>حتی یک قوم و ... </a:t>
            </a:r>
            <a:endParaRPr lang="fa-IR" sz="28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21355"/>
          </a:xfrm>
        </p:spPr>
        <p:txBody>
          <a:bodyPr/>
          <a:lstStyle/>
          <a:p>
            <a:r>
              <a:rPr lang="fa-IR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دسته بندی ابزارهای اندازه گیری باتوجه به چگونگی تهیه آنها</a:t>
            </a:r>
            <a:endParaRPr lang="fa-IR" dirty="0">
              <a:solidFill>
                <a:schemeClr val="accent1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12890"/>
            <a:ext cx="8915400" cy="4198332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r>
              <a:rPr lang="fa-IR" sz="2800" dirty="0">
                <a:solidFill>
                  <a:schemeClr val="tx1"/>
                </a:solidFill>
                <a:cs typeface="B Lotus" panose="00000400000000000000" pitchFamily="2" charset="-78"/>
              </a:rPr>
              <a:t>ابزارهای اندازه 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گیری در روانشناسی وآموزش </a:t>
            </a:r>
            <a:r>
              <a:rPr lang="fa-IR" sz="2800" dirty="0">
                <a:solidFill>
                  <a:schemeClr val="tx1"/>
                </a:solidFill>
                <a:cs typeface="B Lotus" panose="00000400000000000000" pitchFamily="2" charset="-78"/>
              </a:rPr>
              <a:t>و پروش 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 را باتوجه به چگونگی به وجود آمدن آنها نیز می توان دسته بندی کرد. از این لحاظ آنها را به دو دسته عمده:</a:t>
            </a:r>
          </a:p>
          <a:p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ابزارهای </a:t>
            </a:r>
            <a:r>
              <a:rPr lang="fa-IR" sz="2800" dirty="0">
                <a:solidFill>
                  <a:srgbClr val="7030A0"/>
                </a:solidFill>
                <a:cs typeface="B Lotus" panose="00000400000000000000" pitchFamily="2" charset="-78"/>
              </a:rPr>
              <a:t>اندازه گیری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میزان شده یا استاندارد شده </a:t>
            </a:r>
          </a:p>
          <a:p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و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معلم ساخته </a:t>
            </a:r>
          </a:p>
          <a:p>
            <a:pPr marL="0" indent="0">
              <a:buNone/>
            </a:pPr>
            <a:r>
              <a:rPr lang="fa-IR" sz="2800" dirty="0">
                <a:solidFill>
                  <a:srgbClr val="7030A0"/>
                </a:solidFill>
                <a:cs typeface="B Lotus" panose="00000400000000000000" pitchFamily="2" charset="-78"/>
              </a:rPr>
              <a:t>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    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تقسیم می کنند.</a:t>
            </a:r>
          </a:p>
          <a:p>
            <a:endParaRPr lang="fa-IR" sz="28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21972"/>
            <a:ext cx="8911687" cy="1094704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chemeClr val="accent1"/>
                </a:solidFill>
                <a:cs typeface="B Lotus" panose="00000400000000000000" pitchFamily="2" charset="-78"/>
              </a:rPr>
              <a:t>توضیح خلاصه</a:t>
            </a:r>
            <a:r>
              <a:rPr lang="fa-IR" dirty="0">
                <a:solidFill>
                  <a:schemeClr val="accent1"/>
                </a:solidFill>
                <a:cs typeface="B Lotus" panose="00000400000000000000" pitchFamily="2" charset="-78"/>
              </a:rPr>
              <a:t> </a:t>
            </a:r>
            <a:r>
              <a:rPr lang="fa-IR" dirty="0">
                <a:solidFill>
                  <a:srgbClr val="A53010"/>
                </a:solidFill>
                <a:cs typeface="B Lotus" panose="00000400000000000000" pitchFamily="2" charset="-78"/>
              </a:rPr>
              <a:t>ابزارهای اندازه گیری باتوجه به چگونگی تهیه آنها</a:t>
            </a:r>
            <a:r>
              <a:rPr lang="fa-IR" dirty="0" smtClean="0">
                <a:cs typeface="B Lotus" panose="00000400000000000000" pitchFamily="2" charset="-78"/>
              </a:rPr>
              <a:t> </a:t>
            </a:r>
            <a:endParaRPr lang="fa-IR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19707"/>
            <a:ext cx="8915400" cy="4636394"/>
          </a:xfrm>
        </p:spPr>
        <p:txBody>
          <a:bodyPr>
            <a:normAutofit/>
          </a:bodyPr>
          <a:lstStyle/>
          <a:p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ابزارهای </a:t>
            </a:r>
            <a:r>
              <a:rPr lang="fa-IR" sz="2800" dirty="0">
                <a:solidFill>
                  <a:srgbClr val="7030A0"/>
                </a:solidFill>
                <a:cs typeface="B Lotus" panose="00000400000000000000" pitchFamily="2" charset="-78"/>
              </a:rPr>
              <a:t>اندازه گیری میزان </a:t>
            </a:r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شده: 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ابزارهایی هستند که با استفاده از نمونه های بزرگ افراد و غالبا به وسیله موسسات یا بنگاههای آزمون سازی دولتی یا خصوصی و یا مراکز آموزشی و علمی و برای اندازه گیری پیشرفت تحصیلی، هوش، استعداد یا شخصیت گروههای بزرگ افراد ساخته می شوند.</a:t>
            </a:r>
          </a:p>
          <a:p>
            <a:pPr marL="0" lvl="0" indent="0" algn="just" defTabSz="914400">
              <a:spcBef>
                <a:spcPct val="20000"/>
              </a:spcBef>
              <a:buClrTx/>
              <a:buNone/>
            </a:pPr>
            <a:r>
              <a:rPr lang="fa-IR" sz="2700" dirty="0" smtClean="0">
                <a:solidFill>
                  <a:srgbClr val="FF0000"/>
                </a:solidFill>
                <a:latin typeface="Calibri"/>
                <a:cs typeface="B Lotus" panose="00000400000000000000" pitchFamily="2" charset="-78"/>
              </a:rPr>
              <a:t>نکته </a:t>
            </a:r>
            <a:r>
              <a:rPr lang="fa-IR" sz="2700" dirty="0">
                <a:solidFill>
                  <a:srgbClr val="FF0000"/>
                </a:solidFill>
                <a:latin typeface="Calibri"/>
                <a:cs typeface="B Lotus" panose="00000400000000000000" pitchFamily="2" charset="-78"/>
              </a:rPr>
              <a:t>: </a:t>
            </a:r>
            <a:r>
              <a:rPr lang="fa-IR" sz="27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در این آزمون‌ها، </a:t>
            </a:r>
            <a:r>
              <a:rPr lang="fa-IR" sz="2700" dirty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«ملاک نسبی» </a:t>
            </a:r>
            <a:r>
              <a:rPr lang="fa-IR" sz="27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اندازه‌گیری مورد استفاده قرار می‌گیرد. </a:t>
            </a:r>
            <a:endParaRPr lang="fa-IR" sz="2800" dirty="0" smtClean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r>
              <a:rPr lang="fa-IR" sz="2800" dirty="0" smtClean="0">
                <a:solidFill>
                  <a:srgbClr val="7030A0"/>
                </a:solidFill>
                <a:cs typeface="B Lotus" panose="00000400000000000000" pitchFamily="2" charset="-78"/>
              </a:rPr>
              <a:t>آزمونهای معم ساخته: 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آزمونهایی هستند که معلمان برای سنجش پیشرفت تحصیلی دانش آموزان خود تهیه می کنند و در طول دوره آموزش و یا در پایان دوره به اجرا در می آورند.این نوع آزمونها </a:t>
            </a:r>
            <a:r>
              <a:rPr lang="fa-IR" sz="2800" dirty="0" smtClean="0">
                <a:solidFill>
                  <a:srgbClr val="00B050"/>
                </a:solidFill>
                <a:cs typeface="B Lotus" panose="00000400000000000000" pitchFamily="2" charset="-78"/>
              </a:rPr>
              <a:t>غالبا برای تعیین میزان توفیق یادگیرندگان در رسیدن به هدفهای دقیق آموزشی </a:t>
            </a:r>
            <a:r>
              <a:rPr lang="fa-IR" sz="2800" dirty="0" smtClean="0">
                <a:solidFill>
                  <a:schemeClr val="tx1"/>
                </a:solidFill>
                <a:cs typeface="B Lotus" panose="00000400000000000000" pitchFamily="2" charset="-78"/>
              </a:rPr>
              <a:t>طرح ریزی می شوند.</a:t>
            </a:r>
            <a:endParaRPr lang="fa-IR" sz="2700" dirty="0">
              <a:solidFill>
                <a:prstClr val="black"/>
              </a:solidFill>
              <a:latin typeface="Calibri"/>
              <a:cs typeface="B Lotus" panose="00000400000000000000" pitchFamily="2" charset="-78"/>
            </a:endParaRPr>
          </a:p>
          <a:p>
            <a:pPr marL="0" lvl="0" indent="0" algn="just" defTabSz="914400">
              <a:spcBef>
                <a:spcPct val="20000"/>
              </a:spcBef>
              <a:buClrTx/>
              <a:buNone/>
            </a:pPr>
            <a:r>
              <a:rPr lang="fa-IR" sz="2700" dirty="0">
                <a:solidFill>
                  <a:srgbClr val="FF0000"/>
                </a:solidFill>
                <a:latin typeface="Calibri"/>
                <a:cs typeface="B Lotus" panose="00000400000000000000" pitchFamily="2" charset="-78"/>
              </a:rPr>
              <a:t>نکته : </a:t>
            </a:r>
            <a:r>
              <a:rPr lang="fa-IR" sz="27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در این آزمون‌ها، </a:t>
            </a:r>
            <a:r>
              <a:rPr lang="fa-IR" sz="2700" dirty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«</a:t>
            </a:r>
            <a:r>
              <a:rPr lang="fa-IR" sz="2700" dirty="0" smtClean="0">
                <a:solidFill>
                  <a:srgbClr val="7030A0"/>
                </a:solidFill>
                <a:latin typeface="Calibri"/>
                <a:cs typeface="B Lotus" panose="00000400000000000000" pitchFamily="2" charset="-78"/>
              </a:rPr>
              <a:t>ملاک مطلق» </a:t>
            </a:r>
            <a:r>
              <a:rPr lang="fa-IR" sz="2700" dirty="0">
                <a:solidFill>
                  <a:prstClr val="black"/>
                </a:solidFill>
                <a:latin typeface="Calibri"/>
                <a:cs typeface="B Lotus" panose="00000400000000000000" pitchFamily="2" charset="-78"/>
              </a:rPr>
              <a:t>اندازه‌گیری مورد استفاده قرار می‌گیرد. </a:t>
            </a:r>
          </a:p>
          <a:p>
            <a:endParaRPr lang="fa-IR" sz="2800" dirty="0"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389</TotalTime>
  <Words>1072</Words>
  <Application>Microsoft Office PowerPoint</Application>
  <PresentationFormat>Widescreen</PresentationFormat>
  <Paragraphs>75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2  Lotus</vt:lpstr>
      <vt:lpstr>Arial</vt:lpstr>
      <vt:lpstr>B Lotus</vt:lpstr>
      <vt:lpstr>Calibri</vt:lpstr>
      <vt:lpstr>Century Gothic</vt:lpstr>
      <vt:lpstr>Tahoma</vt:lpstr>
      <vt:lpstr>Times New Roman</vt:lpstr>
      <vt:lpstr>Wingdings</vt:lpstr>
      <vt:lpstr>Wingdings 3</vt:lpstr>
      <vt:lpstr>Wisp</vt:lpstr>
      <vt:lpstr>بسم الله الرحمن الرحیم </vt:lpstr>
      <vt:lpstr>آزمونها در حالت کلی به دو دسته تقسیم می شوند  الف) آزمونهای توانایی  ب) آزمونهای عاطفی</vt:lpstr>
      <vt:lpstr>انواع آزمونهای توانایی</vt:lpstr>
      <vt:lpstr>ب) آزمونهای عاطفی</vt:lpstr>
      <vt:lpstr>انواع پرسشنامه های عاطفی:  پرسشنامه های شخصیت، نگرش و علاقه</vt:lpstr>
      <vt:lpstr>ابزارهای اندازه گیری شخصیت</vt:lpstr>
      <vt:lpstr> 2- آزمونهای علاقه و نگرش ( مانند علایق و نگرش شغلی استرانگ) </vt:lpstr>
      <vt:lpstr>دسته بندی ابزارهای اندازه گیری باتوجه به چگونگی تهیه آنها</vt:lpstr>
      <vt:lpstr>توضیح خلاصه ابزارهای اندازه گیری باتوجه به چگونگی تهیه آنها </vt:lpstr>
      <vt:lpstr>دسته بندی روشهای اندازه گیری و سنجش با توجه به نوع سوال یا ماده </vt:lpstr>
      <vt:lpstr>عینی و غیرعینی بودن آزمونها </vt:lpstr>
      <vt:lpstr>دسته بندی آزمونهای کتبی یا مداد و کاغذی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psychlogy</dc:creator>
  <cp:lastModifiedBy>Education</cp:lastModifiedBy>
  <cp:revision>83</cp:revision>
  <dcterms:created xsi:type="dcterms:W3CDTF">2020-04-20T05:41:30Z</dcterms:created>
  <dcterms:modified xsi:type="dcterms:W3CDTF">2020-05-11T06:00:04Z</dcterms:modified>
</cp:coreProperties>
</file>