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a-IR"/>
              <a:t>برای ویرایش نسخه اصلی سبک عنوان کلیک کنید</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a-IR"/>
              <a:t>برای ویرایش نسخه اصلی سبک عنوان کلیک کنید</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a-IR"/>
              <a:t>برای افزودن تصویر نماد را کلیک کنید</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a-IR"/>
              <a:t>برای ویرایش نسخه اصلی سبک عنوان کلیک کنید</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a-IR"/>
              <a:t>برای ویرایش نسخه اصلی سبک عنوان کلیک کنید</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a-IR"/>
              <a:t>برای ویرایش نسخه اصلی سبک عنوان کلیک کنید</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a-IR"/>
              <a:t>برای ویرایش نسخه اصلی سبک عنوان کلیک کنید</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a-IR"/>
              <a:t>برای ویرایش نسخه اصلی سبک عنوان کلیک کنید</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a-IR"/>
              <a:t>برای افزودن تصویر نماد را کلیک کنید</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a-IR"/>
              <a:t>برای افزودن تصویر نماد را کلیک کنید</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a-IR"/>
              <a:t>برای افزودن تصویر نماد را کلیک کنید</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a:p>
        </p:txBody>
      </p:sp>
      <p:sp>
        <p:nvSpPr>
          <p:cNvPr id="3" name="Vertical Text Placeholder 2"/>
          <p:cNvSpPr>
            <a:spLocks noGrp="1"/>
          </p:cNvSpPr>
          <p:nvPr>
            <p:ph type="body" orient="vert" idx="1"/>
          </p:nvPr>
        </p:nvSpPr>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a-IR"/>
              <a:t>برای ویرایش نسخه اصلی سبک عنوان کلیک کنید</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a:p>
        </p:txBody>
      </p:sp>
      <p:sp>
        <p:nvSpPr>
          <p:cNvPr id="3" name="Content Placeholder 2"/>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a-IR"/>
              <a:t>برای ویرایش نسخه اصلی سبک عنوان کلیک کنید</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a-IR"/>
              <a:t>برای ویرایش نسخه اصلی سبک عنوان کلیک کنید</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1141410" y="3073397"/>
            <a:ext cx="4878391" cy="2717801"/>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6172200" y="3073397"/>
            <a:ext cx="4875210" cy="2717801"/>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a-IR"/>
              <a:t>برای ویرایش نسخه اصلی سبک عنوان کلیک کنید</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a-IR"/>
              <a:t>برای ویرایش نسخه اصلی سبک عنوان کلیک کنید</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image" Target="../media/image18.jpeg" /><Relationship Id="rId3" Type="http://schemas.openxmlformats.org/officeDocument/2006/relationships/image" Target="../media/image13.jpeg" /><Relationship Id="rId7" Type="http://schemas.openxmlformats.org/officeDocument/2006/relationships/image" Target="../media/image17.jpeg"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image" Target="../media/image16.jpeg" /><Relationship Id="rId5" Type="http://schemas.openxmlformats.org/officeDocument/2006/relationships/image" Target="../media/image15.jpeg" /><Relationship Id="rId4" Type="http://schemas.openxmlformats.org/officeDocument/2006/relationships/image" Target="../media/image14.jpeg" /><Relationship Id="rId9" Type="http://schemas.openxmlformats.org/officeDocument/2006/relationships/image" Target="../media/image19.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FAA2C3-AB84-4B4D-A226-30376DFB5FB4}"/>
              </a:ext>
            </a:extLst>
          </p:cNvPr>
          <p:cNvSpPr>
            <a:spLocks noGrp="1"/>
          </p:cNvSpPr>
          <p:nvPr>
            <p:ph type="ctrTitle"/>
          </p:nvPr>
        </p:nvSpPr>
        <p:spPr>
          <a:xfrm>
            <a:off x="845343" y="-156557"/>
            <a:ext cx="8791575" cy="906111"/>
          </a:xfrm>
        </p:spPr>
        <p:txBody>
          <a:bodyPr/>
          <a:lstStyle/>
          <a:p>
            <a:pPr algn="r" rtl="0"/>
            <a:r>
              <a:rPr lang="fa-IR"/>
              <a:t>بنام خدا</a:t>
            </a:r>
          </a:p>
        </p:txBody>
      </p:sp>
      <p:sp>
        <p:nvSpPr>
          <p:cNvPr id="3" name="زیر نویس 2">
            <a:extLst>
              <a:ext uri="{FF2B5EF4-FFF2-40B4-BE49-F238E27FC236}">
                <a16:creationId xmlns:a16="http://schemas.microsoft.com/office/drawing/2014/main" id="{6834DC41-4DEF-5848-A327-390795710BFB}"/>
              </a:ext>
            </a:extLst>
          </p:cNvPr>
          <p:cNvSpPr>
            <a:spLocks noGrp="1"/>
          </p:cNvSpPr>
          <p:nvPr>
            <p:ph type="subTitle" idx="1"/>
          </p:nvPr>
        </p:nvSpPr>
        <p:spPr>
          <a:xfrm>
            <a:off x="5048250" y="3602038"/>
            <a:ext cx="5024438" cy="1066175"/>
          </a:xfrm>
        </p:spPr>
        <p:txBody>
          <a:bodyPr>
            <a:normAutofit/>
          </a:bodyPr>
          <a:lstStyle/>
          <a:p>
            <a:r>
              <a:rPr lang="fa-IR" sz="4000">
                <a:solidFill>
                  <a:schemeClr val="accent4">
                    <a:lumMod val="75000"/>
                  </a:schemeClr>
                </a:solidFill>
                <a:latin typeface="Arial Black" panose="020B0604020202020204" pitchFamily="34" charset="0"/>
                <a:cs typeface="Arial Black" panose="020B0604020202020204" pitchFamily="34" charset="0"/>
              </a:rPr>
              <a:t>زیبایی دوستی</a:t>
            </a:r>
          </a:p>
        </p:txBody>
      </p:sp>
      <p:pic>
        <p:nvPicPr>
          <p:cNvPr id="5" name="تصویر 5">
            <a:extLst>
              <a:ext uri="{FF2B5EF4-FFF2-40B4-BE49-F238E27FC236}">
                <a16:creationId xmlns:a16="http://schemas.microsoft.com/office/drawing/2014/main" id="{F2097D57-A0B1-C849-9634-BF5596861F44}"/>
              </a:ext>
            </a:extLst>
          </p:cNvPr>
          <p:cNvPicPr>
            <a:picLocks noChangeAspect="1"/>
          </p:cNvPicPr>
          <p:nvPr/>
        </p:nvPicPr>
        <p:blipFill>
          <a:blip r:embed="rId2"/>
          <a:stretch>
            <a:fillRect/>
          </a:stretch>
        </p:blipFill>
        <p:spPr>
          <a:xfrm>
            <a:off x="0" y="-9525"/>
            <a:ext cx="4876800" cy="2733675"/>
          </a:xfrm>
          <a:prstGeom prst="rect">
            <a:avLst/>
          </a:prstGeom>
        </p:spPr>
      </p:pic>
      <p:pic>
        <p:nvPicPr>
          <p:cNvPr id="7" name="تصویر 7">
            <a:extLst>
              <a:ext uri="{FF2B5EF4-FFF2-40B4-BE49-F238E27FC236}">
                <a16:creationId xmlns:a16="http://schemas.microsoft.com/office/drawing/2014/main" id="{96F1FECC-4B79-6F42-B341-9EBF7387D5B4}"/>
              </a:ext>
            </a:extLst>
          </p:cNvPr>
          <p:cNvPicPr>
            <a:picLocks noChangeAspect="1"/>
          </p:cNvPicPr>
          <p:nvPr/>
        </p:nvPicPr>
        <p:blipFill>
          <a:blip r:embed="rId3"/>
          <a:stretch>
            <a:fillRect/>
          </a:stretch>
        </p:blipFill>
        <p:spPr>
          <a:xfrm>
            <a:off x="0" y="2815545"/>
            <a:ext cx="5048250" cy="3786188"/>
          </a:xfrm>
          <a:prstGeom prst="rect">
            <a:avLst/>
          </a:prstGeom>
        </p:spPr>
      </p:pic>
      <p:sp>
        <p:nvSpPr>
          <p:cNvPr id="8" name="کادر متن 7">
            <a:extLst>
              <a:ext uri="{FF2B5EF4-FFF2-40B4-BE49-F238E27FC236}">
                <a16:creationId xmlns:a16="http://schemas.microsoft.com/office/drawing/2014/main" id="{06974F24-8FDD-5743-A237-8AEF79328A55}"/>
              </a:ext>
            </a:extLst>
          </p:cNvPr>
          <p:cNvSpPr txBox="1"/>
          <p:nvPr/>
        </p:nvSpPr>
        <p:spPr>
          <a:xfrm>
            <a:off x="5241131" y="2514600"/>
            <a:ext cx="1828800" cy="502702"/>
          </a:xfrm>
          <a:prstGeom prst="rect">
            <a:avLst/>
          </a:prstGeom>
          <a:noFill/>
        </p:spPr>
        <p:txBody>
          <a:bodyPr wrap="square" rtlCol="1">
            <a:spAutoFit/>
          </a:bodyPr>
          <a:lstStyle/>
          <a:p>
            <a:pPr algn="r"/>
            <a:r>
              <a:rPr lang="fa-IR" sz="4000" baseline="-25000"/>
              <a:t>موضوع درس:</a:t>
            </a:r>
          </a:p>
        </p:txBody>
      </p:sp>
      <p:sp>
        <p:nvSpPr>
          <p:cNvPr id="10" name="کادر متن 9">
            <a:extLst>
              <a:ext uri="{FF2B5EF4-FFF2-40B4-BE49-F238E27FC236}">
                <a16:creationId xmlns:a16="http://schemas.microsoft.com/office/drawing/2014/main" id="{91A7583A-9614-3441-A44A-C90D67CBF04C}"/>
              </a:ext>
            </a:extLst>
          </p:cNvPr>
          <p:cNvSpPr txBox="1"/>
          <p:nvPr/>
        </p:nvSpPr>
        <p:spPr>
          <a:xfrm rot="11184121" flipV="1">
            <a:off x="8114461" y="4488365"/>
            <a:ext cx="2545246" cy="850694"/>
          </a:xfrm>
          <a:prstGeom prst="rect">
            <a:avLst/>
          </a:prstGeom>
          <a:noFill/>
        </p:spPr>
        <p:txBody>
          <a:bodyPr wrap="square" rtlCol="1">
            <a:spAutoFit/>
          </a:bodyPr>
          <a:lstStyle/>
          <a:p>
            <a:pPr algn="r"/>
            <a:endParaRPr lang="fa-IR"/>
          </a:p>
        </p:txBody>
      </p:sp>
      <p:sp>
        <p:nvSpPr>
          <p:cNvPr id="4" name="کادر متن 3">
            <a:extLst>
              <a:ext uri="{FF2B5EF4-FFF2-40B4-BE49-F238E27FC236}">
                <a16:creationId xmlns:a16="http://schemas.microsoft.com/office/drawing/2014/main" id="{A199FF56-1A6A-164C-8E7A-05D1D5AA403B}"/>
              </a:ext>
            </a:extLst>
          </p:cNvPr>
          <p:cNvSpPr txBox="1"/>
          <p:nvPr/>
        </p:nvSpPr>
        <p:spPr>
          <a:xfrm>
            <a:off x="5276850" y="2407443"/>
            <a:ext cx="1828800" cy="1828800"/>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id="{CD4E1C18-8705-B847-96D7-EE8EA4AEE2F5}"/>
              </a:ext>
            </a:extLst>
          </p:cNvPr>
          <p:cNvSpPr txBox="1"/>
          <p:nvPr/>
        </p:nvSpPr>
        <p:spPr>
          <a:xfrm>
            <a:off x="5270897" y="2401490"/>
            <a:ext cx="1828800" cy="1828800"/>
          </a:xfrm>
          <a:prstGeom prst="rect">
            <a:avLst/>
          </a:prstGeom>
          <a:noFill/>
        </p:spPr>
        <p:txBody>
          <a:bodyPr wrap="square" rtlCol="1">
            <a:spAutoFit/>
          </a:bodyPr>
          <a:lstStyle/>
          <a:p>
            <a:pPr algn="r"/>
            <a:endParaRPr lang="fa-IR"/>
          </a:p>
        </p:txBody>
      </p:sp>
      <p:sp>
        <p:nvSpPr>
          <p:cNvPr id="12" name="کادر متن 11">
            <a:extLst>
              <a:ext uri="{FF2B5EF4-FFF2-40B4-BE49-F238E27FC236}">
                <a16:creationId xmlns:a16="http://schemas.microsoft.com/office/drawing/2014/main" id="{9E433874-57D3-4249-A493-9954AFE5462D}"/>
              </a:ext>
            </a:extLst>
          </p:cNvPr>
          <p:cNvSpPr txBox="1"/>
          <p:nvPr/>
        </p:nvSpPr>
        <p:spPr>
          <a:xfrm>
            <a:off x="5276849" y="1949053"/>
            <a:ext cx="4819651" cy="2733674"/>
          </a:xfrm>
          <a:prstGeom prst="rect">
            <a:avLst/>
          </a:prstGeom>
          <a:noFill/>
        </p:spPr>
        <p:txBody>
          <a:bodyPr wrap="square" rtlCol="1">
            <a:spAutoFit/>
          </a:bodyPr>
          <a:lstStyle/>
          <a:p>
            <a:pPr algn="r"/>
            <a:endParaRPr lang="fa-IR"/>
          </a:p>
        </p:txBody>
      </p:sp>
      <p:sp>
        <p:nvSpPr>
          <p:cNvPr id="13" name="کادر متن 12">
            <a:extLst>
              <a:ext uri="{FF2B5EF4-FFF2-40B4-BE49-F238E27FC236}">
                <a16:creationId xmlns:a16="http://schemas.microsoft.com/office/drawing/2014/main" id="{F49571FD-5BCD-334F-A1E3-3031317AE634}"/>
              </a:ext>
            </a:extLst>
          </p:cNvPr>
          <p:cNvSpPr txBox="1"/>
          <p:nvPr/>
        </p:nvSpPr>
        <p:spPr>
          <a:xfrm>
            <a:off x="7493794" y="4600391"/>
            <a:ext cx="4033955" cy="461665"/>
          </a:xfrm>
          <a:prstGeom prst="rect">
            <a:avLst/>
          </a:prstGeom>
          <a:noFill/>
        </p:spPr>
        <p:txBody>
          <a:bodyPr wrap="square" rtlCol="1">
            <a:spAutoFit/>
          </a:bodyPr>
          <a:lstStyle/>
          <a:p>
            <a:pPr algn="r"/>
            <a:r>
              <a:rPr lang="fa-IR" sz="2400"/>
              <a:t>گروه :۱۰</a:t>
            </a:r>
          </a:p>
        </p:txBody>
      </p:sp>
    </p:spTree>
    <p:extLst>
      <p:ext uri="{BB962C8B-B14F-4D97-AF65-F5344CB8AC3E}">
        <p14:creationId xmlns:p14="http://schemas.microsoft.com/office/powerpoint/2010/main" val="17514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4FBF2F0F-1104-5149-A4E5-9C183098DCFC}"/>
              </a:ext>
            </a:extLst>
          </p:cNvPr>
          <p:cNvSpPr txBox="1"/>
          <p:nvPr/>
        </p:nvSpPr>
        <p:spPr>
          <a:xfrm>
            <a:off x="0" y="0"/>
            <a:ext cx="12191999" cy="4524315"/>
          </a:xfrm>
          <a:prstGeom prst="rect">
            <a:avLst/>
          </a:prstGeom>
          <a:noFill/>
        </p:spPr>
        <p:txBody>
          <a:bodyPr wrap="square" rtlCol="1">
            <a:spAutoFit/>
          </a:bodyPr>
          <a:lstStyle/>
          <a:p>
            <a:pPr algn="r"/>
            <a:r>
              <a:rPr lang="fa-IR" sz="3200">
                <a:solidFill>
                  <a:schemeClr val="accent2">
                    <a:lumMod val="50000"/>
                  </a:schemeClr>
                </a:solidFill>
              </a:rPr>
              <a:t>یکی از خصلت های روحی انسان زیبایی دوستی است و این خصلت ،از فطرت او نشات میگیرد یعنی انسان ذاتا زیبا دوست است.در مقابل این صفت انسان از زشتی تنفر بوده وبه هر نحو ممکن از زشتی فرار میکند و چه بسا این زیبا دوستی او در صورتی که آمیخته به ایمان نباشد و یا بدون ‌دقت در ابعاد روحانی و فضایل باشد موجب حس خود خواهی و بالاخره نژاد پرستی شده وبه مرور زمان خود را از سایر مردم ممتاز بداند . اگر در تاریخ بشری نگاهی گذرا داشته باش .اگر در تاریخ بشری نگاهی گذرا داشته باشیم ،خواهیم دید که تا قرن گذشته انسان ها،افرادی را که لز لحاظ پوست سیاه یا سرخ بودند به بردگی کشانده ،با اینکه آنها ممکن بود در بسیاری از جهات انسانی با فضیلت تر از دیگران باشند اما به خاطر داشتن پوست سیاه ،از بسیاری از حقوق مسلم و ضروری خود محروم شدند.</a:t>
            </a:r>
          </a:p>
        </p:txBody>
      </p:sp>
    </p:spTree>
    <p:extLst>
      <p:ext uri="{BB962C8B-B14F-4D97-AF65-F5344CB8AC3E}">
        <p14:creationId xmlns:p14="http://schemas.microsoft.com/office/powerpoint/2010/main" val="54498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8B76D165-58F8-274E-94CD-D02E63A34078}"/>
              </a:ext>
            </a:extLst>
          </p:cNvPr>
          <p:cNvSpPr txBox="1"/>
          <p:nvPr/>
        </p:nvSpPr>
        <p:spPr>
          <a:xfrm>
            <a:off x="2000250" y="0"/>
            <a:ext cx="8501063" cy="6740307"/>
          </a:xfrm>
          <a:prstGeom prst="rect">
            <a:avLst/>
          </a:prstGeom>
          <a:noFill/>
        </p:spPr>
        <p:txBody>
          <a:bodyPr wrap="square" rtlCol="1">
            <a:spAutoFit/>
          </a:bodyPr>
          <a:lstStyle/>
          <a:p>
            <a:pPr algn="r"/>
            <a:r>
              <a:rPr lang="fa-IR" sz="3600">
                <a:solidFill>
                  <a:schemeClr val="accent4">
                    <a:lumMod val="75000"/>
                  </a:schemeClr>
                </a:solidFill>
              </a:rPr>
              <a:t>زیبایی یکی از مفاهیم فلسفی و مفهومی پیچیده و انتزاعی است .زیبایی میتواند یکی از ویژگی های وجودی در انسان ،حیوان ،مکان ،شئی یا ایده باشد که یک تجربه ادراکی از لذت یا رضایت را در وجود دیگران ایجاد مینماید .انقلاب کانت در فلسفه که به چرخش کوپرنیکی کانت مشهور است ،توجه زیبایی را از ابژه به سوژه تغییر داد . در واقع مهم ترین تفاوت زیباشناسی مدرن با زیبا شناسی کلاسیک در همین مسئله است که در دوران مدرن زیبایی از ویژگی های ذهنی نگرنده شناخته شد نه یکی از ویژگی ویژه. سرشت زیبایی یکی از پایدارترین و بحث بر انگیز موضوعات در فلسفه غرب است و به همراه چیستی هنر یکی از دو موضوع اساسی در زیبای </a:t>
            </a:r>
          </a:p>
        </p:txBody>
      </p:sp>
    </p:spTree>
    <p:extLst>
      <p:ext uri="{BB962C8B-B14F-4D97-AF65-F5344CB8AC3E}">
        <p14:creationId xmlns:p14="http://schemas.microsoft.com/office/powerpoint/2010/main" val="381705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92EF9FE8-AF68-C246-B7CD-E14A36F50F28}"/>
              </a:ext>
            </a:extLst>
          </p:cNvPr>
          <p:cNvSpPr txBox="1"/>
          <p:nvPr/>
        </p:nvSpPr>
        <p:spPr>
          <a:xfrm>
            <a:off x="7384254" y="61912"/>
            <a:ext cx="4617245" cy="5078313"/>
          </a:xfrm>
          <a:prstGeom prst="rect">
            <a:avLst/>
          </a:prstGeom>
          <a:noFill/>
        </p:spPr>
        <p:txBody>
          <a:bodyPr wrap="square" rtlCol="1">
            <a:spAutoFit/>
          </a:bodyPr>
          <a:lstStyle/>
          <a:p>
            <a:pPr algn="r"/>
            <a:r>
              <a:rPr lang="fa-IR" sz="3600">
                <a:solidFill>
                  <a:schemeClr val="accent4">
                    <a:lumMod val="75000"/>
                  </a:schemeClr>
                </a:solidFill>
              </a:rPr>
              <a:t>زیبایی شناسی فلسفی میباشد زیبایی به طور سنتی جزئی ارزشهای نهایی از جمله خوبی ،حقیقت،عدالت شمرده شده است .جرج سانتا یا نا عقیده دارد :زیبایی لذتی است که وجود خارجی یافته است(زیبایی وعده ی لذت است)</a:t>
            </a:r>
          </a:p>
        </p:txBody>
      </p:sp>
      <p:pic>
        <p:nvPicPr>
          <p:cNvPr id="2" name="تصویر 2">
            <a:extLst>
              <a:ext uri="{FF2B5EF4-FFF2-40B4-BE49-F238E27FC236}">
                <a16:creationId xmlns:a16="http://schemas.microsoft.com/office/drawing/2014/main" id="{4E0FDCB4-F34C-3246-83D9-14FA70CCD776}"/>
              </a:ext>
            </a:extLst>
          </p:cNvPr>
          <p:cNvPicPr>
            <a:picLocks noChangeAspect="1"/>
          </p:cNvPicPr>
          <p:nvPr/>
        </p:nvPicPr>
        <p:blipFill>
          <a:blip r:embed="rId2"/>
          <a:stretch>
            <a:fillRect/>
          </a:stretch>
        </p:blipFill>
        <p:spPr>
          <a:xfrm>
            <a:off x="120253" y="72629"/>
            <a:ext cx="6785371" cy="6785371"/>
          </a:xfrm>
          <a:prstGeom prst="rect">
            <a:avLst/>
          </a:prstGeom>
        </p:spPr>
      </p:pic>
    </p:spTree>
    <p:extLst>
      <p:ext uri="{BB962C8B-B14F-4D97-AF65-F5344CB8AC3E}">
        <p14:creationId xmlns:p14="http://schemas.microsoft.com/office/powerpoint/2010/main" val="253303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2">
            <a:extLst>
              <a:ext uri="{FF2B5EF4-FFF2-40B4-BE49-F238E27FC236}">
                <a16:creationId xmlns:a16="http://schemas.microsoft.com/office/drawing/2014/main" id="{74B46C4B-9F75-8844-9503-ECB7D508F2EF}"/>
              </a:ext>
            </a:extLst>
          </p:cNvPr>
          <p:cNvPicPr>
            <a:picLocks noChangeAspect="1"/>
          </p:cNvPicPr>
          <p:nvPr/>
        </p:nvPicPr>
        <p:blipFill>
          <a:blip r:embed="rId2"/>
          <a:stretch>
            <a:fillRect/>
          </a:stretch>
        </p:blipFill>
        <p:spPr>
          <a:xfrm>
            <a:off x="6429375" y="0"/>
            <a:ext cx="5762625" cy="6996110"/>
          </a:xfrm>
          <a:prstGeom prst="rect">
            <a:avLst/>
          </a:prstGeom>
          <a:effectLst>
            <a:innerShdw blurRad="63500" dist="101600" dir="16200000">
              <a:prstClr val="black">
                <a:alpha val="50000"/>
              </a:prstClr>
            </a:innerShdw>
            <a:reflection blurRad="6350" stA="50000" endA="300" endPos="55500" dist="101600" dir="5400000" sy="-100000" algn="bl" rotWithShape="0"/>
          </a:effectLst>
        </p:spPr>
      </p:pic>
      <p:pic>
        <p:nvPicPr>
          <p:cNvPr id="4" name="تصویر 4">
            <a:extLst>
              <a:ext uri="{FF2B5EF4-FFF2-40B4-BE49-F238E27FC236}">
                <a16:creationId xmlns:a16="http://schemas.microsoft.com/office/drawing/2014/main" id="{2E966054-2536-C94E-8F39-5F268F73EF90}"/>
              </a:ext>
            </a:extLst>
          </p:cNvPr>
          <p:cNvPicPr>
            <a:picLocks noChangeAspect="1"/>
          </p:cNvPicPr>
          <p:nvPr/>
        </p:nvPicPr>
        <p:blipFill>
          <a:blip r:embed="rId3"/>
          <a:stretch>
            <a:fillRect/>
          </a:stretch>
        </p:blipFill>
        <p:spPr>
          <a:xfrm>
            <a:off x="-396878" y="-138109"/>
            <a:ext cx="6826253" cy="6996110"/>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210086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61C9FCDD-04DD-7144-A1C3-CD6D9DCDF4D8}"/>
              </a:ext>
            </a:extLst>
          </p:cNvPr>
          <p:cNvSpPr txBox="1"/>
          <p:nvPr/>
        </p:nvSpPr>
        <p:spPr>
          <a:xfrm>
            <a:off x="4429126" y="0"/>
            <a:ext cx="7762874" cy="923330"/>
          </a:xfrm>
          <a:prstGeom prst="rect">
            <a:avLst/>
          </a:prstGeom>
          <a:noFill/>
        </p:spPr>
        <p:txBody>
          <a:bodyPr wrap="square" rtlCol="1">
            <a:spAutoFit/>
          </a:bodyPr>
          <a:lstStyle/>
          <a:p>
            <a:pPr algn="r"/>
            <a:r>
              <a:rPr lang="fa-IR" sz="5400">
                <a:solidFill>
                  <a:schemeClr val="accent6">
                    <a:lumMod val="50000"/>
                  </a:schemeClr>
                </a:solidFill>
              </a:rPr>
              <a:t>زیبایی دوستی یک موهبت الهی </a:t>
            </a:r>
          </a:p>
        </p:txBody>
      </p:sp>
      <p:pic>
        <p:nvPicPr>
          <p:cNvPr id="2" name="تصویر 2">
            <a:extLst>
              <a:ext uri="{FF2B5EF4-FFF2-40B4-BE49-F238E27FC236}">
                <a16:creationId xmlns:a16="http://schemas.microsoft.com/office/drawing/2014/main" id="{528566C9-5EE4-DE49-B34C-54D8B34F0217}"/>
              </a:ext>
            </a:extLst>
          </p:cNvPr>
          <p:cNvPicPr>
            <a:picLocks noChangeAspect="1"/>
          </p:cNvPicPr>
          <p:nvPr/>
        </p:nvPicPr>
        <p:blipFill>
          <a:blip r:embed="rId2"/>
          <a:stretch>
            <a:fillRect/>
          </a:stretch>
        </p:blipFill>
        <p:spPr>
          <a:xfrm>
            <a:off x="4478981" y="1148291"/>
            <a:ext cx="7663164" cy="5709709"/>
          </a:xfrm>
          <a:prstGeom prst="rect">
            <a:avLst/>
          </a:prstGeom>
        </p:spPr>
      </p:pic>
      <p:pic>
        <p:nvPicPr>
          <p:cNvPr id="5" name="تصویر 5">
            <a:extLst>
              <a:ext uri="{FF2B5EF4-FFF2-40B4-BE49-F238E27FC236}">
                <a16:creationId xmlns:a16="http://schemas.microsoft.com/office/drawing/2014/main" id="{4FE7EC02-C316-5D43-BFA4-6F2AB830C966}"/>
              </a:ext>
            </a:extLst>
          </p:cNvPr>
          <p:cNvPicPr>
            <a:picLocks noChangeAspect="1"/>
          </p:cNvPicPr>
          <p:nvPr/>
        </p:nvPicPr>
        <p:blipFill>
          <a:blip r:embed="rId3"/>
          <a:stretch>
            <a:fillRect/>
          </a:stretch>
        </p:blipFill>
        <p:spPr>
          <a:xfrm>
            <a:off x="49855" y="1148291"/>
            <a:ext cx="4379271" cy="5709709"/>
          </a:xfrm>
          <a:prstGeom prst="rect">
            <a:avLst/>
          </a:prstGeom>
        </p:spPr>
      </p:pic>
    </p:spTree>
    <p:extLst>
      <p:ext uri="{BB962C8B-B14F-4D97-AF65-F5344CB8AC3E}">
        <p14:creationId xmlns:p14="http://schemas.microsoft.com/office/powerpoint/2010/main" val="284814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D255F3DE-5092-D341-81B5-8FCB6E7C358A}"/>
              </a:ext>
            </a:extLst>
          </p:cNvPr>
          <p:cNvSpPr txBox="1"/>
          <p:nvPr/>
        </p:nvSpPr>
        <p:spPr>
          <a:xfrm>
            <a:off x="3024188" y="0"/>
            <a:ext cx="7358061" cy="6986528"/>
          </a:xfrm>
          <a:prstGeom prst="rect">
            <a:avLst/>
          </a:prstGeom>
          <a:noFill/>
        </p:spPr>
        <p:txBody>
          <a:bodyPr wrap="square" rtlCol="1">
            <a:spAutoFit/>
          </a:bodyPr>
          <a:lstStyle/>
          <a:p>
            <a:pPr algn="r"/>
            <a:r>
              <a:rPr lang="fa-IR" sz="3200">
                <a:solidFill>
                  <a:schemeClr val="tx1">
                    <a:lumMod val="50000"/>
                  </a:schemeClr>
                </a:solidFill>
              </a:rPr>
              <a:t>در خصوص زیبایی های معنوی قرآن کریم آیات زیبایی وجود دارد،که شاید بدون گزاف یکی از اهداف رسالت سوق دادن انسان به سوی این زیبایی معنوی میباشد .</a:t>
            </a:r>
          </a:p>
          <a:p>
            <a:pPr algn="r"/>
            <a:r>
              <a:rPr lang="fa-IR" sz="3200">
                <a:solidFill>
                  <a:schemeClr val="tx1">
                    <a:lumMod val="50000"/>
                  </a:schemeClr>
                </a:solidFill>
              </a:rPr>
              <a:t>خداوند متعال برای اینکه انسان را به سر مقصد مقصود و کمال واقعی رهنمود کند،در وجود او نیرو ها و غریزه هایی قرار داده که این نیرو ها اگر مورد تو جه و اهمیت قرار بگیرند،انسان را در رسیدن به اهداف الهی و انسانی کمک و یاری میکند چرا که انسان فطرتا خدا جو و طالب رسیدن به سعادت و کمال واقعی میباشد .همه انسان ها فطرتا دوستدار زیبایی و طراوت هستند،در واقع این گرایش به زیبایی همانند یک غریزه در وجود همه انسان نهاده شده است ،به طوری که در بسیاری از موارد اصلا نیاز به این </a:t>
            </a:r>
          </a:p>
        </p:txBody>
      </p:sp>
    </p:spTree>
    <p:extLst>
      <p:ext uri="{BB962C8B-B14F-4D97-AF65-F5344CB8AC3E}">
        <p14:creationId xmlns:p14="http://schemas.microsoft.com/office/powerpoint/2010/main" val="154767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0E43485F-8A0F-5C4A-A6D4-438E6A10C8D1}"/>
              </a:ext>
            </a:extLst>
          </p:cNvPr>
          <p:cNvSpPr txBox="1"/>
          <p:nvPr/>
        </p:nvSpPr>
        <p:spPr>
          <a:xfrm>
            <a:off x="2952751" y="-1"/>
            <a:ext cx="7310438" cy="7478970"/>
          </a:xfrm>
          <a:prstGeom prst="rect">
            <a:avLst/>
          </a:prstGeom>
          <a:noFill/>
        </p:spPr>
        <p:txBody>
          <a:bodyPr wrap="square" rtlCol="1">
            <a:spAutoFit/>
          </a:bodyPr>
          <a:lstStyle/>
          <a:p>
            <a:pPr algn="r"/>
            <a:r>
              <a:rPr lang="fa-IR" sz="3200">
                <a:solidFill>
                  <a:schemeClr val="accent4">
                    <a:lumMod val="50000"/>
                  </a:schemeClr>
                </a:solidFill>
              </a:rPr>
              <a:t>مطلب نیست که به انسان آموزش داده شود،بلکه از همان ابتدا شاهد آن هستیم که این گرایش و تمایل در وجود انسانها قرار داده شده است. گرایش یک کودک به رنگ ها و اسباب بازی های زیبا میتواند گواه بر این مطلب باشد . </a:t>
            </a:r>
            <a:r>
              <a:rPr lang="fa-IR" sz="3200">
                <a:solidFill>
                  <a:schemeClr val="bg2">
                    <a:lumMod val="50000"/>
                  </a:schemeClr>
                </a:solidFill>
              </a:rPr>
              <a:t>اهمیت اسلام به زیبایی</a:t>
            </a:r>
          </a:p>
          <a:p>
            <a:pPr algn="r"/>
            <a:r>
              <a:rPr lang="fa-IR" sz="3200">
                <a:solidFill>
                  <a:schemeClr val="bg2">
                    <a:lumMod val="50000"/>
                  </a:schemeClr>
                </a:solidFill>
              </a:rPr>
              <a:t>وقتی به منابع غنی اسلامی نگاه میکنیم و آنها را مورد بررسی و پژوهش قرار می دهیم،به راحتی میشود جایگاه این موضوع را در این شریعت الهی پیدا کرد. اسلام به عنوان آخرین دین و شریعتی که از طرف خداوند متعال برای هدایت انسان فرستاده شده،دارای کامل ترین و زیباترین احکام و دستورات الهی میباشد که در آن اهتمام به زیبایی و شادابی و طراوت از جایگاه ویژه ای برخوردار میباشد .حقیقتا اگر محققین منصف در این دین ،با ابزار انصاف و دقت پژوهش کنند</a:t>
            </a:r>
            <a:endParaRPr lang="fa-IR" sz="3200">
              <a:solidFill>
                <a:schemeClr val="accent4">
                  <a:lumMod val="50000"/>
                </a:schemeClr>
              </a:solidFill>
            </a:endParaRPr>
          </a:p>
        </p:txBody>
      </p:sp>
    </p:spTree>
    <p:extLst>
      <p:ext uri="{BB962C8B-B14F-4D97-AF65-F5344CB8AC3E}">
        <p14:creationId xmlns:p14="http://schemas.microsoft.com/office/powerpoint/2010/main" val="353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40F38A3F-D21F-264C-A47D-E258F5DCF2C9}"/>
              </a:ext>
            </a:extLst>
          </p:cNvPr>
          <p:cNvSpPr txBox="1"/>
          <p:nvPr/>
        </p:nvSpPr>
        <p:spPr>
          <a:xfrm>
            <a:off x="3262313" y="381000"/>
            <a:ext cx="6167437" cy="6001643"/>
          </a:xfrm>
          <a:prstGeom prst="rect">
            <a:avLst/>
          </a:prstGeom>
          <a:noFill/>
        </p:spPr>
        <p:txBody>
          <a:bodyPr wrap="square" rtlCol="1">
            <a:spAutoFit/>
          </a:bodyPr>
          <a:lstStyle/>
          <a:p>
            <a:pPr algn="r"/>
            <a:r>
              <a:rPr lang="fa-IR" sz="3200">
                <a:solidFill>
                  <a:schemeClr val="bg1"/>
                </a:solidFill>
              </a:rPr>
              <a:t>می یابند که این دین یک دین کامل و دقیق میباشد،چرا که به ظریف ترین مسائل زندگی پاسخ داده است .رسول الله صلی الله علیه و آله و سلم (ان الله تعالی جمیل یحب الجمال و یحب آنی یری اثر نعمته علی عبده ،و بغض البوس والتباوس خداوند متعال زیباست ،زیبایی را دوست دارد اثر نعمت خود را در بنده اش ببیند .او فقر و فقر نمایی را دشمن دارد.</a:t>
            </a:r>
            <a:endParaRPr lang="fa-IR" sz="3200">
              <a:solidFill>
                <a:srgbClr val="FF0000"/>
              </a:solidFill>
            </a:endParaRPr>
          </a:p>
          <a:p>
            <a:pPr algn="r"/>
            <a:r>
              <a:rPr lang="fa-IR" sz="3200">
                <a:solidFill>
                  <a:srgbClr val="FF0000"/>
                </a:solidFill>
              </a:rPr>
              <a:t>زیبایی از منظر آیات و روایات :وقتی با قرآن کتاب آسمانی و آیات نورانی و الهی آن مانوس میشویم می یابیم که مقوله ی زیبایی در قرآن به دو صورت پرداخته شده است،</a:t>
            </a:r>
            <a:endParaRPr lang="fa-IR" sz="3200">
              <a:solidFill>
                <a:schemeClr val="bg1"/>
              </a:solidFill>
            </a:endParaRPr>
          </a:p>
        </p:txBody>
      </p:sp>
    </p:spTree>
    <p:extLst>
      <p:ext uri="{BB962C8B-B14F-4D97-AF65-F5344CB8AC3E}">
        <p14:creationId xmlns:p14="http://schemas.microsoft.com/office/powerpoint/2010/main" val="14744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0BDC5C10-BAA6-0F4B-9D41-2FF1F41E8993}"/>
              </a:ext>
            </a:extLst>
          </p:cNvPr>
          <p:cNvSpPr txBox="1"/>
          <p:nvPr/>
        </p:nvSpPr>
        <p:spPr>
          <a:xfrm>
            <a:off x="3214688" y="0"/>
            <a:ext cx="8977312" cy="4524315"/>
          </a:xfrm>
          <a:prstGeom prst="rect">
            <a:avLst/>
          </a:prstGeom>
          <a:noFill/>
        </p:spPr>
        <p:txBody>
          <a:bodyPr wrap="square" rtlCol="1">
            <a:spAutoFit/>
          </a:bodyPr>
          <a:lstStyle/>
          <a:p>
            <a:pPr algn="r"/>
            <a:r>
              <a:rPr lang="fa-IR" sz="3200">
                <a:solidFill>
                  <a:srgbClr val="FF0000"/>
                </a:solidFill>
              </a:rPr>
              <a:t>قرآن کریم این مساله را در دو بعد مادی و معنوی مطرح نموده است .نگاه قرآن به زیبایی یک نگاه معرفتی و توحیدی میباشد.وقتی که یک پژوهشگرقرآنی آیاتی را که در خصوص زیبایی اشاره دارد را مورد دقت قرار میدهد،به این نکته رهنمود میشود که نگاه قرآن و آیات الهی به مساله زیبایی چه در نوع مادی و چه در نوع معنوی یک نگاه معرفتی و توحیدی میباشد به این معنا که هدف از بیان این نوع مسائل در قرآن به منظور بیدار کردن فطرت انسان و سوق دادن انسان به سوی زیبایی مطلق میباشد.</a:t>
            </a:r>
          </a:p>
          <a:p>
            <a:pPr algn="r"/>
            <a:r>
              <a:rPr lang="fa-IR" sz="3200">
                <a:solidFill>
                  <a:srgbClr val="FF0000"/>
                </a:solidFill>
              </a:rPr>
              <a:t>آن الله جمیل یحب الجمال((خدا زیباست و زیبایی را دوست دارد)</a:t>
            </a:r>
          </a:p>
        </p:txBody>
      </p:sp>
    </p:spTree>
    <p:extLst>
      <p:ext uri="{BB962C8B-B14F-4D97-AF65-F5344CB8AC3E}">
        <p14:creationId xmlns:p14="http://schemas.microsoft.com/office/powerpoint/2010/main" val="312299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E571BC7D-1387-E147-BC9E-B187A578E4E5}"/>
              </a:ext>
            </a:extLst>
          </p:cNvPr>
          <p:cNvSpPr txBox="1"/>
          <p:nvPr/>
        </p:nvSpPr>
        <p:spPr>
          <a:xfrm>
            <a:off x="1214438" y="0"/>
            <a:ext cx="10215562" cy="6986528"/>
          </a:xfrm>
          <a:prstGeom prst="rect">
            <a:avLst/>
          </a:prstGeom>
          <a:noFill/>
        </p:spPr>
        <p:txBody>
          <a:bodyPr wrap="square" rtlCol="1">
            <a:spAutoFit/>
          </a:bodyPr>
          <a:lstStyle/>
          <a:p>
            <a:pPr algn="r"/>
            <a:r>
              <a:rPr lang="fa-IR" sz="3200">
                <a:solidFill>
                  <a:schemeClr val="bg1"/>
                </a:solidFill>
              </a:rPr>
              <a:t>حجاب و زیبایی دوستی خداوند متعال </a:t>
            </a:r>
          </a:p>
          <a:p>
            <a:pPr algn="r"/>
            <a:r>
              <a:rPr lang="fa-IR" sz="3200">
                <a:solidFill>
                  <a:schemeClr val="accent2">
                    <a:lumMod val="50000"/>
                  </a:schemeClr>
                </a:solidFill>
              </a:rPr>
              <a:t>مگر خداوند متعال زیبایی و زینت را دوست ندارد که به زنان دستور میدهد زینت ها و زیبایی های خود را بپوشانند و حجاب داشته باشند؟</a:t>
            </a:r>
            <a:endParaRPr lang="fa-IR" sz="3200">
              <a:solidFill>
                <a:schemeClr val="bg1"/>
              </a:solidFill>
            </a:endParaRPr>
          </a:p>
          <a:p>
            <a:pPr algn="r"/>
            <a:r>
              <a:rPr lang="fa-IR" sz="3200">
                <a:solidFill>
                  <a:schemeClr val="bg1"/>
                </a:solidFill>
              </a:rPr>
              <a:t>خداوند زیباست و زیبایی را دوست دارد به همین جهت در قرآن کریم میفرماید:</a:t>
            </a:r>
            <a:r>
              <a:rPr lang="fa-IR" sz="3200">
                <a:solidFill>
                  <a:schemeClr val="accent2">
                    <a:lumMod val="50000"/>
                  </a:schemeClr>
                </a:solidFill>
              </a:rPr>
              <a:t>یبنی آدم خذو زینتکم عند کل مسجد...))</a:t>
            </a:r>
            <a:endParaRPr lang="fa-IR" sz="3200">
              <a:solidFill>
                <a:schemeClr val="bg1"/>
              </a:solidFill>
            </a:endParaRPr>
          </a:p>
          <a:p>
            <a:pPr algn="r"/>
            <a:r>
              <a:rPr lang="fa-IR" sz="3200">
                <a:solidFill>
                  <a:schemeClr val="bg1"/>
                </a:solidFill>
              </a:rPr>
              <a:t>ای فرزندان آدم !زینت خودرا هنگام رفتن به مسجد با خود بردارید...بگو:چه کسی زینت های الهی را که برای بندگان خود آفریده و روزی های پاکیزه را حرام کرده است؟!بگو اینها در زندگی دنیا برای کسانی است که ایمان آورده اند اگر چه دیگران نیز با آن ها مشارکت دارند،ولی در قیامت خالص  برای مومنان خواهد بود .پس اسلام زینت و زیبایی را دوست دارد و حتی از زنان می خواهد که خودشان را برای همسران شان بیارایند و از مردان نیز می خواهد در برابر همسرانشان آراسته باشند.روش اسلام برای استفاده از زینت و آرایش ،موزون  و معتدل است؛نه تمایلات زیبایی دوستی روح انسان را سرکوب کند و نه بر کردار تجمل پرستان صحه می گذارد. </a:t>
            </a:r>
            <a:endParaRPr lang="fa-IR" sz="3200">
              <a:solidFill>
                <a:schemeClr val="accent2">
                  <a:lumMod val="50000"/>
                </a:schemeClr>
              </a:solidFill>
            </a:endParaRPr>
          </a:p>
        </p:txBody>
      </p:sp>
    </p:spTree>
    <p:extLst>
      <p:ext uri="{BB962C8B-B14F-4D97-AF65-F5344CB8AC3E}">
        <p14:creationId xmlns:p14="http://schemas.microsoft.com/office/powerpoint/2010/main" val="325906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B0286B-C889-E54A-AFE4-B7E34D18340C}"/>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B2682618-AA68-B445-9985-B983C44ADBCD}"/>
              </a:ext>
            </a:extLst>
          </p:cNvPr>
          <p:cNvPicPr>
            <a:picLocks noGrp="1" noChangeAspect="1"/>
          </p:cNvPicPr>
          <p:nvPr>
            <p:ph idx="1"/>
          </p:nvPr>
        </p:nvPicPr>
        <p:blipFill>
          <a:blip r:embed="rId2"/>
          <a:stretch>
            <a:fillRect/>
          </a:stretch>
        </p:blipFill>
        <p:spPr>
          <a:xfrm>
            <a:off x="5738813" y="46038"/>
            <a:ext cx="6453187" cy="6811962"/>
          </a:xfrm>
          <a:effectLst>
            <a:outerShdw blurRad="50800" dist="38100" dir="13500000" algn="br" rotWithShape="0">
              <a:prstClr val="black">
                <a:alpha val="40000"/>
              </a:prstClr>
            </a:outerShdw>
          </a:effectLst>
        </p:spPr>
      </p:pic>
      <p:pic>
        <p:nvPicPr>
          <p:cNvPr id="6" name="تصویر 6">
            <a:extLst>
              <a:ext uri="{FF2B5EF4-FFF2-40B4-BE49-F238E27FC236}">
                <a16:creationId xmlns:a16="http://schemas.microsoft.com/office/drawing/2014/main" id="{A28A33FC-9FFE-A347-BF83-8C09CF388996}"/>
              </a:ext>
            </a:extLst>
          </p:cNvPr>
          <p:cNvPicPr>
            <a:picLocks noChangeAspect="1"/>
          </p:cNvPicPr>
          <p:nvPr/>
        </p:nvPicPr>
        <p:blipFill>
          <a:blip r:embed="rId3"/>
          <a:stretch>
            <a:fillRect/>
          </a:stretch>
        </p:blipFill>
        <p:spPr>
          <a:xfrm>
            <a:off x="0" y="-991163"/>
            <a:ext cx="5738813" cy="8602075"/>
          </a:xfrm>
          <a:prstGeom prst="rect">
            <a:avLst/>
          </a:prstGeom>
        </p:spPr>
      </p:pic>
    </p:spTree>
    <p:extLst>
      <p:ext uri="{BB962C8B-B14F-4D97-AF65-F5344CB8AC3E}">
        <p14:creationId xmlns:p14="http://schemas.microsoft.com/office/powerpoint/2010/main" val="166160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00558689-EB44-B143-B137-4A268C976E85}"/>
              </a:ext>
            </a:extLst>
          </p:cNvPr>
          <p:cNvSpPr txBox="1"/>
          <p:nvPr/>
        </p:nvSpPr>
        <p:spPr>
          <a:xfrm>
            <a:off x="0" y="0"/>
            <a:ext cx="12192000" cy="6001643"/>
          </a:xfrm>
          <a:prstGeom prst="rect">
            <a:avLst/>
          </a:prstGeom>
          <a:noFill/>
        </p:spPr>
        <p:txBody>
          <a:bodyPr wrap="square" rtlCol="1">
            <a:spAutoFit/>
          </a:bodyPr>
          <a:lstStyle/>
          <a:p>
            <a:pPr algn="r"/>
            <a:r>
              <a:rPr lang="fa-IR" sz="3200">
                <a:solidFill>
                  <a:schemeClr val="bg1"/>
                </a:solidFill>
              </a:rPr>
              <a:t>در اسلام استفاده کردن از زیبایی های طبیعت،لباس های زیبا و متناسب،به کار بردن انواع عطر ها و امثال آن ،نه تنها جایی شمرده شده ،بلکه در روایات زیادی به آن سفارش شده است چنان که پیامبر اکرم صلی الله علیه و آله و سلممی میفرماید</a:t>
            </a:r>
            <a:r>
              <a:rPr lang="fa-IR" sz="3200">
                <a:solidFill>
                  <a:schemeClr val="bg1"/>
                </a:solidFill>
                <a:sym typeface="Wingdings" pitchFamily="2" charset="2"/>
              </a:rPr>
              <a:t>:((خداوند دوست دارد هنگامی که بنده مومنش میخواهد به دیدار برادرش ((ایمانی یا نسبی))برود خود را مهیا سازد)).</a:t>
            </a:r>
          </a:p>
          <a:p>
            <a:pPr algn="r"/>
            <a:r>
              <a:rPr lang="fa-IR" sz="3200">
                <a:solidFill>
                  <a:schemeClr val="bg1"/>
                </a:solidFill>
                <a:sym typeface="Wingdings" pitchFamily="2" charset="2"/>
              </a:rPr>
              <a:t>                زیبایی دوستی</a:t>
            </a:r>
          </a:p>
          <a:p>
            <a:pPr algn="r"/>
            <a:r>
              <a:rPr lang="fa-IR" sz="3200">
                <a:solidFill>
                  <a:schemeClr val="bg1"/>
                </a:solidFill>
                <a:sym typeface="Wingdings" pitchFamily="2" charset="2"/>
              </a:rPr>
              <a:t>زیبایی مطلق اوست و او منشا هر زیبایی است </a:t>
            </a:r>
          </a:p>
          <a:p>
            <a:pPr algn="r"/>
            <a:r>
              <a:rPr lang="fa-IR" sz="3200">
                <a:solidFill>
                  <a:schemeClr val="bg1"/>
                </a:solidFill>
                <a:sym typeface="Wingdings" pitchFamily="2" charset="2"/>
              </a:rPr>
              <a:t>و همه ی عالم جلوه ی زیبایی اوست ،و انسان</a:t>
            </a:r>
          </a:p>
          <a:p>
            <a:pPr algn="r"/>
            <a:r>
              <a:rPr lang="fa-IR" sz="3200">
                <a:solidFill>
                  <a:schemeClr val="bg1"/>
                </a:solidFill>
                <a:sym typeface="Wingdings" pitchFamily="2" charset="2"/>
              </a:rPr>
              <a:t>به فطرت خود اهل زیبایی و زیبا دوستی است</a:t>
            </a:r>
          </a:p>
          <a:p>
            <a:pPr algn="r"/>
            <a:r>
              <a:rPr lang="fa-IR" sz="3200">
                <a:solidFill>
                  <a:schemeClr val="bg1"/>
                </a:solidFill>
                <a:sym typeface="Wingdings" pitchFamily="2" charset="2"/>
              </a:rPr>
              <a:t>و هر چه در این جهت سیر کند به کمال والاتری دست می یابد</a:t>
            </a:r>
          </a:p>
          <a:p>
            <a:pPr algn="r"/>
            <a:r>
              <a:rPr lang="fa-IR" sz="3200">
                <a:solidFill>
                  <a:schemeClr val="bg1"/>
                </a:solidFill>
                <a:sym typeface="Wingdings" pitchFamily="2" charset="2"/>
              </a:rPr>
              <a:t>امیرمومنان علی(ص)مردمان را بدین حقیقت متوجه می نماید و </a:t>
            </a:r>
          </a:p>
          <a:p>
            <a:pPr algn="r"/>
            <a:r>
              <a:rPr lang="fa-IR" sz="3200">
                <a:solidFill>
                  <a:schemeClr val="bg1"/>
                </a:solidFill>
                <a:sym typeface="Wingdings" pitchFamily="2" charset="2"/>
              </a:rPr>
              <a:t>پیوسته درس زیبایی شناسی می دهد.</a:t>
            </a:r>
            <a:endParaRPr lang="fa-IR" sz="3200">
              <a:solidFill>
                <a:schemeClr val="bg2">
                  <a:lumMod val="60000"/>
                  <a:lumOff val="40000"/>
                </a:schemeClr>
              </a:solidFill>
            </a:endParaRPr>
          </a:p>
        </p:txBody>
      </p:sp>
    </p:spTree>
    <p:extLst>
      <p:ext uri="{BB962C8B-B14F-4D97-AF65-F5344CB8AC3E}">
        <p14:creationId xmlns:p14="http://schemas.microsoft.com/office/powerpoint/2010/main" val="284607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92EE00A9-A071-DB48-B076-897C57C76A96}"/>
              </a:ext>
            </a:extLst>
          </p:cNvPr>
          <p:cNvSpPr txBox="1"/>
          <p:nvPr/>
        </p:nvSpPr>
        <p:spPr>
          <a:xfrm rot="10800000" flipV="1">
            <a:off x="3762375" y="0"/>
            <a:ext cx="5310188" cy="646331"/>
          </a:xfrm>
          <a:prstGeom prst="rect">
            <a:avLst/>
          </a:prstGeom>
          <a:noFill/>
        </p:spPr>
        <p:txBody>
          <a:bodyPr wrap="square" rtlCol="1">
            <a:spAutoFit/>
          </a:bodyPr>
          <a:lstStyle/>
          <a:p>
            <a:pPr algn="r"/>
            <a:endParaRPr lang="fa-IR" sz="3600"/>
          </a:p>
        </p:txBody>
      </p:sp>
      <p:sp>
        <p:nvSpPr>
          <p:cNvPr id="5" name="کادر متن 4">
            <a:extLst>
              <a:ext uri="{FF2B5EF4-FFF2-40B4-BE49-F238E27FC236}">
                <a16:creationId xmlns:a16="http://schemas.microsoft.com/office/drawing/2014/main" id="{160FAC63-677B-0C44-8D60-1E1F1F30FA47}"/>
              </a:ext>
            </a:extLst>
          </p:cNvPr>
          <p:cNvSpPr txBox="1"/>
          <p:nvPr/>
        </p:nvSpPr>
        <p:spPr>
          <a:xfrm rot="228035">
            <a:off x="4292225" y="234158"/>
            <a:ext cx="4147884" cy="1398631"/>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id="{6A567930-BBE3-7D42-96E5-6BA4F011EA65}"/>
              </a:ext>
            </a:extLst>
          </p:cNvPr>
          <p:cNvSpPr txBox="1"/>
          <p:nvPr/>
        </p:nvSpPr>
        <p:spPr>
          <a:xfrm>
            <a:off x="5169693" y="2514600"/>
            <a:ext cx="1828800" cy="1828800"/>
          </a:xfrm>
          <a:prstGeom prst="rect">
            <a:avLst/>
          </a:prstGeom>
          <a:noFill/>
        </p:spPr>
        <p:txBody>
          <a:bodyPr wrap="square" rtlCol="1">
            <a:spAutoFit/>
          </a:bodyPr>
          <a:lstStyle/>
          <a:p>
            <a:pPr algn="r"/>
            <a:endParaRPr lang="fa-IR"/>
          </a:p>
        </p:txBody>
      </p:sp>
      <p:sp>
        <p:nvSpPr>
          <p:cNvPr id="7" name="کادر متن 6">
            <a:extLst>
              <a:ext uri="{FF2B5EF4-FFF2-40B4-BE49-F238E27FC236}">
                <a16:creationId xmlns:a16="http://schemas.microsoft.com/office/drawing/2014/main" id="{D5E91D61-2C7B-FB41-9DAD-36AAC0343B65}"/>
              </a:ext>
            </a:extLst>
          </p:cNvPr>
          <p:cNvSpPr txBox="1"/>
          <p:nvPr/>
        </p:nvSpPr>
        <p:spPr>
          <a:xfrm>
            <a:off x="1952626" y="98226"/>
            <a:ext cx="5045868" cy="646331"/>
          </a:xfrm>
          <a:prstGeom prst="rect">
            <a:avLst/>
          </a:prstGeom>
          <a:noFill/>
        </p:spPr>
        <p:txBody>
          <a:bodyPr wrap="square" rtlCol="1">
            <a:spAutoFit/>
          </a:bodyPr>
          <a:lstStyle/>
          <a:p>
            <a:pPr algn="r"/>
            <a:r>
              <a:rPr lang="fa-IR" sz="3600"/>
              <a:t>زیبایی ها</a:t>
            </a:r>
          </a:p>
        </p:txBody>
      </p:sp>
      <p:pic>
        <p:nvPicPr>
          <p:cNvPr id="8" name="تصویر 8">
            <a:extLst>
              <a:ext uri="{FF2B5EF4-FFF2-40B4-BE49-F238E27FC236}">
                <a16:creationId xmlns:a16="http://schemas.microsoft.com/office/drawing/2014/main" id="{F05EADA7-BBD1-AC4F-BAB3-F1C6F145319A}"/>
              </a:ext>
            </a:extLst>
          </p:cNvPr>
          <p:cNvPicPr>
            <a:picLocks noChangeAspect="1"/>
          </p:cNvPicPr>
          <p:nvPr/>
        </p:nvPicPr>
        <p:blipFill>
          <a:blip r:embed="rId2"/>
          <a:stretch>
            <a:fillRect/>
          </a:stretch>
        </p:blipFill>
        <p:spPr>
          <a:xfrm>
            <a:off x="9334500" y="4048125"/>
            <a:ext cx="2857500" cy="2809874"/>
          </a:xfrm>
          <a:prstGeom prst="rect">
            <a:avLst/>
          </a:prstGeom>
        </p:spPr>
      </p:pic>
      <p:pic>
        <p:nvPicPr>
          <p:cNvPr id="2" name="تصویر 2">
            <a:extLst>
              <a:ext uri="{FF2B5EF4-FFF2-40B4-BE49-F238E27FC236}">
                <a16:creationId xmlns:a16="http://schemas.microsoft.com/office/drawing/2014/main" id="{FCCE1C75-3FD4-A04B-9B77-63075FEDB0DE}"/>
              </a:ext>
            </a:extLst>
          </p:cNvPr>
          <p:cNvPicPr>
            <a:picLocks noChangeAspect="1"/>
          </p:cNvPicPr>
          <p:nvPr/>
        </p:nvPicPr>
        <p:blipFill>
          <a:blip r:embed="rId3"/>
          <a:stretch>
            <a:fillRect/>
          </a:stretch>
        </p:blipFill>
        <p:spPr>
          <a:xfrm>
            <a:off x="7048500" y="4048125"/>
            <a:ext cx="2286000" cy="3048000"/>
          </a:xfrm>
          <a:prstGeom prst="rect">
            <a:avLst/>
          </a:prstGeom>
        </p:spPr>
      </p:pic>
      <p:pic>
        <p:nvPicPr>
          <p:cNvPr id="9" name="تصویر 9">
            <a:extLst>
              <a:ext uri="{FF2B5EF4-FFF2-40B4-BE49-F238E27FC236}">
                <a16:creationId xmlns:a16="http://schemas.microsoft.com/office/drawing/2014/main" id="{5651163C-22E6-4F42-9B0D-9F2EE6403EDB}"/>
              </a:ext>
            </a:extLst>
          </p:cNvPr>
          <p:cNvPicPr>
            <a:picLocks noChangeAspect="1"/>
          </p:cNvPicPr>
          <p:nvPr/>
        </p:nvPicPr>
        <p:blipFill>
          <a:blip r:embed="rId4"/>
          <a:stretch>
            <a:fillRect/>
          </a:stretch>
        </p:blipFill>
        <p:spPr>
          <a:xfrm>
            <a:off x="9961854" y="1271587"/>
            <a:ext cx="2286000" cy="3048000"/>
          </a:xfrm>
          <a:prstGeom prst="rect">
            <a:avLst/>
          </a:prstGeom>
        </p:spPr>
      </p:pic>
      <p:pic>
        <p:nvPicPr>
          <p:cNvPr id="11" name="تصویر 11">
            <a:extLst>
              <a:ext uri="{FF2B5EF4-FFF2-40B4-BE49-F238E27FC236}">
                <a16:creationId xmlns:a16="http://schemas.microsoft.com/office/drawing/2014/main" id="{C655D98B-2C14-6A4D-AC90-9CDB5C35ADFF}"/>
              </a:ext>
            </a:extLst>
          </p:cNvPr>
          <p:cNvPicPr>
            <a:picLocks noChangeAspect="1"/>
          </p:cNvPicPr>
          <p:nvPr/>
        </p:nvPicPr>
        <p:blipFill>
          <a:blip r:embed="rId5"/>
          <a:stretch>
            <a:fillRect/>
          </a:stretch>
        </p:blipFill>
        <p:spPr>
          <a:xfrm>
            <a:off x="6304180" y="1392212"/>
            <a:ext cx="3657674" cy="2659556"/>
          </a:xfrm>
          <a:prstGeom prst="rect">
            <a:avLst/>
          </a:prstGeom>
        </p:spPr>
      </p:pic>
      <p:pic>
        <p:nvPicPr>
          <p:cNvPr id="13" name="تصویر 13">
            <a:extLst>
              <a:ext uri="{FF2B5EF4-FFF2-40B4-BE49-F238E27FC236}">
                <a16:creationId xmlns:a16="http://schemas.microsoft.com/office/drawing/2014/main" id="{CF0FF617-1583-044B-9420-D7107F0D6F7C}"/>
              </a:ext>
            </a:extLst>
          </p:cNvPr>
          <p:cNvPicPr>
            <a:picLocks noChangeAspect="1"/>
          </p:cNvPicPr>
          <p:nvPr/>
        </p:nvPicPr>
        <p:blipFill>
          <a:blip r:embed="rId6"/>
          <a:stretch>
            <a:fillRect/>
          </a:stretch>
        </p:blipFill>
        <p:spPr>
          <a:xfrm>
            <a:off x="1999244" y="3881879"/>
            <a:ext cx="5108688" cy="3214245"/>
          </a:xfrm>
          <a:prstGeom prst="rect">
            <a:avLst/>
          </a:prstGeom>
        </p:spPr>
      </p:pic>
      <p:pic>
        <p:nvPicPr>
          <p:cNvPr id="15" name="تصویر 15">
            <a:extLst>
              <a:ext uri="{FF2B5EF4-FFF2-40B4-BE49-F238E27FC236}">
                <a16:creationId xmlns:a16="http://schemas.microsoft.com/office/drawing/2014/main" id="{B6662ADA-367B-0B4B-BE48-AA52AD753717}"/>
              </a:ext>
            </a:extLst>
          </p:cNvPr>
          <p:cNvPicPr>
            <a:picLocks noChangeAspect="1"/>
          </p:cNvPicPr>
          <p:nvPr/>
        </p:nvPicPr>
        <p:blipFill>
          <a:blip r:embed="rId7"/>
          <a:stretch>
            <a:fillRect/>
          </a:stretch>
        </p:blipFill>
        <p:spPr>
          <a:xfrm>
            <a:off x="4074034" y="1271587"/>
            <a:ext cx="2286000" cy="3048000"/>
          </a:xfrm>
          <a:prstGeom prst="rect">
            <a:avLst/>
          </a:prstGeom>
        </p:spPr>
      </p:pic>
      <p:pic>
        <p:nvPicPr>
          <p:cNvPr id="17" name="تصویر 17">
            <a:extLst>
              <a:ext uri="{FF2B5EF4-FFF2-40B4-BE49-F238E27FC236}">
                <a16:creationId xmlns:a16="http://schemas.microsoft.com/office/drawing/2014/main" id="{1B11CE4F-E155-554B-8711-E2915FC5B201}"/>
              </a:ext>
            </a:extLst>
          </p:cNvPr>
          <p:cNvPicPr>
            <a:picLocks noChangeAspect="1"/>
          </p:cNvPicPr>
          <p:nvPr/>
        </p:nvPicPr>
        <p:blipFill>
          <a:blip r:embed="rId8"/>
          <a:stretch>
            <a:fillRect/>
          </a:stretch>
        </p:blipFill>
        <p:spPr>
          <a:xfrm>
            <a:off x="308" y="-8890"/>
            <a:ext cx="4017872" cy="4017872"/>
          </a:xfrm>
          <a:prstGeom prst="rect">
            <a:avLst/>
          </a:prstGeom>
        </p:spPr>
      </p:pic>
      <p:pic>
        <p:nvPicPr>
          <p:cNvPr id="19" name="تصویر 19">
            <a:extLst>
              <a:ext uri="{FF2B5EF4-FFF2-40B4-BE49-F238E27FC236}">
                <a16:creationId xmlns:a16="http://schemas.microsoft.com/office/drawing/2014/main" id="{BFF0BC5A-53B9-EB42-A5B7-7CA8ADEE02BA}"/>
              </a:ext>
            </a:extLst>
          </p:cNvPr>
          <p:cNvPicPr>
            <a:picLocks noChangeAspect="1"/>
          </p:cNvPicPr>
          <p:nvPr/>
        </p:nvPicPr>
        <p:blipFill>
          <a:blip r:embed="rId9"/>
          <a:stretch>
            <a:fillRect/>
          </a:stretch>
        </p:blipFill>
        <p:spPr>
          <a:xfrm>
            <a:off x="-647766" y="3954759"/>
            <a:ext cx="3950048" cy="2903241"/>
          </a:xfrm>
          <a:prstGeom prst="rect">
            <a:avLst/>
          </a:prstGeom>
        </p:spPr>
      </p:pic>
    </p:spTree>
    <p:extLst>
      <p:ext uri="{BB962C8B-B14F-4D97-AF65-F5344CB8AC3E}">
        <p14:creationId xmlns:p14="http://schemas.microsoft.com/office/powerpoint/2010/main" val="266944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98BBF0-3A12-D546-A62C-8630D245C126}"/>
              </a:ext>
            </a:extLst>
          </p:cNvPr>
          <p:cNvSpPr>
            <a:spLocks noGrp="1"/>
          </p:cNvSpPr>
          <p:nvPr>
            <p:ph type="title"/>
          </p:nvPr>
        </p:nvSpPr>
        <p:spPr/>
        <p:txBody>
          <a:bodyPr/>
          <a:lstStyle/>
          <a:p>
            <a:pPr algn="ctr" rtl="0"/>
            <a:r>
              <a:rPr lang="fa-IR">
                <a:solidFill>
                  <a:schemeClr val="tx1">
                    <a:lumMod val="10000"/>
                  </a:schemeClr>
                </a:solidFill>
              </a:rPr>
              <a:t>زیبایی دوستی</a:t>
            </a:r>
          </a:p>
        </p:txBody>
      </p:sp>
      <p:sp>
        <p:nvSpPr>
          <p:cNvPr id="3" name="نگهدارنده مکان محتوا 2">
            <a:extLst>
              <a:ext uri="{FF2B5EF4-FFF2-40B4-BE49-F238E27FC236}">
                <a16:creationId xmlns:a16="http://schemas.microsoft.com/office/drawing/2014/main" id="{1EB10690-F044-2F4B-A62C-52C0A91AA288}"/>
              </a:ext>
            </a:extLst>
          </p:cNvPr>
          <p:cNvSpPr>
            <a:spLocks noGrp="1"/>
          </p:cNvSpPr>
          <p:nvPr>
            <p:ph idx="1"/>
          </p:nvPr>
        </p:nvSpPr>
        <p:spPr>
          <a:xfrm>
            <a:off x="1141412" y="2249486"/>
            <a:ext cx="9905999" cy="4608514"/>
          </a:xfrm>
        </p:spPr>
        <p:txBody>
          <a:bodyPr>
            <a:normAutofit fontScale="92500"/>
          </a:bodyPr>
          <a:lstStyle/>
          <a:p>
            <a:r>
              <a:rPr lang="fa-IR" sz="3200">
                <a:solidFill>
                  <a:schemeClr val="accent2">
                    <a:lumMod val="75000"/>
                  </a:schemeClr>
                </a:solidFill>
              </a:rPr>
              <a:t>انسان به ذات خود گرایش به جمال ،و زیبایی دارد.میل به زیبایی مطلق زیبایی برای انسان موضوع یا دارد.آدمی به سبب فطرتش که عشق به کمال مطلق و جمال صرف است زیبا دوست است.خدای سبحان زیبای محض و جمال مطلق است و هر زیبایی از اوست و انسان فریخته اوست به </a:t>
            </a:r>
            <a:r>
              <a:rPr lang="fa-IR" sz="3200">
                <a:solidFill>
                  <a:schemeClr val="accent3"/>
                </a:solidFill>
              </a:rPr>
              <a:t>بیان پیامبر اکرم (ص)آن الله جمیل یحب الجمال :همانا خدا زیباست  و زیبایی را دوست دارد.</a:t>
            </a:r>
            <a:r>
              <a:rPr lang="fa-IR" sz="3200">
                <a:solidFill>
                  <a:schemeClr val="accent2"/>
                </a:solidFill>
              </a:rPr>
              <a:t>انسان زیبا دوست و زیبایی آفرین است و هیچ کس ازاین میل و گرایش خالی نیست.انسان زیبایی های طبیعت را که مظهر جمیل مطلق است دوست دارد وآن را تحسین میکند از دیدن آن لذت میبرد.</a:t>
            </a:r>
            <a:endParaRPr lang="fa-IR" sz="3200">
              <a:solidFill>
                <a:schemeClr val="accent2">
                  <a:lumMod val="75000"/>
                </a:schemeClr>
              </a:solidFill>
            </a:endParaRPr>
          </a:p>
        </p:txBody>
      </p:sp>
    </p:spTree>
    <p:extLst>
      <p:ext uri="{BB962C8B-B14F-4D97-AF65-F5344CB8AC3E}">
        <p14:creationId xmlns:p14="http://schemas.microsoft.com/office/powerpoint/2010/main" val="96437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a16="http://schemas.microsoft.com/office/drawing/2014/main" id="{91613E4C-11BF-5C40-A426-6C3991686432}"/>
              </a:ext>
            </a:extLst>
          </p:cNvPr>
          <p:cNvPicPr>
            <a:picLocks noGrp="1" noChangeAspect="1"/>
          </p:cNvPicPr>
          <p:nvPr>
            <p:ph idx="1"/>
          </p:nvPr>
        </p:nvPicPr>
        <p:blipFill>
          <a:blip r:embed="rId2"/>
          <a:stretch>
            <a:fillRect/>
          </a:stretch>
        </p:blipFill>
        <p:spPr>
          <a:xfrm>
            <a:off x="0" y="2097088"/>
            <a:ext cx="7030369" cy="4767869"/>
          </a:xfrm>
        </p:spPr>
      </p:pic>
      <p:sp>
        <p:nvSpPr>
          <p:cNvPr id="4" name="کادر متن 3">
            <a:extLst>
              <a:ext uri="{FF2B5EF4-FFF2-40B4-BE49-F238E27FC236}">
                <a16:creationId xmlns:a16="http://schemas.microsoft.com/office/drawing/2014/main" id="{507CD523-BAB7-134E-BCED-8A58E859D8CC}"/>
              </a:ext>
            </a:extLst>
          </p:cNvPr>
          <p:cNvSpPr txBox="1"/>
          <p:nvPr/>
        </p:nvSpPr>
        <p:spPr>
          <a:xfrm>
            <a:off x="4500562" y="0"/>
            <a:ext cx="7691437" cy="1938992"/>
          </a:xfrm>
          <a:prstGeom prst="rect">
            <a:avLst/>
          </a:prstGeom>
          <a:noFill/>
        </p:spPr>
        <p:txBody>
          <a:bodyPr wrap="square" rtlCol="1">
            <a:spAutoFit/>
          </a:bodyPr>
          <a:lstStyle/>
          <a:p>
            <a:pPr algn="r"/>
            <a:r>
              <a:rPr lang="fa-IR" sz="2400">
                <a:solidFill>
                  <a:schemeClr val="bg1"/>
                </a:solidFill>
              </a:rPr>
              <a:t>انسان تلاش میکند در همه چیز تا جایی که ممکن است وضع زیبا تری برای خودش به وجود بیاورد ،از این رو جمال و زیبایی را در همه شئون زندگی دخالت میدهد انسان دوست دارد قیافه اش زیبا باشد نامش زیبا باشد،محل سکونتش زیبا باشد و به خلاصه میخواهد هاله ای از زیبایی تمام زندگی و شئون حیاتش را فرا گیرد</a:t>
            </a:r>
          </a:p>
        </p:txBody>
      </p:sp>
      <p:pic>
        <p:nvPicPr>
          <p:cNvPr id="7" name="تصویر 7">
            <a:extLst>
              <a:ext uri="{FF2B5EF4-FFF2-40B4-BE49-F238E27FC236}">
                <a16:creationId xmlns:a16="http://schemas.microsoft.com/office/drawing/2014/main" id="{126C6F05-6FC7-D74B-928A-79D268A23C6E}"/>
              </a:ext>
            </a:extLst>
          </p:cNvPr>
          <p:cNvPicPr>
            <a:picLocks noChangeAspect="1"/>
          </p:cNvPicPr>
          <p:nvPr/>
        </p:nvPicPr>
        <p:blipFill>
          <a:blip r:embed="rId3"/>
          <a:stretch>
            <a:fillRect/>
          </a:stretch>
        </p:blipFill>
        <p:spPr>
          <a:xfrm>
            <a:off x="6721385" y="3047746"/>
            <a:ext cx="5089615" cy="3817211"/>
          </a:xfrm>
          <a:prstGeom prst="rect">
            <a:avLst/>
          </a:prstGeom>
        </p:spPr>
      </p:pic>
    </p:spTree>
    <p:extLst>
      <p:ext uri="{BB962C8B-B14F-4D97-AF65-F5344CB8AC3E}">
        <p14:creationId xmlns:p14="http://schemas.microsoft.com/office/powerpoint/2010/main" val="398813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کادر متن 5">
            <a:extLst>
              <a:ext uri="{FF2B5EF4-FFF2-40B4-BE49-F238E27FC236}">
                <a16:creationId xmlns:a16="http://schemas.microsoft.com/office/drawing/2014/main" id="{14F3E1E3-2388-E64C-A3A4-059324012CF6}"/>
              </a:ext>
            </a:extLst>
          </p:cNvPr>
          <p:cNvSpPr txBox="1"/>
          <p:nvPr/>
        </p:nvSpPr>
        <p:spPr>
          <a:xfrm>
            <a:off x="1524000" y="0"/>
            <a:ext cx="10668000" cy="6186309"/>
          </a:xfrm>
          <a:prstGeom prst="rect">
            <a:avLst/>
          </a:prstGeom>
          <a:noFill/>
        </p:spPr>
        <p:txBody>
          <a:bodyPr wrap="square" rtlCol="1">
            <a:spAutoFit/>
          </a:bodyPr>
          <a:lstStyle/>
          <a:p>
            <a:pPr algn="r"/>
            <a:r>
              <a:rPr lang="fa-IR" sz="3600"/>
              <a:t>در انسان گرایش به جمال و زیبایی چه به معنی زیبایی دوستی و چه به معنی زیبایی آفرینی که نامش هنر است به معنی مطلق وجود دارد.</a:t>
            </a:r>
          </a:p>
          <a:p>
            <a:pPr algn="r"/>
            <a:r>
              <a:rPr lang="fa-IR" sz="3600">
                <a:solidFill>
                  <a:schemeClr val="accent2"/>
                </a:solidFill>
              </a:rPr>
              <a:t>این هم خود یک گرایشی است در انسان و هیچ کس نیست که ازاین حس فارغ و خالی باشد انسان لباس که هم می پوشد کوشش میکند تا حدی که برایش ممکن است وضع زیبا تری برای خودش به وجود بیاورد .</a:t>
            </a:r>
            <a:endParaRPr lang="fa-IR" sz="3600">
              <a:solidFill>
                <a:schemeClr val="tx2"/>
              </a:solidFill>
            </a:endParaRPr>
          </a:p>
          <a:p>
            <a:pPr algn="r"/>
            <a:r>
              <a:rPr lang="fa-IR" sz="3600">
                <a:solidFill>
                  <a:schemeClr val="tx2"/>
                </a:solidFill>
              </a:rPr>
              <a:t>یک سالن را در نظر بگیرید کار اولی های که این سالن برای آن ساخته شده است چیست؟ اجتماع دانش آموزان یا اجتماع اولیا دانش آموزان برای گزارش کارها،برای سخنرانی کردن خلاصه اجتماع عمومی حال آنکه پرده های سالن چه جور باشد دیگر جزئ موضوع نیست آیا این پرده ها این جور باشد یا نباشد؟مثلا صدا را بهتر می رساند یا نه؟</a:t>
            </a:r>
          </a:p>
        </p:txBody>
      </p:sp>
    </p:spTree>
    <p:extLst>
      <p:ext uri="{BB962C8B-B14F-4D97-AF65-F5344CB8AC3E}">
        <p14:creationId xmlns:p14="http://schemas.microsoft.com/office/powerpoint/2010/main" val="178975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کادر متن 5">
            <a:extLst>
              <a:ext uri="{FF2B5EF4-FFF2-40B4-BE49-F238E27FC236}">
                <a16:creationId xmlns:a16="http://schemas.microsoft.com/office/drawing/2014/main" id="{CBE8F03E-9EC5-7C44-A859-857646B64B22}"/>
              </a:ext>
            </a:extLst>
          </p:cNvPr>
          <p:cNvSpPr txBox="1"/>
          <p:nvPr/>
        </p:nvSpPr>
        <p:spPr>
          <a:xfrm>
            <a:off x="2547938" y="0"/>
            <a:ext cx="7953374" cy="6740307"/>
          </a:xfrm>
          <a:prstGeom prst="rect">
            <a:avLst/>
          </a:prstGeom>
          <a:noFill/>
        </p:spPr>
        <p:txBody>
          <a:bodyPr wrap="square" rtlCol="1">
            <a:spAutoFit/>
          </a:bodyPr>
          <a:lstStyle/>
          <a:p>
            <a:pPr algn="r"/>
            <a:r>
              <a:rPr lang="fa-IR" sz="3600"/>
              <a:t>ولی این خودش نی حد ذاتها مطلوب انسان است و اصلا زیبایی برای انسان موضوعیت دارد.</a:t>
            </a:r>
          </a:p>
          <a:p>
            <a:pPr algn="r"/>
            <a:r>
              <a:rPr lang="fa-IR" sz="3600"/>
              <a:t>همچنین انسان ساختمان را در درجه اول برای حفظ خود از سرما و گرما و دزد و امثال اینها میسازد ولی همیشه آن را با حس زیبایی خودش مخلوط میکند یعنی همیشه میخواهد منظره آن ساختمان مبلمان و فرش اتاقش زیبا باشد .این زیبایی یک چیز است در انسان .</a:t>
            </a:r>
          </a:p>
          <a:p>
            <a:pPr algn="r"/>
            <a:r>
              <a:rPr lang="fa-IR" sz="3600"/>
              <a:t>انسان زیبایی های طبیعت را دوست دارد یک جا یه آب صاف و زلال میبیند یک استخر،یک دریا،از دیدنش لذت میبرد از مناظر خیلی عالی طبیعی لذت میبرد از منظره آسمان از افق،از کوه ها از همه اینها</a:t>
            </a:r>
          </a:p>
        </p:txBody>
      </p:sp>
    </p:spTree>
    <p:extLst>
      <p:ext uri="{BB962C8B-B14F-4D97-AF65-F5344CB8AC3E}">
        <p14:creationId xmlns:p14="http://schemas.microsoft.com/office/powerpoint/2010/main" val="309463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53BD4523-5B77-4F46-8687-79E0676B3646}"/>
              </a:ext>
            </a:extLst>
          </p:cNvPr>
          <p:cNvSpPr txBox="1"/>
          <p:nvPr/>
        </p:nvSpPr>
        <p:spPr>
          <a:xfrm>
            <a:off x="2883692" y="0"/>
            <a:ext cx="6950871" cy="6740307"/>
          </a:xfrm>
          <a:prstGeom prst="rect">
            <a:avLst/>
          </a:prstGeom>
          <a:noFill/>
        </p:spPr>
        <p:txBody>
          <a:bodyPr wrap="square" rtlCol="1">
            <a:spAutoFit/>
          </a:bodyPr>
          <a:lstStyle/>
          <a:p>
            <a:pPr algn="r"/>
            <a:r>
              <a:rPr lang="fa-IR" sz="3600">
                <a:solidFill>
                  <a:schemeClr val="tx2">
                    <a:lumMod val="60000"/>
                    <a:lumOff val="40000"/>
                  </a:schemeClr>
                </a:solidFill>
              </a:rPr>
              <a:t>لذت میبرد یعنی اینها را زیبا میبیند و از زیبایی اینها لذت میبرد.</a:t>
            </a:r>
          </a:p>
          <a:p>
            <a:pPr algn="r"/>
            <a:r>
              <a:rPr lang="fa-IR" sz="3600">
                <a:solidFill>
                  <a:schemeClr val="tx2">
                    <a:lumMod val="60000"/>
                    <a:lumOff val="40000"/>
                  </a:schemeClr>
                </a:solidFill>
              </a:rPr>
              <a:t>همان طور که مسآله هنر که خودش خلق نوعی زیبایی است اموری از قدیم صنایع مستظرفه (صنایع ظرف) نامیده شده اند مثل خط که یک هنر خیلی قدیمی است .خط بسیار زیبا برای انسان ارزش فوق العاده ای دارد وآن را حفظ میکند قرآنی که با خط بسیار زیبا نوشته شده اند ده بار هم اگر انسان آن را دیده باشد دفعه ی یازدهم باز میخواهد ببیند ،بلکه صد بار هم دیده باشد دفعه ی صد و یکم باز میخواهد تماشا کند .مثلا اگر قرآن خیلی خوش</a:t>
            </a:r>
          </a:p>
        </p:txBody>
      </p:sp>
    </p:spTree>
    <p:extLst>
      <p:ext uri="{BB962C8B-B14F-4D97-AF65-F5344CB8AC3E}">
        <p14:creationId xmlns:p14="http://schemas.microsoft.com/office/powerpoint/2010/main" val="162443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BB0B05A2-E01D-BC4A-AF5D-AB831C68D97C}"/>
              </a:ext>
            </a:extLst>
          </p:cNvPr>
          <p:cNvSpPr txBox="1"/>
          <p:nvPr/>
        </p:nvSpPr>
        <p:spPr>
          <a:xfrm>
            <a:off x="702468" y="335845"/>
            <a:ext cx="10787063" cy="6186309"/>
          </a:xfrm>
          <a:prstGeom prst="rect">
            <a:avLst/>
          </a:prstGeom>
          <a:noFill/>
        </p:spPr>
        <p:txBody>
          <a:bodyPr wrap="square" rtlCol="1">
            <a:spAutoFit/>
          </a:bodyPr>
          <a:lstStyle/>
          <a:p>
            <a:pPr algn="r"/>
            <a:r>
              <a:rPr lang="fa-IR" sz="3600"/>
              <a:t>خط دست من باشد دیگر نمیتوانم بخوانم،چون آنقدر خیره میشوم به خطش وبه زیباییش که از خواندن میمانم.نمونه خط زیبا کتبه بایسنقر است در جلو ایوان مقصوره در حرم امام رضا علیه السلام در آن کتیبه بزرگی که جلو پیشانی ایوان است و بایسنقر که پسر گوهر شاد بوده خودش در آخر این کتیبه نوشته است کتیبه بایسنقر شاهرخ بن امیر تیمور گورکان گوهر شاد زن شاهرخ بوده است و بایسنقر پسراو.در خط ثلث ،دیگری نظیری برای بایسنقر نیاورده است؛نه قبل از او کسی جنین خط ثلث نوشته است ونه بعد از او کسی توانسته بنویسد. باینکه علیرضا عباسی که در زمان شاه عباس میزیسته فوق العاده خطاط خوبی است و نمونه های خطش که اکنون در اصفهان یا قم در مقبره شاه عباس هست فوق العاده زیباست ولی هرگز به پای بایسنقر نمی رسد.</a:t>
            </a:r>
          </a:p>
        </p:txBody>
      </p:sp>
    </p:spTree>
    <p:extLst>
      <p:ext uri="{BB962C8B-B14F-4D97-AF65-F5344CB8AC3E}">
        <p14:creationId xmlns:p14="http://schemas.microsoft.com/office/powerpoint/2010/main" val="202381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BB6B57EE-BE25-4842-AF73-6D4E6F568616}"/>
              </a:ext>
            </a:extLst>
          </p:cNvPr>
          <p:cNvSpPr txBox="1"/>
          <p:nvPr/>
        </p:nvSpPr>
        <p:spPr>
          <a:xfrm>
            <a:off x="5169693" y="2514600"/>
            <a:ext cx="1828800" cy="1828800"/>
          </a:xfrm>
          <a:prstGeom prst="rect">
            <a:avLst/>
          </a:prstGeom>
          <a:noFill/>
        </p:spPr>
        <p:txBody>
          <a:bodyPr wrap="square" rtlCol="1">
            <a:spAutoFit/>
          </a:bodyPr>
          <a:lstStyle/>
          <a:p>
            <a:pPr algn="r"/>
            <a:endParaRPr lang="fa-IR"/>
          </a:p>
        </p:txBody>
      </p:sp>
      <p:sp>
        <p:nvSpPr>
          <p:cNvPr id="5" name="کادر متن 4">
            <a:extLst>
              <a:ext uri="{FF2B5EF4-FFF2-40B4-BE49-F238E27FC236}">
                <a16:creationId xmlns:a16="http://schemas.microsoft.com/office/drawing/2014/main" id="{DF881B5B-929D-0E40-8B9D-EF644165BDB6}"/>
              </a:ext>
            </a:extLst>
          </p:cNvPr>
          <p:cNvSpPr txBox="1"/>
          <p:nvPr/>
        </p:nvSpPr>
        <p:spPr>
          <a:xfrm>
            <a:off x="5169693" y="1428750"/>
            <a:ext cx="4188620" cy="2914650"/>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id="{F66D8ABA-BCE6-724D-93AC-5A289C812087}"/>
              </a:ext>
            </a:extLst>
          </p:cNvPr>
          <p:cNvSpPr txBox="1"/>
          <p:nvPr/>
        </p:nvSpPr>
        <p:spPr>
          <a:xfrm>
            <a:off x="1595438" y="0"/>
            <a:ext cx="10286999" cy="2862322"/>
          </a:xfrm>
          <a:prstGeom prst="rect">
            <a:avLst/>
          </a:prstGeom>
          <a:noFill/>
        </p:spPr>
        <p:txBody>
          <a:bodyPr wrap="square" rtlCol="1">
            <a:spAutoFit/>
          </a:bodyPr>
          <a:lstStyle/>
          <a:p>
            <a:pPr algn="r"/>
            <a:r>
              <a:rPr lang="fa-IR" sz="3600"/>
              <a:t>خود قرآن یکی از جهات آیت بودنش از مقوله زیبایی یعنی فصاحت و بلاغت هست . و یکی از بزرگترین عامل های جهانی کردن قرآن عامل زیبایی یعنی فصاحت و بلاغت فوق العاده آن است .</a:t>
            </a:r>
          </a:p>
          <a:p>
            <a:pPr algn="r"/>
            <a:r>
              <a:rPr lang="fa-IR" sz="3600"/>
              <a:t>غرض این است که گرایش به زیبایی و مظاهر زیبایی نیز یک گرایش بسیار مهمی است در انسان.</a:t>
            </a:r>
          </a:p>
        </p:txBody>
      </p:sp>
    </p:spTree>
    <p:extLst>
      <p:ext uri="{BB962C8B-B14F-4D97-AF65-F5344CB8AC3E}">
        <p14:creationId xmlns:p14="http://schemas.microsoft.com/office/powerpoint/2010/main" val="3645479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مدا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21</Slides>
  <Notes>0</Notes>
  <HiddenSlides>0</HiddenSlides>
  <ScaleCrop>false</ScaleCrop>
  <HeadingPairs>
    <vt:vector size="4" baseType="variant">
      <vt:variant>
        <vt:lpstr>طرح زمینه</vt:lpstr>
      </vt:variant>
      <vt:variant>
        <vt:i4>1</vt:i4>
      </vt:variant>
      <vt:variant>
        <vt:lpstr>عنوان های اسلاید</vt:lpstr>
      </vt:variant>
      <vt:variant>
        <vt:i4>21</vt:i4>
      </vt:variant>
    </vt:vector>
  </HeadingPairs>
  <TitlesOfParts>
    <vt:vector size="22" baseType="lpstr">
      <vt:lpstr>مدار</vt:lpstr>
      <vt:lpstr>بنام خدا</vt:lpstr>
      <vt:lpstr>ارائه PowerPoint</vt:lpstr>
      <vt:lpstr>زیبایی دوستی</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dc:title>
  <dc:creator>989928493668</dc:creator>
  <cp:lastModifiedBy>کاربر ناشناخته</cp:lastModifiedBy>
  <cp:revision>10</cp:revision>
  <dcterms:created xsi:type="dcterms:W3CDTF">2020-04-25T10:14:34Z</dcterms:created>
  <dcterms:modified xsi:type="dcterms:W3CDTF">2020-05-21T07:39:41Z</dcterms:modified>
</cp:coreProperties>
</file>