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61" r:id="rId10"/>
    <p:sldId id="266" r:id="rId11"/>
    <p:sldId id="267" r:id="rId12"/>
    <p:sldId id="265" r:id="rId13"/>
    <p:sldId id="268" r:id="rId14"/>
  </p:sldIdLst>
  <p:sldSz cx="12192000" cy="6858000"/>
  <p:notesSz cx="6858000" cy="9144000"/>
  <p:embeddedFontLst>
    <p:embeddedFont>
      <p:font typeface="Calibri" pitchFamily="34" charset="0"/>
      <p:regular r:id="rId15"/>
      <p:bold r:id="rId16"/>
    </p:embeddedFont>
    <p:embeddedFont>
      <p:font typeface="2  Badr" charset="-78"/>
      <p:regular r:id="rId17"/>
      <p:bold r:id="rId18"/>
    </p:embeddedFont>
    <p:embeddedFont>
      <p:font typeface="Tahoma" pitchFamily="34" charset="0"/>
      <p:regular r:id="rId19"/>
      <p:bold r:id="rId20"/>
    </p:embeddedFont>
    <p:embeddedFont>
      <p:font typeface="Garamond" pitchFamily="18" charset="0"/>
      <p:regular r:id="rId21"/>
      <p:bold r:id="rId22"/>
      <p:italic r:id="rId23"/>
    </p:embeddedFont>
    <p:embeddedFont>
      <p:font typeface="B Nazanin" pitchFamily="2" charset="-78"/>
      <p:regular r:id="rId24"/>
      <p:bold r:id="rId25"/>
    </p:embeddedFont>
    <p:embeddedFont>
      <p:font typeface="Cambria" pitchFamily="18" charset="0"/>
      <p:regular r:id="rId26"/>
      <p:bold r:id="rId27"/>
      <p:italic r:id="rId28"/>
      <p:boldItalic r:id="rId29"/>
    </p:embeddedFont>
    <p:embeddedFont>
      <p:font typeface="2  Davat" charset="-78"/>
      <p:regular r:id="rId30"/>
    </p:embeddedFont>
    <p:embeddedFont>
      <p:font typeface="B Kourosh" pitchFamily="2" charset="-78"/>
      <p:regular r:id="rId31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64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54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56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855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389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5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6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39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0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164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649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24F3AB-1A05-4CEB-8BAA-88B51B04F5FA}" type="datetimeFigureOut">
              <a:rPr lang="fa-IR" smtClean="0"/>
              <a:t>09/09/1441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7354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9266" y="2141904"/>
            <a:ext cx="4421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smtClean="0">
                <a:cs typeface="2  Davat" panose="00000400000000000000" pitchFamily="2" charset="-78"/>
              </a:rPr>
              <a:t>اعداد </a:t>
            </a:r>
            <a:r>
              <a:rPr lang="fa-IR" sz="4000" b="1" dirty="0" smtClean="0">
                <a:cs typeface="2  Davat" panose="00000400000000000000" pitchFamily="2" charset="-78"/>
              </a:rPr>
              <a:t>اصلی و ترتیبی</a:t>
            </a:r>
            <a:endParaRPr lang="fa-IR" sz="4000" b="1" dirty="0">
              <a:cs typeface="2  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752" y="1351128"/>
            <a:ext cx="1514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2  Davat" panose="00000400000000000000" pitchFamily="2" charset="-78"/>
              </a:rPr>
              <a:t>بسمه تعالی</a:t>
            </a:r>
            <a:endParaRPr lang="fa-IR" sz="2800" b="1" dirty="0">
              <a:solidFill>
                <a:schemeClr val="bg1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8944" y="1823257"/>
            <a:ext cx="8599123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العدد الترتیبی؟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هی الفاظ العدد الترتیبی؟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قسماً العدد الترتیبی؟ 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حکم العدد الترتیبی؟</a:t>
            </a:r>
          </a:p>
        </p:txBody>
      </p:sp>
      <p:sp>
        <p:nvSpPr>
          <p:cNvPr id="5" name="Down Ribbon 4"/>
          <p:cNvSpPr/>
          <p:nvPr/>
        </p:nvSpPr>
        <p:spPr>
          <a:xfrm>
            <a:off x="2495485" y="608741"/>
            <a:ext cx="7420061" cy="1473823"/>
          </a:xfrm>
          <a:prstGeom prst="ribbon">
            <a:avLst/>
          </a:prstGeom>
          <a:solidFill>
            <a:schemeClr val="bg2"/>
          </a:solidFill>
          <a:ln>
            <a:solidFill>
              <a:srgbClr val="8C187E"/>
            </a:solidFill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49. العدد الترتیبی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88" y="230088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 هو العدد الترتیبی؟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25" y="1192195"/>
            <a:ext cx="10861963" cy="1406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العدد الترتیبی هو ما دلَّ علی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رتبة لاشیاء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380" y="3099820"/>
            <a:ext cx="11041452" cy="320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الفاظ العدد الترتیبی اثناعشر و هی: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«أوّلُ ثانٍ ثالثٌ رابعٌ خامسٌ سادسٌ سابعٌ ثامنٌ تاسعٌ عاشرٌ مئةٌ ألفٌ»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فائدة-یُقال أیضاً واحد و واحدة و حادی و حادیة. إلا انّالاخیرتین لا تکونانِ للترغیب إلا فی المرکّب و المعطوف.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6688" y="1912827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کم هی الفاظ العدد الترتیبی؟</a:t>
            </a:r>
          </a:p>
        </p:txBody>
      </p:sp>
    </p:spTree>
    <p:extLst>
      <p:ext uri="{BB962C8B-B14F-4D97-AF65-F5344CB8AC3E}">
        <p14:creationId xmlns:p14="http://schemas.microsoft.com/office/powerpoint/2010/main" val="22005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983939" y="0"/>
            <a:ext cx="373646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کم قسماً العدد الترتیبی؟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0" y="957993"/>
            <a:ext cx="10874241" cy="2262880"/>
          </a:xfrm>
        </p:spPr>
        <p:txBody>
          <a:bodyPr>
            <a:noAutofit/>
          </a:bodyPr>
          <a:lstStyle/>
          <a:p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العدد الترتیبی أربعة أقسام:</a:t>
            </a:r>
          </a:p>
          <a:p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مغرد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 و هو من «أول الی عاشر»</a:t>
            </a:r>
          </a:p>
          <a:p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*و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 مرکب 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و هو من «حادی عشر الی تاسع عشر»</a:t>
            </a:r>
          </a:p>
          <a:p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*و 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معطوف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 و هو من «واحد و عشرین الی تاسع و تسعین»</a:t>
            </a:r>
          </a:p>
          <a:p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*و 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عقود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 و هو من «عشرین الی تسعین». و تتبعها «المئة و الالف» (</a:t>
            </a:r>
            <a:r>
              <a:rPr lang="fa-IR" sz="2400" b="1" dirty="0">
                <a:solidFill>
                  <a:srgbClr val="8C187E"/>
                </a:solidFill>
                <a:cs typeface="2  Badr" panose="00000400000000000000" pitchFamily="2" charset="-78"/>
              </a:rPr>
              <a:t>و هما فی العدد الاصل یتبعان المفرد کما رأیتَ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03288" y="3220873"/>
            <a:ext cx="611711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هو حکم العدد الترتیبی؟</a:t>
            </a:r>
          </a:p>
          <a:p>
            <a:pPr algn="r"/>
            <a:endParaRPr lang="fa-IR" sz="32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159" y="3906673"/>
            <a:ext cx="10874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*إن العدد الترتیبی یکون علی وفق المعدود أی إنه یُذکّر مع المذکّر و یؤنث مع المونث.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*إلا العقود و ما یتبعها فإنها تبقی بلفظ واحد مع الجمیع فتقول «</a:t>
            </a:r>
            <a:r>
              <a:rPr lang="fa-IR" sz="2400" b="1" dirty="0">
                <a:solidFill>
                  <a:srgbClr val="00B050"/>
                </a:solidFill>
                <a:cs typeface="2  Badr" panose="00000400000000000000" pitchFamily="2" charset="-78"/>
              </a:rPr>
              <a:t>الفصلُ الثالثُ و المقالةُ الرابعةَ عشرةَ و الجزء الخامس عشرَ و المقالةُ المئةُ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B0F0"/>
                </a:solidFill>
                <a:cs typeface="2  Badr" panose="00000400000000000000" pitchFamily="2" charset="-78"/>
              </a:rPr>
              <a:t>فائدة: المرکّب </a:t>
            </a: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من العدد الترتیبی یجری مجری المرکب من العدد الاصلیّ أی انّ الجزئین منه یُبنیانِ علی الفتح</a:t>
            </a:r>
            <a:r>
              <a:rPr lang="fa-IR" sz="2400" b="1" dirty="0">
                <a:solidFill>
                  <a:schemeClr val="accent3">
                    <a:lumMod val="50000"/>
                  </a:schemeClr>
                </a:solidFill>
                <a:cs typeface="2  Bad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8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3692" y="846295"/>
            <a:ext cx="809388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تمرین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اکتب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الارقام بحروف وضع قبلها اسماءمذکرة و مونثة متتبعاً الترتیب: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ctr" rtl="0">
              <a:lnSpc>
                <a:spcPct val="150000"/>
              </a:lnSpc>
              <a:spcBef>
                <a:spcPts val="0"/>
              </a:spcBef>
            </a:pPr>
            <a:r>
              <a:rPr lang="fa-IR" sz="4000" dirty="0">
                <a:latin typeface="Cambria" panose="02040503050406030204" pitchFamily="18" charset="0"/>
                <a:ea typeface="Calibri" panose="020F0502020204030204" pitchFamily="34" charset="0"/>
                <a:cs typeface="B Kourosh" panose="00000400000000000000" pitchFamily="2" charset="-78"/>
              </a:rPr>
              <a:t>۹-۸-۱۱-۱۲-۱۸-۱۹-۲۱-۲۲-۲۳-۴۵-۴۶-۵۲-۵۴-۶۱-۷۳-۸۸-۹۱-۹۲-۹۶-۱۰۰-۱۰۱-۲۰۲-۱۰۳-۲-۱-۳-۵-۶-۷-۱۰۸-۱۱۰-۱۱۱-۱۱۲-۱۱۵-۱۲۰-۱۲۱-۱۲۲-۱۳۷-۲۰۱-۳۰۲-۳۲۰-۳۲۱-۳۱۱-۳۱۲-۳۹۱-۳۶۵-۱۰۰۰-۱۱۰۰-۲۰۰۲-۲۱۹۰-۲۱۶۱</a:t>
            </a:r>
            <a:endParaRPr lang="en-US" sz="4000" dirty="0">
              <a:latin typeface="B Nazanin" panose="00000400000000000000" pitchFamily="2" charset="-78"/>
              <a:ea typeface="Calibri" panose="020F0502020204030204" pitchFamily="34" charset="0"/>
              <a:cs typeface="B Kourosh" panose="00000400000000000000" pitchFamily="2" charset="-78"/>
            </a:endParaRPr>
          </a:p>
          <a:p>
            <a:pPr algn="ctr" rtl="0"/>
            <a:endParaRPr lang="fa-IR" sz="4000" dirty="0">
              <a:cs typeface="B Kourosh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4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5572" y="1594312"/>
            <a:ext cx="5961797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اسم العدد؟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نوعاً العدد الاصلی؟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حکم العدد المفرد المذکر و المعدود المونث؟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حکم العدد المرکب مع المعدود؟</a:t>
            </a:r>
            <a:endParaRPr lang="fa-IR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90807" y="567177"/>
            <a:ext cx="9118757" cy="1473823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C187E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48. العدد الاصلی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Dava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36729" y="2041000"/>
            <a:ext cx="5942301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هل العدد المرکب مبنی او معرب؟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</a:t>
            </a:r>
            <a:r>
              <a:rPr lang="fa-IR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هو </a:t>
            </a: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حکم العقود و المعطوف؟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ما حکم الاسم الواقع بعد العدد؟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هی حالة الاسم المعدود؟</a:t>
            </a:r>
          </a:p>
        </p:txBody>
      </p:sp>
    </p:spTree>
    <p:extLst>
      <p:ext uri="{BB962C8B-B14F-4D97-AF65-F5344CB8AC3E}">
        <p14:creationId xmlns:p14="http://schemas.microsoft.com/office/powerpoint/2010/main" val="2703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3" y="484208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4000" dirty="0" smtClean="0">
                <a:solidFill>
                  <a:schemeClr val="accent2"/>
                </a:solidFill>
                <a:cs typeface="2  Davat" panose="00000400000000000000" pitchFamily="2" charset="-78"/>
              </a:rPr>
              <a:t>1</a:t>
            </a:r>
            <a:r>
              <a:rPr lang="fa-IR" sz="4000" dirty="0" smtClean="0">
                <a:solidFill>
                  <a:schemeClr val="accent2"/>
                </a:solidFill>
              </a:rPr>
              <a:t>.</a:t>
            </a:r>
            <a:r>
              <a:rPr lang="fa-IR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 هو اسم العدد؟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587" y="671448"/>
            <a:ext cx="7542024" cy="2368720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اسم العدد هو ما دلّ:</a:t>
            </a:r>
          </a:p>
          <a:p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*علی </a:t>
            </a:r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کمیة الاشیاء المعدودة 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یُقال له 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الاصلی</a:t>
            </a:r>
          </a:p>
          <a:p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*أو علی ترتیبها و یُقال له 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الترتیبی</a:t>
            </a:r>
          </a:p>
          <a:p>
            <a:endParaRPr lang="fa-IR" sz="28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21989" y="26848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4000" dirty="0" smtClean="0">
                <a:solidFill>
                  <a:schemeClr val="accent2"/>
                </a:solidFill>
                <a:cs typeface="2  Davat" panose="00000400000000000000" pitchFamily="2" charset="-78"/>
              </a:rPr>
              <a:t>2</a:t>
            </a:r>
            <a:r>
              <a:rPr lang="fa-IR" sz="4000" dirty="0" smtClean="0">
                <a:solidFill>
                  <a:schemeClr val="accent2"/>
                </a:solidFill>
              </a:rPr>
              <a:t>.</a:t>
            </a:r>
            <a:r>
              <a:rPr lang="fa-IR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کم نوعاً العدد الاصلی؟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830" y="3681984"/>
            <a:ext cx="7547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العدد الاصلی </a:t>
            </a:r>
            <a:r>
              <a:rPr lang="fa-IR" sz="3200" b="1" dirty="0">
                <a:solidFill>
                  <a:srgbClr val="FFC000"/>
                </a:solidFill>
                <a:cs typeface="2  Badr" panose="00000400000000000000" pitchFamily="2" charset="-78"/>
              </a:rPr>
              <a:t>اربعة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انواع: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algn="just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مفرد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و هو من «الواحد الی العشرة» و یتبعها «مائة و الف»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algn="just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مرکب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و هو من «أحدَعشرَ الی تسعة‌عشر»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algn="just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عقود 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هو من «واحد و عشرین الی تسعة و تسعین»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algn="just" rtl="1"/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3200" b="1" dirty="0">
                <a:solidFill>
                  <a:srgbClr val="FF0000"/>
                </a:solidFill>
                <a:cs typeface="2  Badr" panose="00000400000000000000" pitchFamily="2" charset="-78"/>
              </a:rPr>
              <a:t>معطوف</a:t>
            </a:r>
            <a:r>
              <a:rPr lang="fa-IR" sz="32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و هو من «واحد و عشرین الی تسعة و تسعین»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466" y="181229"/>
            <a:ext cx="10058400" cy="1371600"/>
          </a:xfrm>
        </p:spPr>
        <p:txBody>
          <a:bodyPr>
            <a:normAutofit/>
          </a:bodyPr>
          <a:lstStyle/>
          <a:p>
            <a:pPr lvl="0" algn="ctr"/>
            <a:r>
              <a:rPr lang="fa-IR" sz="4000" dirty="0" smtClean="0">
                <a:solidFill>
                  <a:schemeClr val="accent2"/>
                </a:solidFill>
                <a:cs typeface="2  Badr" panose="00000400000000000000" pitchFamily="2" charset="-78"/>
              </a:rPr>
              <a:t>3</a:t>
            </a:r>
            <a:r>
              <a:rPr lang="fa-IR" sz="4000" dirty="0" smtClean="0">
                <a:solidFill>
                  <a:schemeClr val="accent2"/>
                </a:solidFill>
              </a:rPr>
              <a:t>. </a:t>
            </a:r>
            <a:r>
              <a:rPr lang="fa-IR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 هو حکم العدد المفرد المذکر و المعدود المونث؟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78508"/>
            <a:ext cx="11155679" cy="51359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العدد المفرد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*من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الثلاثة الی العشرة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تلحقه التاء مع المذکر و یجرّد منها مع المونث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ثلاثة رجال و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ثلاث فتیات</a:t>
            </a:r>
            <a:r>
              <a:rPr lang="fa-IR" sz="2800" b="1" dirty="0" smtClean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  <a:endParaRPr lang="fa-IR" sz="28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*اما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الواحد و الاثنان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فیذکران مع المذکر و یؤنثان مع المونث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رجلٌ واحد و رجلان اثنان و امرأة واحدة و امرأتان اثنتان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*و اما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المائة و الالف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فیکونان بلفظ واحد مع المذکر و المؤنث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مائة او الف صبی و مائة او الف فتاة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rgbClr val="00B0F0"/>
                </a:solidFill>
                <a:cs typeface="2  Badr" panose="00000400000000000000" pitchFamily="2" charset="-78"/>
              </a:rPr>
              <a:t>فائدة-العبرة عنا بتذکیر المفرد و تأنیثهِ فتقول «ثلاثة سجلّات» لان الاصل سجلّ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55" y="325582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هو حکم العدد المرکب مع المعدود؟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93" y="1697182"/>
            <a:ext cx="10974950" cy="41440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حکم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العدد المرکب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*مع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 المذکر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یؤنث الجزء الاول و یُذکّر الجزء الثانی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ثلاثةَ عشرَ رجلاً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*مع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المونث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یذکر الاول و یونث الثانی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ثلاثَ عشرَةَ امرأةً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 إلا احدعشر و اثناعشر فإنهما یُذکّران مع المذکّر و یؤنّثان مع المونث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إثناعَشَرَ رجلاً و إثنتا عشرَةَ امرأةَ و أحَدَعشرَ رجلاً و إحدی عشْرةَ امرأةَ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55" y="325582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هل العدد المرکب مبنی او معرب؟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54" y="1496014"/>
            <a:ext cx="10974950" cy="19800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*ان جزئي العدد المرکب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مبنیان دائماً علی الفتح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*إلا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اثنی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عشر و اثنتی عشرة 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فإنّ الجزء الاول یعرب اعراب المثنی و تحذف منه النون کما تحذف من المثنی عندالاضافة. و الجزء الثانی یبنی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عندی اثناعشرَ قلماً و اثنتا عشرةَ دواة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00B0F0"/>
                </a:solidFill>
                <a:cs typeface="2  Badr" panose="00000400000000000000" pitchFamily="2" charset="-78"/>
              </a:rPr>
              <a:t>فوائد: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solidFill>
                  <a:srgbClr val="00B0F0"/>
                </a:solidFill>
                <a:cs typeface="2  Badr" panose="00000400000000000000" pitchFamily="2" charset="-78"/>
              </a:rPr>
              <a:t>1-واحد </a:t>
            </a: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(مونثها إحدی) فی العدد المرکب و المعطوف: یقال «إحدی و عشرون إمرأة». و یقال ایضاً فی المعطوف «واحدة و عشرون» 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rgbClr val="00B0F0"/>
                </a:solidFill>
                <a:cs typeface="2  Badr" panose="00000400000000000000" pitchFamily="2" charset="-78"/>
              </a:rPr>
              <a:t>۲-شین عشرة مفتوحةْ فی المفرد و ساکنه فی المرکَّب. و شین عشر ساکنه فی المفرد و مفتوحة فی المرکَّب.</a:t>
            </a:r>
          </a:p>
          <a:p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55" y="325582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هو حکم العقود و المعطوف؟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49" y="1697182"/>
            <a:ext cx="10974950" cy="19800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العقود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تبقی بلفظ واحد مع المذکّر و المونّث فتقول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عشرون رجلاً و عشرونَ امرأةً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*و اما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المعطوف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فالجزء الاول منه یُذکّر و یونّث کالمفرد. و الثانی یشترک مع المذکّر و المونث کالعقود فتقول 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واحد و عشرون و اثنان و عشرون و ثلاثة و عشرون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 مع المذکّر. و 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واحدة و عشرونَ و اثنتانِ و عشرونَ و ثلاثَ و عشرونَ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 مع المونث.</a:t>
            </a:r>
          </a:p>
          <a:p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55" y="325582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حکم الاسم الواقع بعد العدد</a:t>
            </a:r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 </a:t>
            </a:r>
            <a:endParaRPr lang="fa-IR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16" y="1423089"/>
            <a:ext cx="10974950" cy="1980010"/>
          </a:xfrm>
        </p:spPr>
        <p:txBody>
          <a:bodyPr>
            <a:noAutofit/>
          </a:bodyPr>
          <a:lstStyle/>
          <a:p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للاسم الواقع بعد العدد حالتان:</a:t>
            </a:r>
          </a:p>
          <a:p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الجر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مجموعا مع الثلاثة و العشرة و ما بینهما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أربعة رجالٍ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و الجر مفردا مع المائة و الألف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مائة رجلٍ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*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النصب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 مفردا مع احدعشر و تسعة و تسعین و ما بینهما نحو «</a:t>
            </a: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خمسة عشرَ قلماً و عشرون تفاحةً</a:t>
            </a: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</a:p>
          <a:p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1320" y="351300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8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هی حالة الاسم المعدود؟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344" y="4734475"/>
            <a:ext cx="10264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5">
                    <a:lumMod val="50000"/>
                  </a:schemeClr>
                </a:solidFill>
                <a:cs typeface="2  Badr" panose="00000400000000000000" pitchFamily="2" charset="-78"/>
              </a:rPr>
              <a:t>الاسم المعدود- و یُقال له ممیز العدد-یکون دائماً مفردا إلا اذا کان مجروراً بالثلاثة و العشرة و ما بینهما فحینئذ یکون مجموعاً کما رأیتَ.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2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5038" y="1338846"/>
            <a:ext cx="10058400" cy="416120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1"/>
            </a:solidFill>
            <a:prstDash val="lgDashDot"/>
          </a:ln>
        </p:spPr>
        <p:txBody>
          <a:bodyPr>
            <a:normAutofit/>
          </a:bodyPr>
          <a:lstStyle/>
          <a:p>
            <a:endParaRPr lang="fa-IR" sz="3600" dirty="0" smtClean="0">
              <a:cs typeface="2  Badr" panose="00000400000000000000" pitchFamily="2" charset="-78"/>
            </a:endParaRPr>
          </a:p>
          <a:p>
            <a:r>
              <a:rPr lang="fa-IR" sz="3600" dirty="0" smtClean="0">
                <a:cs typeface="2  Badr" panose="00000400000000000000" pitchFamily="2" charset="-78"/>
              </a:rPr>
              <a:t>تمرین: اکتب </a:t>
            </a:r>
            <a:r>
              <a:rPr lang="fa-IR" sz="3600" dirty="0">
                <a:cs typeface="2  Badr" panose="00000400000000000000" pitchFamily="2" charset="-78"/>
              </a:rPr>
              <a:t>الارقام التالیة بحروف مراعیاً المعدود:</a:t>
            </a:r>
          </a:p>
          <a:p>
            <a:r>
              <a:rPr lang="fa-IR" sz="3600" dirty="0">
                <a:cs typeface="2  Badr" panose="00000400000000000000" pitchFamily="2" charset="-78"/>
              </a:rPr>
              <a:t>۸ نساء، </a:t>
            </a:r>
            <a:r>
              <a:rPr lang="fa-IR" sz="3600" dirty="0" smtClean="0">
                <a:cs typeface="2  Badr" panose="00000400000000000000" pitchFamily="2" charset="-78"/>
              </a:rPr>
              <a:t>  ۹ </a:t>
            </a:r>
            <a:r>
              <a:rPr lang="fa-IR" sz="3600" dirty="0">
                <a:cs typeface="2  Badr" panose="00000400000000000000" pitchFamily="2" charset="-78"/>
              </a:rPr>
              <a:t>سیدات، </a:t>
            </a:r>
            <a:r>
              <a:rPr lang="fa-IR" sz="3600" dirty="0" smtClean="0">
                <a:cs typeface="2  Badr" panose="00000400000000000000" pitchFamily="2" charset="-78"/>
              </a:rPr>
              <a:t> ۱۰ </a:t>
            </a:r>
            <a:r>
              <a:rPr lang="fa-IR" sz="3600" dirty="0">
                <a:cs typeface="2  Badr" panose="00000400000000000000" pitchFamily="2" charset="-78"/>
              </a:rPr>
              <a:t>فلان</a:t>
            </a:r>
            <a:r>
              <a:rPr lang="fa-IR" sz="3600" dirty="0" smtClean="0">
                <a:cs typeface="2  Badr" panose="00000400000000000000" pitchFamily="2" charset="-78"/>
              </a:rPr>
              <a:t>،    ۱۱ </a:t>
            </a:r>
            <a:r>
              <a:rPr lang="fa-IR" sz="3600" dirty="0">
                <a:cs typeface="2  Badr" panose="00000400000000000000" pitchFamily="2" charset="-78"/>
              </a:rPr>
              <a:t>محبرة</a:t>
            </a:r>
            <a:r>
              <a:rPr lang="fa-IR" sz="3600" dirty="0" smtClean="0">
                <a:cs typeface="2  Badr" panose="00000400000000000000" pitchFamily="2" charset="-78"/>
              </a:rPr>
              <a:t>،   </a:t>
            </a:r>
            <a:r>
              <a:rPr lang="fa-IR" sz="3600" dirty="0">
                <a:cs typeface="2  Badr" panose="00000400000000000000" pitchFamily="2" charset="-78"/>
              </a:rPr>
              <a:t>۲۰ مصباحاً، </a:t>
            </a:r>
            <a:r>
              <a:rPr lang="fa-IR" sz="3600" dirty="0" smtClean="0">
                <a:cs typeface="2  Badr" panose="00000400000000000000" pitchFamily="2" charset="-78"/>
              </a:rPr>
              <a:t> ۲۱ </a:t>
            </a:r>
            <a:r>
              <a:rPr lang="fa-IR" sz="3600" dirty="0">
                <a:cs typeface="2  Badr" panose="00000400000000000000" pitchFamily="2" charset="-78"/>
              </a:rPr>
              <a:t>صحیفة، ۱۲ باباً</a:t>
            </a:r>
            <a:r>
              <a:rPr lang="fa-IR" sz="3600" dirty="0" smtClean="0">
                <a:cs typeface="2  Badr" panose="00000400000000000000" pitchFamily="2" charset="-78"/>
              </a:rPr>
              <a:t>،    </a:t>
            </a:r>
            <a:r>
              <a:rPr lang="fa-IR" sz="3600" dirty="0">
                <a:cs typeface="2  Badr" panose="00000400000000000000" pitchFamily="2" charset="-78"/>
              </a:rPr>
              <a:t>۱۵۲ وجهاً</a:t>
            </a:r>
            <a:r>
              <a:rPr lang="fa-IR" sz="3600" dirty="0" smtClean="0">
                <a:cs typeface="2  Badr" panose="00000400000000000000" pitchFamily="2" charset="-78"/>
              </a:rPr>
              <a:t>،   </a:t>
            </a:r>
            <a:r>
              <a:rPr lang="fa-IR" sz="3600" dirty="0">
                <a:cs typeface="2  Badr" panose="00000400000000000000" pitchFamily="2" charset="-78"/>
              </a:rPr>
              <a:t>۹۱ صفحة، </a:t>
            </a:r>
            <a:r>
              <a:rPr lang="fa-IR" sz="3600" dirty="0" smtClean="0">
                <a:cs typeface="2  Badr" panose="00000400000000000000" pitchFamily="2" charset="-78"/>
              </a:rPr>
              <a:t> ۲۲ </a:t>
            </a:r>
            <a:r>
              <a:rPr lang="fa-IR" sz="3600" dirty="0">
                <a:cs typeface="2  Badr" panose="00000400000000000000" pitchFamily="2" charset="-78"/>
              </a:rPr>
              <a:t>درهماً،  </a:t>
            </a:r>
            <a:r>
              <a:rPr lang="fa-IR" sz="3600" dirty="0" smtClean="0">
                <a:cs typeface="2  Badr" panose="00000400000000000000" pitchFamily="2" charset="-78"/>
              </a:rPr>
              <a:t> ۱۷ </a:t>
            </a:r>
            <a:r>
              <a:rPr lang="fa-IR" sz="3600" dirty="0">
                <a:cs typeface="2  Badr" panose="00000400000000000000" pitchFamily="2" charset="-78"/>
              </a:rPr>
              <a:t>ثمرة</a:t>
            </a:r>
            <a:r>
              <a:rPr lang="fa-IR" sz="3600" dirty="0" smtClean="0">
                <a:cs typeface="2  Badr" panose="00000400000000000000" pitchFamily="2" charset="-78"/>
              </a:rPr>
              <a:t>،   </a:t>
            </a:r>
            <a:r>
              <a:rPr lang="fa-IR" sz="3600" dirty="0">
                <a:cs typeface="2  Badr" panose="00000400000000000000" pitchFamily="2" charset="-78"/>
              </a:rPr>
              <a:t>۱۶ شجرة، </a:t>
            </a:r>
            <a:r>
              <a:rPr lang="fa-IR" sz="3600" dirty="0" smtClean="0">
                <a:cs typeface="2  Badr" panose="00000400000000000000" pitchFamily="2" charset="-78"/>
              </a:rPr>
              <a:t>۹1 زهرة،  ۲۷۲ </a:t>
            </a:r>
            <a:r>
              <a:rPr lang="fa-IR" sz="3600" dirty="0">
                <a:cs typeface="2  Badr" panose="00000400000000000000" pitchFamily="2" charset="-78"/>
              </a:rPr>
              <a:t>تلمیذاً، </a:t>
            </a:r>
            <a:r>
              <a:rPr lang="fa-IR" sz="3600" dirty="0" smtClean="0">
                <a:cs typeface="2  Badr" panose="00000400000000000000" pitchFamily="2" charset="-78"/>
              </a:rPr>
              <a:t>  ۱۰۰ </a:t>
            </a:r>
            <a:r>
              <a:rPr lang="fa-IR" sz="3600" dirty="0">
                <a:cs typeface="2  Badr" panose="00000400000000000000" pitchFamily="2" charset="-78"/>
              </a:rPr>
              <a:t>سطر، </a:t>
            </a:r>
            <a:r>
              <a:rPr lang="fa-IR" sz="3600" dirty="0" smtClean="0">
                <a:cs typeface="2  Badr" panose="00000400000000000000" pitchFamily="2" charset="-78"/>
              </a:rPr>
              <a:t>   ۱۰۰۰ </a:t>
            </a:r>
            <a:r>
              <a:rPr lang="fa-IR" sz="3600" dirty="0">
                <a:cs typeface="2  Badr" panose="00000400000000000000" pitchFamily="2" charset="-78"/>
              </a:rPr>
              <a:t>جندیّ</a:t>
            </a:r>
            <a:r>
              <a:rPr lang="fa-IR" sz="3600" dirty="0" smtClean="0">
                <a:cs typeface="2  Badr" panose="00000400000000000000" pitchFamily="2" charset="-78"/>
              </a:rPr>
              <a:t>،    </a:t>
            </a:r>
            <a:r>
              <a:rPr lang="fa-IR" sz="3600" dirty="0">
                <a:cs typeface="2  Badr" panose="00000400000000000000" pitchFamily="2" charset="-78"/>
              </a:rPr>
              <a:t>۲۰۰ کتیبه</a:t>
            </a:r>
            <a:r>
              <a:rPr lang="fa-IR" sz="3600" dirty="0" smtClean="0">
                <a:cs typeface="2  Badr" panose="00000400000000000000" pitchFamily="2" charset="-78"/>
              </a:rPr>
              <a:t>،    ۲۵ </a:t>
            </a:r>
            <a:r>
              <a:rPr lang="fa-IR" sz="3600" dirty="0">
                <a:cs typeface="2  Badr" panose="00000400000000000000" pitchFamily="2" charset="-78"/>
              </a:rPr>
              <a:t>فصیلة، </a:t>
            </a:r>
            <a:r>
              <a:rPr lang="fa-IR" sz="3600" dirty="0" smtClean="0">
                <a:cs typeface="2  Badr" panose="00000400000000000000" pitchFamily="2" charset="-78"/>
              </a:rPr>
              <a:t>   ۵۱ </a:t>
            </a:r>
            <a:r>
              <a:rPr lang="fa-IR" sz="3600" dirty="0">
                <a:cs typeface="2  Badr" panose="00000400000000000000" pitchFamily="2" charset="-78"/>
              </a:rPr>
              <a:t>کرسیا، </a:t>
            </a:r>
            <a:r>
              <a:rPr lang="fa-IR" sz="3600" dirty="0" smtClean="0">
                <a:cs typeface="2  Badr" panose="00000400000000000000" pitchFamily="2" charset="-78"/>
              </a:rPr>
              <a:t>  ۱۱۰۰ </a:t>
            </a:r>
            <a:r>
              <a:rPr lang="fa-IR" sz="3600" dirty="0">
                <a:cs typeface="2  Badr" panose="00000400000000000000" pitchFamily="2" charset="-78"/>
              </a:rPr>
              <a:t>حصان</a:t>
            </a:r>
            <a:r>
              <a:rPr lang="fa-IR" sz="3600" dirty="0" smtClean="0">
                <a:cs typeface="2  Badr" panose="00000400000000000000" pitchFamily="2" charset="-78"/>
              </a:rPr>
              <a:t>،    </a:t>
            </a:r>
            <a:r>
              <a:rPr lang="fa-IR" sz="3600" dirty="0">
                <a:cs typeface="2  Badr" panose="00000400000000000000" pitchFamily="2" charset="-78"/>
              </a:rPr>
              <a:t>۱۱۹۳ </a:t>
            </a:r>
            <a:r>
              <a:rPr lang="fa-IR" sz="3600" dirty="0" smtClean="0">
                <a:cs typeface="2  Badr" panose="00000400000000000000" pitchFamily="2" charset="-78"/>
              </a:rPr>
              <a:t>غلاماً</a:t>
            </a:r>
          </a:p>
          <a:p>
            <a:endParaRPr lang="fa-IR" sz="3600" dirty="0">
              <a:cs typeface="2  Badr" panose="00000400000000000000" pitchFamily="2" charset="-78"/>
            </a:endParaRPr>
          </a:p>
          <a:p>
            <a:endParaRPr lang="fa-IR" sz="3600" dirty="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5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323</TotalTime>
  <Words>948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Wingdings</vt:lpstr>
      <vt:lpstr>2  Badr</vt:lpstr>
      <vt:lpstr>Tahoma</vt:lpstr>
      <vt:lpstr>Garamond</vt:lpstr>
      <vt:lpstr>B Nazanin</vt:lpstr>
      <vt:lpstr>Cambria</vt:lpstr>
      <vt:lpstr>2  Davat</vt:lpstr>
      <vt:lpstr>B Kourosh</vt:lpstr>
      <vt:lpstr>Savon</vt:lpstr>
      <vt:lpstr>PowerPoint Presentation</vt:lpstr>
      <vt:lpstr>PowerPoint Presentation</vt:lpstr>
      <vt:lpstr>1. ما هو اسم العدد؟</vt:lpstr>
      <vt:lpstr>3. ما هو حکم العدد المفرد المذکر و المعدود المونث؟</vt:lpstr>
      <vt:lpstr>4. ما هو حکم العدد المرکب مع المعدود؟</vt:lpstr>
      <vt:lpstr>5. هل العدد المرکب مبنی او معرب؟</vt:lpstr>
      <vt:lpstr>6. ما هو حکم العقود و المعطوف؟</vt:lpstr>
      <vt:lpstr>7. ما حکم الاسم الواقع بعد العدد؟ </vt:lpstr>
      <vt:lpstr>PowerPoint Presentation</vt:lpstr>
      <vt:lpstr>PowerPoint Presentation</vt:lpstr>
      <vt:lpstr>1. ما هو العدد الترتیبی؟</vt:lpstr>
      <vt:lpstr>3. کم قسماً العدد الترتیبی؟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firooraghi</dc:creator>
  <cp:lastModifiedBy>Ehsan Kalhor</cp:lastModifiedBy>
  <cp:revision>34</cp:revision>
  <dcterms:created xsi:type="dcterms:W3CDTF">2020-04-24T17:51:06Z</dcterms:created>
  <dcterms:modified xsi:type="dcterms:W3CDTF">2020-05-01T13:19:45Z</dcterms:modified>
</cp:coreProperties>
</file>