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96" r:id="rId2"/>
    <p:sldId id="257" r:id="rId3"/>
    <p:sldId id="318" r:id="rId4"/>
    <p:sldId id="319" r:id="rId5"/>
    <p:sldId id="320" r:id="rId6"/>
    <p:sldId id="331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5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C743-2E68-4DDD-8D99-8E3EEECF6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DC3D7A-2AB4-4913-8EF8-7D16BF082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66CB6-381E-4218-BE33-2888C87F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64CF7-B273-45B6-AA13-6BD7AE3CE87F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84919-E788-42F5-8E49-A93A4C982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81FBF-C98F-4679-B7EB-CF1DB7AAC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83-3F06-422F-8B1C-37818439F4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9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30C5B-6613-4052-BA1F-44BCDBDA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32101-1066-43E3-91C8-19914CC31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45104-4E5C-4797-9187-7155663B6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64CF7-B273-45B6-AA13-6BD7AE3CE87F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9CE8F-8F8D-4169-A502-657B2FE51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00C69-4E6E-4D70-9A44-E6D4EA88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83-3F06-422F-8B1C-37818439F4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434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A5D188-F233-4A4F-AF19-1615D35D08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8B2DA-C616-4450-A0D5-11C83995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5B22E-ACC2-4749-A7CF-C45E1B7C3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64CF7-B273-45B6-AA13-6BD7AE3CE87F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F4893-D852-4E86-9C27-A1877ABC3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3B816-CF6C-4D77-9C3D-5301C956A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83-3F06-422F-8B1C-37818439F4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736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4EEDA-94D5-4FDD-B721-BFAC78BD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60FD5-599B-411F-8388-559669817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417FC-8576-4177-A4EF-1FF15D1C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64CF7-B273-45B6-AA13-6BD7AE3CE87F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F2C5A-DD72-4FEC-970D-F172C448B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E8CE9-4C03-4EAF-AA3B-94E368D9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83-3F06-422F-8B1C-37818439F4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88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9FF2E-C67F-4964-86F3-96C67C79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C8EBC-AD58-43F9-BDF0-B08DB1377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901A3-C50F-4FED-A4C1-BA804BC37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64CF7-B273-45B6-AA13-6BD7AE3CE87F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E6C1D-3E64-468E-BA47-78F086D79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DEAF5-9F59-42B0-AF60-8FC137D1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83-3F06-422F-8B1C-37818439F4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798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4C03-B168-430C-BD6A-0115B02A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526C9-A14D-4953-86A6-7B9A1B4154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A1414-36D1-4743-9406-E3F432B3C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9E083-2C4D-43CD-A4D7-CC22ECB0B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64CF7-B273-45B6-AA13-6BD7AE3CE87F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49570-1EA9-49BC-868B-6F62C204C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AE063-3BFF-4756-8DF3-0B2D902D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83-3F06-422F-8B1C-37818439F4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79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4BD09-6A5D-4940-912A-1EABD5AC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C9053-A363-442B-86AD-0263198E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8B8C2-6B3B-43F0-94BC-707A2700E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F639F-8B29-42DC-89B2-902C2FC83D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FF484F-44B4-4231-BF01-1DD20F81D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A53A61-4DD4-4C0D-B6B6-4E7E7F3D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64CF7-B273-45B6-AA13-6BD7AE3CE87F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3B2F90-1807-40AE-B0B8-B74EC223A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ED352D-20E8-4842-9980-601C56D9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83-3F06-422F-8B1C-37818439F4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47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6C0C-478F-4FE2-BBAC-A97D7A87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BE07AD-101C-4DD8-882C-9F6D86963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64CF7-B273-45B6-AA13-6BD7AE3CE87F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E1CAC6-E1DA-465B-A37B-7783427F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F4947-2BE2-46C6-80AB-7B3D148E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83-3F06-422F-8B1C-37818439F4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12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80292-4C0E-46C6-9E57-6EE68EF8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64CF7-B273-45B6-AA13-6BD7AE3CE87F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94E61-68CA-489F-92BB-F93A9A3F0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51275-BD18-4925-B18C-C45E7530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83-3F06-422F-8B1C-37818439F4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61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2F1A-4E17-474E-8DE0-290668720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C6ADC-C293-4185-BAE2-155CC906D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7A6D1-26AD-48DD-8F3D-82D54E828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DA06A-05C0-42DE-837A-19E5CCBCE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64CF7-B273-45B6-AA13-6BD7AE3CE87F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CFB31-C3D9-46FF-B561-428D4082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267FB-9F88-4567-89ED-265AF234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83-3F06-422F-8B1C-37818439F4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97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58FE9-4F79-4BFE-8717-F4F0E8672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B9E603-27F9-4878-BF5A-42B548126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CB7ABC-4683-4FF1-B805-02F7492BC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9366A-176A-4AC4-9757-1F8097B56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64CF7-B273-45B6-AA13-6BD7AE3CE87F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68D19-DB80-45A8-AB96-97309E54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3C3A2-AB6E-4A78-A30C-F9E3F70D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83-3F06-422F-8B1C-37818439F4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14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6B154-E127-43B0-9644-5944F8EF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B53DF-2578-4525-A70E-6C76FDE8A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98232-18F5-499A-9CD3-464B503067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64CF7-B273-45B6-AA13-6BD7AE3CE87F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C5218-6633-46F4-ADA1-18E075B33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85D32-32B7-4EF5-B2EB-91D5D03EA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A5983-3F06-422F-8B1C-37818439F4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46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5BA3C-8046-4D81-A2A5-D10B25E0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DC0B7F1C-A244-4E3B-B225-718D6BECA20B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434183" name="WordArt 7">
            <a:extLst>
              <a:ext uri="{FF2B5EF4-FFF2-40B4-BE49-F238E27FC236}">
                <a16:creationId xmlns:a16="http://schemas.microsoft.com/office/drawing/2014/main" id="{C16C3A6D-8C55-44DB-BE0F-6F2AD8B249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82888" y="1773239"/>
            <a:ext cx="6481762" cy="3240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285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50000">
                      <a:srgbClr val="3366FF"/>
                    </a:gs>
                    <a:gs pos="100000">
                      <a:srgbClr val="FF3399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DC1D22-2AC6-488E-BB50-F483C4035E79}"/>
              </a:ext>
            </a:extLst>
          </p:cNvPr>
          <p:cNvSpPr txBox="1"/>
          <p:nvPr/>
        </p:nvSpPr>
        <p:spPr>
          <a:xfrm>
            <a:off x="2095501" y="2000251"/>
            <a:ext cx="7858125" cy="166199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eaLnBrk="1" hangingPunct="1">
              <a:defRPr/>
            </a:pPr>
            <a:r>
              <a:rPr lang="fa-IR" sz="6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Jadid" pitchFamily="2" charset="-78"/>
              </a:rPr>
              <a:t>بسم الله الرحمن ارحیم</a:t>
            </a:r>
          </a:p>
          <a:p>
            <a:pPr algn="ctr" eaLnBrk="1" hangingPunct="1">
              <a:defRPr/>
            </a:pPr>
            <a:endParaRPr lang="fa-I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Jadid" pitchFamily="2" charset="-78"/>
            </a:endParaRPr>
          </a:p>
          <a:p>
            <a:pPr algn="ctr" eaLnBrk="1" hangingPunct="1">
              <a:defRPr/>
            </a:pPr>
            <a:endParaRPr lang="fa-I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Jadid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4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4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4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A4F4ACF-85D9-4453-A270-F723CCFC9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4B79F470-1806-4D00-8ED6-448D992B3F7F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10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E856068D-57CC-4813-89FC-46705AA5EB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1196976"/>
            <a:ext cx="8280400" cy="4899025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800">
                <a:solidFill>
                  <a:srgbClr val="66FF66"/>
                </a:solidFill>
                <a:cs typeface="B Nazanin" pitchFamily="2" charset="-78"/>
              </a:rPr>
              <a:t>تفکر خلاق :</a:t>
            </a:r>
            <a:r>
              <a:rPr lang="fa-IR" sz="4000">
                <a:solidFill>
                  <a:srgbClr val="FFFF00"/>
                </a:solidFill>
                <a:cs typeface="B Nazanin" pitchFamily="2" charset="-78"/>
              </a:rPr>
              <a:t> </a:t>
            </a: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به آن نوع فعالیت فکری گفته       می شود که به حل مشکلات و مسائل سخت و حل نشده می پردازد یا برای مسائل حل نشدة گذشته راه حلهای جدید کشف می کند . این گونه تفکر ، معمولاً به ابداع و اختراع منجر می شود 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این نوع تفکر در فرایند تنظیم و تربیت بیشتر باید مورد توجه قرار گیرد.</a:t>
            </a:r>
            <a:endParaRPr lang="en-US" sz="40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D40CCD-1160-46D2-ADF8-62A4164F3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0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902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ABA230-F45D-4EAC-BDD5-A3B2E7ED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05B55CB-0F4C-45A8-BAA6-D6D471D6D4B9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11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6517DBFF-1914-4AFF-B5A6-138EBDFE2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 sz="5400">
                <a:solidFill>
                  <a:srgbClr val="66FF66"/>
                </a:solidFill>
                <a:cs typeface="B Nazanin" pitchFamily="2" charset="-78"/>
              </a:rPr>
              <a:t>جنبه های مختلف تفکر منطقی :</a:t>
            </a:r>
            <a:endParaRPr lang="en-US" sz="54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0DB4EB39-E903-4540-82FF-A27FEEFF7C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628776"/>
            <a:ext cx="8820150" cy="5229225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تفکر منطقی تفکری است که در آن تعادلی میان احساس ،حافظه و تخیل وجود داشته باشد 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در بررسی و ساخت تفکر و فعالیت های ذهن « گوردون هولفیش » و     « فیلیپ ژ . اسمیت» در کتاب تفکر منطقی به تحلیل سه جنبه  می پردازند .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این سه جنبه عبارتند از: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                                           احساس              حافظه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      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                                                       تخیل</a:t>
            </a:r>
            <a:endParaRPr lang="en-US">
              <a:solidFill>
                <a:srgbClr val="00FFFF"/>
              </a:solidFill>
              <a:cs typeface="B Nazanin" pitchFamily="2" charset="-78"/>
            </a:endParaRP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F208C5D6-4CD3-4189-9D3F-AD672C2CFAF8}"/>
              </a:ext>
            </a:extLst>
          </p:cNvPr>
          <p:cNvGrpSpPr>
            <a:grpSpLocks/>
          </p:cNvGrpSpPr>
          <p:nvPr/>
        </p:nvGrpSpPr>
        <p:grpSpPr bwMode="auto">
          <a:xfrm>
            <a:off x="3648076" y="4652963"/>
            <a:ext cx="1584325" cy="1295400"/>
            <a:chOff x="1480" y="3158"/>
            <a:chExt cx="822" cy="544"/>
          </a:xfrm>
        </p:grpSpPr>
        <p:sp>
          <p:nvSpPr>
            <p:cNvPr id="130053" name="Line 5">
              <a:extLst>
                <a:ext uri="{FF2B5EF4-FFF2-40B4-BE49-F238E27FC236}">
                  <a16:creationId xmlns:a16="http://schemas.microsoft.com/office/drawing/2014/main" id="{9D9161FC-7327-4343-919F-EDFA02AC51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0" y="3690"/>
              <a:ext cx="816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0054" name="Line 6">
              <a:extLst>
                <a:ext uri="{FF2B5EF4-FFF2-40B4-BE49-F238E27FC236}">
                  <a16:creationId xmlns:a16="http://schemas.microsoft.com/office/drawing/2014/main" id="{62AAFDDA-692A-41BB-8907-2D9087E725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0" y="3158"/>
              <a:ext cx="447" cy="544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0055" name="Line 7">
              <a:extLst>
                <a:ext uri="{FF2B5EF4-FFF2-40B4-BE49-F238E27FC236}">
                  <a16:creationId xmlns:a16="http://schemas.microsoft.com/office/drawing/2014/main" id="{DCD4F0B2-9466-4766-ADFB-3CA9816EB8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6" y="3158"/>
              <a:ext cx="396" cy="544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A66473-A6A7-44CE-BD13-882B6161A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58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0050" grpId="0"/>
      <p:bldP spid="1300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B877950-6359-45B8-B9EA-5AFFF3E4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AFA7CA2F-458E-4CAA-B83D-7791CE6EA224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12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D98DBD3A-705F-400B-B7D3-BC8EE6D0C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196976"/>
            <a:ext cx="8496300" cy="4824413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000" dirty="0">
                <a:solidFill>
                  <a:srgbClr val="00FFFF"/>
                </a:solidFill>
                <a:cs typeface="B Nazanin" pitchFamily="2" charset="-78"/>
              </a:rPr>
              <a:t>اگر تفکر صحیح ، یادآوری و جمع آوری معلومات و مفاهیم گذشته باشد ، تحت تأثیر عمل  حافظه قرار دارد . اگر فرد تفکر کننده ، ضمن یادآوری معلومات و مفاهیم گذشته ، در عالم رویا و خیال نیز سیر کند ، فکر در میان حافظه و تخیل در حرکت خواهد بود . هیچ یک از این سه جنبه به تنهایی نشان دهنده مفهوم تفکر نیست .</a:t>
            </a:r>
            <a:endParaRPr lang="en-US" sz="4000" dirty="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35B002-DCF6-4323-B7A3-C5CF67614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3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4F072ACC-53B0-4716-BB81-D466E7366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35866A8E-C161-4597-846B-8AAD18B3AD00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13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C7D79D93-0AD1-4F33-AFCE-C80DCB4BE5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333376"/>
            <a:ext cx="9144000" cy="6524625"/>
          </a:xfrm>
        </p:spPr>
        <p:txBody>
          <a:bodyPr/>
          <a:lstStyle/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dirty="0">
                <a:solidFill>
                  <a:srgbClr val="66FF66"/>
                </a:solidFill>
                <a:cs typeface="B Nazanin" pitchFamily="2" charset="-78"/>
              </a:rPr>
              <a:t>هدف از پرورش تفکر منطقی ، شناخت علمی ، ایجاد باور ، گرایش به سوی عمل و عمل می باشد که بصورت یک فرایند می باشد .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 dirty="0">
              <a:solidFill>
                <a:srgbClr val="66FF66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 dirty="0">
              <a:solidFill>
                <a:srgbClr val="FFFF00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 dirty="0">
              <a:solidFill>
                <a:srgbClr val="FFFF00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 dirty="0">
              <a:solidFill>
                <a:srgbClr val="FFFF00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 dirty="0">
              <a:solidFill>
                <a:srgbClr val="FFFF00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 dirty="0">
              <a:solidFill>
                <a:srgbClr val="FFFF00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 dirty="0">
              <a:solidFill>
                <a:srgbClr val="FFFF00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dirty="0">
                <a:solidFill>
                  <a:srgbClr val="FFFF00"/>
                </a:solidFill>
                <a:cs typeface="B Nazanin" pitchFamily="2" charset="-78"/>
              </a:rPr>
              <a:t>  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dirty="0">
                <a:solidFill>
                  <a:srgbClr val="66FF66"/>
                </a:solidFill>
                <a:cs typeface="B Nazanin" pitchFamily="2" charset="-78"/>
              </a:rPr>
              <a:t>                        فرایند ایجاد باور و عمل در انسان</a:t>
            </a:r>
            <a:endParaRPr lang="en-US" dirty="0">
              <a:solidFill>
                <a:srgbClr val="66FF66"/>
              </a:solidFill>
              <a:cs typeface="B Nazanin" pitchFamily="2" charset="-78"/>
            </a:endParaRPr>
          </a:p>
        </p:txBody>
      </p:sp>
      <p:grpSp>
        <p:nvGrpSpPr>
          <p:cNvPr id="2" name="Group 31">
            <a:extLst>
              <a:ext uri="{FF2B5EF4-FFF2-40B4-BE49-F238E27FC236}">
                <a16:creationId xmlns:a16="http://schemas.microsoft.com/office/drawing/2014/main" id="{2EEA53C5-229C-49A4-B502-8F665CC57786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1412876"/>
            <a:ext cx="8459788" cy="4473575"/>
            <a:chOff x="204" y="1117"/>
            <a:chExt cx="5329" cy="2818"/>
          </a:xfrm>
        </p:grpSpPr>
        <p:sp>
          <p:nvSpPr>
            <p:cNvPr id="132116" name="Line 20">
              <a:extLst>
                <a:ext uri="{FF2B5EF4-FFF2-40B4-BE49-F238E27FC236}">
                  <a16:creationId xmlns:a16="http://schemas.microsoft.com/office/drawing/2014/main" id="{6231A752-AF94-4307-AB78-7B05178AC4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85" y="2795"/>
              <a:ext cx="91" cy="318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2117" name="Line 21">
              <a:extLst>
                <a:ext uri="{FF2B5EF4-FFF2-40B4-BE49-F238E27FC236}">
                  <a16:creationId xmlns:a16="http://schemas.microsoft.com/office/drawing/2014/main" id="{C8F24CD6-D4A7-48BF-AE20-C4C4FE9775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86" y="1706"/>
              <a:ext cx="182" cy="318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8071" name="Group 30">
              <a:extLst>
                <a:ext uri="{FF2B5EF4-FFF2-40B4-BE49-F238E27FC236}">
                  <a16:creationId xmlns:a16="http://schemas.microsoft.com/office/drawing/2014/main" id="{5BA3D2D7-096E-4274-829A-15FFD04899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" y="1117"/>
              <a:ext cx="5329" cy="2818"/>
              <a:chOff x="204" y="1117"/>
              <a:chExt cx="5329" cy="2818"/>
            </a:xfrm>
          </p:grpSpPr>
          <p:grpSp>
            <p:nvGrpSpPr>
              <p:cNvPr id="88072" name="Group 29">
                <a:extLst>
                  <a:ext uri="{FF2B5EF4-FFF2-40B4-BE49-F238E27FC236}">
                    <a16:creationId xmlns:a16="http://schemas.microsoft.com/office/drawing/2014/main" id="{1A964579-75DA-46F4-8630-6ABEC9D3F4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4" y="1117"/>
                <a:ext cx="5329" cy="2818"/>
                <a:chOff x="204" y="1117"/>
                <a:chExt cx="5329" cy="2818"/>
              </a:xfrm>
            </p:grpSpPr>
            <p:grpSp>
              <p:nvGrpSpPr>
                <p:cNvPr id="88077" name="Group 26">
                  <a:extLst>
                    <a:ext uri="{FF2B5EF4-FFF2-40B4-BE49-F238E27FC236}">
                      <a16:creationId xmlns:a16="http://schemas.microsoft.com/office/drawing/2014/main" id="{E05F3417-A2D0-4159-B7B3-6CAB05F64A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4" y="1117"/>
                  <a:ext cx="5329" cy="2676"/>
                  <a:chOff x="204" y="1117"/>
                  <a:chExt cx="5329" cy="2676"/>
                </a:xfrm>
              </p:grpSpPr>
              <p:grpSp>
                <p:nvGrpSpPr>
                  <p:cNvPr id="88084" name="Group 10">
                    <a:extLst>
                      <a:ext uri="{FF2B5EF4-FFF2-40B4-BE49-F238E27FC236}">
                        <a16:creationId xmlns:a16="http://schemas.microsoft.com/office/drawing/2014/main" id="{FC2E86A5-7FA3-41E5-9BE6-F274E7F350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04" y="1117"/>
                    <a:ext cx="5329" cy="2676"/>
                    <a:chOff x="0" y="1117"/>
                    <a:chExt cx="5193" cy="2526"/>
                  </a:xfrm>
                </p:grpSpPr>
                <p:sp>
                  <p:nvSpPr>
                    <p:cNvPr id="132100" name="Oval 4">
                      <a:extLst>
                        <a:ext uri="{FF2B5EF4-FFF2-40B4-BE49-F238E27FC236}">
                          <a16:creationId xmlns:a16="http://schemas.microsoft.com/office/drawing/2014/main" id="{F2B80A92-FB24-45C6-8428-A6FE3FC081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05" y="3067"/>
                      <a:ext cx="1088" cy="57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eaLnBrk="1" hangingPunct="1">
                        <a:defRPr/>
                      </a:pPr>
                      <a:endParaRPr lang="fa-IR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2101" name="Oval 5">
                      <a:extLst>
                        <a:ext uri="{FF2B5EF4-FFF2-40B4-BE49-F238E27FC236}">
                          <a16:creationId xmlns:a16="http://schemas.microsoft.com/office/drawing/2014/main" id="{8529FA67-4BE0-4998-8C83-1258339316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33" y="2069"/>
                      <a:ext cx="1088" cy="57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eaLnBrk="1" hangingPunct="1">
                        <a:defRPr/>
                      </a:pPr>
                      <a:endParaRPr lang="fa-IR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2102" name="Oval 6">
                      <a:extLst>
                        <a:ext uri="{FF2B5EF4-FFF2-40B4-BE49-F238E27FC236}">
                          <a16:creationId xmlns:a16="http://schemas.microsoft.com/office/drawing/2014/main" id="{853A2A6F-1CE7-4066-9AF4-C5DDD680585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1" y="1117"/>
                      <a:ext cx="1088" cy="57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eaLnBrk="1" hangingPunct="1">
                        <a:defRPr/>
                      </a:pPr>
                      <a:endParaRPr lang="fa-IR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2103" name="Oval 7">
                      <a:extLst>
                        <a:ext uri="{FF2B5EF4-FFF2-40B4-BE49-F238E27FC236}">
                          <a16:creationId xmlns:a16="http://schemas.microsoft.com/office/drawing/2014/main" id="{8C4149AE-CFF6-412A-A4B5-1DB6CE0384D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83" y="1117"/>
                      <a:ext cx="1088" cy="57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eaLnBrk="1" hangingPunct="1">
                        <a:defRPr/>
                      </a:pPr>
                      <a:endParaRPr lang="fa-IR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2104" name="Oval 8">
                      <a:extLst>
                        <a:ext uri="{FF2B5EF4-FFF2-40B4-BE49-F238E27FC236}">
                          <a16:creationId xmlns:a16="http://schemas.microsoft.com/office/drawing/2014/main" id="{9608FF92-9626-452D-B2AF-5184055DDD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" y="1979"/>
                      <a:ext cx="1088" cy="57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eaLnBrk="1" hangingPunct="1">
                        <a:defRPr/>
                      </a:pPr>
                      <a:endParaRPr lang="fa-IR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2105" name="Oval 9">
                      <a:extLst>
                        <a:ext uri="{FF2B5EF4-FFF2-40B4-BE49-F238E27FC236}">
                          <a16:creationId xmlns:a16="http://schemas.microsoft.com/office/drawing/2014/main" id="{006F9BAF-F294-4EE3-BA76-9AB26AF4E9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3022"/>
                      <a:ext cx="1088" cy="57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eaLnBrk="1" hangingPunct="1">
                        <a:defRPr/>
                      </a:pPr>
                      <a:endParaRPr lang="fa-IR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  <p:sp>
                <p:nvSpPr>
                  <p:cNvPr id="132107" name="Rectangle 11">
                    <a:extLst>
                      <a:ext uri="{FF2B5EF4-FFF2-40B4-BE49-F238E27FC236}">
                        <a16:creationId xmlns:a16="http://schemas.microsoft.com/office/drawing/2014/main" id="{EF223382-A588-492E-AD5F-2078221196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3183"/>
                    <a:ext cx="1769" cy="59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eaLnBrk="1" hangingPunct="1">
                      <a:defRPr/>
                    </a:pPr>
                    <a:r>
                      <a:rPr lang="fa-IR" sz="3600" dirty="0">
                        <a:solidFill>
                          <a:srgbClr val="00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>عمل در رفتار </a:t>
                    </a:r>
                    <a:endParaRPr lang="en-US" sz="3600" dirty="0">
                      <a:solidFill>
                        <a:srgbClr val="00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132109" name="Text Box 13">
                  <a:extLst>
                    <a:ext uri="{FF2B5EF4-FFF2-40B4-BE49-F238E27FC236}">
                      <a16:creationId xmlns:a16="http://schemas.microsoft.com/office/drawing/2014/main" id="{A68E550D-FC25-4BFA-93A5-8C93DBED40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0" y="3113"/>
                  <a:ext cx="861" cy="5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1" hangingPunct="1">
                    <a:defRPr/>
                  </a:pPr>
                  <a:r>
                    <a:rPr lang="fa-IR" sz="2800">
                      <a:solidFill>
                        <a:srgbClr val="00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گرایش به سوی عمل</a:t>
                  </a:r>
                  <a:endParaRPr lang="en-US" sz="2800"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32111" name="Text Box 15">
                  <a:extLst>
                    <a:ext uri="{FF2B5EF4-FFF2-40B4-BE49-F238E27FC236}">
                      <a16:creationId xmlns:a16="http://schemas.microsoft.com/office/drawing/2014/main" id="{E0FA1BC9-F55C-4873-9D7C-B6EA9A97F1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1" y="2115"/>
                  <a:ext cx="1089" cy="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fa-IR" sz="3600">
                      <a:solidFill>
                        <a:srgbClr val="00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اعتقاد وباور</a:t>
                  </a:r>
                  <a:endParaRPr lang="en-US" sz="3600"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32112" name="Text Box 16">
                  <a:extLst>
                    <a:ext uri="{FF2B5EF4-FFF2-40B4-BE49-F238E27FC236}">
                      <a16:creationId xmlns:a16="http://schemas.microsoft.com/office/drawing/2014/main" id="{F9BBC44E-FC3A-4559-A522-1576EC1592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55" y="1207"/>
                  <a:ext cx="1134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fa-IR">
                      <a:solidFill>
                        <a:srgbClr val="00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شناخت بهتر</a:t>
                  </a:r>
                  <a:endParaRPr lang="en-US"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32113" name="Text Box 17">
                  <a:extLst>
                    <a:ext uri="{FF2B5EF4-FFF2-40B4-BE49-F238E27FC236}">
                      <a16:creationId xmlns:a16="http://schemas.microsoft.com/office/drawing/2014/main" id="{9E78E999-CF07-4624-B38D-DDC53471854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24" y="1207"/>
                  <a:ext cx="953" cy="4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  <a:defRPr/>
                  </a:pPr>
                  <a:r>
                    <a:rPr lang="fa-IR" sz="3600">
                      <a:solidFill>
                        <a:srgbClr val="00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تفکر</a:t>
                  </a:r>
                  <a:endParaRPr lang="en-US" sz="3600"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32114" name="Text Box 18">
                  <a:extLst>
                    <a:ext uri="{FF2B5EF4-FFF2-40B4-BE49-F238E27FC236}">
                      <a16:creationId xmlns:a16="http://schemas.microsoft.com/office/drawing/2014/main" id="{D57E3C24-DC89-414C-B0DD-C4B952FD78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50" y="2251"/>
                  <a:ext cx="1088" cy="4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  <a:defRPr/>
                  </a:pPr>
                  <a:r>
                    <a:rPr lang="fa-IR">
                      <a:solidFill>
                        <a:srgbClr val="00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شرایط تفکر</a:t>
                  </a:r>
                  <a:endParaRPr lang="en-US"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 algn="ctr" eaLnBrk="1" hangingPunct="1">
                    <a:spcBef>
                      <a:spcPct val="50000"/>
                    </a:spcBef>
                    <a:defRPr/>
                  </a:pPr>
                  <a:endParaRPr lang="en-US"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32115" name="Text Box 19">
                  <a:extLst>
                    <a:ext uri="{FF2B5EF4-FFF2-40B4-BE49-F238E27FC236}">
                      <a16:creationId xmlns:a16="http://schemas.microsoft.com/office/drawing/2014/main" id="{9212CD29-C548-4BDA-B7D4-D0F1A9C3EC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32" y="3339"/>
                  <a:ext cx="1179" cy="5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 eaLnBrk="1" hangingPunct="1">
                    <a:spcBef>
                      <a:spcPct val="50000"/>
                    </a:spcBef>
                    <a:defRPr/>
                  </a:pPr>
                  <a:r>
                    <a:rPr lang="fa-IR" sz="2800">
                      <a:solidFill>
                        <a:srgbClr val="00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انتقال اطلاعات</a:t>
                  </a:r>
                  <a:endParaRPr lang="en-US" sz="2800"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sp>
            <p:nvSpPr>
              <p:cNvPr id="132118" name="Line 22">
                <a:extLst>
                  <a:ext uri="{FF2B5EF4-FFF2-40B4-BE49-F238E27FC236}">
                    <a16:creationId xmlns:a16="http://schemas.microsoft.com/office/drawing/2014/main" id="{AC571FFF-7DE6-48EC-AE36-683DABC1C4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38" y="1400"/>
                <a:ext cx="363" cy="0"/>
              </a:xfrm>
              <a:prstGeom prst="line">
                <a:avLst/>
              </a:prstGeom>
              <a:noFill/>
              <a:ln w="7620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2119" name="Line 23">
                <a:extLst>
                  <a:ext uri="{FF2B5EF4-FFF2-40B4-BE49-F238E27FC236}">
                    <a16:creationId xmlns:a16="http://schemas.microsoft.com/office/drawing/2014/main" id="{C8E82872-E5E3-4986-B7DE-561D7BE38E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83" y="1661"/>
                <a:ext cx="272" cy="272"/>
              </a:xfrm>
              <a:prstGeom prst="line">
                <a:avLst/>
              </a:prstGeom>
              <a:noFill/>
              <a:ln w="7620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2120" name="Line 24">
                <a:extLst>
                  <a:ext uri="{FF2B5EF4-FFF2-40B4-BE49-F238E27FC236}">
                    <a16:creationId xmlns:a16="http://schemas.microsoft.com/office/drawing/2014/main" id="{E2646717-9D31-43E7-AC45-47A2E05BC5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39" y="2704"/>
                <a:ext cx="91" cy="318"/>
              </a:xfrm>
              <a:prstGeom prst="line">
                <a:avLst/>
              </a:prstGeom>
              <a:noFill/>
              <a:ln w="7620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2121" name="Line 25">
                <a:extLst>
                  <a:ext uri="{FF2B5EF4-FFF2-40B4-BE49-F238E27FC236}">
                    <a16:creationId xmlns:a16="http://schemas.microsoft.com/office/drawing/2014/main" id="{CF37EA90-D27B-420D-B286-228994D41F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5" y="3486"/>
                <a:ext cx="544" cy="0"/>
              </a:xfrm>
              <a:prstGeom prst="line">
                <a:avLst/>
              </a:prstGeom>
              <a:noFill/>
              <a:ln w="7620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D41CA5-814B-449B-8C53-D4884D7FF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2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2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2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5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5ACAD7A-D3D7-4F41-976F-365B6859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1E6B6BFF-0126-4BEF-906D-ED057512604C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14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BF2711AE-52BA-4BD3-A600-B4BE403956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1341439"/>
            <a:ext cx="8229600" cy="4103687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400">
                <a:solidFill>
                  <a:srgbClr val="00FFFF"/>
                </a:solidFill>
                <a:cs typeface="B Nazanin" pitchFamily="2" charset="-78"/>
              </a:rPr>
              <a:t>شناخت و باور ، هرگز با روشهای خشک تمرین و تکرار ها ی بی معنا حاصل نمی شود 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400">
                <a:solidFill>
                  <a:srgbClr val="00FFFF"/>
                </a:solidFill>
                <a:cs typeface="B Nazanin" pitchFamily="2" charset="-78"/>
              </a:rPr>
              <a:t>کسب معرفت ، احتیاج به محیط مناسب دارد ؛ محیطی که برای فراگیران ایجاد سوأل کند و آنان را وادار به حل مسأله نماید.</a:t>
            </a:r>
            <a:endParaRPr lang="en-US" sz="44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51EA04-58D9-4610-84A9-06DEB1B67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6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2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FE502E-AA0F-48F4-8673-CE6701B5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FE03E516-12E4-4964-A4E5-DC6678B37234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15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7D1B64F2-18D6-46BA-9E95-7A72D239E8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743744"/>
          </a:xfrm>
        </p:spPr>
        <p:txBody>
          <a:bodyPr>
            <a:normAutofit fontScale="90000"/>
          </a:bodyPr>
          <a:lstStyle/>
          <a:p>
            <a:pPr rtl="1" eaLnBrk="1" hangingPunct="1">
              <a:defRPr/>
            </a:pPr>
            <a:r>
              <a:rPr lang="fa-IR" sz="5400" dirty="0">
                <a:solidFill>
                  <a:srgbClr val="66FF66"/>
                </a:solidFill>
                <a:cs typeface="B Nazanin" pitchFamily="2" charset="-78"/>
              </a:rPr>
              <a:t>نقش مدرسه و معلم در پرورش تفکر:</a:t>
            </a:r>
            <a:endParaRPr lang="en-US" sz="5400" dirty="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DAE7BC92-8236-425E-BEDA-E388904E3D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124744"/>
            <a:ext cx="8686800" cy="4688012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000" dirty="0">
                <a:solidFill>
                  <a:srgbClr val="00FFFF"/>
                </a:solidFill>
                <a:cs typeface="B Nazanin" pitchFamily="2" charset="-78"/>
              </a:rPr>
              <a:t>نظام های آموزشی و معلمان بیش از آنکه عمل کنند ، حرف می زنند . آنان با روشهای خشک ، دیکتاتوری کتاب های درسی و برنامه فشرده ، قدرت اندیشیدن را از شاگردان گرفته اند 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000" dirty="0">
                <a:solidFill>
                  <a:srgbClr val="00FFFF"/>
                </a:solidFill>
                <a:cs typeface="B Nazanin" pitchFamily="2" charset="-78"/>
              </a:rPr>
              <a:t>مدارس باید بجای انتقال و انباشتن حقایق علمی به ذهن شاگردان ، به آنان چگونه فکر کردن ، چگونه یاد گرفتن و چگونه زندگی کردن را بیاموزند.</a:t>
            </a:r>
            <a:endParaRPr lang="en-US" sz="4000" dirty="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DE8D66-05BB-4BEE-8519-BE450EE5E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3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4146" grpId="0"/>
      <p:bldP spid="13414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73EEAF9-E889-4ED6-86AA-831940FC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C426F3C5-5323-4683-A9C5-1B16519DAD91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56325" name="AutoShape 5">
            <a:extLst>
              <a:ext uri="{FF2B5EF4-FFF2-40B4-BE49-F238E27FC236}">
                <a16:creationId xmlns:a16="http://schemas.microsoft.com/office/drawing/2014/main" id="{59669219-90F9-42D4-B3EF-E21D86A9D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549276"/>
            <a:ext cx="8207375" cy="5832475"/>
          </a:xfrm>
          <a:prstGeom prst="foldedCorner">
            <a:avLst>
              <a:gd name="adj" fmla="val 12500"/>
            </a:avLst>
          </a:prstGeom>
          <a:solidFill>
            <a:srgbClr val="FFFFCC">
              <a:alpha val="59000"/>
            </a:srgbClr>
          </a:solidFill>
          <a:ln w="5715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D99A17C8-14BE-451E-A878-0A13EB746C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52626" y="549276"/>
            <a:ext cx="8143875" cy="5338763"/>
          </a:xfrm>
        </p:spPr>
        <p:txBody>
          <a:bodyPr/>
          <a:lstStyle/>
          <a:p>
            <a:pPr algn="ctr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 sz="3600" b="1" dirty="0">
                <a:solidFill>
                  <a:srgbClr val="00FFFF"/>
                </a:solidFill>
              </a:rPr>
              <a:t>به نام خدا</a:t>
            </a:r>
          </a:p>
          <a:p>
            <a:pPr algn="ctr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fa-IR" sz="3600" b="1" dirty="0">
              <a:solidFill>
                <a:srgbClr val="00FFFF"/>
              </a:solidFill>
            </a:endParaRPr>
          </a:p>
          <a:p>
            <a:pPr algn="ctr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 sz="3600" b="1" dirty="0">
                <a:solidFill>
                  <a:srgbClr val="0000FF"/>
                </a:solidFill>
                <a:cs typeface="B Nazanin" pitchFamily="2" charset="-78"/>
              </a:rPr>
              <a:t>روشها و فنون تدریس</a:t>
            </a:r>
          </a:p>
          <a:p>
            <a:pPr algn="ctr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 sz="3600" b="1" dirty="0">
                <a:solidFill>
                  <a:srgbClr val="0000FF"/>
                </a:solidFill>
                <a:cs typeface="B Nazanin" pitchFamily="2" charset="-78"/>
              </a:rPr>
              <a:t>مهارتهای آموزشي و پرورشي(انتشارات سمت)</a:t>
            </a:r>
          </a:p>
          <a:p>
            <a:pPr algn="ctr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 sz="3600" b="1" dirty="0">
                <a:solidFill>
                  <a:srgbClr val="0000FF"/>
                </a:solidFill>
                <a:cs typeface="B Nazanin" pitchFamily="2" charset="-78"/>
              </a:rPr>
              <a:t>مؤلف: حسن شعبانی</a:t>
            </a:r>
          </a:p>
          <a:p>
            <a:pPr algn="ctr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fa-IR" sz="3600" dirty="0">
              <a:solidFill>
                <a:srgbClr val="FF0066"/>
              </a:solidFill>
              <a:cs typeface="B Nazanin" pitchFamily="2" charset="-78"/>
            </a:endParaRPr>
          </a:p>
          <a:p>
            <a:pPr algn="ctr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 sz="3600" b="1">
                <a:solidFill>
                  <a:srgbClr val="00B050"/>
                </a:solidFill>
                <a:cs typeface="B Nazanin" pitchFamily="2" charset="-78"/>
              </a:rPr>
              <a:t>قهرمان </a:t>
            </a:r>
            <a:r>
              <a:rPr lang="fa-IR" sz="3600" b="1" dirty="0">
                <a:solidFill>
                  <a:srgbClr val="00B050"/>
                </a:solidFill>
                <a:cs typeface="B Nazanin" pitchFamily="2" charset="-78"/>
              </a:rPr>
              <a:t>مددلو  دانشگاه فرهنگیان – مرکز خوی</a:t>
            </a:r>
            <a:endParaRPr lang="fa-IR" sz="3600" dirty="0">
              <a:solidFill>
                <a:srgbClr val="FF0000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6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6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6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6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6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6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6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6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63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63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animBg="1"/>
      <p:bldP spid="5632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9942BD0-543E-46C7-A73D-26187088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0E326A55-064B-4383-821B-EA4C698B4443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AD0564CE-3FB6-40B6-928D-5D7D207916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 sz="5400">
                <a:solidFill>
                  <a:srgbClr val="66FF66"/>
                </a:solidFill>
                <a:cs typeface="B Nazanin" pitchFamily="2" charset="-78"/>
              </a:rPr>
              <a:t>یادگیری از طریق مشاهده</a:t>
            </a:r>
            <a:r>
              <a:rPr lang="fa-IR">
                <a:cs typeface="B Nazanin" pitchFamily="2" charset="-78"/>
              </a:rPr>
              <a:t> </a:t>
            </a:r>
            <a:endParaRPr lang="en-US">
              <a:cs typeface="B Nazanin" pitchFamily="2" charset="-78"/>
            </a:endParaRP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784EEF20-5BFF-4C85-AB83-CB4BEB334F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2133600"/>
            <a:ext cx="8229600" cy="4114800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dirty="0">
                <a:solidFill>
                  <a:srgbClr val="00FFFF"/>
                </a:solidFill>
                <a:cs typeface="B Nazanin" pitchFamily="2" charset="-78"/>
              </a:rPr>
              <a:t>این نوع یادگیری را می توان بر اساس نظریه یادگیری اجتماعی تجزیه و تحلیل کرد ؛ زیرا بر اساس این نظریه ، مردم نه به وسیله نیرو های درونی رانده می شوند و نه محرک های محیطی بلکه کارکردهای  روانشناختی بر حسب یک تعامل  دو جانبه بین شخص و عوامل تعیین کننده محیطی تبیین می شوند.</a:t>
            </a:r>
            <a:endParaRPr lang="en-US" sz="3600" dirty="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36AD95-B0E7-45EA-B95B-FE6928AA9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5760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68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0834" grpId="0"/>
      <p:bldP spid="12083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AC24481-AE52-45D5-9BE6-AF6F6854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AA0DBC12-0BB8-44C5-B25C-0F2888F1BCE3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6C1981FF-98DA-4E2B-9B25-365B567407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765176"/>
            <a:ext cx="8229600" cy="5330825"/>
          </a:xfrm>
        </p:spPr>
        <p:txBody>
          <a:bodyPr/>
          <a:lstStyle/>
          <a:p>
            <a:pPr marL="609600" indent="-609600" algn="r" rtl="1">
              <a:buNone/>
              <a:defRPr/>
            </a:pPr>
            <a:r>
              <a:rPr lang="fa-IR" sz="4000" dirty="0">
                <a:solidFill>
                  <a:srgbClr val="66FF66"/>
                </a:solidFill>
                <a:cs typeface="B Nazanin" pitchFamily="2" charset="-78"/>
              </a:rPr>
              <a:t>از صاحب نظراین نظریه باندورا است.</a:t>
            </a:r>
          </a:p>
          <a:p>
            <a:pPr marL="609600" indent="-609600" algn="r" rtl="1">
              <a:buNone/>
              <a:defRPr/>
            </a:pPr>
            <a:r>
              <a:rPr lang="fa-IR" sz="4000" dirty="0">
                <a:solidFill>
                  <a:srgbClr val="66FF66"/>
                </a:solidFill>
                <a:cs typeface="B Nazanin" pitchFamily="2" charset="-78"/>
              </a:rPr>
              <a:t>باندورا یادگیری از طریق مشاهده را به چهار مرحله تقسیم می کند:</a:t>
            </a:r>
          </a:p>
          <a:p>
            <a:pPr marL="609600" indent="-609600" algn="r" rtl="1">
              <a:buClr>
                <a:srgbClr val="FF99FF"/>
              </a:buClr>
              <a:buSzPct val="90000"/>
              <a:buFont typeface="Wingdings" panose="05000000000000000000" pitchFamily="2" charset="2"/>
              <a:buAutoNum type="arabicPeriod"/>
              <a:defRPr/>
            </a:pPr>
            <a:r>
              <a:rPr lang="fa-IR" sz="4000" dirty="0">
                <a:solidFill>
                  <a:srgbClr val="00FFFF"/>
                </a:solidFill>
                <a:cs typeface="B Nazanin" pitchFamily="2" charset="-78"/>
              </a:rPr>
              <a:t>مرحله توجه به رفتار الگو.</a:t>
            </a:r>
          </a:p>
          <a:p>
            <a:pPr marL="609600" indent="-609600" algn="r" rtl="1">
              <a:buClr>
                <a:srgbClr val="FF99FF"/>
              </a:buClr>
              <a:buSzPct val="90000"/>
              <a:buFont typeface="Wingdings" panose="05000000000000000000" pitchFamily="2" charset="2"/>
              <a:buAutoNum type="arabicPeriod"/>
              <a:defRPr/>
            </a:pPr>
            <a:r>
              <a:rPr lang="fa-IR" sz="4000" dirty="0">
                <a:solidFill>
                  <a:srgbClr val="00FFFF"/>
                </a:solidFill>
                <a:cs typeface="B Nazanin" pitchFamily="2" charset="-78"/>
              </a:rPr>
              <a:t>مرحله به یادسپاری رفتار های مشاهده شده. </a:t>
            </a:r>
          </a:p>
          <a:p>
            <a:pPr marL="609600" indent="-609600" algn="r" rtl="1">
              <a:buClr>
                <a:srgbClr val="FF99FF"/>
              </a:buClr>
              <a:buSzPct val="90000"/>
              <a:buFont typeface="Wingdings" panose="05000000000000000000" pitchFamily="2" charset="2"/>
              <a:buAutoNum type="arabicPeriod"/>
              <a:defRPr/>
            </a:pPr>
            <a:r>
              <a:rPr lang="fa-IR" sz="4000" dirty="0">
                <a:solidFill>
                  <a:srgbClr val="00FFFF"/>
                </a:solidFill>
                <a:cs typeface="B Nazanin" pitchFamily="2" charset="-78"/>
              </a:rPr>
              <a:t>مرحله بازآفرینی. </a:t>
            </a:r>
          </a:p>
          <a:p>
            <a:pPr marL="609600" indent="-609600" algn="r" rtl="1">
              <a:buClr>
                <a:srgbClr val="FF99FF"/>
              </a:buClr>
              <a:buSzPct val="90000"/>
              <a:buFont typeface="Wingdings" panose="05000000000000000000" pitchFamily="2" charset="2"/>
              <a:buAutoNum type="arabicPeriod"/>
              <a:defRPr/>
            </a:pPr>
            <a:r>
              <a:rPr lang="fa-IR" sz="4000" dirty="0">
                <a:solidFill>
                  <a:srgbClr val="00FFFF"/>
                </a:solidFill>
                <a:cs typeface="B Nazanin" pitchFamily="2" charset="-78"/>
              </a:rPr>
              <a:t>مرحله انگیزش.</a:t>
            </a:r>
            <a:endParaRPr lang="en-US" sz="4000" dirty="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9B422B-47D4-4830-8973-0C390D501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1664" y="45091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3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FA10C5-0088-437A-8492-90293D33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3E8F378-D663-4ACD-A5F3-277824BE8F89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5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2D2ADBB6-1C1C-4766-AC7D-2B82E3B30B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981075"/>
            <a:ext cx="8229600" cy="1371600"/>
          </a:xfrm>
        </p:spPr>
        <p:txBody>
          <a:bodyPr>
            <a:normAutofit fontScale="90000"/>
          </a:bodyPr>
          <a:lstStyle/>
          <a:p>
            <a:pPr algn="r" rtl="1" eaLnBrk="1" hangingPunct="1">
              <a:defRPr/>
            </a:pPr>
            <a:r>
              <a:rPr lang="fa-IR" sz="4800">
                <a:solidFill>
                  <a:srgbClr val="66FF66"/>
                </a:solidFill>
                <a:cs typeface="B Nazanin" pitchFamily="2" charset="-78"/>
              </a:rPr>
              <a:t>در رابطه با یادگیری از راه مشاهده دو نکته قابل ذکر است:</a:t>
            </a:r>
            <a:endParaRPr lang="en-US" sz="48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24017B08-340E-4213-B6BC-5C9AEDBA0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2997200"/>
            <a:ext cx="8362950" cy="2960688"/>
          </a:xfrm>
        </p:spPr>
        <p:txBody>
          <a:bodyPr/>
          <a:lstStyle/>
          <a:p>
            <a:pPr algn="r" rtl="1" eaLnBrk="1" hangingPunct="1">
              <a:buClr>
                <a:srgbClr val="3399FF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یادگیری از طریق آزمایش و تکرار حاصل نمی شود.</a:t>
            </a:r>
          </a:p>
          <a:p>
            <a:pPr algn="justLow" rtl="1" eaLnBrk="1" hangingPunct="1">
              <a:buClr>
                <a:srgbClr val="3399FF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پاداش و تنبیه موجب یادگیری نمی شود اما      می تواند بطور نمادی بر عملکرد یا رفتار بالفعل اثر بگذارد .</a:t>
            </a:r>
            <a:endParaRPr lang="en-US" sz="40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C18067-9BB4-44FE-80B0-B0F52639C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9816" y="4941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7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882" grpId="0"/>
      <p:bldP spid="12288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FE502E-AA0F-48F4-8673-CE6701B5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FE03E516-12E4-4964-A4E5-DC6678B37234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6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7D1B64F2-18D6-46BA-9E95-7A72D239E8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743744"/>
          </a:xfrm>
        </p:spPr>
        <p:txBody>
          <a:bodyPr>
            <a:normAutofit fontScale="90000"/>
          </a:bodyPr>
          <a:lstStyle/>
          <a:p>
            <a:pPr rtl="1" eaLnBrk="1" hangingPunct="1">
              <a:defRPr/>
            </a:pPr>
            <a:r>
              <a:rPr lang="fa-IR" sz="5400" dirty="0">
                <a:solidFill>
                  <a:srgbClr val="66FF66"/>
                </a:solidFill>
                <a:cs typeface="B Nazanin" pitchFamily="2" charset="-78"/>
              </a:rPr>
              <a:t>نقش مدرسه و معلم در پرورش تفکر:</a:t>
            </a:r>
            <a:endParaRPr lang="en-US" sz="5400" dirty="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DAE7BC92-8236-425E-BEDA-E388904E3D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124744"/>
            <a:ext cx="8686800" cy="4688012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000" dirty="0">
                <a:solidFill>
                  <a:srgbClr val="00FFFF"/>
                </a:solidFill>
                <a:cs typeface="B Nazanin" pitchFamily="2" charset="-78"/>
              </a:rPr>
              <a:t>نظام های آموزشی و معلمان بیش از آنکه عمل کنند ، حرف می زنند . آنان با روشهای خشک ، دیکتاتوری کتاب های درسی و برنامه فشرده ، قدرت اندیشیدن را از شاگردان گرفته اند 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000" dirty="0">
                <a:solidFill>
                  <a:srgbClr val="00FFFF"/>
                </a:solidFill>
                <a:cs typeface="B Nazanin" pitchFamily="2" charset="-78"/>
              </a:rPr>
              <a:t>مدارس باید بجای انتقال و انباشتن حقایق علمی به ذهن شاگردان ، به آنان چگونه فکر کردن ، چگونه یاد گرفتن و چگونه زندگی کردن را بیاموزند.</a:t>
            </a:r>
            <a:endParaRPr lang="en-US" sz="4000" dirty="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DE8D66-05BB-4BEE-8519-BE450EE5E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3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4146" grpId="0"/>
      <p:bldP spid="13414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928C017-658A-45EB-91CB-F85AEC675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3D0B5303-607F-427C-859D-A106C50E1050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7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7643D2A8-80C5-4848-9ED8-ADEBFBDB3F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692150"/>
            <a:ext cx="8229600" cy="1371600"/>
          </a:xfrm>
        </p:spPr>
        <p:txBody>
          <a:bodyPr/>
          <a:lstStyle/>
          <a:p>
            <a:pPr rtl="1" eaLnBrk="1" hangingPunct="1">
              <a:defRPr/>
            </a:pPr>
            <a:r>
              <a:rPr lang="fa-IR" sz="7200">
                <a:solidFill>
                  <a:srgbClr val="66FF66"/>
                </a:solidFill>
                <a:cs typeface="B Nazanin" pitchFamily="2" charset="-78"/>
              </a:rPr>
              <a:t>انواع تفکر</a:t>
            </a:r>
            <a:r>
              <a:rPr lang="fa-IR">
                <a:cs typeface="B Nazanin" pitchFamily="2" charset="-78"/>
              </a:rPr>
              <a:t> </a:t>
            </a:r>
            <a:endParaRPr lang="en-US">
              <a:cs typeface="B Nazanin" pitchFamily="2" charset="-78"/>
            </a:endParaRP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438D3FA2-278C-4D99-A111-06446FA753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2997200"/>
            <a:ext cx="8229600" cy="2808288"/>
          </a:xfrm>
        </p:spPr>
        <p:txBody>
          <a:bodyPr/>
          <a:lstStyle/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4400">
                <a:solidFill>
                  <a:srgbClr val="00FFFF"/>
                </a:solidFill>
                <a:cs typeface="B Nazanin" pitchFamily="2" charset="-78"/>
              </a:rPr>
              <a:t>تداعی آزاد                           تفکرخلاق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 sz="4400">
              <a:solidFill>
                <a:srgbClr val="00FFFF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             </a:t>
            </a:r>
            <a:r>
              <a:rPr lang="fa-IR" sz="4400">
                <a:solidFill>
                  <a:srgbClr val="00FFFF"/>
                </a:solidFill>
                <a:cs typeface="B Nazanin" pitchFamily="2" charset="-78"/>
              </a:rPr>
              <a:t>خیالبافی             تفکر عملی</a:t>
            </a:r>
            <a:endParaRPr lang="en-US" sz="4400">
              <a:solidFill>
                <a:srgbClr val="00FFFF"/>
              </a:solidFill>
              <a:cs typeface="B Nazanin" pitchFamily="2" charset="-78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D62C4B9B-AD00-48A2-8026-D86CB51C0080}"/>
              </a:ext>
            </a:extLst>
          </p:cNvPr>
          <p:cNvGrpSpPr>
            <a:grpSpLocks/>
          </p:cNvGrpSpPr>
          <p:nvPr/>
        </p:nvGrpSpPr>
        <p:grpSpPr bwMode="auto">
          <a:xfrm>
            <a:off x="3287714" y="1916114"/>
            <a:ext cx="5976937" cy="2770187"/>
            <a:chOff x="1111" y="935"/>
            <a:chExt cx="3765" cy="1745"/>
          </a:xfrm>
        </p:grpSpPr>
        <p:sp>
          <p:nvSpPr>
            <p:cNvPr id="125956" name="Line 4">
              <a:extLst>
                <a:ext uri="{FF2B5EF4-FFF2-40B4-BE49-F238E27FC236}">
                  <a16:creationId xmlns:a16="http://schemas.microsoft.com/office/drawing/2014/main" id="{23AF2DC7-DF4D-443F-A610-391029A96C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5" y="935"/>
              <a:ext cx="0" cy="1452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957" name="Line 5">
              <a:extLst>
                <a:ext uri="{FF2B5EF4-FFF2-40B4-BE49-F238E27FC236}">
                  <a16:creationId xmlns:a16="http://schemas.microsoft.com/office/drawing/2014/main" id="{7CAB0879-EAF2-450F-A07B-AC5E3168FF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11" y="1344"/>
              <a:ext cx="3765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958" name="Line 6">
              <a:extLst>
                <a:ext uri="{FF2B5EF4-FFF2-40B4-BE49-F238E27FC236}">
                  <a16:creationId xmlns:a16="http://schemas.microsoft.com/office/drawing/2014/main" id="{99AFC111-67ED-4E73-B78F-054B88CC86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7" y="1320"/>
              <a:ext cx="0" cy="317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959" name="Line 7">
              <a:extLst>
                <a:ext uri="{FF2B5EF4-FFF2-40B4-BE49-F238E27FC236}">
                  <a16:creationId xmlns:a16="http://schemas.microsoft.com/office/drawing/2014/main" id="{FE352A3C-764A-4AEE-9783-D35B0AA051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0" y="1320"/>
              <a:ext cx="0" cy="317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960" name="Line 8">
              <a:extLst>
                <a:ext uri="{FF2B5EF4-FFF2-40B4-BE49-F238E27FC236}">
                  <a16:creationId xmlns:a16="http://schemas.microsoft.com/office/drawing/2014/main" id="{243D1754-6A36-4FC3-B703-2516225BF8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5" y="2390"/>
              <a:ext cx="2178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961" name="Line 9">
              <a:extLst>
                <a:ext uri="{FF2B5EF4-FFF2-40B4-BE49-F238E27FC236}">
                  <a16:creationId xmlns:a16="http://schemas.microsoft.com/office/drawing/2014/main" id="{0D9DDA23-EE94-450C-BD01-CB0FC04EAC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8" y="2363"/>
              <a:ext cx="0" cy="317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962" name="Line 10">
              <a:extLst>
                <a:ext uri="{FF2B5EF4-FFF2-40B4-BE49-F238E27FC236}">
                  <a16:creationId xmlns:a16="http://schemas.microsoft.com/office/drawing/2014/main" id="{AAED3310-C6A2-4A77-A355-058874EE0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1" y="2375"/>
              <a:ext cx="0" cy="272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AD936E-95DF-4651-8F0C-148DA8E73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6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59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8303431-9D5F-4578-9BBF-C3C6A2482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37449AD3-7966-41B3-814D-AC18FF153839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8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04E6D0E4-DCB1-46DA-A4A1-B94B435F84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836613"/>
            <a:ext cx="8229600" cy="4895850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5400">
                <a:solidFill>
                  <a:srgbClr val="66FF66"/>
                </a:solidFill>
                <a:cs typeface="B Nazanin" pitchFamily="2" charset="-78"/>
              </a:rPr>
              <a:t>تداعی آزاد :</a:t>
            </a:r>
            <a:r>
              <a:rPr lang="fa-IR">
                <a:cs typeface="B Nazanin" pitchFamily="2" charset="-78"/>
              </a:rPr>
              <a:t> </a:t>
            </a: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تداعی آزاد ، تفکری است که از هر گونه قید خارجی آزاد است و هیچگونه کنترلی از طرف فرد بر آن اعمال نمی شود و تقریباً تحت تأثیر حالات درونی فرد است.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در این نوع تفکر ، معانی و مفاهیم به هر صورتی که بخواهند در ذهن زنده می شوند و با هم ترکیب می گردند و فرد از کنترل آنها ناتوان است .</a:t>
            </a:r>
            <a:endParaRPr lang="en-US" sz="40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66D128-6002-4EE8-8DDA-388A43827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5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697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12CBC1C-F5D3-4A97-AA66-C44EB33C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6EE18EC9-0541-4BE8-9F62-5985996530CF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9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E000B0DF-16A7-4EF9-AC65-37F5385A70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268414"/>
            <a:ext cx="8229600" cy="4537075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5400">
                <a:solidFill>
                  <a:srgbClr val="66FF66"/>
                </a:solidFill>
                <a:cs typeface="B Nazanin" pitchFamily="2" charset="-78"/>
              </a:rPr>
              <a:t>خیال بافی :</a:t>
            </a:r>
            <a:r>
              <a:rPr lang="fa-IR" sz="4400">
                <a:solidFill>
                  <a:srgbClr val="FFFF00"/>
                </a:solidFill>
                <a:cs typeface="B Nazanin" pitchFamily="2" charset="-78"/>
              </a:rPr>
              <a:t> </a:t>
            </a:r>
            <a:r>
              <a:rPr lang="fa-IR" sz="4400">
                <a:solidFill>
                  <a:srgbClr val="00FFFF"/>
                </a:solidFill>
                <a:cs typeface="B Nazanin" pitchFamily="2" charset="-78"/>
              </a:rPr>
              <a:t>تفکری است که به عالم خارج ارتباط ندارد ، اما موضوع معینی دارد 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5400">
                <a:solidFill>
                  <a:srgbClr val="66FF66"/>
                </a:solidFill>
                <a:cs typeface="B Nazanin" pitchFamily="2" charset="-78"/>
              </a:rPr>
              <a:t>تفکر عملی :</a:t>
            </a:r>
            <a:r>
              <a:rPr lang="fa-IR" sz="4400">
                <a:solidFill>
                  <a:srgbClr val="FFFF00"/>
                </a:solidFill>
                <a:cs typeface="B Nazanin" pitchFamily="2" charset="-78"/>
              </a:rPr>
              <a:t> </a:t>
            </a:r>
            <a:r>
              <a:rPr lang="fa-IR" sz="4400">
                <a:solidFill>
                  <a:srgbClr val="00FFFF"/>
                </a:solidFill>
                <a:cs typeface="B Nazanin" pitchFamily="2" charset="-78"/>
              </a:rPr>
              <a:t>تفکری است که در مسائل ساده روزانه به وقوع می پیوندد مانند تفکر دربارة عمل خاصی.</a:t>
            </a:r>
            <a:endParaRPr lang="en-US" sz="44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68CF70-B447-4B47-863D-2C5C55369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800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742</Words>
  <Application>Microsoft Office PowerPoint</Application>
  <PresentationFormat>Widescreen</PresentationFormat>
  <Paragraphs>78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یادگیری از طریق مشاهده </vt:lpstr>
      <vt:lpstr>PowerPoint Presentation</vt:lpstr>
      <vt:lpstr>در رابطه با یادگیری از راه مشاهده دو نکته قابل ذکر است:</vt:lpstr>
      <vt:lpstr>نقش مدرسه و معلم در پرورش تفکر:</vt:lpstr>
      <vt:lpstr>انواع تفکر </vt:lpstr>
      <vt:lpstr>PowerPoint Presentation</vt:lpstr>
      <vt:lpstr>PowerPoint Presentation</vt:lpstr>
      <vt:lpstr>PowerPoint Presentation</vt:lpstr>
      <vt:lpstr>جنبه های مختلف تفکر منطقی :</vt:lpstr>
      <vt:lpstr>PowerPoint Presentation</vt:lpstr>
      <vt:lpstr>PowerPoint Presentation</vt:lpstr>
      <vt:lpstr>PowerPoint Presentation</vt:lpstr>
      <vt:lpstr>نقش مدرسه و معلم در پرورش تفکر: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madad138318@outlook.com</dc:creator>
  <cp:lastModifiedBy>madad138318@outlook.com</cp:lastModifiedBy>
  <cp:revision>1</cp:revision>
  <dcterms:created xsi:type="dcterms:W3CDTF">2020-05-02T21:25:52Z</dcterms:created>
  <dcterms:modified xsi:type="dcterms:W3CDTF">2020-05-02T21:47:06Z</dcterms:modified>
</cp:coreProperties>
</file>