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7BA5D-F04A-4193-B5ED-0196D0D0CA76}" type="datetimeFigureOut">
              <a:rPr lang="en-GB" smtClean="0"/>
              <a:t>06/05/2020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34E77-0EED-4BBF-B6D7-5B9EAD135DC2}" type="slidenum">
              <a:rPr lang="en-GB" smtClean="0"/>
              <a:t>‹#›</a:t>
            </a:fld>
            <a:endParaRPr lang="en-GB"/>
          </a:p>
        </p:txBody>
      </p:sp>
    </p:spTree>
    <p:extLst>
      <p:ext uri="{BB962C8B-B14F-4D97-AF65-F5344CB8AC3E}">
        <p14:creationId xmlns:p14="http://schemas.microsoft.com/office/powerpoint/2010/main" val="396780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699A8C-5B62-403A-854F-1826829348D7}" type="slidenum">
              <a:rPr lang="en-GB" smtClean="0"/>
              <a:t>9</a:t>
            </a:fld>
            <a:endParaRPr lang="en-GB"/>
          </a:p>
        </p:txBody>
      </p:sp>
      <p:sp>
        <p:nvSpPr>
          <p:cNvPr id="6" name="Footer Placeholder 5">
            <a:extLst>
              <a:ext uri="{FF2B5EF4-FFF2-40B4-BE49-F238E27FC236}">
                <a16:creationId xmlns:a16="http://schemas.microsoft.com/office/drawing/2014/main" id="{AA260529-02BD-4215-9838-7A8E24CB8DD9}"/>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87635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5A7E9-04F4-4F2A-BA01-D3622571AD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D5E5D2-746F-46CB-82F4-E4B785C8A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F11DD4-CCFD-418B-A75C-3DCADF89C9E0}"/>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5" name="Footer Placeholder 4">
            <a:extLst>
              <a:ext uri="{FF2B5EF4-FFF2-40B4-BE49-F238E27FC236}">
                <a16:creationId xmlns:a16="http://schemas.microsoft.com/office/drawing/2014/main" id="{19B6387C-7193-4782-BA42-7EC8B69776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141ED7-4B3D-4C77-8CBA-C4A1CC379973}"/>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315421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3041-12B0-487B-9622-ED91E2607E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4DE5B8-3A28-43D8-9030-85AF7A1CA4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A8C6F0-B647-4531-9524-86DB907A7413}"/>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5" name="Footer Placeholder 4">
            <a:extLst>
              <a:ext uri="{FF2B5EF4-FFF2-40B4-BE49-F238E27FC236}">
                <a16:creationId xmlns:a16="http://schemas.microsoft.com/office/drawing/2014/main" id="{72834954-24C5-4447-8FFE-C97B9F7C2D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16B0AC-71D0-492F-BAA2-CA0D9D64CAE6}"/>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356686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DB7DC7-D594-428B-A8F7-8C2B1DCBE0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28CA06-F503-4DC8-BE69-2B9B61EB6D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ACAA2-0D7F-4CFD-9585-94477715DA71}"/>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5" name="Footer Placeholder 4">
            <a:extLst>
              <a:ext uri="{FF2B5EF4-FFF2-40B4-BE49-F238E27FC236}">
                <a16:creationId xmlns:a16="http://schemas.microsoft.com/office/drawing/2014/main" id="{5254E370-8E52-4448-9C56-544FA03E0B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2D3FE5-EDA1-43D2-9112-06183EC3F227}"/>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309834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F00D-87B5-43AF-A8A9-D79C01D058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FB3072-53F0-4B87-8F67-74626D4F18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5E540E-44BC-47EA-A11A-35BB9342A233}"/>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5" name="Footer Placeholder 4">
            <a:extLst>
              <a:ext uri="{FF2B5EF4-FFF2-40B4-BE49-F238E27FC236}">
                <a16:creationId xmlns:a16="http://schemas.microsoft.com/office/drawing/2014/main" id="{EC7D9350-DBFC-45C0-8303-8C427BEDFA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47D57D-5369-4BD7-BCB6-D41DCA35F1D5}"/>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251065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2270-FE9F-4755-85D4-EC87EC0C25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1E74B3B-4848-4F2A-994F-F2F781113A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1FF7D3-0F51-49AC-9304-3334C8F170B4}"/>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5" name="Footer Placeholder 4">
            <a:extLst>
              <a:ext uri="{FF2B5EF4-FFF2-40B4-BE49-F238E27FC236}">
                <a16:creationId xmlns:a16="http://schemas.microsoft.com/office/drawing/2014/main" id="{4C65B903-394A-404F-BAD8-91C828B479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9FE0FF-65C6-4760-95BD-6B0948B86942}"/>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50586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FA174-CFF2-48E5-A173-21288C02C5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672A85-D61C-420A-B918-EAA622C07F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38680D-05F5-4B00-8857-9BFC455EF2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F98707-B1A7-436F-B183-1F57DB5FE74C}"/>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6" name="Footer Placeholder 5">
            <a:extLst>
              <a:ext uri="{FF2B5EF4-FFF2-40B4-BE49-F238E27FC236}">
                <a16:creationId xmlns:a16="http://schemas.microsoft.com/office/drawing/2014/main" id="{09D0475D-74FE-4272-86DB-64F88E4621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E27275-2033-4152-B55F-3DC3E30B2A92}"/>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3969863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779E9-9818-458D-BD36-B25997439F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7EF83C-F4B8-489E-A8BE-5F055D54C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4B1406-8D48-42C4-9329-BC2EA5E2B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50ED58-1606-4DA2-8C8B-6E459FBE8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EF4719-9F41-499E-8D2C-420F03954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D36941D-3FAE-4F1B-A1EE-7376C8181EB1}"/>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8" name="Footer Placeholder 7">
            <a:extLst>
              <a:ext uri="{FF2B5EF4-FFF2-40B4-BE49-F238E27FC236}">
                <a16:creationId xmlns:a16="http://schemas.microsoft.com/office/drawing/2014/main" id="{0CA7F75A-F852-46A2-93A3-94A6C8B9F3C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EAFAAF-F3A4-48EF-91C3-3A223E3D94B4}"/>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55527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410-9B22-4CF6-90CD-249F121DE6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D672E1-814D-4184-B86E-44171CBB2A4E}"/>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4" name="Footer Placeholder 3">
            <a:extLst>
              <a:ext uri="{FF2B5EF4-FFF2-40B4-BE49-F238E27FC236}">
                <a16:creationId xmlns:a16="http://schemas.microsoft.com/office/drawing/2014/main" id="{FB6BD7A9-47D6-4FFB-95AC-C0D596F411E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3635C7-9F7C-486A-97BE-64FE36E6C53A}"/>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3109779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A37F8C-3B64-461F-A58C-1365AC4EBC0A}"/>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3" name="Footer Placeholder 2">
            <a:extLst>
              <a:ext uri="{FF2B5EF4-FFF2-40B4-BE49-F238E27FC236}">
                <a16:creationId xmlns:a16="http://schemas.microsoft.com/office/drawing/2014/main" id="{B8087859-53F6-4941-B9E0-B4AA5C871D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4493290-4F31-40F5-9969-C03894D5AD59}"/>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598381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ADAEF-E8E6-44A3-9386-12FB0F06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D6E568-E424-4160-A378-7A5D3D336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6F354D-B5E6-4A4B-AB84-F25F235BB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87BA-59D9-4FA6-8EEF-5F4305FD481D}"/>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6" name="Footer Placeholder 5">
            <a:extLst>
              <a:ext uri="{FF2B5EF4-FFF2-40B4-BE49-F238E27FC236}">
                <a16:creationId xmlns:a16="http://schemas.microsoft.com/office/drawing/2014/main" id="{D1A6EF80-4B8C-42AD-A81D-19EE8FB68B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D8219E-57A9-4096-92C8-9716297045EF}"/>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1407058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8CF2-6F0C-4DCE-A007-55E70DE10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E9CDE8-FCDC-4E68-BBA2-4B7CBC697C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14ABDB-8AE0-430F-8988-DFE6216C0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40BE1-91DF-4093-8701-72A3C55BF4B3}"/>
              </a:ext>
            </a:extLst>
          </p:cNvPr>
          <p:cNvSpPr>
            <a:spLocks noGrp="1"/>
          </p:cNvSpPr>
          <p:nvPr>
            <p:ph type="dt" sz="half" idx="10"/>
          </p:nvPr>
        </p:nvSpPr>
        <p:spPr/>
        <p:txBody>
          <a:bodyPr/>
          <a:lstStyle/>
          <a:p>
            <a:fld id="{029ADAEC-5D73-4C8D-B219-2A80FCBA1992}" type="datetimeFigureOut">
              <a:rPr lang="en-GB" smtClean="0"/>
              <a:t>06/05/2020</a:t>
            </a:fld>
            <a:endParaRPr lang="en-GB"/>
          </a:p>
        </p:txBody>
      </p:sp>
      <p:sp>
        <p:nvSpPr>
          <p:cNvPr id="6" name="Footer Placeholder 5">
            <a:extLst>
              <a:ext uri="{FF2B5EF4-FFF2-40B4-BE49-F238E27FC236}">
                <a16:creationId xmlns:a16="http://schemas.microsoft.com/office/drawing/2014/main" id="{5F9DB1A8-569A-454D-B518-739D94F0D7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2CD81B-DED9-4D4A-A5CC-BD550767F5AB}"/>
              </a:ext>
            </a:extLst>
          </p:cNvPr>
          <p:cNvSpPr>
            <a:spLocks noGrp="1"/>
          </p:cNvSpPr>
          <p:nvPr>
            <p:ph type="sldNum" sz="quarter" idx="12"/>
          </p:nvPr>
        </p:nvSpPr>
        <p:spPr/>
        <p:txBody>
          <a:bodyPr/>
          <a:lstStyle/>
          <a:p>
            <a:fld id="{69133965-BC3E-4BE4-8051-BEEF28FAAF41}" type="slidenum">
              <a:rPr lang="en-GB" smtClean="0"/>
              <a:t>‹#›</a:t>
            </a:fld>
            <a:endParaRPr lang="en-GB"/>
          </a:p>
        </p:txBody>
      </p:sp>
    </p:spTree>
    <p:extLst>
      <p:ext uri="{BB962C8B-B14F-4D97-AF65-F5344CB8AC3E}">
        <p14:creationId xmlns:p14="http://schemas.microsoft.com/office/powerpoint/2010/main" val="1882752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A6DF3F-4D15-4631-908E-C7A176276D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AFB6C3-E34A-4C30-A330-5A61F6935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74350E-A720-46AD-B6AF-5CCB56B67C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ADAEC-5D73-4C8D-B219-2A80FCBA1992}" type="datetimeFigureOut">
              <a:rPr lang="en-GB" smtClean="0"/>
              <a:t>06/05/2020</a:t>
            </a:fld>
            <a:endParaRPr lang="en-GB"/>
          </a:p>
        </p:txBody>
      </p:sp>
      <p:sp>
        <p:nvSpPr>
          <p:cNvPr id="5" name="Footer Placeholder 4">
            <a:extLst>
              <a:ext uri="{FF2B5EF4-FFF2-40B4-BE49-F238E27FC236}">
                <a16:creationId xmlns:a16="http://schemas.microsoft.com/office/drawing/2014/main" id="{9473DC05-49BA-4365-9896-9DA794162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03A565-87A5-4E47-B19B-34A65D4C9C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33965-BC3E-4BE4-8051-BEEF28FAAF41}" type="slidenum">
              <a:rPr lang="en-GB" smtClean="0"/>
              <a:t>‹#›</a:t>
            </a:fld>
            <a:endParaRPr lang="en-GB"/>
          </a:p>
        </p:txBody>
      </p:sp>
    </p:spTree>
    <p:extLst>
      <p:ext uri="{BB962C8B-B14F-4D97-AF65-F5344CB8AC3E}">
        <p14:creationId xmlns:p14="http://schemas.microsoft.com/office/powerpoint/2010/main" val="136127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0F538C5-3D7C-4E16-873E-80BD1DD99BEE}"/>
              </a:ext>
            </a:extLst>
          </p:cNvPr>
          <p:cNvSpPr>
            <a:spLocks noGrp="1"/>
          </p:cNvSpPr>
          <p:nvPr>
            <p:ph type="ftr" sz="quarter" idx="11"/>
          </p:nvPr>
        </p:nvSpPr>
        <p:spPr>
          <a:xfrm>
            <a:off x="239907" y="304"/>
            <a:ext cx="7619999" cy="365125"/>
          </a:xfrm>
        </p:spPr>
        <p:txBody>
          <a:bodyPr/>
          <a:lstStyle/>
          <a:p>
            <a:r>
              <a:rPr lang="fa-IR" sz="1050" b="1" dirty="0">
                <a:solidFill>
                  <a:srgbClr val="FF0000"/>
                </a:solidFill>
              </a:rPr>
              <a:t>کرونا  رفتنی است</a:t>
            </a:r>
            <a:endParaRPr lang="en-US" sz="1050" b="1" dirty="0">
              <a:solidFill>
                <a:srgbClr val="FF0000"/>
              </a:solidFill>
            </a:endParaRPr>
          </a:p>
        </p:txBody>
      </p:sp>
      <p:sp>
        <p:nvSpPr>
          <p:cNvPr id="5" name="Slide Number Placeholder 4">
            <a:extLst>
              <a:ext uri="{FF2B5EF4-FFF2-40B4-BE49-F238E27FC236}">
                <a16:creationId xmlns:a16="http://schemas.microsoft.com/office/drawing/2014/main" id="{C9D3BEFD-DD20-44AD-B6A0-48D0751B3419}"/>
              </a:ext>
            </a:extLst>
          </p:cNvPr>
          <p:cNvSpPr>
            <a:spLocks noGrp="1"/>
          </p:cNvSpPr>
          <p:nvPr>
            <p:ph type="sldNum" sz="quarter" idx="12"/>
          </p:nvPr>
        </p:nvSpPr>
        <p:spPr/>
        <p:txBody>
          <a:bodyPr/>
          <a:lstStyle/>
          <a:p>
            <a:fld id="{90703091-F087-4FA2-A1B2-A694CBA1FD6B}" type="slidenum">
              <a:rPr lang="en-US" smtClean="0"/>
              <a:t>1</a:t>
            </a:fld>
            <a:endParaRPr lang="en-US"/>
          </a:p>
        </p:txBody>
      </p:sp>
      <p:sp>
        <p:nvSpPr>
          <p:cNvPr id="6" name="TextBox 5">
            <a:extLst>
              <a:ext uri="{FF2B5EF4-FFF2-40B4-BE49-F238E27FC236}">
                <a16:creationId xmlns:a16="http://schemas.microsoft.com/office/drawing/2014/main" id="{69AF3CDE-BA7F-4990-B02F-49E9FCFB65D4}"/>
              </a:ext>
            </a:extLst>
          </p:cNvPr>
          <p:cNvSpPr txBox="1"/>
          <p:nvPr/>
        </p:nvSpPr>
        <p:spPr>
          <a:xfrm>
            <a:off x="2096085" y="418450"/>
            <a:ext cx="7999830" cy="2185214"/>
          </a:xfrm>
          <a:prstGeom prst="rect">
            <a:avLst/>
          </a:prstGeom>
          <a:noFill/>
        </p:spPr>
        <p:txBody>
          <a:bodyPr wrap="square" rtlCol="0">
            <a:spAutoFit/>
          </a:bodyPr>
          <a:lstStyle/>
          <a:p>
            <a:pPr algn="ctr"/>
            <a:r>
              <a:rPr lang="fa-IR" sz="3600" b="1" dirty="0">
                <a:solidFill>
                  <a:srgbClr val="FF0000"/>
                </a:solidFill>
              </a:rPr>
              <a:t>بسم الله الرحمن الرحیم</a:t>
            </a:r>
          </a:p>
          <a:p>
            <a:pPr algn="ctr"/>
            <a:endParaRPr lang="fa-IR" sz="3600" b="1" dirty="0">
              <a:solidFill>
                <a:srgbClr val="FF0000"/>
              </a:solidFill>
            </a:endParaRPr>
          </a:p>
          <a:p>
            <a:pPr algn="ctr"/>
            <a:r>
              <a:rPr lang="fa-IR" sz="2800" b="1" dirty="0">
                <a:solidFill>
                  <a:schemeClr val="accent1">
                    <a:lumMod val="75000"/>
                  </a:schemeClr>
                </a:solidFill>
              </a:rPr>
              <a:t>دانشگاه فرهنگیان - واحدشهید مطهری خوی </a:t>
            </a:r>
          </a:p>
          <a:p>
            <a:pPr algn="ctr"/>
            <a:endParaRPr lang="en-GB" sz="3600" b="1" dirty="0">
              <a:solidFill>
                <a:srgbClr val="FF0000"/>
              </a:solidFill>
            </a:endParaRPr>
          </a:p>
        </p:txBody>
      </p:sp>
      <p:sp>
        <p:nvSpPr>
          <p:cNvPr id="7" name="TextBox 6">
            <a:extLst>
              <a:ext uri="{FF2B5EF4-FFF2-40B4-BE49-F238E27FC236}">
                <a16:creationId xmlns:a16="http://schemas.microsoft.com/office/drawing/2014/main" id="{066A81F2-24E8-494D-AB23-94263B567CFC}"/>
              </a:ext>
            </a:extLst>
          </p:cNvPr>
          <p:cNvSpPr txBox="1"/>
          <p:nvPr/>
        </p:nvSpPr>
        <p:spPr>
          <a:xfrm>
            <a:off x="2772675" y="2697102"/>
            <a:ext cx="6428043" cy="461665"/>
          </a:xfrm>
          <a:prstGeom prst="rect">
            <a:avLst/>
          </a:prstGeom>
          <a:noFill/>
        </p:spPr>
        <p:txBody>
          <a:bodyPr wrap="square" rtlCol="0">
            <a:spAutoFit/>
          </a:bodyPr>
          <a:lstStyle/>
          <a:p>
            <a:pPr algn="ctr"/>
            <a:r>
              <a:rPr lang="fa-IR" sz="2400" b="1" dirty="0">
                <a:solidFill>
                  <a:srgbClr val="FF0000"/>
                </a:solidFill>
              </a:rPr>
              <a:t>نظریه های یادگیری و آموزش – </a:t>
            </a:r>
            <a:r>
              <a:rPr lang="fa-IR" sz="2400" b="1">
                <a:solidFill>
                  <a:srgbClr val="FF0000"/>
                </a:solidFill>
              </a:rPr>
              <a:t>جلسه 7</a:t>
            </a:r>
            <a:endParaRPr lang="en-GB" sz="2400" b="1" dirty="0">
              <a:solidFill>
                <a:srgbClr val="FF0000"/>
              </a:solidFill>
            </a:endParaRPr>
          </a:p>
        </p:txBody>
      </p:sp>
      <p:sp>
        <p:nvSpPr>
          <p:cNvPr id="8" name="TextBox 7">
            <a:extLst>
              <a:ext uri="{FF2B5EF4-FFF2-40B4-BE49-F238E27FC236}">
                <a16:creationId xmlns:a16="http://schemas.microsoft.com/office/drawing/2014/main" id="{B067EEE2-85E7-4BB8-A9DB-EAB2D0503F2B}"/>
              </a:ext>
            </a:extLst>
          </p:cNvPr>
          <p:cNvSpPr txBox="1"/>
          <p:nvPr/>
        </p:nvSpPr>
        <p:spPr>
          <a:xfrm>
            <a:off x="3221502" y="3713871"/>
            <a:ext cx="6541476" cy="461665"/>
          </a:xfrm>
          <a:prstGeom prst="rect">
            <a:avLst/>
          </a:prstGeom>
          <a:noFill/>
        </p:spPr>
        <p:txBody>
          <a:bodyPr wrap="square" rtlCol="0">
            <a:spAutoFit/>
          </a:bodyPr>
          <a:lstStyle/>
          <a:p>
            <a:pPr algn="ctr"/>
            <a:r>
              <a:rPr lang="fa-IR" sz="2400" b="1" dirty="0">
                <a:solidFill>
                  <a:srgbClr val="FF0000"/>
                </a:solidFill>
              </a:rPr>
              <a:t>   نظریات یادگیری شناختی </a:t>
            </a:r>
            <a:endParaRPr lang="en-GB" sz="2400" b="1" dirty="0">
              <a:solidFill>
                <a:srgbClr val="FF0000"/>
              </a:solidFill>
            </a:endParaRPr>
          </a:p>
        </p:txBody>
      </p:sp>
      <p:pic>
        <p:nvPicPr>
          <p:cNvPr id="11" name="Picture 10">
            <a:extLst>
              <a:ext uri="{FF2B5EF4-FFF2-40B4-BE49-F238E27FC236}">
                <a16:creationId xmlns:a16="http://schemas.microsoft.com/office/drawing/2014/main" id="{F8B6D535-2ED5-4A2C-B279-2F3C1FC4CDD4}"/>
              </a:ext>
            </a:extLst>
          </p:cNvPr>
          <p:cNvPicPr>
            <a:picLocks noChangeAspect="1"/>
          </p:cNvPicPr>
          <p:nvPr/>
        </p:nvPicPr>
        <p:blipFill>
          <a:blip r:embed="rId4"/>
          <a:stretch>
            <a:fillRect/>
          </a:stretch>
        </p:blipFill>
        <p:spPr>
          <a:xfrm>
            <a:off x="10095915" y="182866"/>
            <a:ext cx="1968993" cy="2053897"/>
          </a:xfrm>
          <a:prstGeom prst="rect">
            <a:avLst/>
          </a:prstGeom>
        </p:spPr>
      </p:pic>
      <p:pic>
        <p:nvPicPr>
          <p:cNvPr id="12" name="Recorded Sound">
            <a:hlinkClick r:id="" action="ppaction://media"/>
            <a:extLst>
              <a:ext uri="{FF2B5EF4-FFF2-40B4-BE49-F238E27FC236}">
                <a16:creationId xmlns:a16="http://schemas.microsoft.com/office/drawing/2014/main" id="{A0AD6B06-D966-42BD-8463-92F955AEA4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7116" y="4429182"/>
            <a:ext cx="609600" cy="609600"/>
          </a:xfrm>
          <a:prstGeom prst="rect">
            <a:avLst/>
          </a:prstGeom>
        </p:spPr>
      </p:pic>
    </p:spTree>
    <p:extLst>
      <p:ext uri="{BB962C8B-B14F-4D97-AF65-F5344CB8AC3E}">
        <p14:creationId xmlns:p14="http://schemas.microsoft.com/office/powerpoint/2010/main" val="200577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4887" y="609599"/>
            <a:ext cx="10834599" cy="5254171"/>
          </a:xfrm>
        </p:spPr>
        <p:txBody>
          <a:bodyPr>
            <a:noAutofit/>
          </a:bodyPr>
          <a:lstStyle/>
          <a:p>
            <a:pPr marL="0" indent="0" algn="just" rtl="1">
              <a:buNone/>
            </a:pPr>
            <a:r>
              <a:rPr lang="fa-IR" sz="3200" dirty="0">
                <a:cs typeface="B Nazanin" pitchFamily="2" charset="-78"/>
              </a:rPr>
              <a:t>با توجه به این قانون اگر در یک نظام آموزش و پرورش برنامه ریزی های کلان تا برنامه ریزی درسی به نحوی انجام شوند که بتواند عناصر یادگیری (معلم، دانش آموز و محتوا) را بصورت نزدیک به هم قرار دهند و شکل واحدی ایجاد کنند یقیناً یادگیری عمیق ، اصیل و پایدار حاصل خواهد شد.</a:t>
            </a:r>
          </a:p>
          <a:p>
            <a:pPr marL="0" indent="0" algn="just" rtl="1">
              <a:buNone/>
            </a:pPr>
            <a:endParaRPr lang="fa-IR" sz="3200" dirty="0">
              <a:cs typeface="B Nazanin" pitchFamily="2" charset="-78"/>
            </a:endParaRPr>
          </a:p>
          <a:p>
            <a:pPr marL="0" indent="0" algn="just" rtl="1">
              <a:buNone/>
            </a:pPr>
            <a:r>
              <a:rPr lang="fa-IR" sz="3200" dirty="0">
                <a:cs typeface="B Nazanin" pitchFamily="2" charset="-78"/>
              </a:rPr>
              <a:t>تأکید می شود که این وحدت باید بصورت نهادینه در بالاترین نقطه سلسله مراتب تصمیم گیری وبرنامه ریزی آموزش و پرورش تا یک کلاس درس وجود داشته باشد تا آنچه که در مرحله هدف گذاری مد نظر بوده به بهترین شکل و عمیق ترین شکل به دانش آموز منتقل شود.</a:t>
            </a:r>
          </a:p>
          <a:p>
            <a:pPr marL="0" indent="0" algn="just" rtl="1">
              <a:buNone/>
            </a:pPr>
            <a:endParaRPr lang="en-US" sz="3200" dirty="0">
              <a:cs typeface="B Nazanin" pitchFamily="2" charset="-78"/>
            </a:endParaRPr>
          </a:p>
        </p:txBody>
      </p:sp>
      <p:sp>
        <p:nvSpPr>
          <p:cNvPr id="2" name="Footer Placeholder 1">
            <a:extLst>
              <a:ext uri="{FF2B5EF4-FFF2-40B4-BE49-F238E27FC236}">
                <a16:creationId xmlns:a16="http://schemas.microsoft.com/office/drawing/2014/main" id="{137880E9-E9E0-47CD-BB00-9E15102B1FC2}"/>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5751028A-3BD3-46BD-B8DA-D61542EB8B59}"/>
              </a:ext>
            </a:extLst>
          </p:cNvPr>
          <p:cNvSpPr>
            <a:spLocks noGrp="1"/>
          </p:cNvSpPr>
          <p:nvPr>
            <p:ph type="sldNum" sz="quarter" idx="12"/>
          </p:nvPr>
        </p:nvSpPr>
        <p:spPr/>
        <p:txBody>
          <a:bodyPr/>
          <a:lstStyle/>
          <a:p>
            <a:fld id="{90703091-F087-4FA2-A1B2-A694CBA1FD6B}" type="slidenum">
              <a:rPr lang="en-US" smtClean="0"/>
              <a:t>10</a:t>
            </a:fld>
            <a:endParaRPr lang="en-US"/>
          </a:p>
        </p:txBody>
      </p:sp>
      <p:pic>
        <p:nvPicPr>
          <p:cNvPr id="5" name="Recorded Sound">
            <a:hlinkClick r:id="" action="ppaction://media"/>
            <a:extLst>
              <a:ext uri="{FF2B5EF4-FFF2-40B4-BE49-F238E27FC236}">
                <a16:creationId xmlns:a16="http://schemas.microsoft.com/office/drawing/2014/main" id="{A6A8383E-63E2-441F-B858-CF86A2C487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4412" y="5343622"/>
            <a:ext cx="609600" cy="609600"/>
          </a:xfrm>
          <a:prstGeom prst="rect">
            <a:avLst/>
          </a:prstGeom>
        </p:spPr>
      </p:pic>
    </p:spTree>
    <p:extLst>
      <p:ext uri="{BB962C8B-B14F-4D97-AF65-F5344CB8AC3E}">
        <p14:creationId xmlns:p14="http://schemas.microsoft.com/office/powerpoint/2010/main" val="12708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0173" y="0"/>
            <a:ext cx="10740570" cy="6393544"/>
          </a:xfrm>
        </p:spPr>
        <p:txBody>
          <a:bodyPr>
            <a:noAutofit/>
          </a:bodyPr>
          <a:lstStyle/>
          <a:p>
            <a:pPr marL="0" indent="0" algn="r" rtl="1">
              <a:buNone/>
            </a:pPr>
            <a:r>
              <a:rPr lang="fa-IR" sz="2800" b="1" dirty="0">
                <a:solidFill>
                  <a:srgbClr val="FF0000"/>
                </a:solidFill>
                <a:cs typeface="B Nazanin" pitchFamily="2" charset="-78"/>
              </a:rPr>
              <a:t>قانون بستن:</a:t>
            </a:r>
          </a:p>
          <a:p>
            <a:pPr marL="0" indent="0" algn="r" rtl="1">
              <a:buNone/>
            </a:pPr>
            <a:r>
              <a:rPr lang="fa-IR" sz="2800" dirty="0">
                <a:solidFill>
                  <a:prstClr val="black">
                    <a:lumMod val="75000"/>
                    <a:lumOff val="25000"/>
                  </a:prstClr>
                </a:solidFill>
                <a:cs typeface="B Nazanin" pitchFamily="2" charset="-78"/>
              </a:rPr>
              <a:t>یکی دیگر از قانون های سازماندهی  قانون بستن است .کوشش روانشناسان گشتالت بر این بوده است که نشان دهند در امر ادراک ، سطوح بسته یا شکل های کامل از سطوح  باز  یا شکل های ناتمام دارای وضعی پایدارتر و مطلوب تر می باشند. </a:t>
            </a:r>
            <a:r>
              <a:rPr lang="fa-IR" sz="2800" b="1" dirty="0">
                <a:solidFill>
                  <a:srgbClr val="FF0000"/>
                </a:solidFill>
                <a:cs typeface="B Nazanin" pitchFamily="2" charset="-78"/>
              </a:rPr>
              <a:t>به طور کلی در فرد گرایشی وجود دارد که همواره می خواهد شکل ها وموقعیت های ناجور ومتقارن را تکمیل کند</a:t>
            </a:r>
            <a:r>
              <a:rPr lang="fa-IR" sz="2800" dirty="0">
                <a:solidFill>
                  <a:schemeClr val="accent1">
                    <a:lumMod val="75000"/>
                  </a:schemeClr>
                </a:solidFill>
                <a:cs typeface="B Nazanin" pitchFamily="2" charset="-78"/>
              </a:rPr>
              <a:t>.</a:t>
            </a:r>
            <a:r>
              <a:rPr lang="fa-IR" sz="2800" dirty="0">
                <a:solidFill>
                  <a:prstClr val="black">
                    <a:lumMod val="75000"/>
                    <a:lumOff val="25000"/>
                  </a:prstClr>
                </a:solidFill>
                <a:cs typeface="B Nazanin" pitchFamily="2" charset="-78"/>
              </a:rPr>
              <a:t> حقیقت این است که سازمان دادن به اوضاع  یا رفع نقص حالت رضامندی و خشنودی در فرد فراهم می آورد . در صورتی که وضع ناتمام تنش و ناراحتی ایجاد می کند. بنابراین بر اساس این نظریه یادگری زمانی شکل  می گیرد که دانش آموز ، معلم ، برنامه ریزان ، مسئولین و همه دست اندرکاران هر کدام در حیطه وظایف خود طرحی کلی از آموزش و پرورش داشته باشند.</a:t>
            </a:r>
            <a:r>
              <a:rPr lang="en-US" sz="2800" dirty="0">
                <a:solidFill>
                  <a:prstClr val="black">
                    <a:lumMod val="75000"/>
                    <a:lumOff val="25000"/>
                  </a:prstClr>
                </a:solidFill>
                <a:cs typeface="B Nazanin" pitchFamily="2" charset="-78"/>
              </a:rPr>
              <a:t> </a:t>
            </a:r>
            <a:r>
              <a:rPr lang="fa-IR" sz="2800" dirty="0">
                <a:solidFill>
                  <a:prstClr val="black">
                    <a:lumMod val="75000"/>
                    <a:lumOff val="25000"/>
                  </a:prstClr>
                </a:solidFill>
                <a:cs typeface="B Nazanin" pitchFamily="2" charset="-78"/>
              </a:rPr>
              <a:t>مجموع این عوامل نیز در یک طرح کلی جمع شود پیوستگی و بستگی آنها  به غایت رشد خواهد رسید و شرایط مطلوب برای یک نظام آموزش و پرورش علمی و تأثیر گذار پدید خواهد آمد.</a:t>
            </a:r>
            <a:endParaRPr lang="en-US" sz="2800" dirty="0">
              <a:solidFill>
                <a:prstClr val="black">
                  <a:lumMod val="75000"/>
                  <a:lumOff val="25000"/>
                </a:prstClr>
              </a:solidFill>
              <a:cs typeface="B Nazanin" pitchFamily="2" charset="-78"/>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277" y="4536487"/>
            <a:ext cx="3870551" cy="1857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a:extLst>
              <a:ext uri="{FF2B5EF4-FFF2-40B4-BE49-F238E27FC236}">
                <a16:creationId xmlns:a16="http://schemas.microsoft.com/office/drawing/2014/main" id="{CB224207-3F17-49D9-B056-0B140DDBBFD7}"/>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993E3241-FFB9-4CB5-A392-4188B21FCBD6}"/>
              </a:ext>
            </a:extLst>
          </p:cNvPr>
          <p:cNvSpPr>
            <a:spLocks noGrp="1"/>
          </p:cNvSpPr>
          <p:nvPr>
            <p:ph type="sldNum" sz="quarter" idx="12"/>
          </p:nvPr>
        </p:nvSpPr>
        <p:spPr/>
        <p:txBody>
          <a:bodyPr/>
          <a:lstStyle/>
          <a:p>
            <a:fld id="{90703091-F087-4FA2-A1B2-A694CBA1FD6B}" type="slidenum">
              <a:rPr lang="en-US" smtClean="0"/>
              <a:t>11</a:t>
            </a:fld>
            <a:endParaRPr lang="en-US"/>
          </a:p>
        </p:txBody>
      </p:sp>
      <p:pic>
        <p:nvPicPr>
          <p:cNvPr id="5" name="Recorded Sound">
            <a:hlinkClick r:id="" action="ppaction://media"/>
            <a:extLst>
              <a:ext uri="{FF2B5EF4-FFF2-40B4-BE49-F238E27FC236}">
                <a16:creationId xmlns:a16="http://schemas.microsoft.com/office/drawing/2014/main" id="{80163FB1-3114-4014-AC8A-587B8C31AF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5461" y="5032513"/>
            <a:ext cx="609600" cy="609600"/>
          </a:xfrm>
          <a:prstGeom prst="rect">
            <a:avLst/>
          </a:prstGeom>
        </p:spPr>
      </p:pic>
    </p:spTree>
    <p:extLst>
      <p:ext uri="{BB962C8B-B14F-4D97-AF65-F5344CB8AC3E}">
        <p14:creationId xmlns:p14="http://schemas.microsoft.com/office/powerpoint/2010/main" val="380788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114" y="0"/>
            <a:ext cx="11451771" cy="6749143"/>
          </a:xfrm>
        </p:spPr>
        <p:txBody>
          <a:bodyPr>
            <a:normAutofit/>
          </a:bodyPr>
          <a:lstStyle/>
          <a:p>
            <a:pPr marL="0" lvl="0" indent="0" algn="just" rtl="1">
              <a:buClr>
                <a:srgbClr val="4F81BD"/>
              </a:buClr>
              <a:buNone/>
            </a:pPr>
            <a:r>
              <a:rPr lang="fa-IR" sz="3200" b="1" dirty="0">
                <a:solidFill>
                  <a:srgbClr val="FF0000"/>
                </a:solidFill>
                <a:cs typeface="B Nazanin" pitchFamily="2" charset="-78"/>
              </a:rPr>
              <a:t>قانون ادامه خوب:</a:t>
            </a:r>
          </a:p>
          <a:p>
            <a:pPr marL="0" lvl="0" indent="0" algn="just" rtl="1">
              <a:buClr>
                <a:srgbClr val="4F81BD"/>
              </a:buClr>
              <a:buNone/>
            </a:pPr>
            <a:r>
              <a:rPr lang="fa-IR" sz="3200" dirty="0">
                <a:solidFill>
                  <a:prstClr val="black">
                    <a:lumMod val="75000"/>
                    <a:lumOff val="25000"/>
                  </a:prstClr>
                </a:solidFill>
                <a:cs typeface="B Nazanin" pitchFamily="2" charset="-78"/>
              </a:rPr>
              <a:t>ادامه خوب یا جهت مشترک ، قانونی است که می گوید : سازمان ادراکی به نحوی تشکیل می شود که </a:t>
            </a:r>
            <a:r>
              <a:rPr lang="fa-IR" sz="3200" u="sng" dirty="0">
                <a:solidFill>
                  <a:srgbClr val="FF0000"/>
                </a:solidFill>
                <a:cs typeface="B Nazanin" pitchFamily="2" charset="-78"/>
              </a:rPr>
              <a:t>یک خط مستقیم به صورت مستقیم ، یک پاره دایره به صورت دایره </a:t>
            </a:r>
            <a:r>
              <a:rPr lang="fa-IR" sz="3200" dirty="0">
                <a:solidFill>
                  <a:prstClr val="black">
                    <a:lumMod val="75000"/>
                    <a:lumOff val="25000"/>
                  </a:prstClr>
                </a:solidFill>
                <a:cs typeface="B Nazanin" pitchFamily="2" charset="-78"/>
              </a:rPr>
              <a:t>و غیره ادامه می یابد. این نوع بسط مطالب در مسائل مربوط به تکمیل حروف و آزمون های هوش به کار می رود..</a:t>
            </a:r>
            <a:endParaRPr lang="en-US" sz="3200" dirty="0">
              <a:solidFill>
                <a:prstClr val="black">
                  <a:lumMod val="75000"/>
                  <a:lumOff val="25000"/>
                </a:prstClr>
              </a:solidFill>
              <a:cs typeface="B Nazanin" pitchFamily="2" charset="-78"/>
            </a:endParaRPr>
          </a:p>
          <a:p>
            <a:pPr marL="0" lvl="0" indent="0" algn="just" rtl="1">
              <a:buClr>
                <a:srgbClr val="4F81BD"/>
              </a:buClr>
              <a:buNone/>
            </a:pPr>
            <a:endParaRPr lang="fa-IR" sz="3200" dirty="0">
              <a:solidFill>
                <a:prstClr val="black">
                  <a:lumMod val="75000"/>
                  <a:lumOff val="25000"/>
                </a:prstClr>
              </a:solidFill>
              <a:cs typeface="B Nazanin" pitchFamily="2" charset="-78"/>
            </a:endParaRPr>
          </a:p>
          <a:p>
            <a:pPr marL="0" lvl="0" indent="0" algn="just" rtl="1">
              <a:buClr>
                <a:srgbClr val="4F81BD"/>
              </a:buClr>
              <a:buNone/>
            </a:pPr>
            <a:r>
              <a:rPr lang="fa-IR" sz="3200" dirty="0">
                <a:solidFill>
                  <a:prstClr val="black">
                    <a:lumMod val="75000"/>
                    <a:lumOff val="25000"/>
                  </a:prstClr>
                </a:solidFill>
                <a:cs typeface="B Nazanin" pitchFamily="2" charset="-78"/>
              </a:rPr>
              <a:t> </a:t>
            </a:r>
            <a:r>
              <a:rPr lang="fa-IR" sz="3200" b="1" dirty="0">
                <a:solidFill>
                  <a:srgbClr val="FF0000"/>
                </a:solidFill>
                <a:cs typeface="B Nazanin" pitchFamily="2" charset="-78"/>
              </a:rPr>
              <a:t>قانون سادگی:</a:t>
            </a:r>
          </a:p>
          <a:p>
            <a:pPr marL="0" lvl="0" indent="0" algn="just" rtl="1">
              <a:buClr>
                <a:srgbClr val="4F81BD"/>
              </a:buClr>
              <a:buNone/>
            </a:pPr>
            <a:r>
              <a:rPr lang="fa-IR" sz="3200" dirty="0">
                <a:solidFill>
                  <a:prstClr val="black">
                    <a:lumMod val="75000"/>
                    <a:lumOff val="25000"/>
                  </a:prstClr>
                </a:solidFill>
                <a:cs typeface="B Nazanin" pitchFamily="2" charset="-78"/>
              </a:rPr>
              <a:t> هر قدر یک مفهومی یا پدیده ای از اجزای ساده تری تشکیل شده باشد به همان اندازه رغبت بیشتری به یادگیری آن نشان می دهیم . طبقه این قانون ما پدیده ها را به صورت ساده شده ادراک می کنیم</a:t>
            </a:r>
          </a:p>
          <a:p>
            <a:pPr marL="0" indent="0" algn="r" rtl="1">
              <a:buNone/>
            </a:pPr>
            <a:endParaRPr lang="en-US" sz="3200" dirty="0"/>
          </a:p>
        </p:txBody>
      </p:sp>
      <p:sp>
        <p:nvSpPr>
          <p:cNvPr id="2" name="Footer Placeholder 1">
            <a:extLst>
              <a:ext uri="{FF2B5EF4-FFF2-40B4-BE49-F238E27FC236}">
                <a16:creationId xmlns:a16="http://schemas.microsoft.com/office/drawing/2014/main" id="{B673D09B-4B48-4D76-8C6E-61A7570AAFA2}"/>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9D8771C7-47DD-497D-BBDF-C7B7F2B328F7}"/>
              </a:ext>
            </a:extLst>
          </p:cNvPr>
          <p:cNvSpPr>
            <a:spLocks noGrp="1"/>
          </p:cNvSpPr>
          <p:nvPr>
            <p:ph type="sldNum" sz="quarter" idx="12"/>
          </p:nvPr>
        </p:nvSpPr>
        <p:spPr/>
        <p:txBody>
          <a:bodyPr/>
          <a:lstStyle/>
          <a:p>
            <a:fld id="{90703091-F087-4FA2-A1B2-A694CBA1FD6B}" type="slidenum">
              <a:rPr lang="en-US" smtClean="0"/>
              <a:t>12</a:t>
            </a:fld>
            <a:endParaRPr lang="en-US"/>
          </a:p>
        </p:txBody>
      </p:sp>
      <p:pic>
        <p:nvPicPr>
          <p:cNvPr id="5" name="Recorded Sound">
            <a:hlinkClick r:id="" action="ppaction://media"/>
            <a:extLst>
              <a:ext uri="{FF2B5EF4-FFF2-40B4-BE49-F238E27FC236}">
                <a16:creationId xmlns:a16="http://schemas.microsoft.com/office/drawing/2014/main" id="{2D96F723-A3A8-4A33-A039-FC72DDC41F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40399" y="2568575"/>
            <a:ext cx="609600" cy="609600"/>
          </a:xfrm>
          <a:prstGeom prst="rect">
            <a:avLst/>
          </a:prstGeom>
        </p:spPr>
      </p:pic>
    </p:spTree>
    <p:extLst>
      <p:ext uri="{BB962C8B-B14F-4D97-AF65-F5344CB8AC3E}">
        <p14:creationId xmlns:p14="http://schemas.microsoft.com/office/powerpoint/2010/main" val="279479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479" y="1016002"/>
            <a:ext cx="10391429" cy="4243938"/>
          </a:xfrm>
        </p:spPr>
        <p:txBody>
          <a:bodyPr>
            <a:normAutofit fontScale="90000"/>
          </a:bodyPr>
          <a:lstStyle/>
          <a:p>
            <a:pPr lvl="0" algn="r" rtl="1">
              <a:spcBef>
                <a:spcPts val="1000"/>
              </a:spcBef>
            </a:pPr>
            <a:r>
              <a:rPr lang="fa-IR" b="1" dirty="0">
                <a:solidFill>
                  <a:srgbClr val="FF0000"/>
                </a:solidFill>
                <a:ea typeface="+mn-ea"/>
                <a:cs typeface="B Nazanin" pitchFamily="2" charset="-78"/>
              </a:rPr>
              <a:t>قانون شکل و زمینه:</a:t>
            </a:r>
            <a:br>
              <a:rPr lang="en-US" b="1" dirty="0">
                <a:solidFill>
                  <a:srgbClr val="FF0000"/>
                </a:solidFill>
                <a:ea typeface="+mn-ea"/>
                <a:cs typeface="B Nazanin" pitchFamily="2" charset="-78"/>
              </a:rPr>
            </a:br>
            <a:br>
              <a:rPr lang="fa-IR" b="1" dirty="0">
                <a:solidFill>
                  <a:srgbClr val="FF0000"/>
                </a:solidFill>
                <a:ea typeface="+mn-ea"/>
                <a:cs typeface="B Nazanin" pitchFamily="2" charset="-78"/>
              </a:rPr>
            </a:br>
            <a:r>
              <a:rPr lang="fa-IR" dirty="0">
                <a:solidFill>
                  <a:prstClr val="black">
                    <a:lumMod val="75000"/>
                    <a:lumOff val="25000"/>
                  </a:prstClr>
                </a:solidFill>
                <a:ea typeface="+mn-ea"/>
                <a:cs typeface="B Nazanin" pitchFamily="2" charset="-78"/>
              </a:rPr>
              <a:t>طبق قانون شکل و زمینه خواص پدیده های گشتالتی این است که در زمینه ای که یافت می شوند ، به طور مشخص جلوه می کنند. شکل در هر زمینه ای همان گشتالت است ، یعنی چیزی که ادراک می شود. زمینه عبارت است از صحنه ای که در آن شکل ظاهر می شود. به عبارت دیگر بخشی از حوزه ادراکی که به خوبی سازمان یافته است و توجه شخص را به خود جلب می کند شکل نام دارد و بخش مبهم و نامتمایز حوزه ادراکی که شکل در آن بارز می شود زمینه نام دارد.</a:t>
            </a:r>
            <a:br>
              <a:rPr lang="en-US" sz="3000" dirty="0">
                <a:solidFill>
                  <a:prstClr val="black">
                    <a:lumMod val="75000"/>
                    <a:lumOff val="25000"/>
                  </a:prstClr>
                </a:solidFill>
                <a:ea typeface="+mn-ea"/>
                <a:cs typeface="B Nazanin" pitchFamily="2" charset="-78"/>
              </a:rPr>
            </a:br>
            <a:endParaRPr lang="en-US"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74137" y="5012771"/>
            <a:ext cx="2743200" cy="183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a:extLst>
              <a:ext uri="{FF2B5EF4-FFF2-40B4-BE49-F238E27FC236}">
                <a16:creationId xmlns:a16="http://schemas.microsoft.com/office/drawing/2014/main" id="{28A5A9B6-9E33-4939-B114-852EA8173017}"/>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CE2FD7EE-1E9F-4BEA-AB38-DB3641C6A234}"/>
              </a:ext>
            </a:extLst>
          </p:cNvPr>
          <p:cNvSpPr>
            <a:spLocks noGrp="1"/>
          </p:cNvSpPr>
          <p:nvPr>
            <p:ph type="sldNum" sz="quarter" idx="12"/>
          </p:nvPr>
        </p:nvSpPr>
        <p:spPr/>
        <p:txBody>
          <a:bodyPr/>
          <a:lstStyle/>
          <a:p>
            <a:fld id="{90703091-F087-4FA2-A1B2-A694CBA1FD6B}" type="slidenum">
              <a:rPr lang="en-US" smtClean="0"/>
              <a:t>13</a:t>
            </a:fld>
            <a:endParaRPr lang="en-US"/>
          </a:p>
        </p:txBody>
      </p:sp>
      <p:pic>
        <p:nvPicPr>
          <p:cNvPr id="6" name="Recorded Sound">
            <a:hlinkClick r:id="" action="ppaction://media"/>
            <a:extLst>
              <a:ext uri="{FF2B5EF4-FFF2-40B4-BE49-F238E27FC236}">
                <a16:creationId xmlns:a16="http://schemas.microsoft.com/office/drawing/2014/main" id="{E006D13A-FA51-4D7C-AC5E-E5F2A37B5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597524"/>
            <a:ext cx="609600" cy="609600"/>
          </a:xfrm>
          <a:prstGeom prst="rect">
            <a:avLst/>
          </a:prstGeom>
        </p:spPr>
      </p:pic>
    </p:spTree>
    <p:extLst>
      <p:ext uri="{BB962C8B-B14F-4D97-AF65-F5344CB8AC3E}">
        <p14:creationId xmlns:p14="http://schemas.microsoft.com/office/powerpoint/2010/main" val="280389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723" y="464456"/>
            <a:ext cx="11200563" cy="5671351"/>
          </a:xfrm>
        </p:spPr>
        <p:txBody>
          <a:bodyPr>
            <a:noAutofit/>
          </a:bodyPr>
          <a:lstStyle/>
          <a:p>
            <a:pPr marL="0" indent="0" algn="just" rtl="1">
              <a:buNone/>
            </a:pPr>
            <a:r>
              <a:rPr lang="fa-IR" sz="3000" b="1" dirty="0">
                <a:solidFill>
                  <a:srgbClr val="FF0000"/>
                </a:solidFill>
                <a:cs typeface="B Nazanin" pitchFamily="2" charset="-78"/>
              </a:rPr>
              <a:t>کاربردهای آموزشی نظریه گشتالت:</a:t>
            </a:r>
          </a:p>
          <a:p>
            <a:pPr marL="0" indent="0" algn="just" rtl="1">
              <a:buNone/>
            </a:pPr>
            <a:r>
              <a:rPr lang="fa-IR" sz="3000" dirty="0">
                <a:solidFill>
                  <a:prstClr val="black">
                    <a:lumMod val="75000"/>
                    <a:lumOff val="25000"/>
                  </a:prstClr>
                </a:solidFill>
                <a:cs typeface="B Nazanin" pitchFamily="2" charset="-78"/>
              </a:rPr>
              <a:t> </a:t>
            </a:r>
            <a:r>
              <a:rPr lang="fa-IR" sz="3000" b="1" dirty="0">
                <a:solidFill>
                  <a:prstClr val="black">
                    <a:lumMod val="75000"/>
                    <a:lumOff val="25000"/>
                  </a:prstClr>
                </a:solidFill>
                <a:cs typeface="B Nazanin" pitchFamily="2" charset="-78"/>
              </a:rPr>
              <a:t>1.حفظ كردن سطحی و طوطی وار مطلب، یادگيري تلقی نميشود بلکه یادگيري واقعی مستلزم توجه و دستيابی به معنی، اصول اساسی و سازماندهی مطالب است.</a:t>
            </a:r>
          </a:p>
          <a:p>
            <a:pPr marL="0" indent="0" algn="just" rtl="1">
              <a:buNone/>
            </a:pPr>
            <a:r>
              <a:rPr lang="fa-IR" sz="3000" b="1" dirty="0">
                <a:solidFill>
                  <a:prstClr val="black">
                    <a:lumMod val="75000"/>
                    <a:lumOff val="25000"/>
                  </a:prstClr>
                </a:solidFill>
                <a:cs typeface="B Nazanin" pitchFamily="2" charset="-78"/>
              </a:rPr>
              <a:t>2. در آموزش مفاهیم ابتدا کلی از مفهوم یا پدیده را آموزش دهید </a:t>
            </a:r>
          </a:p>
          <a:p>
            <a:pPr marL="0" indent="0" algn="just" rtl="1">
              <a:buNone/>
            </a:pPr>
            <a:r>
              <a:rPr lang="fa-IR" sz="3000" b="1" dirty="0">
                <a:solidFill>
                  <a:prstClr val="black">
                    <a:lumMod val="75000"/>
                    <a:lumOff val="25000"/>
                  </a:prstClr>
                </a:solidFill>
                <a:cs typeface="B Nazanin" pitchFamily="2" charset="-78"/>
              </a:rPr>
              <a:t> 3. شکل گيري یک مسأله در ذهن موجب بر هم خوردن تعادل شناختی می شود كه تا حل نشدن آن، همچنان باقی می ماند و حل مشکل یا مسأله موجب برقراري مجدد تعادل شناختی می شود </a:t>
            </a:r>
          </a:p>
          <a:p>
            <a:pPr marL="0" indent="0" algn="just" rtl="1">
              <a:buNone/>
            </a:pPr>
            <a:r>
              <a:rPr lang="fa-IR" sz="3000" b="1" dirty="0">
                <a:solidFill>
                  <a:prstClr val="black">
                    <a:lumMod val="75000"/>
                    <a:lumOff val="25000"/>
                  </a:prstClr>
                </a:solidFill>
                <a:cs typeface="B Nazanin" pitchFamily="2" charset="-78"/>
              </a:rPr>
              <a:t> 4. بهترین نوع پاداش و تقویت ، تقویتهای  درونی اند نه تقویت های بيرونی.</a:t>
            </a:r>
          </a:p>
          <a:p>
            <a:pPr marL="0" indent="0" algn="just" rtl="1">
              <a:buNone/>
            </a:pPr>
            <a:r>
              <a:rPr lang="fa-IR" sz="3000" b="1" dirty="0">
                <a:solidFill>
                  <a:prstClr val="black">
                    <a:lumMod val="75000"/>
                    <a:lumOff val="25000"/>
                  </a:prstClr>
                </a:solidFill>
                <a:cs typeface="B Nazanin" pitchFamily="2" charset="-78"/>
              </a:rPr>
              <a:t>5. آدمی با گذشت زمان یاد می گيرد كه از اجزاي معين یک كل یا گشتالت می توان گشتالت هاي جدیدي ساخت كه با گشتالت هاي اوليه كامالً متفاوت است</a:t>
            </a:r>
            <a:r>
              <a:rPr lang="fa-IR" sz="3000" dirty="0">
                <a:solidFill>
                  <a:prstClr val="black">
                    <a:lumMod val="75000"/>
                    <a:lumOff val="25000"/>
                  </a:prstClr>
                </a:solidFill>
                <a:cs typeface="B Nazanin" pitchFamily="2" charset="-78"/>
              </a:rPr>
              <a:t>. </a:t>
            </a:r>
            <a:endParaRPr lang="en-US" sz="3000" dirty="0">
              <a:solidFill>
                <a:prstClr val="black">
                  <a:lumMod val="75000"/>
                  <a:lumOff val="25000"/>
                </a:prstClr>
              </a:solidFill>
              <a:cs typeface="B Nazanin" pitchFamily="2" charset="-78"/>
            </a:endParaRPr>
          </a:p>
        </p:txBody>
      </p:sp>
      <p:sp>
        <p:nvSpPr>
          <p:cNvPr id="2" name="Footer Placeholder 1">
            <a:extLst>
              <a:ext uri="{FF2B5EF4-FFF2-40B4-BE49-F238E27FC236}">
                <a16:creationId xmlns:a16="http://schemas.microsoft.com/office/drawing/2014/main" id="{9042D142-4BCA-4DFB-9BF0-0EE1122ED0D2}"/>
              </a:ext>
            </a:extLst>
          </p:cNvPr>
          <p:cNvSpPr>
            <a:spLocks noGrp="1"/>
          </p:cNvSpPr>
          <p:nvPr>
            <p:ph type="ftr" sz="quarter" idx="11"/>
          </p:nvPr>
        </p:nvSpPr>
        <p:spPr/>
        <p:txBody>
          <a:bodyPr/>
          <a:lstStyle/>
          <a:p>
            <a:r>
              <a:rPr lang="fa-IR" dirty="0"/>
              <a:t>کرونا  رفتنی است</a:t>
            </a:r>
            <a:endParaRPr lang="en-US" dirty="0"/>
          </a:p>
        </p:txBody>
      </p:sp>
      <p:sp>
        <p:nvSpPr>
          <p:cNvPr id="4" name="Slide Number Placeholder 3">
            <a:extLst>
              <a:ext uri="{FF2B5EF4-FFF2-40B4-BE49-F238E27FC236}">
                <a16:creationId xmlns:a16="http://schemas.microsoft.com/office/drawing/2014/main" id="{DEF4BBDF-C14D-4351-9F9A-71AFF9CE68D4}"/>
              </a:ext>
            </a:extLst>
          </p:cNvPr>
          <p:cNvSpPr>
            <a:spLocks noGrp="1"/>
          </p:cNvSpPr>
          <p:nvPr>
            <p:ph type="sldNum" sz="quarter" idx="12"/>
          </p:nvPr>
        </p:nvSpPr>
        <p:spPr/>
        <p:txBody>
          <a:bodyPr/>
          <a:lstStyle/>
          <a:p>
            <a:fld id="{90703091-F087-4FA2-A1B2-A694CBA1FD6B}" type="slidenum">
              <a:rPr lang="en-US" smtClean="0"/>
              <a:t>14</a:t>
            </a:fld>
            <a:endParaRPr lang="en-US"/>
          </a:p>
        </p:txBody>
      </p:sp>
      <p:pic>
        <p:nvPicPr>
          <p:cNvPr id="6" name="Recorded Sound">
            <a:hlinkClick r:id="" action="ppaction://media"/>
            <a:extLst>
              <a:ext uri="{FF2B5EF4-FFF2-40B4-BE49-F238E27FC236}">
                <a16:creationId xmlns:a16="http://schemas.microsoft.com/office/drawing/2014/main" id="{94D8B4AD-7E66-4522-80CE-21AF2C2733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44406" y="5636479"/>
            <a:ext cx="609600" cy="609600"/>
          </a:xfrm>
          <a:prstGeom prst="rect">
            <a:avLst/>
          </a:prstGeom>
        </p:spPr>
      </p:pic>
    </p:spTree>
    <p:extLst>
      <p:ext uri="{BB962C8B-B14F-4D97-AF65-F5344CB8AC3E}">
        <p14:creationId xmlns:p14="http://schemas.microsoft.com/office/powerpoint/2010/main" val="149723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1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2493" y="464233"/>
            <a:ext cx="8915400" cy="5627077"/>
          </a:xfrm>
        </p:spPr>
        <p:txBody>
          <a:bodyPr>
            <a:normAutofit fontScale="85000" lnSpcReduction="20000"/>
          </a:bodyPr>
          <a:lstStyle/>
          <a:p>
            <a:pPr marL="0" indent="0" algn="ctr" rtl="1">
              <a:buNone/>
            </a:pPr>
            <a:endParaRPr lang="fa-IR" sz="6000" b="1" dirty="0">
              <a:solidFill>
                <a:srgbClr val="0070C0"/>
              </a:solidFill>
              <a:cs typeface="B Nazanin" pitchFamily="2" charset="-78"/>
            </a:endParaRPr>
          </a:p>
          <a:p>
            <a:pPr marL="0" indent="0" algn="ctr" rtl="1">
              <a:buNone/>
            </a:pPr>
            <a:endParaRPr lang="fa-IR" sz="6000" b="1" dirty="0">
              <a:solidFill>
                <a:srgbClr val="0070C0"/>
              </a:solidFill>
              <a:cs typeface="B Nazanin" pitchFamily="2" charset="-78"/>
            </a:endParaRPr>
          </a:p>
          <a:p>
            <a:pPr marL="0" indent="0" algn="ctr" rtl="1">
              <a:buNone/>
            </a:pPr>
            <a:r>
              <a:rPr lang="fa-IR" sz="6000" b="1" dirty="0">
                <a:solidFill>
                  <a:srgbClr val="FF0000"/>
                </a:solidFill>
                <a:cs typeface="B Nazanin" pitchFamily="2" charset="-78"/>
              </a:rPr>
              <a:t>نظریه های یادگیری شناختی</a:t>
            </a:r>
          </a:p>
          <a:p>
            <a:pPr marL="0" indent="0" algn="ctr" rtl="1">
              <a:buNone/>
            </a:pPr>
            <a:r>
              <a:rPr lang="fa-IR" sz="6000" b="1" dirty="0">
                <a:solidFill>
                  <a:srgbClr val="FF0000"/>
                </a:solidFill>
                <a:cs typeface="B Nazanin" pitchFamily="2" charset="-78"/>
              </a:rPr>
              <a:t>گشتالت، آزوبل، و بندورا</a:t>
            </a:r>
          </a:p>
          <a:p>
            <a:pPr marL="0" indent="0" algn="ctr" rtl="1">
              <a:buNone/>
            </a:pPr>
            <a:r>
              <a:rPr lang="fa-IR" sz="7000" b="1" dirty="0">
                <a:solidFill>
                  <a:schemeClr val="accent6">
                    <a:lumMod val="75000"/>
                  </a:schemeClr>
                </a:solidFill>
                <a:cs typeface="B Nazanin" pitchFamily="2" charset="-78"/>
              </a:rPr>
              <a:t>اساتید درس:</a:t>
            </a:r>
          </a:p>
          <a:p>
            <a:pPr marL="0" indent="0" algn="ctr" rtl="1">
              <a:buNone/>
            </a:pPr>
            <a:r>
              <a:rPr lang="fa-IR" sz="6000" b="1" dirty="0">
                <a:solidFill>
                  <a:srgbClr val="0070C0"/>
                </a:solidFill>
                <a:cs typeface="B Nazanin" pitchFamily="2" charset="-78"/>
              </a:rPr>
              <a:t> دکتر سودی </a:t>
            </a:r>
          </a:p>
          <a:p>
            <a:pPr marL="0" indent="0" algn="ctr" rtl="1">
              <a:buNone/>
            </a:pPr>
            <a:r>
              <a:rPr lang="fa-IR" sz="6000" b="1" dirty="0">
                <a:solidFill>
                  <a:srgbClr val="0070C0"/>
                </a:solidFill>
                <a:cs typeface="B Nazanin" pitchFamily="2" charset="-78"/>
              </a:rPr>
              <a:t>  دکتر ولی نژاد </a:t>
            </a:r>
          </a:p>
          <a:p>
            <a:pPr marL="0" indent="0" algn="ctr" rtl="1">
              <a:buNone/>
            </a:pPr>
            <a:r>
              <a:rPr lang="fa-IR" sz="6000" b="1" dirty="0">
                <a:solidFill>
                  <a:srgbClr val="0070C0"/>
                </a:solidFill>
                <a:cs typeface="B Nazanin" pitchFamily="2" charset="-78"/>
              </a:rPr>
              <a:t>دکتر مددلو</a:t>
            </a:r>
          </a:p>
        </p:txBody>
      </p:sp>
      <p:sp>
        <p:nvSpPr>
          <p:cNvPr id="4" name="Footer Placeholder 3">
            <a:extLst>
              <a:ext uri="{FF2B5EF4-FFF2-40B4-BE49-F238E27FC236}">
                <a16:creationId xmlns:a16="http://schemas.microsoft.com/office/drawing/2014/main" id="{A72483B7-FAD7-41CD-8ECF-649B1467FF2F}"/>
              </a:ext>
            </a:extLst>
          </p:cNvPr>
          <p:cNvSpPr>
            <a:spLocks noGrp="1"/>
          </p:cNvSpPr>
          <p:nvPr>
            <p:ph type="ftr" sz="quarter" idx="11"/>
          </p:nvPr>
        </p:nvSpPr>
        <p:spPr>
          <a:xfrm>
            <a:off x="394652" y="99108"/>
            <a:ext cx="7619999" cy="365125"/>
          </a:xfrm>
        </p:spPr>
        <p:txBody>
          <a:bodyPr/>
          <a:lstStyle/>
          <a:p>
            <a:r>
              <a:rPr lang="fa-IR" dirty="0"/>
              <a:t>کرونا  رفتنی است</a:t>
            </a:r>
            <a:endParaRPr lang="en-US" dirty="0"/>
          </a:p>
        </p:txBody>
      </p:sp>
      <p:sp>
        <p:nvSpPr>
          <p:cNvPr id="5" name="Slide Number Placeholder 4">
            <a:extLst>
              <a:ext uri="{FF2B5EF4-FFF2-40B4-BE49-F238E27FC236}">
                <a16:creationId xmlns:a16="http://schemas.microsoft.com/office/drawing/2014/main" id="{607E4054-42BE-4768-8158-A0ED567CEBF7}"/>
              </a:ext>
            </a:extLst>
          </p:cNvPr>
          <p:cNvSpPr>
            <a:spLocks noGrp="1"/>
          </p:cNvSpPr>
          <p:nvPr>
            <p:ph type="sldNum" sz="quarter" idx="12"/>
          </p:nvPr>
        </p:nvSpPr>
        <p:spPr/>
        <p:txBody>
          <a:bodyPr/>
          <a:lstStyle/>
          <a:p>
            <a:fld id="{90703091-F087-4FA2-A1B2-A694CBA1FD6B}" type="slidenum">
              <a:rPr lang="en-US" smtClean="0"/>
              <a:t>2</a:t>
            </a:fld>
            <a:endParaRPr lang="en-US"/>
          </a:p>
        </p:txBody>
      </p:sp>
      <p:pic>
        <p:nvPicPr>
          <p:cNvPr id="2" name="Recorded Sound">
            <a:hlinkClick r:id="" action="ppaction://media"/>
            <a:extLst>
              <a:ext uri="{FF2B5EF4-FFF2-40B4-BE49-F238E27FC236}">
                <a16:creationId xmlns:a16="http://schemas.microsoft.com/office/drawing/2014/main" id="{A2C21CDE-5813-4214-AF7E-7CAD80C066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4417" y="5032513"/>
            <a:ext cx="609600" cy="609600"/>
          </a:xfrm>
          <a:prstGeom prst="rect">
            <a:avLst/>
          </a:prstGeom>
        </p:spPr>
      </p:pic>
    </p:spTree>
    <p:extLst>
      <p:ext uri="{BB962C8B-B14F-4D97-AF65-F5344CB8AC3E}">
        <p14:creationId xmlns:p14="http://schemas.microsoft.com/office/powerpoint/2010/main" val="117195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6378" y="0"/>
            <a:ext cx="10058399" cy="7290148"/>
          </a:xfrm>
        </p:spPr>
        <p:txBody>
          <a:bodyPr>
            <a:noAutofit/>
          </a:bodyPr>
          <a:lstStyle/>
          <a:p>
            <a:pPr marL="0" indent="0" algn="just" rtl="1">
              <a:buNone/>
            </a:pPr>
            <a:r>
              <a:rPr lang="fa-IR" sz="3200" b="1" dirty="0">
                <a:solidFill>
                  <a:srgbClr val="FF0000"/>
                </a:solidFill>
                <a:cs typeface="B Nazanin" pitchFamily="2" charset="-78"/>
              </a:rPr>
              <a:t>نظریه یادگیری گشتالت</a:t>
            </a:r>
          </a:p>
          <a:p>
            <a:pPr marL="0" indent="0" algn="just" rtl="1">
              <a:buNone/>
            </a:pPr>
            <a:r>
              <a:rPr lang="fa-IR" sz="3200" b="1" dirty="0">
                <a:cs typeface="B Nazanin" pitchFamily="2" charset="-78"/>
              </a:rPr>
              <a:t>بنیان گذار روان شناسی گشتالت دانشمند آلمانی ماکس ورتایمر است که درباره مسائل مربوط به یادگیری و ادراک به پژوهش و نظریه پردازی پرداخت. روان شناسی گشتالت را می توان سردسته نظریه های روان شناختی پس از آن دانست زیرا همه نظریه های شناختی که بعد از آن به وجود آمدند به گونه ای از آن تاثیر پذیرفته اند.</a:t>
            </a:r>
          </a:p>
          <a:p>
            <a:pPr marL="0" indent="0" algn="just" rtl="1">
              <a:buNone/>
            </a:pPr>
            <a:r>
              <a:rPr lang="fa-IR" sz="3200" b="1" dirty="0">
                <a:solidFill>
                  <a:srgbClr val="FF0000"/>
                </a:solidFill>
                <a:cs typeface="B Nazanin" pitchFamily="2" charset="-78"/>
              </a:rPr>
              <a:t>تعریف مفهوم گشتالت :</a:t>
            </a:r>
          </a:p>
          <a:p>
            <a:pPr marL="0" indent="0" algn="just" rtl="1">
              <a:buNone/>
            </a:pPr>
            <a:r>
              <a:rPr lang="fa-IR" sz="3200" b="1" dirty="0">
                <a:cs typeface="B Nazanin" pitchFamily="2" charset="-78"/>
              </a:rPr>
              <a:t>گشتالت : شکل ، انگاره یا طرح – اما این اصطلاح برای گشتالتی ها بیش از اینها معنی می دهد و معنی آن: </a:t>
            </a:r>
            <a:r>
              <a:rPr lang="fa-IR" sz="3200" b="1" u="sng" dirty="0">
                <a:solidFill>
                  <a:srgbClr val="FF0000"/>
                </a:solidFill>
                <a:cs typeface="B Nazanin" pitchFamily="2" charset="-78"/>
              </a:rPr>
              <a:t>کل از اجزای تشکیل دهنده آن بیشتر است.</a:t>
            </a:r>
          </a:p>
          <a:p>
            <a:pPr marL="0" indent="0" algn="just" rtl="1">
              <a:buNone/>
            </a:pPr>
            <a:r>
              <a:rPr lang="fa-IR" sz="3200" b="1" dirty="0">
                <a:cs typeface="B Nazanin" pitchFamily="2" charset="-78"/>
              </a:rPr>
              <a:t>به عنوان مثال گرداب نمونه ای از گشالت است، قطره های آبی که گرداب از آن ها تشکیل می شود به تنهایی معرف گرداب نیستند بلکه نوع حرکت آن در گرداب معرف گرداب است.</a:t>
            </a:r>
            <a:endParaRPr lang="en-US" sz="3200" b="1" dirty="0">
              <a:cs typeface="B Nazanin" pitchFamily="2" charset="-78"/>
            </a:endParaRPr>
          </a:p>
        </p:txBody>
      </p:sp>
      <p:sp>
        <p:nvSpPr>
          <p:cNvPr id="2" name="Footer Placeholder 1">
            <a:extLst>
              <a:ext uri="{FF2B5EF4-FFF2-40B4-BE49-F238E27FC236}">
                <a16:creationId xmlns:a16="http://schemas.microsoft.com/office/drawing/2014/main" id="{EABBB5A8-1F7A-4213-AB85-A06A6C22FE50}"/>
              </a:ext>
            </a:extLst>
          </p:cNvPr>
          <p:cNvSpPr>
            <a:spLocks noGrp="1"/>
          </p:cNvSpPr>
          <p:nvPr>
            <p:ph type="ftr" sz="quarter" idx="11"/>
          </p:nvPr>
        </p:nvSpPr>
        <p:spPr>
          <a:xfrm>
            <a:off x="155501" y="157039"/>
            <a:ext cx="7619999" cy="365125"/>
          </a:xfrm>
        </p:spPr>
        <p:txBody>
          <a:bodyPr/>
          <a:lstStyle/>
          <a:p>
            <a:r>
              <a:rPr lang="fa-IR" dirty="0"/>
              <a:t>کرونا  رفتنی است</a:t>
            </a:r>
            <a:endParaRPr lang="en-US" dirty="0"/>
          </a:p>
        </p:txBody>
      </p:sp>
      <p:sp>
        <p:nvSpPr>
          <p:cNvPr id="4" name="Slide Number Placeholder 3">
            <a:extLst>
              <a:ext uri="{FF2B5EF4-FFF2-40B4-BE49-F238E27FC236}">
                <a16:creationId xmlns:a16="http://schemas.microsoft.com/office/drawing/2014/main" id="{0EF46251-B293-45EA-946A-D5F7C4201031}"/>
              </a:ext>
            </a:extLst>
          </p:cNvPr>
          <p:cNvSpPr>
            <a:spLocks noGrp="1"/>
          </p:cNvSpPr>
          <p:nvPr>
            <p:ph type="sldNum" sz="quarter" idx="12"/>
          </p:nvPr>
        </p:nvSpPr>
        <p:spPr/>
        <p:txBody>
          <a:bodyPr/>
          <a:lstStyle/>
          <a:p>
            <a:fld id="{90703091-F087-4FA2-A1B2-A694CBA1FD6B}" type="slidenum">
              <a:rPr lang="en-US" smtClean="0"/>
              <a:t>3</a:t>
            </a:fld>
            <a:endParaRPr lang="en-US"/>
          </a:p>
        </p:txBody>
      </p:sp>
      <p:pic>
        <p:nvPicPr>
          <p:cNvPr id="5" name="Recorded Sound">
            <a:hlinkClick r:id="" action="ppaction://media"/>
            <a:extLst>
              <a:ext uri="{FF2B5EF4-FFF2-40B4-BE49-F238E27FC236}">
                <a16:creationId xmlns:a16="http://schemas.microsoft.com/office/drawing/2014/main" id="{1BE39331-3634-420E-8753-D41FAA05AD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72140" y="2607365"/>
            <a:ext cx="609600" cy="609600"/>
          </a:xfrm>
          <a:prstGeom prst="rect">
            <a:avLst/>
          </a:prstGeom>
        </p:spPr>
      </p:pic>
    </p:spTree>
    <p:extLst>
      <p:ext uri="{BB962C8B-B14F-4D97-AF65-F5344CB8AC3E}">
        <p14:creationId xmlns:p14="http://schemas.microsoft.com/office/powerpoint/2010/main" val="36154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1175" y="787782"/>
            <a:ext cx="10410093" cy="5123440"/>
          </a:xfrm>
        </p:spPr>
        <p:txBody>
          <a:bodyPr>
            <a:normAutofit/>
          </a:bodyPr>
          <a:lstStyle/>
          <a:p>
            <a:pPr marL="0" indent="0" algn="just" rtl="1">
              <a:buNone/>
            </a:pPr>
            <a:r>
              <a:rPr lang="fa-IR" sz="4000" b="1" dirty="0">
                <a:solidFill>
                  <a:srgbClr val="FF0000"/>
                </a:solidFill>
                <a:cs typeface="B Nazanin" pitchFamily="2" charset="-78"/>
              </a:rPr>
              <a:t>تعریف یادگیری در نظریه گشتالت:</a:t>
            </a:r>
          </a:p>
          <a:p>
            <a:pPr marL="0" indent="0" algn="just" rtl="1">
              <a:buNone/>
            </a:pPr>
            <a:r>
              <a:rPr lang="fa-IR" sz="4000" b="1" dirty="0">
                <a:cs typeface="B Nazanin" pitchFamily="2" charset="-78"/>
              </a:rPr>
              <a:t>یادگیری عبارت است از بینش حاصل از درک موقعیت یادگیری به عنوان یک کل یکپارچه، و که از طریق کشف روابط میان اجزای تشکیل دهنده موقعیت یادگیری حاصل می شود. بنابراین عنصر اصلی یادگیری در روانشناسی گشتالت رسیدن به بینش است.</a:t>
            </a:r>
            <a:endParaRPr lang="en-US" sz="4000" b="1" dirty="0">
              <a:cs typeface="B Nazanin" pitchFamily="2" charset="-78"/>
            </a:endParaRPr>
          </a:p>
        </p:txBody>
      </p:sp>
      <p:sp>
        <p:nvSpPr>
          <p:cNvPr id="2" name="Footer Placeholder 1">
            <a:extLst>
              <a:ext uri="{FF2B5EF4-FFF2-40B4-BE49-F238E27FC236}">
                <a16:creationId xmlns:a16="http://schemas.microsoft.com/office/drawing/2014/main" id="{F133D19E-5083-4574-983B-65B6C3AC6231}"/>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42A9F90A-BE4F-4BBC-8E63-60E87AEBCB5F}"/>
              </a:ext>
            </a:extLst>
          </p:cNvPr>
          <p:cNvSpPr>
            <a:spLocks noGrp="1"/>
          </p:cNvSpPr>
          <p:nvPr>
            <p:ph type="sldNum" sz="quarter" idx="12"/>
          </p:nvPr>
        </p:nvSpPr>
        <p:spPr/>
        <p:txBody>
          <a:bodyPr/>
          <a:lstStyle/>
          <a:p>
            <a:fld id="{90703091-F087-4FA2-A1B2-A694CBA1FD6B}" type="slidenum">
              <a:rPr lang="en-US" smtClean="0"/>
              <a:t>4</a:t>
            </a:fld>
            <a:endParaRPr lang="en-US"/>
          </a:p>
        </p:txBody>
      </p:sp>
      <p:pic>
        <p:nvPicPr>
          <p:cNvPr id="5" name="Recorded Sound">
            <a:hlinkClick r:id="" action="ppaction://media"/>
            <a:extLst>
              <a:ext uri="{FF2B5EF4-FFF2-40B4-BE49-F238E27FC236}">
                <a16:creationId xmlns:a16="http://schemas.microsoft.com/office/drawing/2014/main" id="{7BB6C91D-F047-497C-A7E2-9073D1D4DA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93844" y="4966252"/>
            <a:ext cx="609600" cy="609600"/>
          </a:xfrm>
          <a:prstGeom prst="rect">
            <a:avLst/>
          </a:prstGeom>
        </p:spPr>
      </p:pic>
    </p:spTree>
    <p:extLst>
      <p:ext uri="{BB962C8B-B14F-4D97-AF65-F5344CB8AC3E}">
        <p14:creationId xmlns:p14="http://schemas.microsoft.com/office/powerpoint/2010/main" val="29437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3" y="767416"/>
            <a:ext cx="11342136" cy="5733517"/>
          </a:xfrm>
        </p:spPr>
        <p:txBody>
          <a:bodyPr>
            <a:noAutofit/>
          </a:bodyPr>
          <a:lstStyle/>
          <a:p>
            <a:pPr marL="0" indent="0" algn="just" rtl="1">
              <a:buNone/>
            </a:pPr>
            <a:r>
              <a:rPr lang="fa-IR" sz="3200" b="1" dirty="0">
                <a:solidFill>
                  <a:srgbClr val="FF0000"/>
                </a:solidFill>
                <a:cs typeface="B Nazanin" pitchFamily="2" charset="-78"/>
              </a:rPr>
              <a:t>تعریف بینش:  </a:t>
            </a:r>
          </a:p>
          <a:p>
            <a:pPr marL="0" indent="0" algn="just" rtl="1">
              <a:buNone/>
            </a:pPr>
            <a:r>
              <a:rPr lang="fa-IR" sz="3200" b="1" dirty="0">
                <a:cs typeface="B Nazanin" pitchFamily="2" charset="-78"/>
              </a:rPr>
              <a:t>یکی دیگر از نظریه پردازان گشتالتی  به نام کهلر (</a:t>
            </a:r>
            <a:r>
              <a:rPr lang="en-US" sz="3200" b="1" dirty="0" err="1">
                <a:cs typeface="B Nazanin" pitchFamily="2" charset="-78"/>
              </a:rPr>
              <a:t>kohler</a:t>
            </a:r>
            <a:r>
              <a:rPr lang="fa-IR" sz="3200" b="1" dirty="0">
                <a:cs typeface="B Nazanin" pitchFamily="2" charset="-78"/>
              </a:rPr>
              <a:t>)که او هم یک دانشمند آلمانی بود ، رشته تحقیقاتی   انجام داد که در آنها یادگیری از راه بینش را به اثبات رسانید. یادگیرده  زمانی به بینش می رسد  که بتواند ، از راه درک روابط میان اجزای  موقعیت یادگیری  به صورت یک کل سازمان یافته، به تمامیت  آن موقعیت پی  ببرد.</a:t>
            </a:r>
          </a:p>
          <a:p>
            <a:pPr marL="0" indent="0" algn="just" rtl="1">
              <a:buNone/>
            </a:pPr>
            <a:r>
              <a:rPr lang="fa-IR" sz="3200" b="1" dirty="0">
                <a:cs typeface="B Nazanin" pitchFamily="2" charset="-78"/>
              </a:rPr>
              <a:t>کهلر در یک رشته پژوهشی که عمدتاً‌ با میمون ها انجام داد به این نتیجه  رسید  که میمونها در حل مسائل از روش بینش استفاده می کنند.  </a:t>
            </a:r>
            <a:endParaRPr lang="en-US" sz="3200" b="1" dirty="0">
              <a:cs typeface="B Nazanin" pitchFamily="2" charset="-78"/>
            </a:endParaRPr>
          </a:p>
        </p:txBody>
      </p:sp>
      <p:sp>
        <p:nvSpPr>
          <p:cNvPr id="2" name="Footer Placeholder 1">
            <a:extLst>
              <a:ext uri="{FF2B5EF4-FFF2-40B4-BE49-F238E27FC236}">
                <a16:creationId xmlns:a16="http://schemas.microsoft.com/office/drawing/2014/main" id="{1D089856-D9DE-4DD7-B597-BFD1BF0452B5}"/>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4D15A8D8-1312-4863-A581-1A3345DDFAFC}"/>
              </a:ext>
            </a:extLst>
          </p:cNvPr>
          <p:cNvSpPr>
            <a:spLocks noGrp="1"/>
          </p:cNvSpPr>
          <p:nvPr>
            <p:ph type="sldNum" sz="quarter" idx="12"/>
          </p:nvPr>
        </p:nvSpPr>
        <p:spPr/>
        <p:txBody>
          <a:bodyPr/>
          <a:lstStyle/>
          <a:p>
            <a:fld id="{90703091-F087-4FA2-A1B2-A694CBA1FD6B}" type="slidenum">
              <a:rPr lang="en-US" smtClean="0"/>
              <a:t>5</a:t>
            </a:fld>
            <a:endParaRPr lang="en-US"/>
          </a:p>
        </p:txBody>
      </p:sp>
      <p:pic>
        <p:nvPicPr>
          <p:cNvPr id="5" name="Recorded Sound">
            <a:hlinkClick r:id="" action="ppaction://media"/>
            <a:extLst>
              <a:ext uri="{FF2B5EF4-FFF2-40B4-BE49-F238E27FC236}">
                <a16:creationId xmlns:a16="http://schemas.microsoft.com/office/drawing/2014/main" id="{EC477FEE-A87E-4F62-87C8-C5514110EF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90261" y="4462670"/>
            <a:ext cx="609600" cy="609600"/>
          </a:xfrm>
          <a:prstGeom prst="rect">
            <a:avLst/>
          </a:prstGeom>
        </p:spPr>
      </p:pic>
    </p:spTree>
    <p:extLst>
      <p:ext uri="{BB962C8B-B14F-4D97-AF65-F5344CB8AC3E}">
        <p14:creationId xmlns:p14="http://schemas.microsoft.com/office/powerpoint/2010/main" val="30883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1579" y="232229"/>
            <a:ext cx="10604649" cy="4014093"/>
          </a:xfrm>
        </p:spPr>
        <p:txBody>
          <a:bodyPr>
            <a:normAutofit fontScale="92500"/>
          </a:bodyPr>
          <a:lstStyle/>
          <a:p>
            <a:pPr marL="0" lvl="0" indent="0" algn="just" rtl="1">
              <a:buClr>
                <a:srgbClr val="4F81BD"/>
              </a:buClr>
              <a:buNone/>
            </a:pPr>
            <a:r>
              <a:rPr lang="fa-IR" sz="3200" b="1" dirty="0">
                <a:solidFill>
                  <a:prstClr val="black">
                    <a:lumMod val="75000"/>
                    <a:lumOff val="25000"/>
                  </a:prstClr>
                </a:solidFill>
                <a:cs typeface="B Nazanin" pitchFamily="2" charset="-78"/>
              </a:rPr>
              <a:t>در یکی از آزمایش های معروف  کهلر با میمونها، موزی از سقف  به دور از دسترس میمون مورد آزمایش،  آویزان شده بود به نحوی که آزمودنی  با بالا رفتن از یک میز یا با گذاشتن  دو جعبه به روی یکدیگر ،  یا با هم وصل کردن دو قطعه  چوب  کوتاه و درست کردن قطعه چوبی بلندتر می توانست  موز را به دست آورد. این مسئله بوسیله میمون های آزمایش های کهلر ، در نتیجه  کشف  رابطه بین میز و موز ، یا چوب و موز حل شد . به عقیده کهلر حل کردن این مسئله از طرق گذاشتن جعبه ای  بر روی جعبه دیگر یا وصل کردن یک قطعه چوب به قطعه  چوب دیگر  با استفاده از بینش انجام می گرفتت ، زیرا حل این مسئله مستلزم کشف رابطه بین جعبه ها و موز یا تکه چوب ها و موز بود. </a:t>
            </a:r>
            <a:endParaRPr lang="en-US" sz="3200" b="1" dirty="0">
              <a:solidFill>
                <a:prstClr val="black">
                  <a:lumMod val="75000"/>
                  <a:lumOff val="25000"/>
                </a:prstClr>
              </a:solidFill>
              <a:cs typeface="B Nazanin" pitchFamily="2" charset="-7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431" y="3806274"/>
            <a:ext cx="4760689" cy="305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a:extLst>
              <a:ext uri="{FF2B5EF4-FFF2-40B4-BE49-F238E27FC236}">
                <a16:creationId xmlns:a16="http://schemas.microsoft.com/office/drawing/2014/main" id="{8BC4FBA7-89A9-466E-BC61-4C47C9786F24}"/>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6CD50154-B8D0-4D9B-B766-4932D9AFD498}"/>
              </a:ext>
            </a:extLst>
          </p:cNvPr>
          <p:cNvSpPr>
            <a:spLocks noGrp="1"/>
          </p:cNvSpPr>
          <p:nvPr>
            <p:ph type="sldNum" sz="quarter" idx="12"/>
          </p:nvPr>
        </p:nvSpPr>
        <p:spPr/>
        <p:txBody>
          <a:bodyPr/>
          <a:lstStyle/>
          <a:p>
            <a:fld id="{90703091-F087-4FA2-A1B2-A694CBA1FD6B}" type="slidenum">
              <a:rPr lang="en-US" smtClean="0"/>
              <a:t>6</a:t>
            </a:fld>
            <a:endParaRPr lang="en-US"/>
          </a:p>
        </p:txBody>
      </p:sp>
      <p:pic>
        <p:nvPicPr>
          <p:cNvPr id="5" name="Recorded Sound">
            <a:hlinkClick r:id="" action="ppaction://media"/>
            <a:extLst>
              <a:ext uri="{FF2B5EF4-FFF2-40B4-BE49-F238E27FC236}">
                <a16:creationId xmlns:a16="http://schemas.microsoft.com/office/drawing/2014/main" id="{2583B383-70E3-48C1-AB38-8622F17693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5609" y="4996536"/>
            <a:ext cx="609600" cy="609600"/>
          </a:xfrm>
          <a:prstGeom prst="rect">
            <a:avLst/>
          </a:prstGeom>
        </p:spPr>
      </p:pic>
    </p:spTree>
    <p:extLst>
      <p:ext uri="{BB962C8B-B14F-4D97-AF65-F5344CB8AC3E}">
        <p14:creationId xmlns:p14="http://schemas.microsoft.com/office/powerpoint/2010/main" val="420829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5649" y="254695"/>
            <a:ext cx="10521863" cy="3777622"/>
          </a:xfrm>
        </p:spPr>
        <p:txBody>
          <a:bodyPr>
            <a:noAutofit/>
          </a:bodyPr>
          <a:lstStyle/>
          <a:p>
            <a:pPr marL="0" indent="0" algn="r" rtl="1">
              <a:buNone/>
            </a:pPr>
            <a:r>
              <a:rPr lang="fa-IR" sz="3600" b="1" dirty="0">
                <a:solidFill>
                  <a:srgbClr val="FF0000"/>
                </a:solidFill>
                <a:cs typeface="B Nazanin" pitchFamily="2" charset="-78"/>
              </a:rPr>
              <a:t>ویژگی های یادگیری از راه بینش :</a:t>
            </a:r>
          </a:p>
          <a:p>
            <a:pPr marL="0" indent="0" algn="r" rtl="1">
              <a:buNone/>
            </a:pPr>
            <a:endParaRPr lang="fa-IR" sz="3200" b="1" dirty="0">
              <a:cs typeface="B Nazanin" pitchFamily="2" charset="-78"/>
            </a:endParaRPr>
          </a:p>
          <a:p>
            <a:pPr marL="0" indent="0" algn="r" rtl="1">
              <a:buNone/>
            </a:pPr>
            <a:r>
              <a:rPr lang="fa-IR" sz="3200" b="1" dirty="0">
                <a:cs typeface="B Nazanin" pitchFamily="2" charset="-78"/>
              </a:rPr>
              <a:t>1- انتقال از مرحله پیش از حل مسئله به مرحله حل مسئله ناگهانی و کامل است.</a:t>
            </a:r>
          </a:p>
          <a:p>
            <a:pPr marL="0" indent="0" algn="r" rtl="1">
              <a:buNone/>
            </a:pPr>
            <a:r>
              <a:rPr lang="fa-IR" sz="3200" b="1" dirty="0">
                <a:cs typeface="B Nazanin" pitchFamily="2" charset="-78"/>
              </a:rPr>
              <a:t>2- عملکرد حاصل از حل مسئله از راه بینش معمولاً‌ یک عملکرد همواره خالی از اشتباه است.</a:t>
            </a:r>
          </a:p>
          <a:p>
            <a:pPr marL="0" indent="0" algn="r" rtl="1">
              <a:buNone/>
            </a:pPr>
            <a:r>
              <a:rPr lang="fa-IR" sz="3200" b="1" dirty="0">
                <a:cs typeface="B Nazanin" pitchFamily="2" charset="-78"/>
              </a:rPr>
              <a:t>3- راه حلی که از طریق بینش برای یک مسئله به دست می آید تا زمان قابل توجهی حفظ می گردد.</a:t>
            </a:r>
          </a:p>
          <a:p>
            <a:pPr marL="0" indent="0" algn="r" rtl="1">
              <a:buNone/>
            </a:pPr>
            <a:r>
              <a:rPr lang="fa-IR" sz="3200" b="1" dirty="0">
                <a:cs typeface="B Nazanin" pitchFamily="2" charset="-78"/>
              </a:rPr>
              <a:t>4- راه حل بدست آمده از یک مسئله در مسائل مشابه دیگر به سادگی قابل کاربست است . </a:t>
            </a:r>
            <a:endParaRPr lang="en-US" sz="3200" b="1" dirty="0">
              <a:cs typeface="B Nazanin" pitchFamily="2" charset="-78"/>
            </a:endParaRPr>
          </a:p>
        </p:txBody>
      </p:sp>
      <p:sp>
        <p:nvSpPr>
          <p:cNvPr id="2" name="Footer Placeholder 1">
            <a:extLst>
              <a:ext uri="{FF2B5EF4-FFF2-40B4-BE49-F238E27FC236}">
                <a16:creationId xmlns:a16="http://schemas.microsoft.com/office/drawing/2014/main" id="{97D91A24-639C-43A9-B5E3-599202AFE951}"/>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61DE4B10-277D-40E4-A35E-1E7C7D1EBCD2}"/>
              </a:ext>
            </a:extLst>
          </p:cNvPr>
          <p:cNvSpPr>
            <a:spLocks noGrp="1"/>
          </p:cNvSpPr>
          <p:nvPr>
            <p:ph type="sldNum" sz="quarter" idx="12"/>
          </p:nvPr>
        </p:nvSpPr>
        <p:spPr/>
        <p:txBody>
          <a:bodyPr/>
          <a:lstStyle/>
          <a:p>
            <a:fld id="{90703091-F087-4FA2-A1B2-A694CBA1FD6B}" type="slidenum">
              <a:rPr lang="en-US" smtClean="0"/>
              <a:t>7</a:t>
            </a:fld>
            <a:endParaRPr lang="en-US"/>
          </a:p>
        </p:txBody>
      </p:sp>
      <p:pic>
        <p:nvPicPr>
          <p:cNvPr id="5" name="Recorded Sound">
            <a:hlinkClick r:id="" action="ppaction://media"/>
            <a:extLst>
              <a:ext uri="{FF2B5EF4-FFF2-40B4-BE49-F238E27FC236}">
                <a16:creationId xmlns:a16="http://schemas.microsoft.com/office/drawing/2014/main" id="{7B22AC84-E328-41BF-92B1-4DBD67CC44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95061" y="5297556"/>
            <a:ext cx="609600" cy="609600"/>
          </a:xfrm>
          <a:prstGeom prst="rect">
            <a:avLst/>
          </a:prstGeom>
        </p:spPr>
      </p:pic>
    </p:spTree>
    <p:extLst>
      <p:ext uri="{BB962C8B-B14F-4D97-AF65-F5344CB8AC3E}">
        <p14:creationId xmlns:p14="http://schemas.microsoft.com/office/powerpoint/2010/main" val="411395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429" y="130629"/>
            <a:ext cx="10566400" cy="6444342"/>
          </a:xfrm>
        </p:spPr>
        <p:txBody>
          <a:bodyPr>
            <a:noAutofit/>
          </a:bodyPr>
          <a:lstStyle/>
          <a:p>
            <a:pPr marL="0" indent="0" algn="just" rtl="1">
              <a:buNone/>
            </a:pPr>
            <a:r>
              <a:rPr lang="fa-IR" sz="3000" b="1" dirty="0">
                <a:solidFill>
                  <a:srgbClr val="FF0000"/>
                </a:solidFill>
                <a:cs typeface="B Nazanin" pitchFamily="2" charset="-78"/>
              </a:rPr>
              <a:t>قوانین سازمان ادراکی:</a:t>
            </a:r>
          </a:p>
          <a:p>
            <a:pPr marL="0" indent="0" algn="just" rtl="1">
              <a:buNone/>
            </a:pPr>
            <a:r>
              <a:rPr lang="fa-IR" sz="3000" dirty="0">
                <a:solidFill>
                  <a:prstClr val="black">
                    <a:lumMod val="75000"/>
                    <a:lumOff val="25000"/>
                  </a:prstClr>
                </a:solidFill>
                <a:cs typeface="B Nazanin" pitchFamily="2" charset="-78"/>
              </a:rPr>
              <a:t>نظریه گشتالت بیش از آنکه یک نظریه یادگیری باشد به عنوان یک نظریه ادراک شناخته و بیشترین دستاوردهای علمی این نظریه در زمینه ادراک است. بنا به این نظریه، چگونگی ادراک ما از پدیده ها مبتنی بر چندین قانون یا اصل به نام قوانین سازمان ادراکی است.</a:t>
            </a:r>
          </a:p>
          <a:p>
            <a:pPr marL="0" indent="0" algn="just" rtl="1">
              <a:buNone/>
            </a:pPr>
            <a:r>
              <a:rPr lang="fa-IR" sz="3000" b="1" dirty="0">
                <a:solidFill>
                  <a:srgbClr val="FF0000"/>
                </a:solidFill>
                <a:cs typeface="B Nazanin" pitchFamily="2" charset="-78"/>
              </a:rPr>
              <a:t>قانون شباهت:</a:t>
            </a:r>
          </a:p>
          <a:p>
            <a:pPr marL="0" indent="0" algn="just" rtl="1">
              <a:buNone/>
            </a:pPr>
            <a:r>
              <a:rPr lang="fa-IR" sz="3000" dirty="0">
                <a:solidFill>
                  <a:prstClr val="black">
                    <a:lumMod val="75000"/>
                    <a:lumOff val="25000"/>
                  </a:prstClr>
                </a:solidFill>
                <a:cs typeface="B Nazanin" pitchFamily="2" charset="-78"/>
              </a:rPr>
              <a:t>بنابه قانون شباهت ، مطالب مشابه یا همگون از مطالب نامشابه بهتر ادراک می شوند . در مطالعاتی که به وسیله کهلر با هجاهای بی معنی انجام گرفت معلوم شد که هجاهای همگون با سهولت بیشتری از هجاهای ناهمگون درک و آموخته می شوند.</a:t>
            </a:r>
          </a:p>
          <a:p>
            <a:pPr marL="0" indent="0" algn="just" rtl="1">
              <a:buNone/>
            </a:pPr>
            <a:r>
              <a:rPr lang="fa-IR" sz="3000" dirty="0">
                <a:solidFill>
                  <a:prstClr val="black">
                    <a:lumMod val="75000"/>
                    <a:lumOff val="25000"/>
                  </a:prstClr>
                </a:solidFill>
                <a:cs typeface="B Nazanin" pitchFamily="2" charset="-78"/>
              </a:rPr>
              <a:t> شباهت اشیاء و امور از جنبه های مختلف مثل رنگ و شکل سبب می شود که با یکدیگر و به صورت گروهی درک و یادگرفته شوند. در قانون مشابهت موارد مشابه بر حسب ویژگی های همانندی که دارند مانند شکل ، رنگ و جز آن گروههای مشترکی را بوجود می آورند. به شرط آنکه ویژگی های قانون مجاورت در آنها حکم فرما نباشد.</a:t>
            </a:r>
          </a:p>
          <a:p>
            <a:pPr marL="0" indent="0" algn="just" rtl="1">
              <a:buNone/>
            </a:pPr>
            <a:endParaRPr lang="fa-IR" sz="3000" dirty="0">
              <a:solidFill>
                <a:prstClr val="black">
                  <a:lumMod val="75000"/>
                  <a:lumOff val="25000"/>
                </a:prstClr>
              </a:solidFill>
              <a:cs typeface="B Nazanin" pitchFamily="2" charset="-78"/>
            </a:endParaRPr>
          </a:p>
        </p:txBody>
      </p:sp>
      <p:sp>
        <p:nvSpPr>
          <p:cNvPr id="2" name="Footer Placeholder 1">
            <a:extLst>
              <a:ext uri="{FF2B5EF4-FFF2-40B4-BE49-F238E27FC236}">
                <a16:creationId xmlns:a16="http://schemas.microsoft.com/office/drawing/2014/main" id="{468651E6-FA88-4947-9928-F08BAC375B77}"/>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1B50468B-1ECD-409D-9268-33F40BCF545A}"/>
              </a:ext>
            </a:extLst>
          </p:cNvPr>
          <p:cNvSpPr>
            <a:spLocks noGrp="1"/>
          </p:cNvSpPr>
          <p:nvPr>
            <p:ph type="sldNum" sz="quarter" idx="12"/>
          </p:nvPr>
        </p:nvSpPr>
        <p:spPr/>
        <p:txBody>
          <a:bodyPr/>
          <a:lstStyle/>
          <a:p>
            <a:fld id="{90703091-F087-4FA2-A1B2-A694CBA1FD6B}" type="slidenum">
              <a:rPr lang="en-US" smtClean="0"/>
              <a:t>8</a:t>
            </a:fld>
            <a:endParaRPr lang="en-US"/>
          </a:p>
        </p:txBody>
      </p:sp>
      <p:pic>
        <p:nvPicPr>
          <p:cNvPr id="5" name="Recorded Sound">
            <a:hlinkClick r:id="" action="ppaction://media"/>
            <a:extLst>
              <a:ext uri="{FF2B5EF4-FFF2-40B4-BE49-F238E27FC236}">
                <a16:creationId xmlns:a16="http://schemas.microsoft.com/office/drawing/2014/main" id="{42C5FA31-8300-45C4-8289-A78E92DCDF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92627" y="5536096"/>
            <a:ext cx="609600" cy="609600"/>
          </a:xfrm>
          <a:prstGeom prst="rect">
            <a:avLst/>
          </a:prstGeom>
        </p:spPr>
      </p:pic>
    </p:spTree>
    <p:extLst>
      <p:ext uri="{BB962C8B-B14F-4D97-AF65-F5344CB8AC3E}">
        <p14:creationId xmlns:p14="http://schemas.microsoft.com/office/powerpoint/2010/main" val="212448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2057" y="261257"/>
            <a:ext cx="10609943" cy="5649965"/>
          </a:xfrm>
        </p:spPr>
        <p:txBody>
          <a:bodyPr>
            <a:noAutofit/>
          </a:bodyPr>
          <a:lstStyle/>
          <a:p>
            <a:pPr marL="0" indent="0" algn="r" rtl="1">
              <a:buNone/>
            </a:pPr>
            <a:r>
              <a:rPr lang="fa-IR" sz="3000" b="1" dirty="0">
                <a:solidFill>
                  <a:srgbClr val="FF0000"/>
                </a:solidFill>
                <a:cs typeface="B Nazanin" pitchFamily="2" charset="-78"/>
              </a:rPr>
              <a:t>قانون مجاورت:</a:t>
            </a:r>
          </a:p>
          <a:p>
            <a:pPr marL="0" indent="0" algn="r" rtl="1">
              <a:buNone/>
            </a:pPr>
            <a:r>
              <a:rPr lang="fa-IR" sz="3000" dirty="0">
                <a:solidFill>
                  <a:prstClr val="black">
                    <a:lumMod val="75000"/>
                    <a:lumOff val="25000"/>
                  </a:prstClr>
                </a:solidFill>
                <a:cs typeface="B Nazanin" pitchFamily="2" charset="-78"/>
              </a:rPr>
              <a:t>طبق قانون مجاورت پدیده ها و اموری که نزدیک به هم قرار دارند بهتر و سهلتر آموخته می شوند. به عبارت دیگر ، عناصری که در مجاورت یکدیگر باشند به صورت کل یکپارچه درک می شوند.</a:t>
            </a:r>
          </a:p>
          <a:p>
            <a:pPr marL="0" indent="0" algn="r" rtl="1">
              <a:buNone/>
            </a:pPr>
            <a:r>
              <a:rPr lang="fa-IR" sz="3000" dirty="0">
                <a:solidFill>
                  <a:prstClr val="black">
                    <a:lumMod val="75000"/>
                    <a:lumOff val="25000"/>
                  </a:prstClr>
                </a:solidFill>
                <a:cs typeface="B Nazanin" pitchFamily="2" charset="-78"/>
              </a:rPr>
              <a:t>قانون مجاورت بیانگر عوامل سازنده ای است که در یک صنحه حضوردارند و شکل ووضع خاصی را بوجود می آورند. هر چه این عوامل یا واحدها به هم نزدیکتر باشند احتمال وابستگی آنها بیشتر است. در این قانون نه تنها فاصله مکانی ونزدیکی عوامل سبب ایجاد دسته های جداگانه می شود ، بلکه این امر در مورد فاصله های زمانی نیز صادق است . اصوات و الفاظی که نزدیک به یکدیگر ادا می شوند با هم یک واحد مستقل صوتی را تشکیل می دهند . و آنهایی که دور از یکدیگرند دارای چنین خصوصیتی نیستند.</a:t>
            </a:r>
          </a:p>
          <a:p>
            <a:pPr marL="0" indent="0" algn="r" rtl="1">
              <a:buNone/>
            </a:pPr>
            <a:r>
              <a:rPr lang="fa-IR" sz="3000" dirty="0">
                <a:solidFill>
                  <a:prstClr val="black">
                    <a:lumMod val="75000"/>
                    <a:lumOff val="25000"/>
                  </a:prstClr>
                </a:solidFill>
                <a:cs typeface="B Nazanin" pitchFamily="2" charset="-78"/>
              </a:rPr>
              <a:t>در واقع وقتی فاصله ها از یکدیگر زیاد باشند هیچ نوع وحدتی پدید نمی آید . اما هرچه این اجزا به هم نزدیکتر باشند واحدهای متشکل تر وپایداتری بوجود می آورند. بر همین اساس هر چه خاطره ای قدیمی تر ودورتر باشد احتمال به یاد آوردن آن کمتر است .</a:t>
            </a:r>
          </a:p>
          <a:p>
            <a:pPr marL="0" indent="0" algn="r" rtl="1">
              <a:buNone/>
            </a:pPr>
            <a:endParaRPr lang="fa-IR" sz="3000" dirty="0">
              <a:solidFill>
                <a:prstClr val="black">
                  <a:lumMod val="75000"/>
                  <a:lumOff val="25000"/>
                </a:prstClr>
              </a:solidFill>
              <a:cs typeface="B Nazanin" pitchFamily="2" charset="-78"/>
            </a:endParaRPr>
          </a:p>
        </p:txBody>
      </p:sp>
      <p:sp>
        <p:nvSpPr>
          <p:cNvPr id="2" name="Footer Placeholder 1">
            <a:extLst>
              <a:ext uri="{FF2B5EF4-FFF2-40B4-BE49-F238E27FC236}">
                <a16:creationId xmlns:a16="http://schemas.microsoft.com/office/drawing/2014/main" id="{36500E4D-4986-4C0E-9C93-2AF6328CAAAA}"/>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A983D57B-8519-46FF-BBD7-B1F052661538}"/>
              </a:ext>
            </a:extLst>
          </p:cNvPr>
          <p:cNvSpPr>
            <a:spLocks noGrp="1"/>
          </p:cNvSpPr>
          <p:nvPr>
            <p:ph type="sldNum" sz="quarter" idx="12"/>
          </p:nvPr>
        </p:nvSpPr>
        <p:spPr/>
        <p:txBody>
          <a:bodyPr/>
          <a:lstStyle/>
          <a:p>
            <a:fld id="{90703091-F087-4FA2-A1B2-A694CBA1FD6B}" type="slidenum">
              <a:rPr lang="en-US" smtClean="0"/>
              <a:t>9</a:t>
            </a:fld>
            <a:endParaRPr lang="en-US"/>
          </a:p>
        </p:txBody>
      </p:sp>
      <p:pic>
        <p:nvPicPr>
          <p:cNvPr id="5" name="Recorded Sound">
            <a:hlinkClick r:id="" action="ppaction://media"/>
            <a:extLst>
              <a:ext uri="{FF2B5EF4-FFF2-40B4-BE49-F238E27FC236}">
                <a16:creationId xmlns:a16="http://schemas.microsoft.com/office/drawing/2014/main" id="{353D8597-C756-49D7-8B91-2A7C12F255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9530" y="5756689"/>
            <a:ext cx="609600" cy="609600"/>
          </a:xfrm>
          <a:prstGeom prst="rect">
            <a:avLst/>
          </a:prstGeom>
        </p:spPr>
      </p:pic>
    </p:spTree>
    <p:extLst>
      <p:ext uri="{BB962C8B-B14F-4D97-AF65-F5344CB8AC3E}">
        <p14:creationId xmlns:p14="http://schemas.microsoft.com/office/powerpoint/2010/main" val="33352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1614</Words>
  <Application>Microsoft Office PowerPoint</Application>
  <PresentationFormat>Widescreen</PresentationFormat>
  <Paragraphs>85</Paragraphs>
  <Slides>14</Slides>
  <Notes>1</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قانون شکل و زمینه:  طبق قانون شکل و زمینه خواص پدیده های گشتالتی این است که در زمینه ای که یافت می شوند ، به طور مشخص جلوه می کنند. شکل در هر زمینه ای همان گشتالت است ، یعنی چیزی که ادراک می شود. زمینه عبارت است از صحنه ای که در آن شکل ظاهر می شود. به عبارت دیگر بخشی از حوزه ادراکی که به خوبی سازمان یافته است و توجه شخص را به خود جلب می کند شکل نام دارد و بخش مبهم و نامتمایز حوزه ادراکی که شکل در آن بارز می شود زمینه نام دارد.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madad138318@outlook.com</dc:creator>
  <cp:lastModifiedBy>madad138318@outlook.com</cp:lastModifiedBy>
  <cp:revision>3</cp:revision>
  <dcterms:created xsi:type="dcterms:W3CDTF">2020-05-05T23:08:56Z</dcterms:created>
  <dcterms:modified xsi:type="dcterms:W3CDTF">2020-05-05T23:19:40Z</dcterms:modified>
</cp:coreProperties>
</file>