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6" r:id="rId11"/>
    <p:sldId id="267" r:id="rId12"/>
    <p:sldId id="268" r:id="rId13"/>
    <p:sldId id="269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77F33-4892-4BE7-A600-42977E8670F2}" type="datetimeFigureOut">
              <a:rPr lang="en-US" smtClean="0"/>
              <a:t>4/29/2020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Oval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E1281F14-04B1-4D86-A08D-BA5446F9115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77F33-4892-4BE7-A600-42977E8670F2}" type="datetimeFigureOut">
              <a:rPr lang="en-US" smtClean="0"/>
              <a:t>4/29/2020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81F14-04B1-4D86-A08D-BA5446F91159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E1281F14-04B1-4D86-A08D-BA5446F91159}" type="slidenum">
              <a:rPr lang="en-US" smtClean="0"/>
              <a:t>‹#›</a:t>
            </a:fld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77F33-4892-4BE7-A600-42977E8670F2}" type="datetimeFigureOut">
              <a:rPr lang="en-US" smtClean="0"/>
              <a:t>4/29/2020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77F33-4892-4BE7-A600-42977E8670F2}" type="datetimeFigureOut">
              <a:rPr lang="en-US" smtClean="0"/>
              <a:t>4/29/2020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E1281F14-04B1-4D86-A08D-BA5446F9115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77F33-4892-4BE7-A600-42977E8670F2}" type="datetimeFigureOut">
              <a:rPr lang="en-US" smtClean="0"/>
              <a:t>4/29/2020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E1281F14-04B1-4D86-A08D-BA5446F91159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FAD77F33-4892-4BE7-A600-42977E8670F2}" type="datetimeFigureOut">
              <a:rPr lang="en-US" smtClean="0"/>
              <a:t>4/29/2020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81F14-04B1-4D86-A08D-BA5446F9115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77F33-4892-4BE7-A600-42977E8670F2}" type="datetimeFigureOut">
              <a:rPr lang="en-US" smtClean="0"/>
              <a:t>4/29/2020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Oval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Oval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E1281F14-04B1-4D86-A08D-BA5446F91159}" type="slidenum">
              <a:rPr lang="en-US" smtClean="0"/>
              <a:t>‹#›</a:t>
            </a:fld>
            <a:endParaRPr lang="en-US"/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77F33-4892-4BE7-A600-42977E8670F2}" type="datetimeFigureOut">
              <a:rPr lang="en-US" smtClean="0"/>
              <a:t>4/29/2020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E1281F14-04B1-4D86-A08D-BA5446F911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77F33-4892-4BE7-A600-42977E8670F2}" type="datetimeFigureOut">
              <a:rPr lang="en-US" smtClean="0"/>
              <a:t>4/29/2020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1281F14-04B1-4D86-A08D-BA5446F911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E1281F14-04B1-4D86-A08D-BA5446F91159}" type="slidenum">
              <a:rPr lang="en-US" smtClean="0"/>
              <a:t>‹#›</a:t>
            </a:fld>
            <a:endParaRPr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77F33-4892-4BE7-A600-42977E8670F2}" type="datetimeFigureOut">
              <a:rPr lang="en-US" smtClean="0"/>
              <a:t>4/29/2020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traight Connector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Oval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E1281F14-04B1-4D86-A08D-BA5446F91159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FAD77F33-4892-4BE7-A600-42977E8670F2}" type="datetimeFigureOut">
              <a:rPr lang="en-US" smtClean="0"/>
              <a:t>4/29/2020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FAD77F33-4892-4BE7-A600-42977E8670F2}" type="datetimeFigureOut">
              <a:rPr lang="en-US" smtClean="0"/>
              <a:t>4/29/2020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E1281F14-04B1-4D86-A08D-BA5446F91159}" type="slidenum">
              <a:rPr lang="en-US" smtClean="0"/>
              <a:t>‹#›</a:t>
            </a:fld>
            <a:endParaRPr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3.png"/><Relationship Id="rId4" Type="http://schemas.openxmlformats.org/officeDocument/2006/relationships/image" Target="../media/image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200000"/>
              </a:lnSpc>
            </a:pPr>
            <a:r>
              <a:rPr lang="fa-IR" sz="3200" b="1" dirty="0" smtClean="0"/>
              <a:t>بخش 2 روان رشد</a:t>
            </a:r>
            <a:r>
              <a:rPr lang="en-US" sz="3200" b="1" dirty="0" smtClean="0"/>
              <a:t/>
            </a:r>
            <a:br>
              <a:rPr lang="en-US" sz="3200" b="1" dirty="0" smtClean="0"/>
            </a:br>
            <a:r>
              <a:rPr lang="fa-IR" sz="3200" b="1" dirty="0" smtClean="0"/>
              <a:t>مدرس:قره دینگه</a:t>
            </a:r>
            <a:endParaRPr lang="en-US" sz="3200" b="1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53400" y="5562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607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1752600"/>
            <a:ext cx="7851648" cy="1752600"/>
          </a:xfrm>
        </p:spPr>
        <p:txBody>
          <a:bodyPr>
            <a:normAutofit/>
          </a:bodyPr>
          <a:lstStyle/>
          <a:p>
            <a:r>
              <a:rPr lang="fa-IR" sz="2800" b="1" dirty="0"/>
              <a:t>9-تاثیرمتقابل محیط ووراثت؟(ص47...بریکدیگرتاثیردارند).</a:t>
            </a:r>
            <a:endParaRPr lang="en-US" sz="2800" b="1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53400" y="541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878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72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133600"/>
            <a:ext cx="8534400" cy="15240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fa-IR" sz="2800" b="1" dirty="0"/>
              <a:t>10-انواع مطالعات دررشد؟(ص54،توصیفی،توصیفی طولی وعرضی،همبستگی،آزمایشگاهی وتعریف مختصرهرکدام).</a:t>
            </a:r>
            <a:endParaRPr lang="en-US" sz="2800" b="1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53400" y="5562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378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8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sz="1800" dirty="0"/>
          </a:p>
        </p:txBody>
      </p:sp>
      <p:sp>
        <p:nvSpPr>
          <p:cNvPr id="3" name="Rectangle 2"/>
          <p:cNvSpPr/>
          <p:nvPr/>
        </p:nvSpPr>
        <p:spPr>
          <a:xfrm>
            <a:off x="2286000" y="2828836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lnSpc>
                <a:spcPct val="150000"/>
              </a:lnSpc>
            </a:pPr>
            <a:r>
              <a:rPr lang="fa-IR" b="1" dirty="0" smtClean="0"/>
              <a:t>دانشجویان عزیزلطفاجواب سوالات راتایک هفته به پی وی شخصی من ارسال نمایید. نمره کلاسی ازهمین تکالیف خواهدبود.ناگفته نماندجواب سوالهابایدطوری نوشته شودکه </a:t>
            </a:r>
          </a:p>
          <a:p>
            <a:pPr algn="r">
              <a:lnSpc>
                <a:spcPct val="150000"/>
              </a:lnSpc>
            </a:pPr>
            <a:r>
              <a:rPr lang="fa-IR" b="1" dirty="0" smtClean="0"/>
              <a:t> درپایان ترم بتوان ازآن استفاده کرد.</a:t>
            </a:r>
            <a:endParaRPr lang="en-US" b="1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29600" y="5562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068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1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1368426" y="3733800"/>
            <a:ext cx="6480174" cy="1066800"/>
          </a:xfrm>
        </p:spPr>
        <p:txBody>
          <a:bodyPr>
            <a:normAutofit/>
          </a:bodyPr>
          <a:lstStyle/>
          <a:p>
            <a:r>
              <a:rPr lang="fa-IR" sz="4400" dirty="0" smtClean="0"/>
              <a:t>تمام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5930155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057400"/>
            <a:ext cx="8537448" cy="137160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</a:pPr>
            <a:r>
              <a:rPr lang="fa-IR" sz="2400" b="1" dirty="0">
                <a:latin typeface="Calibri"/>
                <a:ea typeface="Calibri"/>
              </a:rPr>
              <a:t> </a:t>
            </a:r>
            <a:r>
              <a:rPr lang="en-US" sz="2400" b="1" dirty="0">
                <a:latin typeface="Calibri"/>
                <a:ea typeface="Calibri"/>
                <a:cs typeface="Arial"/>
              </a:rPr>
              <a:t/>
            </a:r>
            <a:br>
              <a:rPr lang="en-US" sz="2400" b="1" dirty="0">
                <a:latin typeface="Calibri"/>
                <a:ea typeface="Calibri"/>
                <a:cs typeface="Arial"/>
              </a:rPr>
            </a:br>
            <a:r>
              <a:rPr lang="fa-IR" sz="2400" b="1" dirty="0">
                <a:latin typeface="Calibri"/>
                <a:ea typeface="Calibri"/>
              </a:rPr>
              <a:t>1-دسته بندی نظرات متفاوت درموردعوامل موثردررشد</a:t>
            </a:r>
            <a:r>
              <a:rPr lang="fa-IR" sz="2400" b="1" dirty="0" smtClean="0">
                <a:latin typeface="Calibri"/>
                <a:ea typeface="Calibri"/>
              </a:rPr>
              <a:t>؟                      </a:t>
            </a:r>
            <a:br>
              <a:rPr lang="fa-IR" sz="2400" b="1" dirty="0" smtClean="0">
                <a:latin typeface="Calibri"/>
                <a:ea typeface="Calibri"/>
              </a:rPr>
            </a:br>
            <a:r>
              <a:rPr lang="fa-IR" sz="2400" b="1" dirty="0" smtClean="0">
                <a:latin typeface="Calibri"/>
                <a:ea typeface="Calibri"/>
              </a:rPr>
              <a:t>    (</a:t>
            </a:r>
            <a:r>
              <a:rPr lang="fa-IR" sz="2400" b="1" dirty="0">
                <a:latin typeface="Calibri"/>
                <a:ea typeface="Calibri"/>
              </a:rPr>
              <a:t>ص 25آن دسته که...،گروه دیگر...زیستی </a:t>
            </a:r>
            <a:r>
              <a:rPr lang="fa-IR" sz="2400" b="1" dirty="0" smtClean="0">
                <a:latin typeface="Calibri"/>
                <a:ea typeface="Calibri"/>
              </a:rPr>
              <a:t>ودرونی).                            </a:t>
            </a:r>
            <a:r>
              <a:rPr lang="en-US" sz="2400" b="1" dirty="0">
                <a:latin typeface="Calibri"/>
                <a:ea typeface="Calibri"/>
                <a:cs typeface="Arial"/>
              </a:rPr>
              <a:t/>
            </a:r>
            <a:br>
              <a:rPr lang="en-US" sz="2400" b="1" dirty="0">
                <a:latin typeface="Calibri"/>
                <a:ea typeface="Calibri"/>
                <a:cs typeface="Arial"/>
              </a:rPr>
            </a:br>
            <a:endParaRPr lang="en-US" sz="2400" b="1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53400" y="541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910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8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819400"/>
            <a:ext cx="8534400" cy="1828800"/>
          </a:xfrm>
        </p:spPr>
        <p:txBody>
          <a:bodyPr>
            <a:noAutofit/>
          </a:bodyPr>
          <a:lstStyle/>
          <a:p>
            <a:pPr marL="0" marR="0" algn="r" rtl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fa-IR" sz="2800" b="1" dirty="0" smtClean="0">
                <a:latin typeface="Calibri"/>
                <a:ea typeface="Calibri"/>
              </a:rPr>
              <a:t>2-ازنظریات رشدکدام </a:t>
            </a:r>
            <a:r>
              <a:rPr lang="fa-IR" sz="2800" b="1" dirty="0">
                <a:latin typeface="Calibri"/>
                <a:ea typeface="Calibri"/>
              </a:rPr>
              <a:t>نظرصحیح تراست؟ومیزان تاثیرگذاری هریک ازعوامل به چه چیزی بستگی دارد</a:t>
            </a:r>
            <a:r>
              <a:rPr lang="fa-IR" sz="2800" b="1" dirty="0" smtClean="0">
                <a:latin typeface="Calibri"/>
                <a:ea typeface="Calibri"/>
              </a:rPr>
              <a:t>؟                                          (</a:t>
            </a:r>
            <a:r>
              <a:rPr lang="fa-IR" sz="2800" b="1" dirty="0">
                <a:latin typeface="Calibri"/>
                <a:ea typeface="Calibri"/>
              </a:rPr>
              <a:t>ص25 ازبدیهی...بیشتری داشته باشد).</a:t>
            </a:r>
            <a:r>
              <a:rPr lang="en-US" sz="1800" b="1" dirty="0">
                <a:latin typeface="Calibri"/>
                <a:ea typeface="Calibri"/>
                <a:cs typeface="Arial"/>
              </a:rPr>
              <a:t/>
            </a:r>
            <a:br>
              <a:rPr lang="en-US" sz="1800" b="1" dirty="0">
                <a:latin typeface="Calibri"/>
                <a:ea typeface="Calibri"/>
                <a:cs typeface="Arial"/>
              </a:rPr>
            </a:br>
            <a:endParaRPr lang="en-US" sz="2800" b="1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29600" y="5562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168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87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3962400"/>
          </a:xfrm>
        </p:spPr>
        <p:txBody>
          <a:bodyPr/>
          <a:lstStyle/>
          <a:p>
            <a:r>
              <a:rPr lang="fa-IR" b="1" dirty="0"/>
              <a:t>3-توارث وومحیط بعنوان دوعامل تعیین کننده رشد</a:t>
            </a:r>
            <a:r>
              <a:rPr lang="fa-IR" b="1" dirty="0" smtClean="0"/>
              <a:t>؟        (</a:t>
            </a:r>
            <a:r>
              <a:rPr lang="fa-IR" b="1" dirty="0"/>
              <a:t>ص 39ازعوامل محیطی ...پیش ازتولداست).</a:t>
            </a:r>
            <a:endParaRPr lang="en-US" b="1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77200" y="541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702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9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667000"/>
            <a:ext cx="8534400" cy="1752600"/>
          </a:xfrm>
        </p:spPr>
        <p:txBody>
          <a:bodyPr>
            <a:normAutofit fontScale="90000"/>
          </a:bodyPr>
          <a:lstStyle/>
          <a:p>
            <a:pPr marL="0" marR="0" algn="r" rtl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fa-IR" sz="3600" b="1" dirty="0">
                <a:latin typeface="Calibri"/>
                <a:ea typeface="Calibri"/>
              </a:rPr>
              <a:t>4-عوامل اساسی محیطی موثردررشدکودک؟(ص40سطرآخر).</a:t>
            </a:r>
            <a:r>
              <a:rPr lang="en-US" sz="2400" b="1" dirty="0">
                <a:latin typeface="Calibri"/>
                <a:ea typeface="Calibri"/>
                <a:cs typeface="Arial"/>
              </a:rPr>
              <a:t/>
            </a:r>
            <a:br>
              <a:rPr lang="en-US" sz="2400" b="1" dirty="0">
                <a:latin typeface="Calibri"/>
                <a:ea typeface="Calibri"/>
                <a:cs typeface="Arial"/>
              </a:rPr>
            </a:br>
            <a:endParaRPr lang="en-US" b="1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53400" y="5486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992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9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1905000"/>
            <a:ext cx="8534400" cy="1447800"/>
          </a:xfrm>
        </p:spPr>
        <p:txBody>
          <a:bodyPr/>
          <a:lstStyle/>
          <a:p>
            <a:r>
              <a:rPr lang="fa-IR" b="1" dirty="0"/>
              <a:t>5-تفاوتها ی </a:t>
            </a:r>
            <a:r>
              <a:rPr lang="fa-IR" b="1" dirty="0" smtClean="0"/>
              <a:t>فرهنگی وتاثیرآن بررشد؟(</a:t>
            </a:r>
            <a:r>
              <a:rPr lang="fa-IR" b="1" dirty="0"/>
              <a:t>ص41پاراگراف دوم،هرگروه ازمردم...گوناگون است).</a:t>
            </a:r>
            <a:endParaRPr lang="en-US" b="1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29600" y="5562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714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0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09800"/>
            <a:ext cx="8534400" cy="1524000"/>
          </a:xfrm>
        </p:spPr>
        <p:txBody>
          <a:bodyPr/>
          <a:lstStyle/>
          <a:p>
            <a:r>
              <a:rPr lang="fa-IR" b="1" dirty="0"/>
              <a:t>6-تفاوتهای </a:t>
            </a:r>
            <a:r>
              <a:rPr lang="fa-IR" b="1" dirty="0" smtClean="0"/>
              <a:t>اجتماعی-اقتصادی وتاثیرآن بررشد؟(</a:t>
            </a:r>
            <a:r>
              <a:rPr lang="fa-IR" b="1" dirty="0"/>
              <a:t>ص42ازاول...پیدامی کنند).</a:t>
            </a:r>
            <a:endParaRPr lang="en-US" b="1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53400" y="5486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241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0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38100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fa-IR" sz="2800" b="1" dirty="0"/>
              <a:t>7-تفاوتهای  خانوادگی وتاثیرآن بررشد؟(ص43...ارتباط بااوست+ص44پاراگراف دوم تاثیرمادروپدر...به حساب آورد).</a:t>
            </a:r>
            <a:endParaRPr lang="en-US" sz="2800" b="1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77200" y="5486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033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44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endParaRPr lang="en-US" sz="1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783865"/>
            <a:ext cx="5946775" cy="1624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05800" y="5562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545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18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vic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123</TotalTime>
  <Words>136</Words>
  <Application>Microsoft Office PowerPoint</Application>
  <PresentationFormat>On-screen Show (4:3)</PresentationFormat>
  <Paragraphs>13</Paragraphs>
  <Slides>13</Slides>
  <Notes>0</Notes>
  <HiddenSlides>0</HiddenSlides>
  <MMClips>12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Civic</vt:lpstr>
      <vt:lpstr>بخش 2 روان رشد مدرس:قره دینگه</vt:lpstr>
      <vt:lpstr>  1-دسته بندی نظرات متفاوت درموردعوامل موثردررشد؟                           (ص 25آن دسته که...،گروه دیگر...زیستی ودرونی).                             </vt:lpstr>
      <vt:lpstr>2-ازنظریات رشدکدام نظرصحیح تراست؟ومیزان تاثیرگذاری هریک ازعوامل به چه چیزی بستگی دارد؟                                          (ص25 ازبدیهی...بیشتری داشته باشد). </vt:lpstr>
      <vt:lpstr>3-توارث وومحیط بعنوان دوعامل تعیین کننده رشد؟        (ص 39ازعوامل محیطی ...پیش ازتولداست).</vt:lpstr>
      <vt:lpstr>4-عوامل اساسی محیطی موثردررشدکودک؟(ص40سطرآخر). </vt:lpstr>
      <vt:lpstr>5-تفاوتها ی فرهنگی وتاثیرآن بررشد؟(ص41پاراگراف دوم،هرگروه ازمردم...گوناگون است).</vt:lpstr>
      <vt:lpstr>6-تفاوتهای اجتماعی-اقتصادی وتاثیرآن بررشد؟(ص42ازاول...پیدامی کنند).</vt:lpstr>
      <vt:lpstr>7-تفاوتهای  خانوادگی وتاثیرآن بررشد؟(ص43...ارتباط بااوست+ص44پاراگراف دوم تاثیرمادروپدر...به حساب آورد).</vt:lpstr>
      <vt:lpstr>PowerPoint Presentation</vt:lpstr>
      <vt:lpstr>9-تاثیرمتقابل محیط ووراثت؟(ص47...بریکدیگرتاثیردارند).</vt:lpstr>
      <vt:lpstr>10-انواع مطالعات دررشد؟(ص54،توصیفی،توصیفی طولی وعرضی،همبستگی،آزمایشگاهی وتعریف مختصرهرکدام).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بخش 2 روان رشد مدرس:قره دینگه</dc:title>
  <dc:creator>Windows 7</dc:creator>
  <cp:lastModifiedBy>Windows 7</cp:lastModifiedBy>
  <cp:revision>11</cp:revision>
  <dcterms:created xsi:type="dcterms:W3CDTF">2020-04-29T18:43:53Z</dcterms:created>
  <dcterms:modified xsi:type="dcterms:W3CDTF">2020-04-29T20:47:50Z</dcterms:modified>
</cp:coreProperties>
</file>