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DED43B8-4496-4566-96B7-F24557A4FB4F}" type="datetimeFigureOut">
              <a:rPr lang="fa-IR" smtClean="0"/>
              <a:t>03/18/1431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E6A019AC-4A99-4A2F-ABAC-1293C6E5A317}" type="slidenum">
              <a:rPr lang="fa-IR" smtClean="0"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764704"/>
            <a:ext cx="5754216" cy="152400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chemeClr val="bg1"/>
                </a:solidFill>
              </a:rPr>
              <a:t>به نام خدا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356992"/>
            <a:ext cx="6858000" cy="2358008"/>
          </a:xfrm>
        </p:spPr>
        <p:txBody>
          <a:bodyPr/>
          <a:lstStyle/>
          <a:p>
            <a:pPr algn="ctr"/>
            <a:r>
              <a:rPr lang="fa-IR" dirty="0" smtClean="0"/>
              <a:t>دانشگاه فرهنگیان خوی</a:t>
            </a:r>
          </a:p>
          <a:p>
            <a:pPr algn="ctr"/>
            <a:r>
              <a:rPr lang="fa-IR" dirty="0" smtClean="0"/>
              <a:t>تربیت بدنی 97</a:t>
            </a:r>
          </a:p>
          <a:p>
            <a:pPr algn="ctr"/>
            <a:r>
              <a:rPr lang="fa-IR" dirty="0" smtClean="0"/>
              <a:t>فارسی عمومی</a:t>
            </a:r>
          </a:p>
          <a:p>
            <a:pPr algn="ctr"/>
            <a:r>
              <a:rPr lang="fa-IR" dirty="0" smtClean="0"/>
              <a:t>مدرس:کامرانی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086656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0"/>
            <a:ext cx="6781800" cy="366936"/>
          </a:xfrm>
        </p:spPr>
        <p:txBody>
          <a:bodyPr>
            <a:normAutofit/>
          </a:bodyPr>
          <a:lstStyle/>
          <a:p>
            <a:pPr algn="ctr"/>
            <a:r>
              <a:rPr lang="fa-IR" sz="1800" dirty="0" smtClean="0">
                <a:solidFill>
                  <a:schemeClr val="bg1"/>
                </a:solidFill>
              </a:rPr>
              <a:t>دانشگاه فرهنگیان خوی * فارسی عمومی * کامرانی</a:t>
            </a:r>
            <a:endParaRPr lang="fa-IR" sz="1800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/>
          <a:lstStyle/>
          <a:p>
            <a:pPr algn="ctr">
              <a:lnSpc>
                <a:spcPct val="200000"/>
              </a:lnSpc>
            </a:pPr>
            <a:r>
              <a:rPr lang="fa-IR" dirty="0" smtClean="0"/>
              <a:t>میرزا محمد علی صائب </a:t>
            </a:r>
            <a:r>
              <a:rPr lang="ar-SA" dirty="0" smtClean="0"/>
              <a:t>تبریزی1016_1081(ه.ق</a:t>
            </a:r>
            <a:r>
              <a:rPr lang="ar-SA" dirty="0"/>
              <a:t>) از غزلسرایان مشهور و از برجسته ترین چهره های سبک هندی است.صائب تبریزی،مضمون ساز،باریک اندیش،نازک کار و تمثیل پرداز است.بخشی از زندگی صائب در هند سپری شده،بعد از بازگشت به ایران به </a:t>
            </a:r>
            <a:r>
              <a:rPr lang="fa-IR" dirty="0" smtClean="0"/>
              <a:t>فرمان </a:t>
            </a:r>
            <a:r>
              <a:rPr lang="ar-SA" dirty="0" smtClean="0"/>
              <a:t> </a:t>
            </a:r>
            <a:r>
              <a:rPr lang="ar-SA" dirty="0"/>
              <a:t>شاه عباس دوم به مقام ملک الشعرایی رسیده است و در بین ادبا به «ملک الکلام»شهرت دارد.</a:t>
            </a:r>
            <a:endParaRPr lang="en-US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fa-IR" dirty="0"/>
              <a:t> </a:t>
            </a:r>
            <a:r>
              <a:rPr lang="fa-IR" dirty="0" smtClean="0"/>
              <a:t>                  </a:t>
            </a:r>
            <a:r>
              <a:rPr lang="ar-SA" dirty="0" smtClean="0"/>
              <a:t>وزن </a:t>
            </a:r>
            <a:r>
              <a:rPr lang="ar-SA" dirty="0"/>
              <a:t>شعر:مفعول فاعلات مفاعیل فاعلن</a:t>
            </a:r>
            <a:endParaRPr lang="en-US" dirty="0"/>
          </a:p>
          <a:p>
            <a:pPr>
              <a:lnSpc>
                <a:spcPct val="200000"/>
              </a:lnSpc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3587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-14514"/>
            <a:ext cx="6781800" cy="419178"/>
          </a:xfrm>
        </p:spPr>
        <p:txBody>
          <a:bodyPr>
            <a:normAutofit/>
          </a:bodyPr>
          <a:lstStyle/>
          <a:p>
            <a:pPr algn="ctr"/>
            <a:r>
              <a:rPr lang="fa-IR" sz="1600" dirty="0">
                <a:solidFill>
                  <a:schemeClr val="bg1"/>
                </a:solidFill>
              </a:rPr>
              <a:t>دانشگاه فرهنگیان خوی * فارسی عمومی * کامرانی</a:t>
            </a:r>
            <a:endParaRPr lang="fa-IR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551512"/>
          </a:xfrm>
        </p:spPr>
        <p:txBody>
          <a:bodyPr>
            <a:normAutofit/>
          </a:bodyPr>
          <a:lstStyle/>
          <a:p>
            <a:r>
              <a:rPr lang="ar-SA" dirty="0">
                <a:solidFill>
                  <a:srgbClr val="7030A0"/>
                </a:solidFill>
              </a:rPr>
              <a:t>بیت اول: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ar-SA" dirty="0">
                <a:solidFill>
                  <a:schemeClr val="accent1"/>
                </a:solidFill>
              </a:rPr>
              <a:t>آزادگی به سلطنت جم برابر است   دست ز کار رفته به خاتم </a:t>
            </a:r>
            <a:r>
              <a:rPr lang="ar-SA" dirty="0" smtClean="0">
                <a:solidFill>
                  <a:schemeClr val="accent1"/>
                </a:solidFill>
              </a:rPr>
              <a:t>برابرست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ar-SA" dirty="0"/>
              <a:t>معنی بیت: آزاد بودن و وابسته نبودن با پادشاهی حکمرانان یکی و برابر است.دستی که از قدرتش سو استفاده نمیکند از نظر ازادگان با قدرت و پادشاهی برابر است.</a:t>
            </a:r>
            <a:endParaRPr lang="en-US" dirty="0"/>
          </a:p>
          <a:p>
            <a:r>
              <a:rPr lang="ar-SA" dirty="0">
                <a:solidFill>
                  <a:schemeClr val="accent1"/>
                </a:solidFill>
              </a:rPr>
              <a:t>توضیحات بیت</a:t>
            </a:r>
            <a:r>
              <a:rPr lang="ar-SA" dirty="0"/>
              <a:t>:</a:t>
            </a:r>
            <a:endParaRPr lang="en-US" dirty="0"/>
          </a:p>
          <a:p>
            <a:r>
              <a:rPr lang="ar-SA" dirty="0"/>
              <a:t>دست ز کار رفته:دست عاری از قدرت که در نظر آزادگان به انگشتر سلیمان که مظهر قدرت است میماند.</a:t>
            </a:r>
            <a:endParaRPr lang="en-US" dirty="0"/>
          </a:p>
          <a:p>
            <a:r>
              <a:rPr lang="ar-SA" dirty="0"/>
              <a:t>سلطنت:پادشاهی</a:t>
            </a:r>
            <a:endParaRPr lang="en-US" dirty="0"/>
          </a:p>
          <a:p>
            <a:r>
              <a:rPr lang="ar-SA" dirty="0"/>
              <a:t>جم:مخفف جمشید</a:t>
            </a:r>
            <a:endParaRPr 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339386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0"/>
            <a:ext cx="6781800" cy="366936"/>
          </a:xfrm>
        </p:spPr>
        <p:txBody>
          <a:bodyPr>
            <a:normAutofit/>
          </a:bodyPr>
          <a:lstStyle/>
          <a:p>
            <a:pPr algn="ctr"/>
            <a:r>
              <a:rPr lang="fa-IR" sz="1600" dirty="0">
                <a:solidFill>
                  <a:schemeClr val="bg1"/>
                </a:solidFill>
              </a:rPr>
              <a:t>دانشگاه فرهنگیان خوی * فارسی عمومی * کامرانی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047456"/>
          </a:xfrm>
        </p:spPr>
        <p:txBody>
          <a:bodyPr>
            <a:normAutofit/>
          </a:bodyPr>
          <a:lstStyle/>
          <a:p>
            <a:r>
              <a:rPr lang="ar-SA" dirty="0">
                <a:solidFill>
                  <a:srgbClr val="7030A0"/>
                </a:solidFill>
              </a:rPr>
              <a:t>بیت دوم</a:t>
            </a:r>
            <a:r>
              <a:rPr lang="ar-SA" dirty="0"/>
              <a:t>:</a:t>
            </a:r>
            <a:endParaRPr lang="en-US" dirty="0"/>
          </a:p>
          <a:p>
            <a:r>
              <a:rPr lang="ar-SA" dirty="0">
                <a:solidFill>
                  <a:schemeClr val="accent1"/>
                </a:solidFill>
              </a:rPr>
              <a:t>بی کس نواز باش که هر طفل بی پدر    در منزلت له عیسی مریم ب</a:t>
            </a:r>
            <a:r>
              <a:rPr lang="fa-IR" dirty="0">
                <a:solidFill>
                  <a:schemeClr val="accent1"/>
                </a:solidFill>
              </a:rPr>
              <a:t>ر</a:t>
            </a:r>
            <a:r>
              <a:rPr lang="ar-SA" dirty="0">
                <a:solidFill>
                  <a:schemeClr val="accent1"/>
                </a:solidFill>
              </a:rPr>
              <a:t>اب</a:t>
            </a:r>
            <a:r>
              <a:rPr lang="fa-IR" dirty="0">
                <a:solidFill>
                  <a:schemeClr val="accent1"/>
                </a:solidFill>
              </a:rPr>
              <a:t>ر</a:t>
            </a:r>
            <a:r>
              <a:rPr lang="ar-SA" dirty="0">
                <a:solidFill>
                  <a:schemeClr val="accent1"/>
                </a:solidFill>
              </a:rPr>
              <a:t>ست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ar-SA" dirty="0"/>
              <a:t>معنی بیت:باافراد بی کس و یتیم و ضعیف با رحم و مروت برخورد کن و از انان حمایت کن.چون هر کودک یتیم در ا</a:t>
            </a:r>
            <a:r>
              <a:rPr lang="fa-IR" dirty="0"/>
              <a:t>رج </a:t>
            </a:r>
            <a:r>
              <a:rPr lang="ar-SA" dirty="0"/>
              <a:t>و قرب با عیسای مریم برابری میکند.</a:t>
            </a:r>
            <a:endParaRPr lang="en-US" dirty="0"/>
          </a:p>
          <a:p>
            <a:r>
              <a:rPr lang="ar-SA" dirty="0">
                <a:solidFill>
                  <a:schemeClr val="accent1"/>
                </a:solidFill>
              </a:rPr>
              <a:t>توضیحات بیت</a:t>
            </a:r>
            <a:r>
              <a:rPr lang="ar-SA" dirty="0"/>
              <a:t>:</a:t>
            </a:r>
            <a:endParaRPr lang="en-US" dirty="0"/>
          </a:p>
          <a:p>
            <a:r>
              <a:rPr lang="ar-SA" dirty="0"/>
              <a:t>عیسی مریم:تلمیح</a:t>
            </a:r>
            <a:endParaRPr lang="en-US" dirty="0"/>
          </a:p>
          <a:p>
            <a:r>
              <a:rPr lang="ar-SA" dirty="0"/>
              <a:t>منزلت:جایگاه</a:t>
            </a:r>
            <a:endParaRPr lang="en-US" dirty="0"/>
          </a:p>
          <a:p>
            <a:r>
              <a:rPr lang="ar-SA" dirty="0"/>
              <a:t>بی کس نواز بودن:کنایه از حمایت از ضعیفان و یتیمان</a:t>
            </a:r>
            <a:endParaRPr lang="en-US" dirty="0"/>
          </a:p>
          <a:p>
            <a:r>
              <a:rPr lang="ar-SA" dirty="0"/>
              <a:t>_شاعر در این بیت منزلت یتیمان را با منزلت عیسای مریم برابر دانسته است.</a:t>
            </a:r>
            <a:endParaRPr 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698328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0"/>
            <a:ext cx="6781800" cy="332656"/>
          </a:xfrm>
        </p:spPr>
        <p:txBody>
          <a:bodyPr>
            <a:normAutofit fontScale="90000"/>
          </a:bodyPr>
          <a:lstStyle/>
          <a:p>
            <a:pPr algn="ctr"/>
            <a:r>
              <a:rPr lang="fa-IR" sz="1600" dirty="0">
                <a:solidFill>
                  <a:schemeClr val="bg1"/>
                </a:solidFill>
              </a:rPr>
              <a:t>دانشگاه فرهنگیان خوی * فارسی عمومی * کامرانی</a:t>
            </a:r>
            <a:endParaRPr lang="fa-IR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>
            <a:normAutofit/>
          </a:bodyPr>
          <a:lstStyle/>
          <a:p>
            <a:r>
              <a:rPr lang="ar-SA" sz="2600" b="1" dirty="0">
                <a:solidFill>
                  <a:srgbClr val="7030A0"/>
                </a:solidFill>
              </a:rPr>
              <a:t>بیت سوم:</a:t>
            </a:r>
            <a:endParaRPr lang="en-US" sz="2600" b="1" dirty="0">
              <a:solidFill>
                <a:srgbClr val="7030A0"/>
              </a:solidFill>
            </a:endParaRPr>
          </a:p>
          <a:p>
            <a:r>
              <a:rPr lang="ar-SA" sz="2600" b="1" dirty="0">
                <a:solidFill>
                  <a:schemeClr val="accent1"/>
                </a:solidFill>
              </a:rPr>
              <a:t>هر حلقه ای که نیست درو ذکر حق بلند    در چشم ما به حلقه ماتم </a:t>
            </a:r>
            <a:r>
              <a:rPr lang="ar-SA" sz="2600" b="1" dirty="0" smtClean="0">
                <a:solidFill>
                  <a:schemeClr val="accent1"/>
                </a:solidFill>
              </a:rPr>
              <a:t>برابرست</a:t>
            </a:r>
            <a:endParaRPr lang="en-US" sz="2600" b="1" dirty="0">
              <a:solidFill>
                <a:schemeClr val="accent1"/>
              </a:solidFill>
            </a:endParaRPr>
          </a:p>
          <a:p>
            <a:r>
              <a:rPr lang="ar-SA" sz="2600" b="1" dirty="0"/>
              <a:t>معنی بیت:هرگروه و حلقه ای که در آن اثری از یاد خداوند نباشد از نظر ما هیچ ارزشی ندارد.</a:t>
            </a:r>
            <a:endParaRPr lang="en-US" sz="2600" b="1" dirty="0"/>
          </a:p>
          <a:p>
            <a:r>
              <a:rPr lang="ar-SA" sz="2600" b="1" dirty="0"/>
              <a:t>توضیحات بیت:</a:t>
            </a:r>
            <a:endParaRPr lang="en-US" sz="2600" b="1" dirty="0"/>
          </a:p>
          <a:p>
            <a:r>
              <a:rPr lang="ar-SA" sz="2600" b="1" dirty="0"/>
              <a:t>ذکرحق:ترکیب اضافی</a:t>
            </a:r>
            <a:endParaRPr lang="en-US" sz="2600" b="1" dirty="0"/>
          </a:p>
          <a:p>
            <a:r>
              <a:rPr lang="ar-SA" sz="2600" b="1" dirty="0"/>
              <a:t>حلقه:مجاز از گر‌وهی که دور هم جمع شوند:انجمن،محفل</a:t>
            </a:r>
            <a:endParaRPr lang="en-US" sz="2600" b="1" dirty="0"/>
          </a:p>
          <a:p>
            <a:r>
              <a:rPr lang="ar-SA" sz="2600" b="1" dirty="0"/>
              <a:t>حق:اسم،صفت&gt;نامی از نام های خداوند</a:t>
            </a:r>
            <a:endParaRPr lang="en-US" sz="2600" b="1" dirty="0"/>
          </a:p>
          <a:p>
            <a:r>
              <a:rPr lang="ar-SA" sz="2600" b="1" dirty="0"/>
              <a:t>چشم:مجاز از نظر،دیدگاه</a:t>
            </a:r>
            <a:endParaRPr lang="en-US" sz="2600" b="1" dirty="0"/>
          </a:p>
          <a:p>
            <a:r>
              <a:rPr lang="ar-SA" sz="2600" b="1" dirty="0"/>
              <a:t>ماتم:عزا و سوگواری</a:t>
            </a:r>
            <a:endParaRPr lang="en-US" sz="2600" b="1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775565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0"/>
            <a:ext cx="6781800" cy="294928"/>
          </a:xfrm>
        </p:spPr>
        <p:txBody>
          <a:bodyPr>
            <a:noAutofit/>
          </a:bodyPr>
          <a:lstStyle/>
          <a:p>
            <a:pPr algn="ctr"/>
            <a:r>
              <a:rPr lang="fa-IR" sz="1600" dirty="0">
                <a:solidFill>
                  <a:schemeClr val="bg1"/>
                </a:solidFill>
              </a:rPr>
              <a:t>دانشگاه فرهنگیان خوی * فارسی عمومی * کامرانی</a:t>
            </a:r>
            <a:endParaRPr lang="fa-IR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>
            <a:normAutofit/>
          </a:bodyPr>
          <a:lstStyle/>
          <a:p>
            <a:r>
              <a:rPr lang="ar-SA" b="1" dirty="0">
                <a:solidFill>
                  <a:srgbClr val="7030A0"/>
                </a:solidFill>
              </a:rPr>
              <a:t>بیت چهارم:</a:t>
            </a:r>
            <a:endParaRPr lang="en-US" b="1" dirty="0">
              <a:solidFill>
                <a:srgbClr val="7030A0"/>
              </a:solidFill>
            </a:endParaRPr>
          </a:p>
          <a:p>
            <a:r>
              <a:rPr lang="ar-SA" b="1" dirty="0">
                <a:solidFill>
                  <a:schemeClr val="accent1"/>
                </a:solidFill>
              </a:rPr>
              <a:t>ما آبروی خویش به گوهر نمیدهیم     بخل بجا به همت حاتم برابرست</a:t>
            </a:r>
            <a:endParaRPr lang="en-US" b="1" dirty="0">
              <a:solidFill>
                <a:schemeClr val="accent1"/>
              </a:solidFill>
            </a:endParaRPr>
          </a:p>
          <a:p>
            <a:r>
              <a:rPr lang="ar-SA" b="1" dirty="0"/>
              <a:t>معنی بیت:ما آبروی خودمان را باهیچ زر و گوهر و هیچ چیز ارزشمندی معاوضه نمیکنیم.این بخیل بودن به جا و درست</a:t>
            </a:r>
            <a:r>
              <a:rPr lang="fa-IR" b="1" dirty="0"/>
              <a:t> از سخاوت حاتم بهتر است</a:t>
            </a:r>
            <a:r>
              <a:rPr lang="ar-SA" b="1" dirty="0"/>
              <a:t>.</a:t>
            </a:r>
            <a:endParaRPr lang="en-US" b="1" dirty="0"/>
          </a:p>
          <a:p>
            <a:r>
              <a:rPr lang="ar-SA" b="1" dirty="0"/>
              <a:t>توضیحات بیت:</a:t>
            </a:r>
            <a:endParaRPr lang="en-US" b="1" dirty="0"/>
          </a:p>
          <a:p>
            <a:r>
              <a:rPr lang="ar-SA" b="1" dirty="0"/>
              <a:t>بخل:حسد</a:t>
            </a:r>
            <a:endParaRPr lang="en-US" b="1" dirty="0"/>
          </a:p>
          <a:p>
            <a:r>
              <a:rPr lang="ar-SA" b="1" dirty="0"/>
              <a:t>بخیل بودن و تنگ چشمی متضاد سخاوت</a:t>
            </a:r>
            <a:endParaRPr lang="en-US" b="1" dirty="0"/>
          </a:p>
          <a:p>
            <a:r>
              <a:rPr lang="ar-SA" b="1" dirty="0"/>
              <a:t>گوهر:مجاز از چیز های ارزشمند دنیوی</a:t>
            </a:r>
            <a:endParaRPr lang="en-US" b="1" dirty="0"/>
          </a:p>
          <a:p>
            <a:r>
              <a:rPr lang="ar-SA" b="1" dirty="0"/>
              <a:t>حاتم:حاکم،داور،قاضی</a:t>
            </a:r>
            <a:endParaRPr lang="en-US" b="1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121523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0"/>
            <a:ext cx="7338392" cy="404664"/>
          </a:xfrm>
        </p:spPr>
        <p:txBody>
          <a:bodyPr>
            <a:normAutofit/>
          </a:bodyPr>
          <a:lstStyle/>
          <a:p>
            <a:pPr algn="ctr"/>
            <a:r>
              <a:rPr lang="fa-IR" sz="1600" dirty="0">
                <a:solidFill>
                  <a:schemeClr val="bg1"/>
                </a:solidFill>
              </a:rPr>
              <a:t>دانشگاه فرهنگیان خوی * فارسی عمومی * کامرانی</a:t>
            </a:r>
            <a:endParaRPr lang="fa-IR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76672"/>
            <a:ext cx="7543800" cy="5544616"/>
          </a:xfrm>
        </p:spPr>
        <p:txBody>
          <a:bodyPr>
            <a:normAutofit lnSpcReduction="10000"/>
          </a:bodyPr>
          <a:lstStyle/>
          <a:p>
            <a:r>
              <a:rPr lang="ar-SA" sz="2900" b="1" dirty="0">
                <a:solidFill>
                  <a:srgbClr val="7030A0"/>
                </a:solidFill>
              </a:rPr>
              <a:t>بیت پنجم:</a:t>
            </a:r>
            <a:endParaRPr lang="en-US" sz="2900" b="1" dirty="0">
              <a:solidFill>
                <a:srgbClr val="7030A0"/>
              </a:solidFill>
            </a:endParaRPr>
          </a:p>
          <a:p>
            <a:r>
              <a:rPr lang="ar-SA" sz="2900" b="1" dirty="0">
                <a:solidFill>
                  <a:schemeClr val="accent1"/>
                </a:solidFill>
              </a:rPr>
              <a:t>ماهمچو غنچه از دل پرخون خویشتن     داریم گوشه ای که به عالم </a:t>
            </a:r>
            <a:r>
              <a:rPr lang="ar-SA" sz="2900" b="1" dirty="0" smtClean="0">
                <a:solidFill>
                  <a:schemeClr val="accent1"/>
                </a:solidFill>
              </a:rPr>
              <a:t>برابرست</a:t>
            </a:r>
            <a:endParaRPr lang="en-US" sz="2900" b="1" dirty="0">
              <a:solidFill>
                <a:schemeClr val="accent1"/>
              </a:solidFill>
            </a:endParaRPr>
          </a:p>
          <a:p>
            <a:r>
              <a:rPr lang="en-US" sz="2900" b="1" dirty="0"/>
              <a:t> </a:t>
            </a:r>
          </a:p>
          <a:p>
            <a:r>
              <a:rPr lang="ar-SA" sz="2900" b="1" dirty="0"/>
              <a:t>معنی بیت:ما همانند غنچه ای از دل پر خونمان،ارزش زیادی داریم که باارزش یک جهان برابری میکند.</a:t>
            </a:r>
            <a:endParaRPr lang="en-US" sz="2900" b="1" dirty="0"/>
          </a:p>
          <a:p>
            <a:r>
              <a:rPr lang="en-US" sz="2900" b="1" dirty="0"/>
              <a:t> </a:t>
            </a:r>
            <a:r>
              <a:rPr lang="ar-SA" sz="2900" b="1" dirty="0" smtClean="0"/>
              <a:t>توضیحات </a:t>
            </a:r>
            <a:r>
              <a:rPr lang="ar-SA" sz="2900" b="1" dirty="0"/>
              <a:t>بیت:</a:t>
            </a:r>
            <a:endParaRPr lang="en-US" sz="2900" b="1" dirty="0"/>
          </a:p>
          <a:p>
            <a:r>
              <a:rPr lang="ar-SA" sz="2900" b="1" dirty="0"/>
              <a:t>مصرع اول: تشبیه</a:t>
            </a:r>
            <a:endParaRPr lang="en-US" sz="2900" b="1" dirty="0"/>
          </a:p>
          <a:p>
            <a:r>
              <a:rPr lang="ar-SA" sz="2900" b="1" dirty="0"/>
              <a:t>خویشتن:ضمیرمشترک</a:t>
            </a:r>
            <a:endParaRPr lang="en-US" sz="2900" b="1" dirty="0"/>
          </a:p>
          <a:p>
            <a:r>
              <a:rPr lang="ar-SA" sz="2900" b="1" dirty="0"/>
              <a:t>گوشه:کنج،جای خلوت و ارام</a:t>
            </a:r>
            <a:endParaRPr lang="en-US" sz="2900" b="1" dirty="0"/>
          </a:p>
          <a:p>
            <a:r>
              <a:rPr lang="en-US" sz="2900" b="1" dirty="0">
                <a:solidFill>
                  <a:srgbClr val="7030A0"/>
                </a:solidFill>
              </a:rPr>
              <a:t> 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602569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4627"/>
            <a:ext cx="6781800" cy="390037"/>
          </a:xfrm>
        </p:spPr>
        <p:txBody>
          <a:bodyPr>
            <a:normAutofit/>
          </a:bodyPr>
          <a:lstStyle/>
          <a:p>
            <a:pPr algn="ctr"/>
            <a:r>
              <a:rPr lang="fa-IR" sz="1600" dirty="0">
                <a:solidFill>
                  <a:schemeClr val="bg1"/>
                </a:solidFill>
              </a:rPr>
              <a:t>دانشگاه فرهنگیان خوی * فارسی عمومی * کامرانی</a:t>
            </a:r>
            <a:endParaRPr lang="fa-IR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/>
          <a:lstStyle/>
          <a:p>
            <a:r>
              <a:rPr lang="ar-SA" b="1" dirty="0">
                <a:solidFill>
                  <a:srgbClr val="7030A0"/>
                </a:solidFill>
              </a:rPr>
              <a:t>بیت ششم:</a:t>
            </a:r>
            <a:endParaRPr lang="en-US" b="1" dirty="0">
              <a:solidFill>
                <a:srgbClr val="7030A0"/>
              </a:solidFill>
            </a:endParaRPr>
          </a:p>
          <a:p>
            <a:r>
              <a:rPr lang="en-US" b="1" dirty="0"/>
              <a:t> </a:t>
            </a:r>
            <a:r>
              <a:rPr lang="ar-SA" b="1" dirty="0">
                <a:solidFill>
                  <a:schemeClr val="accent1"/>
                </a:solidFill>
              </a:rPr>
              <a:t>چون سرو تازه روی نباشد تمام عمر</a:t>
            </a:r>
            <a:r>
              <a:rPr lang="fa-IR" b="1" dirty="0">
                <a:solidFill>
                  <a:schemeClr val="accent1"/>
                </a:solidFill>
              </a:rPr>
              <a:t>؟</a:t>
            </a:r>
            <a:r>
              <a:rPr lang="ar-SA" b="1" dirty="0">
                <a:solidFill>
                  <a:schemeClr val="accent1"/>
                </a:solidFill>
              </a:rPr>
              <a:t>     بی حاصلی به حاصل عالم برابرست</a:t>
            </a:r>
            <a:endParaRPr lang="en-US" b="1" dirty="0">
              <a:solidFill>
                <a:schemeClr val="accent1"/>
              </a:solidFill>
            </a:endParaRPr>
          </a:p>
          <a:p>
            <a:r>
              <a:rPr lang="en-US" b="1" dirty="0"/>
              <a:t> </a:t>
            </a:r>
          </a:p>
          <a:p>
            <a:r>
              <a:rPr lang="ar-SA" b="1" dirty="0"/>
              <a:t>معنی بیت:</a:t>
            </a:r>
            <a:r>
              <a:rPr lang="fa-IR" b="1" dirty="0"/>
              <a:t> چگونه </a:t>
            </a:r>
            <a:r>
              <a:rPr lang="ar-SA" b="1" dirty="0"/>
              <a:t>سروبا طراوت و شاداب </a:t>
            </a:r>
            <a:r>
              <a:rPr lang="fa-IR" b="1" dirty="0"/>
              <a:t>ن</a:t>
            </a:r>
            <a:r>
              <a:rPr lang="ar-SA" b="1" dirty="0"/>
              <a:t>باشد زیرا جهان و ثمره ی سرو هردو هیچ اند.پس دنیا با یک سرو بی ثمره یکی است.</a:t>
            </a:r>
            <a:endParaRPr lang="en-US" b="1" dirty="0"/>
          </a:p>
          <a:p>
            <a:r>
              <a:rPr lang="en-US" b="1" dirty="0"/>
              <a:t> </a:t>
            </a:r>
          </a:p>
          <a:p>
            <a:r>
              <a:rPr lang="ar-SA" b="1" dirty="0"/>
              <a:t>توضیحات بیت:</a:t>
            </a:r>
            <a:endParaRPr lang="en-US" b="1" dirty="0"/>
          </a:p>
          <a:p>
            <a:r>
              <a:rPr lang="ar-SA" b="1" dirty="0"/>
              <a:t>تازه روی:صفت مرکب به معنی گشاده</a:t>
            </a:r>
            <a:endParaRPr lang="en-US" b="1" dirty="0"/>
          </a:p>
          <a:p>
            <a:r>
              <a:rPr lang="ar-SA" b="1" dirty="0"/>
              <a:t>روی:شاداب،باطراوت</a:t>
            </a:r>
            <a:endParaRPr lang="en-US" b="1" dirty="0"/>
          </a:p>
          <a:p>
            <a:r>
              <a:rPr lang="ar-SA" b="1" dirty="0"/>
              <a:t>بی حاصلی و حاصل:تضاد</a:t>
            </a:r>
            <a:endParaRPr lang="en-US" b="1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72690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13"/>
            <a:ext cx="6781800" cy="366936"/>
          </a:xfrm>
        </p:spPr>
        <p:txBody>
          <a:bodyPr>
            <a:normAutofit/>
          </a:bodyPr>
          <a:lstStyle/>
          <a:p>
            <a:pPr algn="ctr"/>
            <a:r>
              <a:rPr lang="fa-IR" sz="1600" dirty="0">
                <a:solidFill>
                  <a:schemeClr val="bg1"/>
                </a:solidFill>
              </a:rPr>
              <a:t>دانشگاه فرهنگیان خوی * فارسی عمومی * کامرانی</a:t>
            </a:r>
            <a:endParaRPr lang="fa-IR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>
            <a:normAutofit fontScale="92500"/>
          </a:bodyPr>
          <a:lstStyle/>
          <a:p>
            <a:r>
              <a:rPr lang="en-US" dirty="0"/>
              <a:t> </a:t>
            </a:r>
          </a:p>
          <a:p>
            <a:r>
              <a:rPr lang="ar-SA" dirty="0">
                <a:solidFill>
                  <a:srgbClr val="7030A0"/>
                </a:solidFill>
              </a:rPr>
              <a:t>بیت هفتم: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ar-SA" dirty="0">
                <a:solidFill>
                  <a:schemeClr val="accent1"/>
                </a:solidFill>
              </a:rPr>
              <a:t>از سینه هر دمی برآید به یاد دوست      صائب به عمر جاوید آن دم برابر است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/>
              <a:t> </a:t>
            </a:r>
            <a:r>
              <a:rPr lang="ar-SA" dirty="0" smtClean="0"/>
              <a:t>معنی </a:t>
            </a:r>
            <a:r>
              <a:rPr lang="ar-SA" dirty="0"/>
              <a:t>بیت:هرنفسی که میکشیم اگر با یادو خاطر دوست(خداوند)باشد بسیار ارزشمند است و با عمرجاویدان برابری میکند.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ar-SA" dirty="0"/>
              <a:t>توضیحات بیت:</a:t>
            </a:r>
            <a:endParaRPr lang="en-US" dirty="0"/>
          </a:p>
          <a:p>
            <a:r>
              <a:rPr lang="ar-SA" dirty="0"/>
              <a:t>سینه:مجاز از دل</a:t>
            </a:r>
            <a:endParaRPr lang="en-US" dirty="0"/>
          </a:p>
          <a:p>
            <a:r>
              <a:rPr lang="ar-SA" dirty="0"/>
              <a:t>یاد دوست:ترکیب اضافی</a:t>
            </a:r>
            <a:endParaRPr lang="en-US" dirty="0"/>
          </a:p>
          <a:p>
            <a:r>
              <a:rPr lang="ar-SA" dirty="0"/>
              <a:t>صائب:تخلص شاعر</a:t>
            </a:r>
            <a:endParaRPr lang="en-US" dirty="0"/>
          </a:p>
          <a:p>
            <a:r>
              <a:rPr lang="ar-SA" dirty="0"/>
              <a:t>دم:مجاز از لحظه ، وقت</a:t>
            </a:r>
            <a:endParaRPr lang="en-US" dirty="0"/>
          </a:p>
          <a:p>
            <a:r>
              <a:rPr lang="ar-SA" dirty="0"/>
              <a:t>دوست:کنایه از خداوند</a:t>
            </a:r>
            <a:endParaRPr 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5294574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52</TotalTime>
  <Words>442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NewsPrint</vt:lpstr>
      <vt:lpstr>به نام خدا</vt:lpstr>
      <vt:lpstr>دانشگاه فرهنگیان خوی * فارسی عمومی * کامرانی</vt:lpstr>
      <vt:lpstr>دانشگاه فرهنگیان خوی * فارسی عمومی * کامرانی</vt:lpstr>
      <vt:lpstr>دانشگاه فرهنگیان خوی * فارسی عمومی * کامرانی</vt:lpstr>
      <vt:lpstr>دانشگاه فرهنگیان خوی * فارسی عمومی * کامرانی</vt:lpstr>
      <vt:lpstr>دانشگاه فرهنگیان خوی * فارسی عمومی * کامرانی</vt:lpstr>
      <vt:lpstr>دانشگاه فرهنگیان خوی * فارسی عمومی * کامرانی</vt:lpstr>
      <vt:lpstr>دانشگاه فرهنگیان خوی * فارسی عمومی * کامرانی</vt:lpstr>
      <vt:lpstr>دانشگاه فرهنگیان خوی * فارسی عمومی * کامرانی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ABDALI</dc:creator>
  <cp:lastModifiedBy>ABDALI</cp:lastModifiedBy>
  <cp:revision>6</cp:revision>
  <dcterms:created xsi:type="dcterms:W3CDTF">2010-03-03T11:51:26Z</dcterms:created>
  <dcterms:modified xsi:type="dcterms:W3CDTF">2010-03-03T12:50:22Z</dcterms:modified>
</cp:coreProperties>
</file>