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8"/>
  </p:notesMasterIdLst>
  <p:sldIdLst>
    <p:sldId id="546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337" r:id="rId30"/>
    <p:sldId id="338" r:id="rId31"/>
    <p:sldId id="339" r:id="rId32"/>
    <p:sldId id="340" r:id="rId33"/>
    <p:sldId id="341" r:id="rId34"/>
    <p:sldId id="342" r:id="rId35"/>
    <p:sldId id="343" r:id="rId36"/>
    <p:sldId id="344" r:id="rId37"/>
  </p:sldIdLst>
  <p:sldSz cx="9144000" cy="6858000" type="screen4x3"/>
  <p:notesSz cx="6858000" cy="9144000"/>
  <p:defaultTextStyle>
    <a:defPPr>
      <a:defRPr lang="fa-IR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B Nazanin" pitchFamily="2" charset="-7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66FFFF"/>
    <a:srgbClr val="FF00FF"/>
    <a:srgbClr val="800000"/>
    <a:srgbClr val="0066FF"/>
    <a:srgbClr val="00FF00"/>
    <a:srgbClr val="003D96"/>
    <a:srgbClr val="3B8A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91" autoAdjust="0"/>
    <p:restoredTop sz="94940" autoAdjust="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96"/>
    </p:cViewPr>
  </p:sorterViewPr>
  <p:notesViewPr>
    <p:cSldViewPr>
      <p:cViewPr varScale="1">
        <p:scale>
          <a:sx n="39" d="100"/>
          <a:sy n="39" d="100"/>
        </p:scale>
        <p:origin x="-900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1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endParaRPr lang="en-US"/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  <a:cs typeface="Arial" charset="0"/>
              </a:defRPr>
            </a:lvl1pPr>
          </a:lstStyle>
          <a:p>
            <a:fld id="{9DAEE5D3-3146-4262-9806-FDD64D2E8A3E}" type="slidenum">
              <a:rPr lang="ar-SA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E670F2-6B5D-4CE7-8052-8F9051B3F7BE}" type="slidenum">
              <a:rPr lang="ar-SA"/>
              <a:pPr/>
              <a:t>36</a:t>
            </a:fld>
            <a:endParaRPr lang="en-US"/>
          </a:p>
        </p:txBody>
      </p:sp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571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1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2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573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5733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57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5735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6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5737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C6BC8AF-4ED7-4BEE-A43D-2A97AB4CA6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9B95C-B786-4887-8CA3-513EE57BDD4A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4BABD-DF3A-418D-A4A1-24CCCDAE52BD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A4713-F367-407A-9B28-B5F1F88036E1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47969-86E2-410E-9574-FB742D1D3DF2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12745-687E-4869-AEDE-2EFCF179AFB7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BF73CF-0A87-4F2E-B0D6-303EAB5525E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800C96-3228-4CFB-8A92-B5C3D9910BF3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1C1A6E-5A3E-40B9-8DBB-9A5A76769515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9EC55-6921-43DB-BCAD-78CED034E9DB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31AB2-D14C-4201-B78E-89282501EFAF}" type="slidenum">
              <a:rPr lang="ar-SA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11469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/>
              <a:ahLst/>
              <a:cxnLst>
                <a:cxn ang="0">
                  <a:pos x="580" y="1043"/>
                </a:cxn>
                <a:cxn ang="0">
                  <a:pos x="544" y="683"/>
                </a:cxn>
                <a:cxn ang="0">
                  <a:pos x="670" y="395"/>
                </a:cxn>
                <a:cxn ang="0">
                  <a:pos x="927" y="587"/>
                </a:cxn>
                <a:cxn ang="0">
                  <a:pos x="1214" y="869"/>
                </a:cxn>
                <a:cxn ang="0">
                  <a:pos x="1483" y="1109"/>
                </a:cxn>
                <a:cxn ang="0">
                  <a:pos x="1800" y="1360"/>
                </a:cxn>
                <a:cxn ang="0">
                  <a:pos x="1883" y="1414"/>
                </a:cxn>
                <a:cxn ang="0">
                  <a:pos x="1836" y="1354"/>
                </a:cxn>
                <a:cxn ang="0">
                  <a:pos x="1411" y="1001"/>
                </a:cxn>
                <a:cxn ang="0">
                  <a:pos x="1088" y="683"/>
                </a:cxn>
                <a:cxn ang="0">
                  <a:pos x="723" y="329"/>
                </a:cxn>
                <a:cxn ang="0">
                  <a:pos x="999" y="311"/>
                </a:cxn>
                <a:cxn ang="0">
                  <a:pos x="1286" y="317"/>
                </a:cxn>
                <a:cxn ang="0">
                  <a:pos x="1614" y="269"/>
                </a:cxn>
                <a:cxn ang="0">
                  <a:pos x="2123" y="197"/>
                </a:cxn>
                <a:cxn ang="0">
                  <a:pos x="2075" y="173"/>
                </a:cxn>
                <a:cxn ang="0">
                  <a:pos x="1543" y="257"/>
                </a:cxn>
                <a:cxn ang="0">
                  <a:pos x="1208" y="275"/>
                </a:cxn>
                <a:cxn ang="0">
                  <a:pos x="759" y="257"/>
                </a:cxn>
                <a:cxn ang="0">
                  <a:pos x="819" y="227"/>
                </a:cxn>
                <a:cxn ang="0">
                  <a:pos x="1142" y="0"/>
                </a:cxn>
                <a:cxn ang="0">
                  <a:pos x="1088" y="30"/>
                </a:cxn>
                <a:cxn ang="0">
                  <a:pos x="1010" y="84"/>
                </a:cxn>
                <a:cxn ang="0">
                  <a:pos x="855" y="191"/>
                </a:cxn>
                <a:cxn ang="0">
                  <a:pos x="670" y="281"/>
                </a:cxn>
                <a:cxn ang="0">
                  <a:pos x="634" y="359"/>
                </a:cxn>
                <a:cxn ang="0">
                  <a:pos x="305" y="587"/>
                </a:cxn>
                <a:cxn ang="0">
                  <a:pos x="0" y="725"/>
                </a:cxn>
                <a:cxn ang="0">
                  <a:pos x="0" y="731"/>
                </a:cxn>
                <a:cxn ang="0">
                  <a:pos x="0" y="767"/>
                </a:cxn>
                <a:cxn ang="0">
                  <a:pos x="299" y="635"/>
                </a:cxn>
                <a:cxn ang="0">
                  <a:pos x="592" y="431"/>
                </a:cxn>
                <a:cxn ang="0">
                  <a:pos x="508" y="671"/>
                </a:cxn>
                <a:cxn ang="0">
                  <a:pos x="526" y="995"/>
                </a:cxn>
                <a:cxn ang="0">
                  <a:pos x="460" y="1168"/>
                </a:cxn>
                <a:cxn ang="0">
                  <a:pos x="329" y="1480"/>
                </a:cxn>
                <a:cxn ang="0">
                  <a:pos x="323" y="1696"/>
                </a:cxn>
                <a:cxn ang="0">
                  <a:pos x="329" y="1696"/>
                </a:cxn>
                <a:cxn ang="0">
                  <a:pos x="347" y="1552"/>
                </a:cxn>
                <a:cxn ang="0">
                  <a:pos x="580" y="1043"/>
                </a:cxn>
                <a:cxn ang="0">
                  <a:pos x="580" y="104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/>
              <a:ahLst/>
              <a:cxnLst>
                <a:cxn ang="0">
                  <a:pos x="3338" y="288"/>
                </a:cxn>
                <a:cxn ang="0">
                  <a:pos x="3194" y="258"/>
                </a:cxn>
                <a:cxn ang="0">
                  <a:pos x="2816" y="234"/>
                </a:cxn>
                <a:cxn ang="0">
                  <a:pos x="2330" y="306"/>
                </a:cxn>
                <a:cxn ang="0">
                  <a:pos x="2372" y="258"/>
                </a:cxn>
                <a:cxn ang="0">
                  <a:pos x="2624" y="132"/>
                </a:cxn>
                <a:cxn ang="0">
                  <a:pos x="2707" y="24"/>
                </a:cxn>
                <a:cxn ang="0">
                  <a:pos x="2642" y="12"/>
                </a:cxn>
                <a:cxn ang="0">
                  <a:pos x="2515" y="54"/>
                </a:cxn>
                <a:cxn ang="0">
                  <a:pos x="2324" y="66"/>
                </a:cxn>
                <a:cxn ang="0">
                  <a:pos x="2101" y="90"/>
                </a:cxn>
                <a:cxn ang="0">
                  <a:pos x="1855" y="228"/>
                </a:cxn>
                <a:cxn ang="0">
                  <a:pos x="1591" y="337"/>
                </a:cxn>
                <a:cxn ang="0">
                  <a:pos x="1459" y="379"/>
                </a:cxn>
                <a:cxn ang="0">
                  <a:pos x="1417" y="361"/>
                </a:cxn>
                <a:cxn ang="0">
                  <a:pos x="1363" y="331"/>
                </a:cxn>
                <a:cxn ang="0">
                  <a:pos x="1344" y="312"/>
                </a:cxn>
                <a:cxn ang="0">
                  <a:pos x="1290" y="288"/>
                </a:cxn>
                <a:cxn ang="0">
                  <a:pos x="1230" y="252"/>
                </a:cxn>
                <a:cxn ang="0">
                  <a:pos x="1119" y="227"/>
                </a:cxn>
                <a:cxn ang="0">
                  <a:pos x="1320" y="438"/>
                </a:cxn>
                <a:cxn ang="0">
                  <a:pos x="960" y="558"/>
                </a:cxn>
                <a:cxn ang="0">
                  <a:pos x="474" y="630"/>
                </a:cxn>
                <a:cxn ang="0">
                  <a:pos x="132" y="781"/>
                </a:cxn>
                <a:cxn ang="0">
                  <a:pos x="234" y="847"/>
                </a:cxn>
                <a:cxn ang="0">
                  <a:pos x="925" y="739"/>
                </a:cxn>
                <a:cxn ang="0">
                  <a:pos x="637" y="925"/>
                </a:cxn>
                <a:cxn ang="0">
                  <a:pos x="1405" y="943"/>
                </a:cxn>
                <a:cxn ang="0">
                  <a:pos x="1447" y="943"/>
                </a:cxn>
                <a:cxn ang="0">
                  <a:pos x="2888" y="859"/>
                </a:cxn>
                <a:cxn ang="0">
                  <a:pos x="2582" y="708"/>
                </a:cxn>
                <a:cxn ang="0">
                  <a:pos x="2299" y="606"/>
                </a:cxn>
                <a:cxn ang="0">
                  <a:pos x="2606" y="588"/>
                </a:cxn>
                <a:cxn ang="0">
                  <a:pos x="3001" y="582"/>
                </a:cxn>
                <a:cxn ang="0">
                  <a:pos x="3452" y="438"/>
                </a:cxn>
                <a:cxn ang="0">
                  <a:pos x="3668" y="312"/>
                </a:cxn>
                <a:cxn ang="0">
                  <a:pos x="3482" y="300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/>
              <a:ahLst/>
              <a:cxnLst>
                <a:cxn ang="0">
                  <a:pos x="323" y="1186"/>
                </a:cxn>
                <a:cxn ang="0">
                  <a:pos x="490" y="1192"/>
                </a:cxn>
                <a:cxn ang="0">
                  <a:pos x="580" y="1150"/>
                </a:cxn>
                <a:cxn ang="0">
                  <a:pos x="813" y="1085"/>
                </a:cxn>
                <a:cxn ang="0">
                  <a:pos x="933" y="1055"/>
                </a:cxn>
                <a:cxn ang="0">
                  <a:pos x="759" y="989"/>
                </a:cxn>
                <a:cxn ang="0">
                  <a:pos x="556" y="953"/>
                </a:cxn>
                <a:cxn ang="0">
                  <a:pos x="197" y="971"/>
                </a:cxn>
                <a:cxn ang="0">
                  <a:pos x="299" y="893"/>
                </a:cxn>
                <a:cxn ang="0">
                  <a:pos x="496" y="803"/>
                </a:cxn>
                <a:cxn ang="0">
                  <a:pos x="694" y="671"/>
                </a:cxn>
                <a:cxn ang="0">
                  <a:pos x="700" y="671"/>
                </a:cxn>
                <a:cxn ang="0">
                  <a:pos x="712" y="665"/>
                </a:cxn>
                <a:cxn ang="0">
                  <a:pos x="753" y="647"/>
                </a:cxn>
                <a:cxn ang="0">
                  <a:pos x="777" y="641"/>
                </a:cxn>
                <a:cxn ang="0">
                  <a:pos x="789" y="629"/>
                </a:cxn>
                <a:cxn ang="0">
                  <a:pos x="795" y="617"/>
                </a:cxn>
                <a:cxn ang="0">
                  <a:pos x="789" y="611"/>
                </a:cxn>
                <a:cxn ang="0">
                  <a:pos x="783" y="599"/>
                </a:cxn>
                <a:cxn ang="0">
                  <a:pos x="783" y="575"/>
                </a:cxn>
                <a:cxn ang="0">
                  <a:pos x="795" y="545"/>
                </a:cxn>
                <a:cxn ang="0">
                  <a:pos x="807" y="515"/>
                </a:cxn>
                <a:cxn ang="0">
                  <a:pos x="825" y="485"/>
                </a:cxn>
                <a:cxn ang="0">
                  <a:pos x="837" y="455"/>
                </a:cxn>
                <a:cxn ang="0">
                  <a:pos x="843" y="437"/>
                </a:cxn>
                <a:cxn ang="0">
                  <a:pos x="849" y="431"/>
                </a:cxn>
                <a:cxn ang="0">
                  <a:pos x="849" y="347"/>
                </a:cxn>
                <a:cxn ang="0">
                  <a:pos x="849" y="341"/>
                </a:cxn>
                <a:cxn ang="0">
                  <a:pos x="855" y="335"/>
                </a:cxn>
                <a:cxn ang="0">
                  <a:pos x="873" y="305"/>
                </a:cxn>
                <a:cxn ang="0">
                  <a:pos x="885" y="269"/>
                </a:cxn>
                <a:cxn ang="0">
                  <a:pos x="897" y="239"/>
                </a:cxn>
                <a:cxn ang="0">
                  <a:pos x="903" y="227"/>
                </a:cxn>
                <a:cxn ang="0">
                  <a:pos x="909" y="215"/>
                </a:cxn>
                <a:cxn ang="0">
                  <a:pos x="927" y="173"/>
                </a:cxn>
                <a:cxn ang="0">
                  <a:pos x="945" y="137"/>
                </a:cxn>
                <a:cxn ang="0">
                  <a:pos x="951" y="125"/>
                </a:cxn>
                <a:cxn ang="0">
                  <a:pos x="951" y="119"/>
                </a:cxn>
                <a:cxn ang="0">
                  <a:pos x="969" y="0"/>
                </a:cxn>
                <a:cxn ang="0">
                  <a:pos x="945" y="47"/>
                </a:cxn>
                <a:cxn ang="0">
                  <a:pos x="783" y="113"/>
                </a:cxn>
                <a:cxn ang="0">
                  <a:pos x="706" y="161"/>
                </a:cxn>
                <a:cxn ang="0">
                  <a:pos x="460" y="233"/>
                </a:cxn>
                <a:cxn ang="0">
                  <a:pos x="281" y="287"/>
                </a:cxn>
                <a:cxn ang="0">
                  <a:pos x="173" y="293"/>
                </a:cxn>
                <a:cxn ang="0">
                  <a:pos x="12" y="485"/>
                </a:cxn>
                <a:cxn ang="0">
                  <a:pos x="0" y="509"/>
                </a:cxn>
                <a:cxn ang="0">
                  <a:pos x="0" y="1186"/>
                </a:cxn>
                <a:cxn ang="0">
                  <a:pos x="96" y="1180"/>
                </a:cxn>
                <a:cxn ang="0">
                  <a:pos x="323" y="1186"/>
                </a:cxn>
                <a:cxn ang="0">
                  <a:pos x="323" y="1186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/>
              <a:ahLst/>
              <a:cxnLst>
                <a:cxn ang="0">
                  <a:pos x="859" y="612"/>
                </a:cxn>
                <a:cxn ang="0">
                  <a:pos x="1087" y="853"/>
                </a:cxn>
                <a:cxn ang="0">
                  <a:pos x="961" y="913"/>
                </a:cxn>
                <a:cxn ang="0">
                  <a:pos x="786" y="883"/>
                </a:cxn>
                <a:cxn ang="0">
                  <a:pos x="450" y="931"/>
                </a:cxn>
                <a:cxn ang="0">
                  <a:pos x="150" y="1075"/>
                </a:cxn>
                <a:cxn ang="0">
                  <a:pos x="78" y="1165"/>
                </a:cxn>
                <a:cxn ang="0">
                  <a:pos x="361" y="1256"/>
                </a:cxn>
                <a:cxn ang="0">
                  <a:pos x="444" y="1316"/>
                </a:cxn>
                <a:cxn ang="0">
                  <a:pos x="697" y="1400"/>
                </a:cxn>
                <a:cxn ang="0">
                  <a:pos x="1026" y="1346"/>
                </a:cxn>
                <a:cxn ang="0">
                  <a:pos x="991" y="1412"/>
                </a:cxn>
                <a:cxn ang="0">
                  <a:pos x="804" y="1574"/>
                </a:cxn>
                <a:cxn ang="0">
                  <a:pos x="726" y="1718"/>
                </a:cxn>
                <a:cxn ang="0">
                  <a:pos x="768" y="1742"/>
                </a:cxn>
                <a:cxn ang="0">
                  <a:pos x="865" y="1693"/>
                </a:cxn>
                <a:cxn ang="0">
                  <a:pos x="991" y="1699"/>
                </a:cxn>
                <a:cxn ang="0">
                  <a:pos x="1135" y="1627"/>
                </a:cxn>
                <a:cxn ang="0">
                  <a:pos x="1183" y="1669"/>
                </a:cxn>
                <a:cxn ang="0">
                  <a:pos x="1399" y="1436"/>
                </a:cxn>
                <a:cxn ang="0">
                  <a:pos x="1615" y="1334"/>
                </a:cxn>
                <a:cxn ang="0">
                  <a:pos x="1645" y="1370"/>
                </a:cxn>
                <a:cxn ang="0">
                  <a:pos x="1681" y="1430"/>
                </a:cxn>
                <a:cxn ang="0">
                  <a:pos x="1699" y="1466"/>
                </a:cxn>
                <a:cxn ang="0">
                  <a:pos x="1747" y="1550"/>
                </a:cxn>
                <a:cxn ang="0">
                  <a:pos x="1772" y="1586"/>
                </a:cxn>
                <a:cxn ang="0">
                  <a:pos x="2124" y="2248"/>
                </a:cxn>
                <a:cxn ang="0">
                  <a:pos x="1693" y="1322"/>
                </a:cxn>
                <a:cxn ang="0">
                  <a:pos x="1861" y="1165"/>
                </a:cxn>
                <a:cxn ang="0">
                  <a:pos x="2173" y="1099"/>
                </a:cxn>
                <a:cxn ang="0">
                  <a:pos x="2390" y="1009"/>
                </a:cxn>
                <a:cxn ang="0">
                  <a:pos x="2570" y="805"/>
                </a:cxn>
                <a:cxn ang="0">
                  <a:pos x="2342" y="781"/>
                </a:cxn>
                <a:cxn ang="0">
                  <a:pos x="2114" y="763"/>
                </a:cxn>
                <a:cxn ang="0">
                  <a:pos x="2408" y="433"/>
                </a:cxn>
                <a:cxn ang="0">
                  <a:pos x="2426" y="421"/>
                </a:cxn>
                <a:cxn ang="0">
                  <a:pos x="2474" y="379"/>
                </a:cxn>
                <a:cxn ang="0">
                  <a:pos x="2492" y="355"/>
                </a:cxn>
                <a:cxn ang="0">
                  <a:pos x="2474" y="337"/>
                </a:cxn>
                <a:cxn ang="0">
                  <a:pos x="2474" y="271"/>
                </a:cxn>
                <a:cxn ang="0">
                  <a:pos x="2492" y="192"/>
                </a:cxn>
                <a:cxn ang="0">
                  <a:pos x="2504" y="132"/>
                </a:cxn>
                <a:cxn ang="0">
                  <a:pos x="2492" y="36"/>
                </a:cxn>
                <a:cxn ang="0">
                  <a:pos x="2492" y="24"/>
                </a:cxn>
                <a:cxn ang="0">
                  <a:pos x="2102" y="0"/>
                </a:cxn>
                <a:cxn ang="0">
                  <a:pos x="1909" y="90"/>
                </a:cxn>
                <a:cxn ang="0">
                  <a:pos x="1747" y="535"/>
                </a:cxn>
                <a:cxn ang="0">
                  <a:pos x="1711" y="469"/>
                </a:cxn>
                <a:cxn ang="0">
                  <a:pos x="1633" y="144"/>
                </a:cxn>
                <a:cxn ang="0">
                  <a:pos x="1579" y="0"/>
                </a:cxn>
                <a:cxn ang="0">
                  <a:pos x="738" y="186"/>
                </a:cxn>
                <a:cxn ang="0">
                  <a:pos x="756" y="46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/>
              <a:ahLst/>
              <a:cxnLst>
                <a:cxn ang="0">
                  <a:pos x="1034" y="767"/>
                </a:cxn>
                <a:cxn ang="0">
                  <a:pos x="1190" y="1235"/>
                </a:cxn>
                <a:cxn ang="0">
                  <a:pos x="956" y="1193"/>
                </a:cxn>
                <a:cxn ang="0">
                  <a:pos x="723" y="1127"/>
                </a:cxn>
                <a:cxn ang="0">
                  <a:pos x="442" y="1109"/>
                </a:cxn>
                <a:cxn ang="0">
                  <a:pos x="0" y="1079"/>
                </a:cxn>
                <a:cxn ang="0">
                  <a:pos x="30" y="1115"/>
                </a:cxn>
                <a:cxn ang="0">
                  <a:pos x="496" y="1133"/>
                </a:cxn>
                <a:cxn ang="0">
                  <a:pos x="777" y="1187"/>
                </a:cxn>
                <a:cxn ang="0">
                  <a:pos x="1130" y="1301"/>
                </a:cxn>
                <a:cxn ang="0">
                  <a:pos x="1070" y="1319"/>
                </a:cxn>
                <a:cxn ang="0">
                  <a:pos x="711" y="1505"/>
                </a:cxn>
                <a:cxn ang="0">
                  <a:pos x="765" y="1481"/>
                </a:cxn>
                <a:cxn ang="0">
                  <a:pos x="861" y="1439"/>
                </a:cxn>
                <a:cxn ang="0">
                  <a:pos x="1022" y="1355"/>
                </a:cxn>
                <a:cxn ang="0">
                  <a:pos x="1214" y="1295"/>
                </a:cxn>
                <a:cxn ang="0">
                  <a:pos x="1267" y="1223"/>
                </a:cxn>
                <a:cxn ang="0">
                  <a:pos x="1632" y="1043"/>
                </a:cxn>
                <a:cxn ang="0">
                  <a:pos x="1931" y="953"/>
                </a:cxn>
                <a:cxn ang="0">
                  <a:pos x="2176" y="821"/>
                </a:cxn>
                <a:cxn ang="0">
                  <a:pos x="1961" y="911"/>
                </a:cxn>
                <a:cxn ang="0">
                  <a:pos x="1656" y="989"/>
                </a:cxn>
                <a:cxn ang="0">
                  <a:pos x="1339" y="1151"/>
                </a:cxn>
                <a:cxn ang="0">
                  <a:pos x="1501" y="905"/>
                </a:cxn>
                <a:cxn ang="0">
                  <a:pos x="1620" y="545"/>
                </a:cxn>
                <a:cxn ang="0">
                  <a:pos x="1740" y="372"/>
                </a:cxn>
                <a:cxn ang="0">
                  <a:pos x="1979" y="60"/>
                </a:cxn>
                <a:cxn ang="0">
                  <a:pos x="2003" y="0"/>
                </a:cxn>
                <a:cxn ang="0">
                  <a:pos x="1973" y="0"/>
                </a:cxn>
                <a:cxn ang="0">
                  <a:pos x="1596" y="480"/>
                </a:cxn>
                <a:cxn ang="0">
                  <a:pos x="1477" y="887"/>
                </a:cxn>
                <a:cxn ang="0">
                  <a:pos x="1255" y="1175"/>
                </a:cxn>
                <a:cxn ang="0">
                  <a:pos x="1130" y="905"/>
                </a:cxn>
                <a:cxn ang="0">
                  <a:pos x="1010" y="540"/>
                </a:cxn>
                <a:cxn ang="0">
                  <a:pos x="885" y="222"/>
                </a:cxn>
                <a:cxn ang="0">
                  <a:pos x="789" y="0"/>
                </a:cxn>
                <a:cxn ang="0">
                  <a:pos x="753" y="0"/>
                </a:cxn>
                <a:cxn ang="0">
                  <a:pos x="903" y="354"/>
                </a:cxn>
                <a:cxn ang="0">
                  <a:pos x="1034" y="767"/>
                </a:cxn>
                <a:cxn ang="0">
                  <a:pos x="1034" y="767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/>
              <a:ahLst/>
              <a:cxnLst>
                <a:cxn ang="0">
                  <a:pos x="161" y="564"/>
                </a:cxn>
                <a:cxn ang="0">
                  <a:pos x="329" y="438"/>
                </a:cxn>
                <a:cxn ang="0">
                  <a:pos x="646" y="216"/>
                </a:cxn>
                <a:cxn ang="0">
                  <a:pos x="813" y="0"/>
                </a:cxn>
                <a:cxn ang="0">
                  <a:pos x="676" y="150"/>
                </a:cxn>
                <a:cxn ang="0">
                  <a:pos x="144" y="504"/>
                </a:cxn>
                <a:cxn ang="0">
                  <a:pos x="0" y="732"/>
                </a:cxn>
                <a:cxn ang="0">
                  <a:pos x="0" y="804"/>
                </a:cxn>
                <a:cxn ang="0">
                  <a:pos x="161" y="564"/>
                </a:cxn>
                <a:cxn ang="0">
                  <a:pos x="161" y="564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/>
              <a:ahLst/>
              <a:cxnLst>
                <a:cxn ang="0">
                  <a:pos x="460" y="66"/>
                </a:cxn>
                <a:cxn ang="0">
                  <a:pos x="759" y="0"/>
                </a:cxn>
                <a:cxn ang="0">
                  <a:pos x="496" y="36"/>
                </a:cxn>
                <a:cxn ang="0">
                  <a:pos x="138" y="48"/>
                </a:cxn>
                <a:cxn ang="0">
                  <a:pos x="0" y="78"/>
                </a:cxn>
                <a:cxn ang="0">
                  <a:pos x="0" y="107"/>
                </a:cxn>
                <a:cxn ang="0">
                  <a:pos x="96" y="89"/>
                </a:cxn>
                <a:cxn ang="0">
                  <a:pos x="460" y="66"/>
                </a:cxn>
                <a:cxn ang="0">
                  <a:pos x="460" y="66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69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/>
              <a:ahLst/>
              <a:cxnLst>
                <a:cxn ang="0">
                  <a:pos x="1387" y="239"/>
                </a:cxn>
                <a:cxn ang="0">
                  <a:pos x="1734" y="233"/>
                </a:cxn>
                <a:cxn ang="0">
                  <a:pos x="2087" y="251"/>
                </a:cxn>
                <a:cxn ang="0">
                  <a:pos x="2505" y="233"/>
                </a:cxn>
                <a:cxn ang="0">
                  <a:pos x="3169" y="204"/>
                </a:cxn>
                <a:cxn ang="0">
                  <a:pos x="3115" y="186"/>
                </a:cxn>
                <a:cxn ang="0">
                  <a:pos x="2422" y="221"/>
                </a:cxn>
                <a:cxn ang="0">
                  <a:pos x="2003" y="221"/>
                </a:cxn>
                <a:cxn ang="0">
                  <a:pos x="1459" y="186"/>
                </a:cxn>
                <a:cxn ang="0">
                  <a:pos x="1543" y="168"/>
                </a:cxn>
                <a:cxn ang="0">
                  <a:pos x="2039" y="0"/>
                </a:cxn>
                <a:cxn ang="0">
                  <a:pos x="1961" y="24"/>
                </a:cxn>
                <a:cxn ang="0">
                  <a:pos x="1836" y="66"/>
                </a:cxn>
                <a:cxn ang="0">
                  <a:pos x="1602" y="138"/>
                </a:cxn>
                <a:cxn ang="0">
                  <a:pos x="1339" y="198"/>
                </a:cxn>
                <a:cxn ang="0">
                  <a:pos x="1268" y="251"/>
                </a:cxn>
                <a:cxn ang="0">
                  <a:pos x="765" y="413"/>
                </a:cxn>
                <a:cxn ang="0">
                  <a:pos x="335" y="503"/>
                </a:cxn>
                <a:cxn ang="0">
                  <a:pos x="0" y="617"/>
                </a:cxn>
                <a:cxn ang="0">
                  <a:pos x="299" y="539"/>
                </a:cxn>
                <a:cxn ang="0">
                  <a:pos x="735" y="449"/>
                </a:cxn>
                <a:cxn ang="0">
                  <a:pos x="1178" y="311"/>
                </a:cxn>
                <a:cxn ang="0">
                  <a:pos x="981" y="491"/>
                </a:cxn>
                <a:cxn ang="0">
                  <a:pos x="867" y="743"/>
                </a:cxn>
                <a:cxn ang="0">
                  <a:pos x="861" y="743"/>
                </a:cxn>
                <a:cxn ang="0">
                  <a:pos x="933" y="743"/>
                </a:cxn>
                <a:cxn ang="0">
                  <a:pos x="1022" y="497"/>
                </a:cxn>
                <a:cxn ang="0">
                  <a:pos x="1297" y="281"/>
                </a:cxn>
                <a:cxn ang="0">
                  <a:pos x="1531" y="449"/>
                </a:cxn>
                <a:cxn ang="0">
                  <a:pos x="1770" y="677"/>
                </a:cxn>
                <a:cxn ang="0">
                  <a:pos x="1854" y="743"/>
                </a:cxn>
                <a:cxn ang="0">
                  <a:pos x="1919" y="743"/>
                </a:cxn>
                <a:cxn ang="0">
                  <a:pos x="1692" y="527"/>
                </a:cxn>
                <a:cxn ang="0">
                  <a:pos x="1387" y="239"/>
                </a:cxn>
                <a:cxn ang="0">
                  <a:pos x="1387" y="23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/>
              <a:ahLst/>
              <a:cxnLst>
                <a:cxn ang="0">
                  <a:pos x="871" y="1423"/>
                </a:cxn>
                <a:cxn ang="0">
                  <a:pos x="907" y="1393"/>
                </a:cxn>
                <a:cxn ang="0">
                  <a:pos x="991" y="1320"/>
                </a:cxn>
                <a:cxn ang="0">
                  <a:pos x="1033" y="1297"/>
                </a:cxn>
                <a:cxn ang="0">
                  <a:pos x="1086" y="1249"/>
                </a:cxn>
                <a:cxn ang="0">
                  <a:pos x="1123" y="1219"/>
                </a:cxn>
                <a:cxn ang="0">
                  <a:pos x="1057" y="1153"/>
                </a:cxn>
                <a:cxn ang="0">
                  <a:pos x="877" y="1021"/>
                </a:cxn>
                <a:cxn ang="0">
                  <a:pos x="655" y="907"/>
                </a:cxn>
                <a:cxn ang="0">
                  <a:pos x="655" y="846"/>
                </a:cxn>
                <a:cxn ang="0">
                  <a:pos x="643" y="708"/>
                </a:cxn>
                <a:cxn ang="0">
                  <a:pos x="552" y="642"/>
                </a:cxn>
                <a:cxn ang="0">
                  <a:pos x="510" y="570"/>
                </a:cxn>
                <a:cxn ang="0">
                  <a:pos x="637" y="564"/>
                </a:cxn>
                <a:cxn ang="0">
                  <a:pos x="763" y="570"/>
                </a:cxn>
                <a:cxn ang="0">
                  <a:pos x="1091" y="850"/>
                </a:cxn>
                <a:cxn ang="0">
                  <a:pos x="1009" y="566"/>
                </a:cxn>
                <a:cxn ang="0">
                  <a:pos x="1054" y="265"/>
                </a:cxn>
                <a:cxn ang="0">
                  <a:pos x="1249" y="0"/>
                </a:cxn>
                <a:cxn ang="0">
                  <a:pos x="1466" y="292"/>
                </a:cxn>
                <a:cxn ang="0">
                  <a:pos x="1475" y="548"/>
                </a:cxn>
                <a:cxn ang="0">
                  <a:pos x="1567" y="630"/>
                </a:cxn>
                <a:cxn ang="0">
                  <a:pos x="1795" y="365"/>
                </a:cxn>
                <a:cxn ang="0">
                  <a:pos x="2245" y="150"/>
                </a:cxn>
                <a:cxn ang="0">
                  <a:pos x="2618" y="180"/>
                </a:cxn>
                <a:cxn ang="0">
                  <a:pos x="3050" y="150"/>
                </a:cxn>
                <a:cxn ang="0">
                  <a:pos x="3140" y="210"/>
                </a:cxn>
                <a:cxn ang="0">
                  <a:pos x="2990" y="210"/>
                </a:cxn>
                <a:cxn ang="0">
                  <a:pos x="2834" y="377"/>
                </a:cxn>
                <a:cxn ang="0">
                  <a:pos x="2702" y="648"/>
                </a:cxn>
                <a:cxn ang="0">
                  <a:pos x="2582" y="828"/>
                </a:cxn>
                <a:cxn ang="0">
                  <a:pos x="2234" y="1009"/>
                </a:cxn>
                <a:cxn ang="0">
                  <a:pos x="1963" y="1075"/>
                </a:cxn>
                <a:cxn ang="0">
                  <a:pos x="2257" y="1111"/>
                </a:cxn>
                <a:cxn ang="0">
                  <a:pos x="2600" y="1207"/>
                </a:cxn>
                <a:cxn ang="0">
                  <a:pos x="2894" y="1441"/>
                </a:cxn>
                <a:cxn ang="0">
                  <a:pos x="3122" y="1555"/>
                </a:cxn>
                <a:cxn ang="0">
                  <a:pos x="3032" y="1585"/>
                </a:cxn>
                <a:cxn ang="0">
                  <a:pos x="3008" y="1591"/>
                </a:cxn>
                <a:cxn ang="0">
                  <a:pos x="2960" y="1597"/>
                </a:cxn>
                <a:cxn ang="0">
                  <a:pos x="2882" y="1609"/>
                </a:cxn>
                <a:cxn ang="0">
                  <a:pos x="2846" y="1609"/>
                </a:cxn>
                <a:cxn ang="0">
                  <a:pos x="2774" y="1615"/>
                </a:cxn>
                <a:cxn ang="0">
                  <a:pos x="2726" y="1621"/>
                </a:cxn>
                <a:cxn ang="0">
                  <a:pos x="2708" y="1621"/>
                </a:cxn>
                <a:cxn ang="0">
                  <a:pos x="2594" y="1657"/>
                </a:cxn>
                <a:cxn ang="0">
                  <a:pos x="2533" y="1663"/>
                </a:cxn>
                <a:cxn ang="0">
                  <a:pos x="2444" y="1675"/>
                </a:cxn>
                <a:cxn ang="0">
                  <a:pos x="2378" y="1687"/>
                </a:cxn>
                <a:cxn ang="0">
                  <a:pos x="2360" y="1705"/>
                </a:cxn>
                <a:cxn ang="0">
                  <a:pos x="2305" y="1687"/>
                </a:cxn>
                <a:cxn ang="0">
                  <a:pos x="2263" y="1663"/>
                </a:cxn>
                <a:cxn ang="0">
                  <a:pos x="2017" y="1585"/>
                </a:cxn>
                <a:cxn ang="0">
                  <a:pos x="1711" y="1453"/>
                </a:cxn>
                <a:cxn ang="0">
                  <a:pos x="1880" y="1844"/>
                </a:cxn>
                <a:cxn ang="0">
                  <a:pos x="1771" y="1922"/>
                </a:cxn>
                <a:cxn ang="0">
                  <a:pos x="1531" y="1753"/>
                </a:cxn>
                <a:cxn ang="0">
                  <a:pos x="1411" y="1477"/>
                </a:cxn>
                <a:cxn ang="0">
                  <a:pos x="1219" y="1291"/>
                </a:cxn>
                <a:cxn ang="0">
                  <a:pos x="127" y="2006"/>
                </a:cxn>
                <a:cxn ang="0">
                  <a:pos x="865" y="1429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/>
              <a:ahLst/>
              <a:cxnLst>
                <a:cxn ang="0">
                  <a:pos x="318" y="1078"/>
                </a:cxn>
                <a:cxn ang="0">
                  <a:pos x="217" y="928"/>
                </a:cxn>
                <a:cxn ang="0">
                  <a:pos x="102" y="808"/>
                </a:cxn>
                <a:cxn ang="0">
                  <a:pos x="36" y="742"/>
                </a:cxn>
                <a:cxn ang="0">
                  <a:pos x="0" y="700"/>
                </a:cxn>
                <a:cxn ang="0">
                  <a:pos x="270" y="958"/>
                </a:cxn>
                <a:cxn ang="0">
                  <a:pos x="294" y="1006"/>
                </a:cxn>
                <a:cxn ang="0">
                  <a:pos x="367" y="670"/>
                </a:cxn>
                <a:cxn ang="0">
                  <a:pos x="379" y="411"/>
                </a:cxn>
                <a:cxn ang="0">
                  <a:pos x="347" y="118"/>
                </a:cxn>
                <a:cxn ang="0">
                  <a:pos x="393" y="0"/>
                </a:cxn>
                <a:cxn ang="0">
                  <a:pos x="397" y="357"/>
                </a:cxn>
                <a:cxn ang="0">
                  <a:pos x="421" y="609"/>
                </a:cxn>
                <a:cxn ang="0">
                  <a:pos x="385" y="826"/>
                </a:cxn>
                <a:cxn ang="0">
                  <a:pos x="385" y="1036"/>
                </a:cxn>
                <a:cxn ang="0">
                  <a:pos x="877" y="784"/>
                </a:cxn>
                <a:cxn ang="0">
                  <a:pos x="1309" y="555"/>
                </a:cxn>
                <a:cxn ang="0">
                  <a:pos x="1802" y="249"/>
                </a:cxn>
                <a:cxn ang="0">
                  <a:pos x="2096" y="69"/>
                </a:cxn>
                <a:cxn ang="0">
                  <a:pos x="1814" y="279"/>
                </a:cxn>
                <a:cxn ang="0">
                  <a:pos x="1453" y="501"/>
                </a:cxn>
                <a:cxn ang="0">
                  <a:pos x="1123" y="700"/>
                </a:cxn>
                <a:cxn ang="0">
                  <a:pos x="739" y="898"/>
                </a:cxn>
                <a:cxn ang="0">
                  <a:pos x="463" y="1084"/>
                </a:cxn>
                <a:cxn ang="0">
                  <a:pos x="817" y="1193"/>
                </a:cxn>
                <a:cxn ang="0">
                  <a:pos x="1285" y="1187"/>
                </a:cxn>
                <a:cxn ang="0">
                  <a:pos x="1916" y="1396"/>
                </a:cxn>
                <a:cxn ang="0">
                  <a:pos x="2144" y="1420"/>
                </a:cxn>
                <a:cxn ang="0">
                  <a:pos x="1814" y="1408"/>
                </a:cxn>
                <a:cxn ang="0">
                  <a:pos x="1435" y="1288"/>
                </a:cxn>
                <a:cxn ang="0">
                  <a:pos x="1219" y="1229"/>
                </a:cxn>
                <a:cxn ang="0">
                  <a:pos x="799" y="1223"/>
                </a:cxn>
                <a:cxn ang="0">
                  <a:pos x="505" y="1145"/>
                </a:cxn>
                <a:cxn ang="0">
                  <a:pos x="733" y="1378"/>
                </a:cxn>
                <a:cxn ang="0">
                  <a:pos x="877" y="1619"/>
                </a:cxn>
                <a:cxn ang="0">
                  <a:pos x="1009" y="1787"/>
                </a:cxn>
                <a:cxn ang="0">
                  <a:pos x="817" y="1607"/>
                </a:cxn>
                <a:cxn ang="0">
                  <a:pos x="673" y="1372"/>
                </a:cxn>
                <a:cxn ang="0">
                  <a:pos x="415" y="1109"/>
                </a:cxn>
                <a:cxn ang="0">
                  <a:pos x="318" y="1078"/>
                </a:cxn>
                <a:cxn ang="0">
                  <a:pos x="318" y="1078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470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/>
              <a:ahLst/>
              <a:cxnLst>
                <a:cxn ang="0">
                  <a:pos x="1842" y="851"/>
                </a:cxn>
                <a:cxn ang="0">
                  <a:pos x="1937" y="1019"/>
                </a:cxn>
                <a:cxn ang="0">
                  <a:pos x="2051" y="1168"/>
                </a:cxn>
                <a:cxn ang="0">
                  <a:pos x="2117" y="1246"/>
                </a:cxn>
                <a:cxn ang="0">
                  <a:pos x="2153" y="1294"/>
                </a:cxn>
                <a:cxn ang="0">
                  <a:pos x="1889" y="977"/>
                </a:cxn>
                <a:cxn ang="0">
                  <a:pos x="1860" y="929"/>
                </a:cxn>
                <a:cxn ang="0">
                  <a:pos x="1782" y="1240"/>
                </a:cxn>
                <a:cxn ang="0">
                  <a:pos x="1770" y="1486"/>
                </a:cxn>
                <a:cxn ang="0">
                  <a:pos x="1818" y="1906"/>
                </a:cxn>
                <a:cxn ang="0">
                  <a:pos x="1788" y="1930"/>
                </a:cxn>
                <a:cxn ang="0">
                  <a:pos x="1746" y="1534"/>
                </a:cxn>
                <a:cxn ang="0">
                  <a:pos x="1728" y="1288"/>
                </a:cxn>
                <a:cxn ang="0">
                  <a:pos x="1764" y="1085"/>
                </a:cxn>
                <a:cxn ang="0">
                  <a:pos x="1770" y="875"/>
                </a:cxn>
                <a:cxn ang="0">
                  <a:pos x="1268" y="1007"/>
                </a:cxn>
                <a:cxn ang="0">
                  <a:pos x="825" y="1132"/>
                </a:cxn>
                <a:cxn ang="0">
                  <a:pos x="323" y="1312"/>
                </a:cxn>
                <a:cxn ang="0">
                  <a:pos x="18" y="1420"/>
                </a:cxn>
                <a:cxn ang="0">
                  <a:pos x="311" y="1282"/>
                </a:cxn>
                <a:cxn ang="0">
                  <a:pos x="682" y="1144"/>
                </a:cxn>
                <a:cxn ang="0">
                  <a:pos x="1022" y="1037"/>
                </a:cxn>
                <a:cxn ang="0">
                  <a:pos x="1411" y="929"/>
                </a:cxn>
                <a:cxn ang="0">
                  <a:pos x="1692" y="815"/>
                </a:cxn>
                <a:cxn ang="0">
                  <a:pos x="1333" y="623"/>
                </a:cxn>
                <a:cxn ang="0">
                  <a:pos x="861" y="515"/>
                </a:cxn>
                <a:cxn ang="0">
                  <a:pos x="227" y="161"/>
                </a:cxn>
                <a:cxn ang="0">
                  <a:pos x="0" y="83"/>
                </a:cxn>
                <a:cxn ang="0">
                  <a:pos x="329" y="179"/>
                </a:cxn>
                <a:cxn ang="0">
                  <a:pos x="712" y="383"/>
                </a:cxn>
                <a:cxn ang="0">
                  <a:pos x="933" y="491"/>
                </a:cxn>
                <a:cxn ang="0">
                  <a:pos x="1351" y="593"/>
                </a:cxn>
                <a:cxn ang="0">
                  <a:pos x="1650" y="743"/>
                </a:cxn>
                <a:cxn ang="0">
                  <a:pos x="1423" y="461"/>
                </a:cxn>
                <a:cxn ang="0">
                  <a:pos x="1286" y="191"/>
                </a:cxn>
                <a:cxn ang="0">
                  <a:pos x="1154" y="0"/>
                </a:cxn>
                <a:cxn ang="0">
                  <a:pos x="1339" y="215"/>
                </a:cxn>
                <a:cxn ang="0">
                  <a:pos x="1489" y="485"/>
                </a:cxn>
                <a:cxn ang="0">
                  <a:pos x="1746" y="803"/>
                </a:cxn>
                <a:cxn ang="0">
                  <a:pos x="1842" y="851"/>
                </a:cxn>
                <a:cxn ang="0">
                  <a:pos x="1842" y="85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709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47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7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147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fld id="{5C895E2A-A053-4063-A7EE-78249226D317}" type="slidenum">
              <a:rPr lang="ar-SA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ransition spd="slow">
    <p:wheel spokes="8"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3F232-5D0C-4900-8175-6A004B550445}" type="slidenum">
              <a:rPr lang="ar-SA"/>
              <a:pPr/>
              <a:t>1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96975"/>
          </a:xfrm>
        </p:spPr>
        <p:txBody>
          <a:bodyPr/>
          <a:lstStyle/>
          <a:p>
            <a:r>
              <a:rPr lang="fa-IR">
                <a:solidFill>
                  <a:srgbClr val="00FF00"/>
                </a:solidFill>
                <a:cs typeface="B Nazanin" pitchFamily="2" charset="-78"/>
              </a:rPr>
              <a:t>گفتار دوم</a:t>
            </a:r>
            <a:endParaRPr lang="en-US">
              <a:solidFill>
                <a:srgbClr val="00FF00"/>
              </a:solidFill>
              <a:cs typeface="B Nazanin" pitchFamily="2" charset="-78"/>
            </a:endParaRPr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435975" cy="4538662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r>
              <a:rPr lang="fa-IR">
                <a:cs typeface="B Nazanin" pitchFamily="2" charset="-78"/>
              </a:rPr>
              <a:t>      </a:t>
            </a:r>
            <a:r>
              <a:rPr lang="fa-IR">
                <a:latin typeface="Arial" charset="0"/>
                <a:cs typeface="B Nazanin" pitchFamily="2" charset="-78"/>
              </a:rPr>
              <a:t>هدفها,اصول,انواع و تاریخچه راهنمایی و مشاوره</a:t>
            </a:r>
          </a:p>
          <a:p>
            <a:pPr algn="r" rtl="1">
              <a:buFont typeface="Wingdings" pitchFamily="2" charset="2"/>
              <a:buNone/>
            </a:pPr>
            <a:r>
              <a:rPr lang="fa-IR">
                <a:latin typeface="Arial" charset="0"/>
                <a:cs typeface="B Nazanin" pitchFamily="2" charset="-78"/>
              </a:rPr>
              <a:t>دانشجو بایدپس ازمطالعه این گفتار بتواند مواردزیر راتوضیح,مقایسه  </a:t>
            </a:r>
          </a:p>
          <a:p>
            <a:pPr algn="r" rtl="1">
              <a:buClr>
                <a:srgbClr val="FF0000"/>
              </a:buClr>
              <a:buFontTx/>
              <a:buNone/>
            </a:pPr>
            <a:r>
              <a:rPr lang="fa-IR">
                <a:latin typeface="Arial" charset="0"/>
                <a:cs typeface="B Nazanin" pitchFamily="2" charset="-78"/>
              </a:rPr>
              <a:t> ومورد بحث قرار دهد.</a:t>
            </a:r>
          </a:p>
          <a:p>
            <a:pPr algn="r" rtl="1">
              <a:buClr>
                <a:srgbClr val="FF0000"/>
              </a:buClr>
              <a:buSzTx/>
              <a:buFontTx/>
              <a:buChar char="o"/>
            </a:pPr>
            <a:r>
              <a:rPr lang="fa-IR">
                <a:latin typeface="Arial" charset="0"/>
                <a:cs typeface="B Nazanin" pitchFamily="2" charset="-78"/>
              </a:rPr>
              <a:t>هفهای راهنمایی و مشاوره</a:t>
            </a:r>
          </a:p>
          <a:p>
            <a:pPr algn="r" rtl="1">
              <a:buClr>
                <a:srgbClr val="FF0000"/>
              </a:buClr>
              <a:buSzTx/>
              <a:buFontTx/>
              <a:buChar char="o"/>
            </a:pPr>
            <a:r>
              <a:rPr lang="fa-IR">
                <a:latin typeface="Arial" charset="0"/>
                <a:cs typeface="B Nazanin" pitchFamily="2" charset="-78"/>
              </a:rPr>
              <a:t>اصول راهنمایی و مشاوره</a:t>
            </a:r>
          </a:p>
          <a:p>
            <a:pPr algn="r" rtl="1">
              <a:buClr>
                <a:srgbClr val="FF0000"/>
              </a:buClr>
              <a:buSzTx/>
              <a:buFontTx/>
              <a:buChar char="o"/>
            </a:pPr>
            <a:r>
              <a:rPr lang="fa-IR">
                <a:latin typeface="Arial" charset="0"/>
                <a:cs typeface="B Nazanin" pitchFamily="2" charset="-78"/>
              </a:rPr>
              <a:t>انواع راهنمایی و مشاوره</a:t>
            </a:r>
          </a:p>
          <a:p>
            <a:pPr algn="r" rtl="1">
              <a:buClr>
                <a:srgbClr val="FF0000"/>
              </a:buClr>
              <a:buSzTx/>
              <a:buFontTx/>
              <a:buChar char="o"/>
            </a:pPr>
            <a:r>
              <a:rPr lang="fa-IR">
                <a:latin typeface="Arial" charset="0"/>
                <a:cs typeface="B Nazanin" pitchFamily="2" charset="-78"/>
              </a:rPr>
              <a:t>تاریخچه راهنمایی ومشاوره</a:t>
            </a:r>
            <a:endParaRPr lang="en-US">
              <a:latin typeface="Arial" charset="0"/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6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6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0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06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06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0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0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06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2" grpId="0"/>
      <p:bldP spid="50688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A21B-05DF-456A-8A0D-41701D68036D}" type="slidenum">
              <a:rPr lang="ar-SA"/>
              <a:pPr/>
              <a:t>10</a:t>
            </a:fld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196975"/>
            <a:ext cx="8147050" cy="4679950"/>
          </a:xfrm>
        </p:spPr>
        <p:txBody>
          <a:bodyPr/>
          <a:lstStyle/>
          <a:p>
            <a:pPr marL="609600" indent="-609600" algn="justLow" rtl="1">
              <a:buClr>
                <a:srgbClr val="66FF66"/>
              </a:buClr>
              <a:buSzPct val="90000"/>
              <a:buFont typeface="Wingdings" pitchFamily="2" charset="2"/>
              <a:buAutoNum type="arabicPeriod" startAt="4"/>
            </a:pPr>
            <a:r>
              <a:rPr lang="fa-IR" sz="3600">
                <a:cs typeface="B Nazanin" pitchFamily="2" charset="-78"/>
              </a:rPr>
              <a:t>راهنمایی فعالیتی جمعی است و بر همکاری افراد ومؤسسات و نهاد ها مبتنی می باشد .</a:t>
            </a:r>
          </a:p>
          <a:p>
            <a:pPr marL="609600" indent="-609600" algn="justLow" rtl="1">
              <a:buClr>
                <a:srgbClr val="66FF66"/>
              </a:buClr>
              <a:buSzPct val="90000"/>
              <a:buFont typeface="Wingdings" pitchFamily="2" charset="2"/>
              <a:buAutoNum type="arabicPeriod" startAt="4"/>
            </a:pPr>
            <a:r>
              <a:rPr lang="fa-IR" sz="3600">
                <a:cs typeface="B Nazanin" pitchFamily="2" charset="-78"/>
              </a:rPr>
              <a:t>راهنمایی بر اعتقاد به آزادی واستقلال و ارزشمندی انسان استوار است.</a:t>
            </a:r>
          </a:p>
          <a:p>
            <a:pPr marL="609600" indent="-609600" algn="justLow" rtl="1">
              <a:buClr>
                <a:srgbClr val="66FF66"/>
              </a:buClr>
              <a:buSzPct val="90000"/>
              <a:buFont typeface="Wingdings" pitchFamily="2" charset="2"/>
              <a:buAutoNum type="arabicPeriod" startAt="4"/>
            </a:pPr>
            <a:r>
              <a:rPr lang="fa-IR" sz="3600">
                <a:cs typeface="B Nazanin" pitchFamily="2" charset="-78"/>
              </a:rPr>
              <a:t>راهنمایی بر همکاری و کمک متکی است نه بر تحکم واجبار :یعنی اینکه  هیچ کس  را  نمی توان به اجبار یاری داد مگر آنکه خودش بخواهد.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97399-F8C9-43F6-8F02-FC90F5AFD926}" type="slidenum">
              <a:rPr lang="ar-SA"/>
              <a:pPr/>
              <a:t>11</a:t>
            </a:fld>
            <a:endParaRPr lang="en-US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algn="r" rtl="1"/>
            <a:r>
              <a:rPr lang="fa-IR" sz="5400">
                <a:solidFill>
                  <a:srgbClr val="66FF33"/>
                </a:solidFill>
                <a:cs typeface="B Nazanin" pitchFamily="2" charset="-78"/>
              </a:rPr>
              <a:t>نکته:</a:t>
            </a:r>
            <a:endParaRPr lang="en-US" sz="54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642350" cy="3484562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معلم در راهنمایی دانش آموزان نقش بسیار مهمی دارد .چون معلم بیشتر اوقات خود را با دانش آموزان صرف می کند .  می  تواند در بارهء رفتار  ونحوه  یادگیری آنان اطلاعات دقیقی در اختیار راهنما قرار دهد</a:t>
            </a:r>
            <a:r>
              <a:rPr lang="fa-IR" sz="3600">
                <a:cs typeface="B Nazanin" pitchFamily="2" charset="-78"/>
              </a:rPr>
              <a:t>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E0226-82A2-4772-902D-DB44CEE2A9B3}" type="slidenum">
              <a:rPr lang="ar-SA"/>
              <a:pPr/>
              <a:t>12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1584325"/>
          </a:xfrm>
        </p:spPr>
        <p:txBody>
          <a:bodyPr/>
          <a:lstStyle/>
          <a:p>
            <a:pPr rtl="1"/>
            <a:r>
              <a:rPr lang="fa-IR" sz="4800">
                <a:solidFill>
                  <a:srgbClr val="66FF33"/>
                </a:solidFill>
                <a:cs typeface="B Nazanin" pitchFamily="2" charset="-78"/>
              </a:rPr>
              <a:t>انواع راهنمایی ومشاوره :</a:t>
            </a:r>
            <a:endParaRPr lang="en-US" sz="48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05038"/>
            <a:ext cx="8218488" cy="3925887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راهنمایی ومشاوره از دیدگاههای گوناگون به انواعی تقسیم می شوند :</a:t>
            </a:r>
          </a:p>
          <a:p>
            <a:pPr algn="justLow" rtl="1">
              <a:buClr>
                <a:srgbClr val="66FF33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چنانچه موضوع راهنمایی منظور باشد ، به انواع تحصیلی  ، شغلی ، خانوادگی ، بهداشتی تقسیم می گردد .</a:t>
            </a:r>
          </a:p>
          <a:p>
            <a:pPr algn="justLow" rtl="1">
              <a:buClr>
                <a:srgbClr val="66FF33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 صورتی که روش اجرا مد نظر باشد به فردی و گروهی تقسیم می شود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4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4" grpId="0"/>
      <p:bldP spid="7475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823C4-E20F-4DE0-8DDF-AB58C8DD3777}" type="slidenum">
              <a:rPr lang="ar-SA"/>
              <a:pPr/>
              <a:t>13</a:t>
            </a:fld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6612"/>
          </a:xfrm>
        </p:spPr>
        <p:txBody>
          <a:bodyPr/>
          <a:lstStyle/>
          <a:p>
            <a:pPr algn="justLow" rtl="1">
              <a:buClr>
                <a:srgbClr val="66FF33"/>
              </a:buClr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این نوع راهنمایی به دانش آموز کمک می کند تا بتواند:</a:t>
            </a:r>
          </a:p>
          <a:p>
            <a:pPr algn="justLow" rtl="1">
              <a:buClr>
                <a:srgbClr val="66FF33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دروس و رشته تحصیلی مناسبی را انتخاب کند .</a:t>
            </a:r>
          </a:p>
          <a:p>
            <a:pPr algn="justLow" rtl="1">
              <a:buClr>
                <a:srgbClr val="66FF33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از قوانین مدرسه ومقررات آموزشی امتحانی آگاه گردد.</a:t>
            </a:r>
          </a:p>
          <a:p>
            <a:pPr algn="justLow" rtl="1">
              <a:buClr>
                <a:srgbClr val="66FF33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مشکلات درسی خود را مرتفع سازد .</a:t>
            </a:r>
          </a:p>
          <a:p>
            <a:pPr algn="justLow" rtl="1">
              <a:buClr>
                <a:srgbClr val="66FF33"/>
              </a:buClr>
              <a:buFont typeface="Wingdings" pitchFamily="2" charset="2"/>
              <a:buNone/>
            </a:pPr>
            <a:endParaRPr lang="fa-IR" sz="3600">
              <a:cs typeface="B Nazanin" pitchFamily="2" charset="-78"/>
            </a:endParaRPr>
          </a:p>
          <a:p>
            <a:pPr algn="justLow" rtl="1">
              <a:buClr>
                <a:srgbClr val="66FF33"/>
              </a:buClr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هدف نهایی این نوع راهنمایی کسب موفقیت تحصیلی است . </a:t>
            </a:r>
            <a:endParaRPr lang="en-US" sz="3600">
              <a:cs typeface="B Nazanin" pitchFamily="2" charset="-78"/>
            </a:endParaRP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راهنمایی ومشاوره تحصیلی 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  <p:bldP spid="7578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BC7C4-0025-4185-AF1E-883FFA9A89DC}" type="slidenum">
              <a:rPr lang="ar-SA"/>
              <a:pPr/>
              <a:t>14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495425"/>
          </a:xfrm>
        </p:spPr>
        <p:txBody>
          <a:bodyPr/>
          <a:lstStyle/>
          <a:p>
            <a:pPr rtl="1"/>
            <a:r>
              <a:rPr lang="fa-IR" sz="4000">
                <a:solidFill>
                  <a:srgbClr val="66FF33"/>
                </a:solidFill>
                <a:cs typeface="B Nazanin" pitchFamily="2" charset="-78"/>
              </a:rPr>
              <a:t>از جمله شیوه های اجرایی راهنمایی تحصیلی عبارتند از :</a:t>
            </a:r>
            <a:endParaRPr lang="en-US" sz="40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49500"/>
            <a:ext cx="8229600" cy="2879725"/>
          </a:xfrm>
        </p:spPr>
        <p:txBody>
          <a:bodyPr/>
          <a:lstStyle/>
          <a:p>
            <a:pPr algn="r" rtl="1">
              <a:buClr>
                <a:srgbClr val="99FF33"/>
              </a:buClr>
              <a:buFont typeface="Wingdings" pitchFamily="2" charset="2"/>
              <a:buChar char="×"/>
            </a:pPr>
            <a:r>
              <a:rPr lang="fa-IR" sz="4000">
                <a:cs typeface="B Nazanin" pitchFamily="2" charset="-78"/>
              </a:rPr>
              <a:t>آموزش شیوه های صحیح مطالعه و تمرین دروس. </a:t>
            </a:r>
          </a:p>
          <a:p>
            <a:pPr algn="r" rtl="1">
              <a:buClr>
                <a:srgbClr val="99FF33"/>
              </a:buClr>
              <a:buFont typeface="Wingdings" pitchFamily="2" charset="2"/>
              <a:buChar char="×"/>
            </a:pPr>
            <a:r>
              <a:rPr lang="fa-IR" sz="4000">
                <a:cs typeface="B Nazanin" pitchFamily="2" charset="-78"/>
              </a:rPr>
              <a:t>نحوه استفاده صحیح از منابع. </a:t>
            </a:r>
          </a:p>
          <a:p>
            <a:pPr algn="r" rtl="1">
              <a:buClr>
                <a:srgbClr val="99FF33"/>
              </a:buClr>
              <a:buFont typeface="Wingdings" pitchFamily="2" charset="2"/>
              <a:buChar char="×"/>
            </a:pPr>
            <a:r>
              <a:rPr lang="fa-IR" sz="4000">
                <a:cs typeface="B Nazanin" pitchFamily="2" charset="-78"/>
              </a:rPr>
              <a:t>یادگیری ، یادداشت برداری و خلاصه کردن کتاب.</a:t>
            </a:r>
            <a:r>
              <a:rPr lang="fa-IR">
                <a:cs typeface="B Nazanin" pitchFamily="2" charset="-78"/>
              </a:rPr>
              <a:t>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5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5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5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453D-72E4-44C9-97AA-4FBA2614EB9A}" type="slidenum">
              <a:rPr lang="ar-SA"/>
              <a:pPr/>
              <a:t>15</a:t>
            </a:fld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08050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راهنمایی و مشاور شغلی 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781300"/>
            <a:ext cx="8642350" cy="2476500"/>
          </a:xfrm>
        </p:spPr>
        <p:txBody>
          <a:bodyPr/>
          <a:lstStyle/>
          <a:p>
            <a:pPr algn="justLow" rtl="1">
              <a:lnSpc>
                <a:spcPct val="90000"/>
              </a:lnSpc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در این نوع راهنمایی ابتدا سعی می شود به فرد کمک شود ابتدا  استعدادها ، رغبتها و محدودیت های خود را بشناسد ودر مرحله بعد متناسب با توانایی هایش شغل مناسبی را برگزیند.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7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2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2645-3C08-417C-8108-F550F446811F}" type="slidenum">
              <a:rPr lang="ar-SA"/>
              <a:pPr/>
              <a:t>16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مراحل اجرای راهنمایی شغلی عبارتند از 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085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1)گزینش                    2)آموزش                3)اشتغال</a:t>
            </a:r>
          </a:p>
          <a:p>
            <a:pPr algn="justLow" rtl="1">
              <a:buFont typeface="Wingdings" pitchFamily="2" charset="2"/>
              <a:buNone/>
            </a:pPr>
            <a:endParaRPr lang="fa-IR" sz="3600">
              <a:cs typeface="B Nazanin" pitchFamily="2" charset="-78"/>
            </a:endParaRP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گزینش</a:t>
            </a:r>
            <a:r>
              <a:rPr lang="fa-IR" sz="3600">
                <a:cs typeface="B Nazanin" pitchFamily="2" charset="-78"/>
              </a:rPr>
              <a:t> : در این مرحله فرد بر اساس توانایی ها ، امکانات ، استعدادها و رغبت خویش شغلی را انتخاب می کند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آموزش</a:t>
            </a:r>
            <a:r>
              <a:rPr lang="fa-IR" sz="3600">
                <a:cs typeface="B Nazanin" pitchFamily="2" charset="-78"/>
              </a:rPr>
              <a:t> : در این مرحله فرد به صورت نظری و عملی برای اشتغال آماده می شود 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اشتغال</a:t>
            </a:r>
            <a:r>
              <a:rPr lang="fa-IR" sz="3600">
                <a:cs typeface="B Nazanin" pitchFamily="2" charset="-78"/>
              </a:rPr>
              <a:t> : در این مرحله فرد مشغول به کار می شود</a:t>
            </a:r>
            <a:r>
              <a:rPr lang="fa-IR">
                <a:cs typeface="B Nazanin" pitchFamily="2" charset="-78"/>
              </a:rPr>
              <a:t> .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/>
      <p:bldP spid="7885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9CD31-61E2-437D-B762-515FBF716791}" type="slidenum">
              <a:rPr lang="ar-SA"/>
              <a:pPr/>
              <a:t>17</a:t>
            </a:fld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91513" cy="604837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00FF00"/>
                </a:solidFill>
                <a:cs typeface="B Nazanin" pitchFamily="2" charset="-78"/>
              </a:rPr>
              <a:t>انجام راهنمایی شغلی در تمام ادوار زندگی و مقاطع تحصیلی ضروری است . اهداف راهنمایی شغلی در هر سه دوره به شرح زیر است .</a:t>
            </a:r>
          </a:p>
          <a:p>
            <a:pPr algn="justLow" rtl="1">
              <a:buFont typeface="Wingdings" pitchFamily="2" charset="2"/>
              <a:buNone/>
            </a:pPr>
            <a:endParaRPr lang="fa-IR" sz="3600">
              <a:solidFill>
                <a:srgbClr val="00FF00"/>
              </a:solidFill>
              <a:cs typeface="B Nazanin" pitchFamily="2" charset="-78"/>
            </a:endParaRP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ابتدایی :</a:t>
            </a:r>
            <a:r>
              <a:rPr lang="fa-IR" sz="3600">
                <a:cs typeface="B Nazanin" pitchFamily="2" charset="-78"/>
              </a:rPr>
              <a:t> آشنا ساختن دانش آموزان با لزوم اشتغال در مشاغل. 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راهنمایی :</a:t>
            </a:r>
            <a:r>
              <a:rPr lang="fa-IR" sz="3600">
                <a:cs typeface="B Nazanin" pitchFamily="2" charset="-78"/>
              </a:rPr>
              <a:t> شناسایی ویژگیهای مشاغل و پی بردن به خصوصیات خویش.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3600">
                <a:solidFill>
                  <a:srgbClr val="66FFFF"/>
                </a:solidFill>
                <a:cs typeface="B Nazanin" pitchFamily="2" charset="-78"/>
              </a:rPr>
              <a:t>دبیرستان :</a:t>
            </a:r>
            <a:r>
              <a:rPr lang="fa-IR" sz="3600">
                <a:cs typeface="B Nazanin" pitchFamily="2" charset="-78"/>
              </a:rPr>
              <a:t> دانش آموزان باید به اشتغال موقت بپردازند وقابلیت های خود را بیازمایند.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C4438-8A2B-4C29-A557-BAF87922A88C}" type="slidenum">
              <a:rPr lang="ar-SA"/>
              <a:pPr/>
              <a:t>18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راهنمایی و مشاوره خانوادگی: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208962" cy="3384550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در این نوع راهنمایی روابط سالم و متعادل بین اعضای خانواده بر قرار می شود و آرامش و آسایش آنان تأمین می گردد.</a:t>
            </a:r>
          </a:p>
          <a:p>
            <a:pPr algn="justLow" rtl="1">
              <a:buFont typeface="Wingdings" pitchFamily="2" charset="2"/>
              <a:buNone/>
            </a:pP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8" grpId="0"/>
      <p:bldP spid="808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0D806-5C15-4DFB-A432-0133A032E261}" type="slidenum">
              <a:rPr lang="ar-SA"/>
              <a:pPr/>
              <a:t>19</a:t>
            </a:fld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راهنمایی و مشاوره بهداشتی 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781300"/>
            <a:ext cx="8424862" cy="35274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این نوع راهنمایی به منظور تاً مین سلامت جسمی و روانی اعمال می شود و هدفش پیش گیری ازابتلا به بیماریهای جسمی وروانی است که درنهایت مغیر به استقلال ، اعتماد به نفس ، احترام به دیگران و خود می شود. 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81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  <p:bldP spid="819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69ABB-841D-4C7E-B518-088FFED9C322}" type="slidenum">
              <a:rPr lang="ar-SA"/>
              <a:pPr/>
              <a:t>2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1075"/>
            <a:ext cx="8229600" cy="1223963"/>
          </a:xfrm>
        </p:spPr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هدفهای راهنمایی و مشاوره: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636838"/>
            <a:ext cx="8748713" cy="3671887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اهداف به مقدار زیادی نوع و میزان تلاش و کوششهای انسان را تعیین می کنند و او را در مسیر خاص سوق می دهند، اهداف راهنمایی و مشاوره را از دیدگاه های متعددی می توان مورد بررسی  قرار داد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2620B-21A0-4CB9-AFA8-04458AC21D84}" type="slidenum">
              <a:rPr lang="ar-SA"/>
              <a:pPr/>
              <a:t>20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981075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راهنمایی و مشاوره فردی و گروهی 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708275"/>
            <a:ext cx="8137525" cy="3097213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3600">
                <a:cs typeface="B Nazanin" pitchFamily="2" charset="-78"/>
              </a:rPr>
              <a:t>در راهنمایی و مشاوره فردی ، یک نفر به تنهایی از طرف راهنما ومشاور مورد راهنما یی و مشاوره قرار می گیرد در حالی که در راهنمایی و مشاوره گروهی تعدادکمک گیرندگان بیشتر است</a:t>
            </a:r>
            <a:r>
              <a:rPr lang="fa-IR">
                <a:cs typeface="B Nazanin" pitchFamily="2" charset="-78"/>
              </a:rPr>
              <a:t>.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2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/>
      <p:bldP spid="8294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5BC88-7F91-49AE-86D7-5B174F5B5E47}" type="slidenum">
              <a:rPr lang="ar-SA"/>
              <a:pPr/>
              <a:t>21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pPr rtl="1"/>
            <a:r>
              <a:rPr lang="fa-IR" sz="4000">
                <a:solidFill>
                  <a:srgbClr val="66FF33"/>
                </a:solidFill>
                <a:cs typeface="B Nazanin" pitchFamily="2" charset="-78"/>
              </a:rPr>
              <a:t>در رابطه با مشاوره گروهی نکات زیر قابل ذکر است :</a:t>
            </a:r>
            <a:endParaRPr lang="en-US" sz="40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36838"/>
            <a:ext cx="8229600" cy="3240087"/>
          </a:xfrm>
        </p:spPr>
        <p:txBody>
          <a:bodyPr/>
          <a:lstStyle/>
          <a:p>
            <a:pPr algn="justLow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افراد شرکت کننده مشکل عاطفی وروانی خاصی ندارند ، صرفاً در صدد کسب اطلاعات گوناگون در زمینه های متعدد هستند .</a:t>
            </a:r>
          </a:p>
          <a:p>
            <a:pPr algn="justLow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 وقت و هزینه صرفه جویی می شود .</a:t>
            </a:r>
          </a:p>
          <a:p>
            <a:pPr algn="justLow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در وهلهء اول نقش پیشگیری از بروز مشکلات را دارد .</a:t>
            </a:r>
            <a:r>
              <a:rPr lang="fa-IR" sz="2800">
                <a:cs typeface="B Nazanin" pitchFamily="2" charset="-78"/>
              </a:rPr>
              <a:t> </a:t>
            </a:r>
            <a:endParaRPr lang="en-US" sz="28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7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13CC4-4698-4D14-BF47-39DE2F6194E9}" type="slidenum">
              <a:rPr lang="ar-SA"/>
              <a:pPr/>
              <a:t>22</a:t>
            </a:fld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424862" cy="4826000"/>
          </a:xfrm>
        </p:spPr>
        <p:txBody>
          <a:bodyPr/>
          <a:lstStyle/>
          <a:p>
            <a:pPr algn="r" rtl="1">
              <a:buClr>
                <a:srgbClr val="00FF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یک تجربه اجتماعی است که در آن مشکلات و نگرشهای گروه مورد بررسی قرار می گیرد .</a:t>
            </a:r>
          </a:p>
          <a:p>
            <a:pPr algn="r" rtl="1">
              <a:buClr>
                <a:srgbClr val="00FF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باعث می شود فرد خود را آن گونه که هست بپذیرد و رابطه خود را با اطرافیان بهبود بخشد .</a:t>
            </a:r>
          </a:p>
          <a:p>
            <a:pPr algn="r" rtl="1">
              <a:buClr>
                <a:srgbClr val="00FF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تعداد اعضاء به نوع مشکل ، و مهارت مشاوره و موقعیت مشاوره بستگی دارد .</a:t>
            </a:r>
          </a:p>
          <a:p>
            <a:pPr algn="r" rtl="1">
              <a:buClr>
                <a:srgbClr val="00FF00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اعضای گروه رفتارهای جدیدی را از سایرین می آموزند 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DF083-1AAF-4643-8EDA-E03C88256CF7}" type="slidenum">
              <a:rPr lang="ar-SA"/>
              <a:pPr/>
              <a:t>23</a:t>
            </a:fld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29600" cy="4032250"/>
          </a:xfrm>
        </p:spPr>
        <p:txBody>
          <a:bodyPr/>
          <a:lstStyle/>
          <a:p>
            <a:pPr algn="justLow" rtl="1">
              <a:buClr>
                <a:srgbClr val="00FF00"/>
              </a:buClr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عکس العمل های اعضاء نسبت به یکدیگر بیشتر است .</a:t>
            </a:r>
          </a:p>
          <a:p>
            <a:pPr algn="justLow" rtl="1">
              <a:buClr>
                <a:srgbClr val="00FF00"/>
              </a:buClr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اعضاء در می یابند که مشکل آنان منحصر به فرد نیست .</a:t>
            </a:r>
          </a:p>
          <a:p>
            <a:pPr algn="justLow" rtl="1">
              <a:buClr>
                <a:srgbClr val="00FF00"/>
              </a:buClr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مقاومت مراجع در جریان درمان کم است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93EE1-531D-4782-9AAC-7A5CB55318E7}" type="slidenum">
              <a:rPr lang="ar-SA"/>
              <a:pPr/>
              <a:t>24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تارخچه راهنمایی و مشاوره: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392612"/>
          </a:xfrm>
        </p:spPr>
        <p:txBody>
          <a:bodyPr/>
          <a:lstStyle/>
          <a:p>
            <a:pPr marL="609600" indent="-609600"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  تاریخچه راهنمایی و مشاوره به  دو دلیل بررسی   می شود :</a:t>
            </a:r>
          </a:p>
          <a:p>
            <a:pPr marL="609600" indent="-609600" algn="justLow" rtl="1">
              <a:buClr>
                <a:srgbClr val="33CCFF"/>
              </a:buClr>
              <a:buSzPct val="90000"/>
              <a:buFont typeface="Wingdings" pitchFamily="2" charset="2"/>
              <a:buAutoNum type="arabicPeriod"/>
            </a:pPr>
            <a:r>
              <a:rPr lang="fa-IR" sz="4000">
                <a:cs typeface="B Nazanin" pitchFamily="2" charset="-78"/>
              </a:rPr>
              <a:t>خواننده با یک سلسله اطلاعات نظری آشنا گردد.</a:t>
            </a:r>
          </a:p>
          <a:p>
            <a:pPr marL="609600" indent="-609600" algn="justLow" rtl="1">
              <a:buClr>
                <a:srgbClr val="33CCFF"/>
              </a:buClr>
              <a:buSzPct val="90000"/>
              <a:buFont typeface="Wingdings" pitchFamily="2" charset="2"/>
              <a:buAutoNum type="arabicPeriod"/>
            </a:pPr>
            <a:r>
              <a:rPr lang="fa-IR" sz="4000">
                <a:cs typeface="B Nazanin" pitchFamily="2" charset="-78"/>
              </a:rPr>
              <a:t>برنامه ریزان از مطالب ارائه شده در طرح وبرنامه های آینده استفاده کنند  و از اشکالات گذشته عبرت بگیرند</a:t>
            </a:r>
            <a:r>
              <a:rPr lang="en-US" sz="4000">
                <a:cs typeface="B Nazanin" pitchFamily="2" charset="-78"/>
              </a:rPr>
              <a:t>.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/>
      <p:bldP spid="8704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C2BB3-D177-4A9E-9792-82C837EC32C8}" type="slidenum">
              <a:rPr lang="ar-SA"/>
              <a:pPr/>
              <a:t>25</a:t>
            </a:fld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229600" cy="5184775"/>
          </a:xfrm>
        </p:spPr>
        <p:txBody>
          <a:bodyPr/>
          <a:lstStyle/>
          <a:p>
            <a:pPr algn="r" rtl="1">
              <a:buFont typeface="Wingdings" pitchFamily="2" charset="2"/>
              <a:buNone/>
            </a:pPr>
            <a:endParaRPr lang="fa-IR">
              <a:cs typeface="B Nazanin" pitchFamily="2" charset="-78"/>
            </a:endParaRPr>
          </a:p>
          <a:p>
            <a:pPr algn="r" rtl="1">
              <a:buFont typeface="Wingdings" pitchFamily="2" charset="2"/>
              <a:buNone/>
            </a:pPr>
            <a:r>
              <a:rPr lang="fa-IR" sz="4400">
                <a:solidFill>
                  <a:srgbClr val="66FF33"/>
                </a:solidFill>
                <a:cs typeface="B Nazanin" pitchFamily="2" charset="-78"/>
              </a:rPr>
              <a:t>تاریخچه راهنمایی و مشاوره از دو بعد قابل بررسی است :</a:t>
            </a:r>
          </a:p>
          <a:p>
            <a:pPr algn="r" rtl="1">
              <a:buFont typeface="Wingdings" pitchFamily="2" charset="2"/>
              <a:buNone/>
            </a:pPr>
            <a:endParaRPr lang="fa-IR" sz="3600">
              <a:solidFill>
                <a:srgbClr val="66FF33"/>
              </a:solidFill>
              <a:cs typeface="B Nazanin" pitchFamily="2" charset="-78"/>
            </a:endParaRPr>
          </a:p>
          <a:p>
            <a:pPr algn="r" rtl="1">
              <a:buClr>
                <a:srgbClr val="FF00FF"/>
              </a:buClr>
              <a:buFont typeface="Wingdings" pitchFamily="2" charset="2"/>
              <a:buChar char="u"/>
            </a:pPr>
            <a:r>
              <a:rPr lang="fa-IR" sz="4400">
                <a:cs typeface="B Nazanin" pitchFamily="2" charset="-78"/>
              </a:rPr>
              <a:t>راهنمایی به مفهوم عام</a:t>
            </a:r>
            <a:r>
              <a:rPr lang="fa-IR" sz="4400">
                <a:solidFill>
                  <a:srgbClr val="66FF33"/>
                </a:solidFill>
                <a:cs typeface="B Nazanin" pitchFamily="2" charset="-78"/>
              </a:rPr>
              <a:t>               </a:t>
            </a:r>
          </a:p>
          <a:p>
            <a:pPr algn="r" rtl="1">
              <a:buClr>
                <a:srgbClr val="FF00FF"/>
              </a:buClr>
              <a:buFont typeface="Wingdings" pitchFamily="2" charset="2"/>
              <a:buChar char="u"/>
            </a:pPr>
            <a:r>
              <a:rPr lang="fa-IR" sz="4400">
                <a:cs typeface="B Nazanin" pitchFamily="2" charset="-78"/>
              </a:rPr>
              <a:t>راهنمایی به مفهوم خاص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EFD57-C9AB-4067-9067-E9E0D3BAB294}" type="slidenum">
              <a:rPr lang="ar-SA"/>
              <a:pPr/>
              <a:t>26</a:t>
            </a:fld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2808287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راهنمایی به مفهوم  عام  با  خلقت انسان همزمان است . راهنمایی به طوراعم برای اولین بار دردین  و مذهب مطرح واعمال گردیده است و پیامبران اولین راهنمایان بشری به شمار می آیند.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C2534-6480-4F94-A021-880B2321C8AC}" type="slidenum">
              <a:rPr lang="ar-SA"/>
              <a:pPr/>
              <a:t>27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r>
              <a:rPr lang="fa-IR">
                <a:solidFill>
                  <a:srgbClr val="66FF33"/>
                </a:solidFill>
                <a:cs typeface="B Nazanin" pitchFamily="2" charset="-78"/>
              </a:rPr>
              <a:t>راهنمایی به مفهوم خاص: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7775575" cy="33115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endParaRPr lang="fa-IR" sz="4000">
              <a:cs typeface="B Nazanin" pitchFamily="2" charset="-78"/>
            </a:endParaRPr>
          </a:p>
          <a:p>
            <a:pPr algn="justLow" rtl="1"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این نوع راهنمایی در سال 1906 میلادی در آمریکا توسط فردی به نام فرانک پارسونز با راهنمایی شغلی آغاز گردید.</a:t>
            </a: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/>
      <p:bldP spid="9011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B792C-4ED5-482A-9E4B-171626B595D7}" type="slidenum">
              <a:rPr lang="ar-SA"/>
              <a:pPr/>
              <a:t>28</a:t>
            </a:fld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176713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مذهب ، بهداشت روانی ، تغییرات اجتماعی ، پیدایش آزمون ها وتوجه به تفاوتهای فردی در آموزش و پرورش  و کاربرد روان شناسی جدید با تأکید بسیار بر خود شناسی ازعوامل مؤثر در گسترش مفهوم خاص راهنمایی به حساب می آید.</a:t>
            </a: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63F1F-2422-4E61-B6E5-7B27C0FAE790}" type="slidenum">
              <a:rPr lang="ar-SA"/>
              <a:pPr/>
              <a:t>29</a:t>
            </a:fld>
            <a:endParaRPr 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29600" cy="3097212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بیکاری مهاجران ساکن آمریکا در سال 1900 ریشه اصلی جرائم به حساب می آید ، از اینرو پارسونز  تصمیم گرفت که مهاجران بیکار را در شغل یابی کمک کند ، از اینرو راهنمایی شغلی به عنوان یک ضرورت فردی و اجتماعی مطرح گردید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47742-496F-4CB9-83A1-72B74F5FAEB5}" type="slidenum">
              <a:rPr lang="ar-SA"/>
              <a:pPr/>
              <a:t>3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اهداف راهنمایی 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76475"/>
            <a:ext cx="8229600" cy="3671888"/>
          </a:xfrm>
        </p:spPr>
        <p:txBody>
          <a:bodyPr/>
          <a:lstStyle/>
          <a:p>
            <a:pPr algn="justLow" rtl="1">
              <a:buClr>
                <a:srgbClr val="FF0000"/>
              </a:buClr>
              <a:buFont typeface="Wingdings" pitchFamily="2" charset="2"/>
              <a:buChar char="|"/>
            </a:pPr>
            <a:r>
              <a:rPr lang="fa-IR" sz="3600">
                <a:cs typeface="B Nazanin" pitchFamily="2" charset="-78"/>
              </a:rPr>
              <a:t>کمک به فرد در شناختن تواناییها ، علایق ، محدودیتها و دنیای  پیرامون خود.</a:t>
            </a:r>
          </a:p>
          <a:p>
            <a:pPr algn="justLow" rtl="1">
              <a:buClr>
                <a:srgbClr val="FF0000"/>
              </a:buClr>
              <a:buFont typeface="Wingdings" pitchFamily="2" charset="2"/>
              <a:buChar char="|"/>
            </a:pPr>
            <a:r>
              <a:rPr lang="fa-IR" sz="3600">
                <a:cs typeface="B Nazanin" pitchFamily="2" charset="-78"/>
              </a:rPr>
              <a:t>تعیین ارتباط منطقی و معقول بین خصوصیات فردی و اهداف زندگی که به خود رهبری فرد بیانجامد.</a:t>
            </a:r>
          </a:p>
          <a:p>
            <a:pPr algn="justLow" rtl="1">
              <a:buClr>
                <a:srgbClr val="FF0000"/>
              </a:buClr>
              <a:buFont typeface="Wingdings" pitchFamily="2" charset="2"/>
              <a:buChar char="|"/>
            </a:pPr>
            <a:r>
              <a:rPr lang="fa-IR" sz="3600">
                <a:cs typeface="B Nazanin" pitchFamily="2" charset="-78"/>
              </a:rPr>
              <a:t>کمک به فرد در آگاهی از وضع فعلی و امکاناتش.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7F58A-A5A5-4C2A-BB21-0DB73AA75913}" type="slidenum">
              <a:rPr lang="ar-SA"/>
              <a:pPr/>
              <a:t>30</a:t>
            </a:fld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80400" cy="3529013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راهنمایی مبتنی بر طرح ونقشه در ایران در سال 1332 شمسی با کمک وزارت کار وسازمان صنایع کشور و هیأت عمران بین المللی برای انتخاب وانتصاب صحیح کارمندان آغاز شد و چند سالی کار ادامه یافت .</a:t>
            </a: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26989-5DAA-43CB-A704-F5302F03BFAE}" type="slidenum">
              <a:rPr lang="ar-SA"/>
              <a:pPr/>
              <a:t>31</a:t>
            </a:fld>
            <a:endParaRPr lang="en-US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07375" cy="410527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در کنفرانسهای فرهنگی سال 1337شمسی که در مشهد و آبادان تشکیل گردید تأسیس دورة راهنمایی تحصیلی در آموزش و پرورش به منظور کمک به دانش آموزان برای انتخاب رشته تحصیلی و اشتغال آینده آنان ضروری شناخته شد.</a:t>
            </a:r>
            <a:endParaRPr lang="en-US" sz="44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62279-5D86-475E-B870-B0067BABB30C}" type="slidenum">
              <a:rPr lang="ar-SA"/>
              <a:pPr/>
              <a:t>32</a:t>
            </a:fld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088" y="1628775"/>
            <a:ext cx="8374062" cy="35274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در سال 1346 شمسی وزارت </a:t>
            </a:r>
            <a:r>
              <a:rPr lang="fa-IR" sz="4400">
                <a:cs typeface="B Nazanin" pitchFamily="2" charset="-78"/>
              </a:rPr>
              <a:t>آموزش و پرورش</a:t>
            </a:r>
            <a:r>
              <a:rPr lang="fa-IR" sz="4000">
                <a:cs typeface="B Nazanin" pitchFamily="2" charset="-78"/>
              </a:rPr>
              <a:t> رسماً از دانشکده های علوم تربیتی و مدارس عالی تقاضای تربیت مشاور تحصیلی را کرد و دانشگاه تربیت معلم به تأسیس دوره لیسانس وفوق لیسانس راهنمایی ومشاوره مبادرت ورزید.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0A3A7-E310-4C4F-901B-8FE9C1B701A5}" type="slidenum">
              <a:rPr lang="ar-SA"/>
              <a:pPr/>
              <a:t>33</a:t>
            </a:fld>
            <a:endParaRPr lang="en-US"/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اهداف دوره راهنمایی تحصیلی در ایران: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600200"/>
            <a:ext cx="8291512" cy="4781550"/>
          </a:xfrm>
        </p:spPr>
        <p:txBody>
          <a:bodyPr/>
          <a:lstStyle/>
          <a:p>
            <a:pPr marL="609600" indent="-609600" algn="justLow" rtl="1">
              <a:buClr>
                <a:srgbClr val="00FF00"/>
              </a:buClr>
              <a:buSzPct val="90000"/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افزایش تجارب و معلومات عمومی دانش آموزان برای بهتر زیستن در اجتماع. </a:t>
            </a:r>
          </a:p>
          <a:p>
            <a:pPr marL="609600" indent="-609600" algn="justLow" rtl="1">
              <a:buClr>
                <a:srgbClr val="00FF00"/>
              </a:buClr>
              <a:buSzPct val="90000"/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پرورش خصایل اخلاقی و معنوی دانش آموزان. </a:t>
            </a:r>
          </a:p>
          <a:p>
            <a:pPr marL="609600" indent="-609600" algn="justLow" rtl="1">
              <a:buClr>
                <a:srgbClr val="00FF00"/>
              </a:buClr>
              <a:buSzPct val="90000"/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کمک به ایجاد و پرورش عادت نظم و تفکرعملی که از. دوره پنج ساله آغاز شده است .</a:t>
            </a:r>
          </a:p>
          <a:p>
            <a:pPr marL="609600" indent="-609600" algn="justLow" rtl="1">
              <a:buClr>
                <a:srgbClr val="00FF00"/>
              </a:buClr>
              <a:buSzPct val="90000"/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تشکیل استعدادهاورغبتهای دانش آموزان دررشته های متعدد وراهنمایی آنان در مراحل بعدی.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96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/>
      <p:bldP spid="9625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52A54-4521-43C8-8C8E-E18732A6E137}" type="slidenum">
              <a:rPr lang="ar-SA"/>
              <a:pPr/>
              <a:t>34</a:t>
            </a:fld>
            <a:endParaRPr lang="en-US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229600" cy="1143000"/>
          </a:xfrm>
        </p:spPr>
        <p:txBody>
          <a:bodyPr/>
          <a:lstStyle/>
          <a:p>
            <a:pPr rtl="1"/>
            <a:r>
              <a:rPr lang="fa-IR" sz="4000">
                <a:solidFill>
                  <a:srgbClr val="66FF33"/>
                </a:solidFill>
                <a:cs typeface="B Nazanin" pitchFamily="2" charset="-78"/>
              </a:rPr>
              <a:t>برای شناخت استعدادها مشاوری نیاز بود که:</a:t>
            </a:r>
            <a:endParaRPr lang="en-US" sz="40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133600"/>
            <a:ext cx="8147050" cy="3743325"/>
          </a:xfrm>
        </p:spPr>
        <p:txBody>
          <a:bodyPr/>
          <a:lstStyle/>
          <a:p>
            <a:pPr algn="r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از متون متعدد راهنمایی و مشاوره مطلع باشد. </a:t>
            </a:r>
          </a:p>
          <a:p>
            <a:pPr algn="r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شیوه های شناخت ، اجرا ، تعبیر وتفسیر آزمون های گوناگون را بداند .</a:t>
            </a:r>
          </a:p>
          <a:p>
            <a:pPr algn="r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توانایی های جلب همکاری تمام کارکنان مدرسه را داشته باشد.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  <p:bldP spid="9728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77ED-AE3E-4EEA-BEB4-E0A201C283DC}" type="slidenum">
              <a:rPr lang="ar-SA"/>
              <a:pPr/>
              <a:t>35</a:t>
            </a:fld>
            <a:endParaRPr lang="en-US"/>
          </a:p>
        </p:txBody>
      </p:sp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sz="4000">
                <a:solidFill>
                  <a:srgbClr val="66FF33"/>
                </a:solidFill>
                <a:cs typeface="B Nazanin" pitchFamily="2" charset="-78"/>
              </a:rPr>
              <a:t>به دلایل زیر برنامه راهنمایی تحصیلی نتوانست به اهداف تعیین شده نایل گردد:</a:t>
            </a:r>
            <a:endParaRPr lang="en-US" sz="40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276475"/>
            <a:ext cx="8302625" cy="3673475"/>
          </a:xfrm>
        </p:spPr>
        <p:txBody>
          <a:bodyPr/>
          <a:lstStyle/>
          <a:p>
            <a:pPr algn="r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عدم وجود نیروی انسانی ماهر. </a:t>
            </a:r>
          </a:p>
          <a:p>
            <a:pPr algn="r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نا آشنایی مسئولان مدارس و اولیای دانش آموزان با برنامهء راهنمایی ومشاوره. </a:t>
            </a:r>
          </a:p>
          <a:p>
            <a:pPr algn="r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عدم همکاری مؤسسات وادارات و افراد متخصص ونبودن کارگاه و آزمایشگاه کافی.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8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/>
      <p:bldP spid="98307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109ED-835E-42CC-A03E-30ECAB76E752}" type="slidenum">
              <a:rPr lang="ar-SA"/>
              <a:pPr/>
              <a:t>36</a:t>
            </a:fld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484313"/>
            <a:ext cx="7777163" cy="3816350"/>
          </a:xfrm>
        </p:spPr>
        <p:txBody>
          <a:bodyPr/>
          <a:lstStyle/>
          <a:p>
            <a:pPr algn="justLow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برنامه های آموزشی ناهماهنگ دانشگاه ها و کمبود مدرسان متخصص و ماهر در رشته راهنمایی ومشاوره       و نیز شیوه  نامناسب گزینش دانشجو برای این رشته.</a:t>
            </a:r>
          </a:p>
          <a:p>
            <a:pPr algn="justLow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نبودن نظام ارزشیابی صحیح ومناسب از فعالیت های مشاوران. </a:t>
            </a:r>
          </a:p>
          <a:p>
            <a:pPr algn="justLow" rtl="1">
              <a:buClr>
                <a:srgbClr val="FF00FF"/>
              </a:buClr>
              <a:buSzPct val="80000"/>
              <a:buFont typeface="Wingdings" pitchFamily="2" charset="2"/>
              <a:buChar char="v"/>
            </a:pPr>
            <a:r>
              <a:rPr lang="fa-IR" sz="3600">
                <a:cs typeface="B Nazanin" pitchFamily="2" charset="-78"/>
              </a:rPr>
              <a:t>عدم ارتباط کافی بین دانشگاه ومشاوران.</a:t>
            </a:r>
            <a:r>
              <a:rPr lang="fa-IR">
                <a:solidFill>
                  <a:srgbClr val="FFFF00"/>
                </a:solidFill>
                <a:cs typeface="B Nazanin" pitchFamily="2" charset="-78"/>
              </a:rPr>
              <a:t> </a:t>
            </a:r>
            <a:endParaRPr lang="en-US">
              <a:solidFill>
                <a:srgbClr val="FFFF00"/>
              </a:solidFill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54BD1-DD96-4160-BEAC-E24C72E9405E}" type="slidenum">
              <a:rPr lang="ar-SA"/>
              <a:pPr/>
              <a:t>4</a:t>
            </a:fld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351837" cy="4464050"/>
          </a:xfrm>
        </p:spPr>
        <p:txBody>
          <a:bodyPr/>
          <a:lstStyle/>
          <a:p>
            <a:pPr algn="justLow" rtl="1">
              <a:buClr>
                <a:srgbClr val="FF0000"/>
              </a:buClr>
              <a:buFont typeface="Wingdings" pitchFamily="2" charset="2"/>
              <a:buChar char="|"/>
            </a:pPr>
            <a:r>
              <a:rPr lang="fa-IR" sz="4000">
                <a:cs typeface="B Nazanin" pitchFamily="2" charset="-78"/>
              </a:rPr>
              <a:t>تاًمین رشد متعادل و هماهنگ تمام ابعاد وجودی انسان. </a:t>
            </a:r>
          </a:p>
          <a:p>
            <a:pPr algn="justLow" rtl="1">
              <a:buClr>
                <a:srgbClr val="FF0000"/>
              </a:buClr>
              <a:buFont typeface="Wingdings" pitchFamily="2" charset="2"/>
              <a:buChar char="|"/>
            </a:pPr>
            <a:r>
              <a:rPr lang="fa-IR" sz="4000">
                <a:cs typeface="B Nazanin" pitchFamily="2" charset="-78"/>
              </a:rPr>
              <a:t>کمک به ارضای معقول و متعادل تمام نیازهای فرد. </a:t>
            </a:r>
          </a:p>
          <a:p>
            <a:pPr algn="justLow" rtl="1">
              <a:buClr>
                <a:srgbClr val="FF0000"/>
              </a:buClr>
              <a:buFont typeface="Wingdings" pitchFamily="2" charset="2"/>
              <a:buChar char="|"/>
            </a:pPr>
            <a:r>
              <a:rPr lang="fa-IR" sz="4000">
                <a:cs typeface="B Nazanin" pitchFamily="2" charset="-78"/>
              </a:rPr>
              <a:t>انتخاب صحیح رشته تحصیلی  بر اساس  تواناییها.</a:t>
            </a:r>
          </a:p>
          <a:p>
            <a:pPr algn="justLow" rtl="1">
              <a:buClr>
                <a:srgbClr val="FF0000"/>
              </a:buClr>
              <a:buFont typeface="Wingdings" pitchFamily="2" charset="2"/>
              <a:buChar char="|"/>
            </a:pPr>
            <a:r>
              <a:rPr lang="fa-IR" sz="4000">
                <a:cs typeface="B Nazanin" pitchFamily="2" charset="-78"/>
              </a:rPr>
              <a:t>کمک به موفقیت فرد و سازگاری بیشتر با اطرافیان و محیط.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04AF-3324-4DE0-AFA2-073AE06F6157}" type="slidenum">
              <a:rPr lang="ar-SA"/>
              <a:pPr/>
              <a:t>5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sz="4000">
                <a:solidFill>
                  <a:srgbClr val="66FF33"/>
                </a:solidFill>
                <a:cs typeface="B Nazanin" pitchFamily="2" charset="-78"/>
              </a:rPr>
              <a:t>اهداف راهنمایی از نظر زمان به دو قسمت تقسیم می شود:</a:t>
            </a:r>
            <a:endParaRPr lang="en-US" sz="40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18487" cy="3671888"/>
          </a:xfrm>
        </p:spPr>
        <p:txBody>
          <a:bodyPr/>
          <a:lstStyle/>
          <a:p>
            <a:pPr algn="justLow" rtl="1"/>
            <a:r>
              <a:rPr lang="fa-IR" sz="4000">
                <a:solidFill>
                  <a:srgbClr val="66FF33"/>
                </a:solidFill>
                <a:cs typeface="B Nazanin" pitchFamily="2" charset="-78"/>
              </a:rPr>
              <a:t>اهداف آنی یا  نزدیک  :</a:t>
            </a:r>
            <a:r>
              <a:rPr lang="fa-IR" sz="4000">
                <a:cs typeface="B Nazanin" pitchFamily="2" charset="-78"/>
              </a:rPr>
              <a:t>  این اهداف بیشتر جنبه پیشگیری دارند واز طریق ارائه اطلاعات مناسب و موثق فرد را با فرصت ها و موقعیتهایی که  باعث پیشرفت و موفقیت تحصیلی ، شغلی ، و شخصی می گردند آشنا می سازد واز اتلاف نیروهای مادی ومعنوی جلوگیری می کنند .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89758-5AF5-4613-ACE0-FCD8A1E1C498}" type="slidenum">
              <a:rPr lang="ar-SA"/>
              <a:pPr/>
              <a:t>6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اهداف غایی یا نهایی: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205038"/>
            <a:ext cx="8748713" cy="3925887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این اهداف فرد را به سوی خود رهبری سوق می دهند واو را برای حل مشکلات و تصمیم گیری مناسب آماده می کنند.</a:t>
            </a:r>
          </a:p>
          <a:p>
            <a:pPr algn="justLow" rtl="1">
              <a:buFont typeface="Wingdings" pitchFamily="2" charset="2"/>
              <a:buNone/>
            </a:pPr>
            <a:r>
              <a:rPr lang="fa-IR" sz="4000">
                <a:cs typeface="B Nazanin" pitchFamily="2" charset="-78"/>
              </a:rPr>
              <a:t>اهداف آنی ونهایی راهنمایی از یکدیگر جدا نیستند بلکه لازم ومکمل یکدیگرند. </a:t>
            </a:r>
            <a:endParaRPr lang="en-US" sz="40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D1D85-9506-4B40-A25E-27908DACD840}" type="slidenum">
              <a:rPr lang="ar-SA"/>
              <a:pPr/>
              <a:t>7</a:t>
            </a:fld>
            <a:endParaRPr 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pPr rtl="1"/>
            <a:r>
              <a:rPr lang="fa-IR" sz="5400">
                <a:solidFill>
                  <a:srgbClr val="66FF33"/>
                </a:solidFill>
                <a:cs typeface="B Nazanin" pitchFamily="2" charset="-78"/>
              </a:rPr>
              <a:t>اهداف مشاوره:</a:t>
            </a:r>
            <a:endParaRPr lang="en-US" sz="54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76475"/>
            <a:ext cx="8229600" cy="3816350"/>
          </a:xfrm>
        </p:spPr>
        <p:txBody>
          <a:bodyPr/>
          <a:lstStyle/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ایجاد تغییر مناسب در رفتار مراجع به منظور زندگی مفید تر. 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افزایش خود شناسی و رشد همه جانبه.</a:t>
            </a:r>
          </a:p>
          <a:p>
            <a:pPr algn="r" rtl="1">
              <a:buClr>
                <a:srgbClr val="FF0000"/>
              </a:buClr>
              <a:buFont typeface="Wingdings" pitchFamily="2" charset="2"/>
              <a:buChar char="v"/>
            </a:pPr>
            <a:r>
              <a:rPr lang="fa-IR" sz="4000">
                <a:cs typeface="B Nazanin" pitchFamily="2" charset="-78"/>
              </a:rPr>
              <a:t>آموزش شیوه های صحیح تصمیم گیری ، ارضای. نیازها و حل مسئله.</a:t>
            </a:r>
            <a:r>
              <a:rPr lang="fa-IR">
                <a:cs typeface="B Nazanin" pitchFamily="2" charset="-78"/>
              </a:rPr>
              <a:t> </a:t>
            </a:r>
            <a:endParaRPr lang="en-US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F931F-B7B4-47A5-895A-2FA5170EB8C0}" type="slidenum">
              <a:rPr lang="ar-SA"/>
              <a:pPr/>
              <a:t>8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1143000"/>
          </a:xfrm>
        </p:spPr>
        <p:txBody>
          <a:bodyPr/>
          <a:lstStyle/>
          <a:p>
            <a:pPr rtl="1"/>
            <a:r>
              <a:rPr lang="fa-IR" sz="5400">
                <a:solidFill>
                  <a:srgbClr val="66FF33"/>
                </a:solidFill>
                <a:cs typeface="B Nazanin" pitchFamily="2" charset="-78"/>
              </a:rPr>
              <a:t>اصول راهنمایی و مشاوره:</a:t>
            </a:r>
            <a:endParaRPr lang="en-US" sz="5400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2852738"/>
            <a:ext cx="7488237" cy="2447925"/>
          </a:xfrm>
        </p:spPr>
        <p:txBody>
          <a:bodyPr/>
          <a:lstStyle/>
          <a:p>
            <a:pPr algn="justLow" rtl="1">
              <a:buFont typeface="Wingdings" pitchFamily="2" charset="2"/>
              <a:buNone/>
            </a:pPr>
            <a:r>
              <a:rPr lang="fa-IR" sz="4400">
                <a:cs typeface="B Nazanin" pitchFamily="2" charset="-78"/>
              </a:rPr>
              <a:t>اصول راهنمایی ومشاوره ، ماهیت عمل راهنمایی و مشاوره را روشن می سازد و فعالیت راهنما و مشاور را جهت می دهند</a:t>
            </a:r>
            <a:r>
              <a:rPr lang="fa-IR" sz="3600">
                <a:cs typeface="B Nazanin" pitchFamily="2" charset="-78"/>
              </a:rPr>
              <a:t>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846B9-9DAB-4D88-BE73-4AFCF963EEDF}" type="slidenum">
              <a:rPr lang="ar-SA"/>
              <a:pPr/>
              <a:t>9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>
                <a:solidFill>
                  <a:srgbClr val="66FF33"/>
                </a:solidFill>
                <a:cs typeface="B Nazanin" pitchFamily="2" charset="-78"/>
              </a:rPr>
              <a:t>اصول اساسی راهنمایی ومشاوره:</a:t>
            </a:r>
            <a:endParaRPr lang="en-US">
              <a:solidFill>
                <a:srgbClr val="66FF33"/>
              </a:solidFill>
              <a:cs typeface="B Nazanin" pitchFamily="2" charset="-78"/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8002587" cy="4105275"/>
          </a:xfrm>
        </p:spPr>
        <p:txBody>
          <a:bodyPr/>
          <a:lstStyle/>
          <a:p>
            <a:pPr marL="609600" indent="-609600" algn="justLow" rtl="1">
              <a:buClr>
                <a:srgbClr val="66FF66"/>
              </a:buClr>
              <a:buSzPct val="90000"/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راهنمایی یک جریان مداوم ومستمر تربیتی است که در طول زندگی در مورد فرد اعمال می گردد .</a:t>
            </a:r>
          </a:p>
          <a:p>
            <a:pPr marL="609600" indent="-609600" algn="justLow" rtl="1">
              <a:buClr>
                <a:srgbClr val="66FF66"/>
              </a:buClr>
              <a:buSzPct val="90000"/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راهنمایی با رشد همه جانبه و متعادل فرد در تمام ابعاد ارتباط دارد . </a:t>
            </a:r>
          </a:p>
          <a:p>
            <a:pPr marL="609600" indent="-609600" algn="justLow" rtl="1">
              <a:buClr>
                <a:srgbClr val="66FF66"/>
              </a:buClr>
              <a:buSzPct val="90000"/>
              <a:buFont typeface="Wingdings" pitchFamily="2" charset="2"/>
              <a:buAutoNum type="arabicPeriod"/>
            </a:pPr>
            <a:r>
              <a:rPr lang="fa-IR" sz="3600">
                <a:cs typeface="B Nazanin" pitchFamily="2" charset="-78"/>
              </a:rPr>
              <a:t>راهنمایی بر خود شناسی صحیح و آگاهی فرد از تواناییها و محدودیتهایش متکی است.</a:t>
            </a:r>
            <a:endParaRPr lang="en-US" sz="3600">
              <a:cs typeface="B Nazanin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uiExpand="1" build="p"/>
    </p:bldLst>
  </p:timing>
</p:sld>
</file>

<file path=ppt/theme/theme1.xml><?xml version="1.0" encoding="utf-8"?>
<a:theme xmlns:a="http://schemas.openxmlformats.org/drawingml/2006/main" name="Maple">
  <a:themeElements>
    <a:clrScheme name="Maple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Maple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a-I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B Nazanin" pitchFamily="2" charset="-78"/>
          </a:defRPr>
        </a:defPPr>
      </a:lstStyle>
    </a:lnDef>
  </a:objectDefaults>
  <a:extraClrSchemeLst>
    <a:extraClrScheme>
      <a:clrScheme name="Maple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ple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ple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3659</TotalTime>
  <Words>1602</Words>
  <Application>Microsoft PowerPoint</Application>
  <PresentationFormat>On-screen Show (4:3)</PresentationFormat>
  <Paragraphs>154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Times New Roman</vt:lpstr>
      <vt:lpstr>Wingdings</vt:lpstr>
      <vt:lpstr>B Nazanin</vt:lpstr>
      <vt:lpstr>Sepehr</vt:lpstr>
      <vt:lpstr>Maple</vt:lpstr>
      <vt:lpstr>گفتار دوم</vt:lpstr>
      <vt:lpstr>هدفهای راهنمایی و مشاوره:</vt:lpstr>
      <vt:lpstr>اهداف راهنمایی :</vt:lpstr>
      <vt:lpstr>Slide 4</vt:lpstr>
      <vt:lpstr>اهداف راهنمایی از نظر زمان به دو قسمت تقسیم می شود:</vt:lpstr>
      <vt:lpstr>اهداف غایی یا نهایی:</vt:lpstr>
      <vt:lpstr>اهداف مشاوره:</vt:lpstr>
      <vt:lpstr>اصول راهنمایی و مشاوره:</vt:lpstr>
      <vt:lpstr>اصول اساسی راهنمایی ومشاوره:</vt:lpstr>
      <vt:lpstr>Slide 10</vt:lpstr>
      <vt:lpstr>نکته:</vt:lpstr>
      <vt:lpstr>انواع راهنمایی ومشاوره :</vt:lpstr>
      <vt:lpstr>راهنمایی ومشاوره تحصیلی :</vt:lpstr>
      <vt:lpstr>از جمله شیوه های اجرایی راهنمایی تحصیلی عبارتند از :</vt:lpstr>
      <vt:lpstr>راهنمایی و مشاور شغلی :</vt:lpstr>
      <vt:lpstr>مراحل اجرای راهنمایی شغلی عبارتند از :</vt:lpstr>
      <vt:lpstr>Slide 17</vt:lpstr>
      <vt:lpstr>راهنمایی و مشاوره خانوادگی:</vt:lpstr>
      <vt:lpstr>راهنمایی و مشاوره بهداشتی :</vt:lpstr>
      <vt:lpstr>راهنمایی و مشاوره فردی و گروهی :</vt:lpstr>
      <vt:lpstr>در رابطه با مشاوره گروهی نکات زیر قابل ذکر است :</vt:lpstr>
      <vt:lpstr>Slide 22</vt:lpstr>
      <vt:lpstr>Slide 23</vt:lpstr>
      <vt:lpstr>تارخچه راهنمایی و مشاوره:</vt:lpstr>
      <vt:lpstr>Slide 25</vt:lpstr>
      <vt:lpstr>Slide 26</vt:lpstr>
      <vt:lpstr>راهنمایی به مفهوم خاص:</vt:lpstr>
      <vt:lpstr>Slide 28</vt:lpstr>
      <vt:lpstr>Slide 29</vt:lpstr>
      <vt:lpstr>Slide 30</vt:lpstr>
      <vt:lpstr>Slide 31</vt:lpstr>
      <vt:lpstr>Slide 32</vt:lpstr>
      <vt:lpstr>اهداف دوره راهنمایی تحصیلی در ایران:</vt:lpstr>
      <vt:lpstr>برای شناخت استعدادها مشاوری نیاز بود که:</vt:lpstr>
      <vt:lpstr>به دلایل زیر برنامه راهنمایی تحصیلی نتوانست به اهداف تعیین شده نایل گردد: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بسمی تعالی نام درس:مقدمات مشا</dc:title>
  <dc:creator>zarii</dc:creator>
  <cp:lastModifiedBy>comp2</cp:lastModifiedBy>
  <cp:revision>126</cp:revision>
  <dcterms:created xsi:type="dcterms:W3CDTF">2002-01-13T01:50:16Z</dcterms:created>
  <dcterms:modified xsi:type="dcterms:W3CDTF">2020-04-15T08:44:43Z</dcterms:modified>
</cp:coreProperties>
</file>