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notesMasterIdLst>
    <p:notesMasterId r:id="rId14"/>
  </p:notesMasterIdLst>
  <p:sldIdLst>
    <p:sldId id="256" r:id="rId2"/>
    <p:sldId id="259" r:id="rId3"/>
    <p:sldId id="257" r:id="rId4"/>
    <p:sldId id="258"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66" d="100"/>
          <a:sy n="66" d="100"/>
        </p:scale>
        <p:origin x="-1506" y="-1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fa-IR"/>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BF93A386-9685-409E-B407-435B588AC3A0}" type="datetimeFigureOut">
              <a:rPr lang="fa-IR" smtClean="0"/>
              <a:t>10/08/1441</a:t>
            </a:fld>
            <a:endParaRPr lang="fa-I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fa-I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fa-IR"/>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CC8E172B-C4D1-4428-B70F-12061049F959}" type="slidenum">
              <a:rPr lang="fa-IR" smtClean="0"/>
              <a:t>‹#›</a:t>
            </a:fld>
            <a:endParaRPr lang="fa-IR"/>
          </a:p>
        </p:txBody>
      </p:sp>
    </p:spTree>
    <p:extLst>
      <p:ext uri="{BB962C8B-B14F-4D97-AF65-F5344CB8AC3E}">
        <p14:creationId xmlns:p14="http://schemas.microsoft.com/office/powerpoint/2010/main" val="4175112275"/>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F6B73BF7-5C84-4D91-B4B9-64596A87389C}" type="datetimeFigureOut">
              <a:rPr lang="fa-IR" smtClean="0"/>
              <a:t>10/08/1441</a:t>
            </a:fld>
            <a:endParaRPr lang="fa-IR"/>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fa-IR"/>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47939630-867B-4CD1-B52C-4F16E0FD99BE}" type="slidenum">
              <a:rPr lang="fa-IR" smtClean="0"/>
              <a:t>‹#›</a:t>
            </a:fld>
            <a:endParaRPr lang="fa-I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6B73BF7-5C84-4D91-B4B9-64596A87389C}" type="datetimeFigureOut">
              <a:rPr lang="fa-IR" smtClean="0"/>
              <a:t>10/08/1441</a:t>
            </a:fld>
            <a:endParaRPr lang="fa-IR"/>
          </a:p>
        </p:txBody>
      </p:sp>
      <p:sp>
        <p:nvSpPr>
          <p:cNvPr id="5" name="Footer Placeholder 4"/>
          <p:cNvSpPr>
            <a:spLocks noGrp="1"/>
          </p:cNvSpPr>
          <p:nvPr>
            <p:ph type="ftr" sz="quarter" idx="11"/>
          </p:nvPr>
        </p:nvSpPr>
        <p:spPr/>
        <p:txBody>
          <a:bodyPr/>
          <a:lstStyle>
            <a:extLst/>
          </a:lstStyle>
          <a:p>
            <a:endParaRPr lang="fa-IR"/>
          </a:p>
        </p:txBody>
      </p:sp>
      <p:sp>
        <p:nvSpPr>
          <p:cNvPr id="6" name="Slide Number Placeholder 5"/>
          <p:cNvSpPr>
            <a:spLocks noGrp="1"/>
          </p:cNvSpPr>
          <p:nvPr>
            <p:ph type="sldNum" sz="quarter" idx="12"/>
          </p:nvPr>
        </p:nvSpPr>
        <p:spPr/>
        <p:txBody>
          <a:bodyPr/>
          <a:lstStyle>
            <a:extLst/>
          </a:lstStyle>
          <a:p>
            <a:fld id="{47939630-867B-4CD1-B52C-4F16E0FD99BE}" type="slidenum">
              <a:rPr lang="fa-IR" smtClean="0"/>
              <a:t>‹#›</a:t>
            </a:fld>
            <a:endParaRPr lang="fa-I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6B73BF7-5C84-4D91-B4B9-64596A87389C}" type="datetimeFigureOut">
              <a:rPr lang="fa-IR" smtClean="0"/>
              <a:t>10/08/1441</a:t>
            </a:fld>
            <a:endParaRPr lang="fa-IR"/>
          </a:p>
        </p:txBody>
      </p:sp>
      <p:sp>
        <p:nvSpPr>
          <p:cNvPr id="5" name="Footer Placeholder 4"/>
          <p:cNvSpPr>
            <a:spLocks noGrp="1"/>
          </p:cNvSpPr>
          <p:nvPr>
            <p:ph type="ftr" sz="quarter" idx="11"/>
          </p:nvPr>
        </p:nvSpPr>
        <p:spPr/>
        <p:txBody>
          <a:bodyPr/>
          <a:lstStyle>
            <a:extLst/>
          </a:lstStyle>
          <a:p>
            <a:endParaRPr lang="fa-IR"/>
          </a:p>
        </p:txBody>
      </p:sp>
      <p:sp>
        <p:nvSpPr>
          <p:cNvPr id="6" name="Slide Number Placeholder 5"/>
          <p:cNvSpPr>
            <a:spLocks noGrp="1"/>
          </p:cNvSpPr>
          <p:nvPr>
            <p:ph type="sldNum" sz="quarter" idx="12"/>
          </p:nvPr>
        </p:nvSpPr>
        <p:spPr/>
        <p:txBody>
          <a:bodyPr/>
          <a:lstStyle>
            <a:extLst/>
          </a:lstStyle>
          <a:p>
            <a:fld id="{47939630-867B-4CD1-B52C-4F16E0FD99BE}" type="slidenum">
              <a:rPr lang="fa-IR" smtClean="0"/>
              <a:t>‹#›</a:t>
            </a:fld>
            <a:endParaRPr lang="fa-I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6B73BF7-5C84-4D91-B4B9-64596A87389C}" type="datetimeFigureOut">
              <a:rPr lang="fa-IR" smtClean="0"/>
              <a:t>10/08/1441</a:t>
            </a:fld>
            <a:endParaRPr lang="fa-IR"/>
          </a:p>
        </p:txBody>
      </p:sp>
      <p:sp>
        <p:nvSpPr>
          <p:cNvPr id="5" name="Footer Placeholder 4"/>
          <p:cNvSpPr>
            <a:spLocks noGrp="1"/>
          </p:cNvSpPr>
          <p:nvPr>
            <p:ph type="ftr" sz="quarter" idx="11"/>
          </p:nvPr>
        </p:nvSpPr>
        <p:spPr/>
        <p:txBody>
          <a:bodyPr/>
          <a:lstStyle>
            <a:extLst/>
          </a:lstStyle>
          <a:p>
            <a:endParaRPr lang="fa-IR"/>
          </a:p>
        </p:txBody>
      </p:sp>
      <p:sp>
        <p:nvSpPr>
          <p:cNvPr id="6" name="Slide Number Placeholder 5"/>
          <p:cNvSpPr>
            <a:spLocks noGrp="1"/>
          </p:cNvSpPr>
          <p:nvPr>
            <p:ph type="sldNum" sz="quarter" idx="12"/>
          </p:nvPr>
        </p:nvSpPr>
        <p:spPr/>
        <p:txBody>
          <a:bodyPr/>
          <a:lstStyle>
            <a:extLst/>
          </a:lstStyle>
          <a:p>
            <a:fld id="{47939630-867B-4CD1-B52C-4F16E0FD99BE}" type="slidenum">
              <a:rPr lang="fa-IR" smtClean="0"/>
              <a:t>‹#›</a:t>
            </a:fld>
            <a:endParaRPr lang="fa-IR"/>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F6B73BF7-5C84-4D91-B4B9-64596A87389C}" type="datetimeFigureOut">
              <a:rPr lang="fa-IR" smtClean="0"/>
              <a:t>10/08/1441</a:t>
            </a:fld>
            <a:endParaRPr lang="fa-IR"/>
          </a:p>
        </p:txBody>
      </p:sp>
      <p:sp>
        <p:nvSpPr>
          <p:cNvPr id="5" name="Footer Placeholder 4"/>
          <p:cNvSpPr>
            <a:spLocks noGrp="1"/>
          </p:cNvSpPr>
          <p:nvPr>
            <p:ph type="ftr" sz="quarter" idx="11"/>
          </p:nvPr>
        </p:nvSpPr>
        <p:spPr/>
        <p:txBody>
          <a:bodyPr/>
          <a:lstStyle>
            <a:extLst/>
          </a:lstStyle>
          <a:p>
            <a:endParaRPr lang="fa-IR"/>
          </a:p>
        </p:txBody>
      </p:sp>
      <p:sp>
        <p:nvSpPr>
          <p:cNvPr id="6" name="Slide Number Placeholder 5"/>
          <p:cNvSpPr>
            <a:spLocks noGrp="1"/>
          </p:cNvSpPr>
          <p:nvPr>
            <p:ph type="sldNum" sz="quarter" idx="12"/>
          </p:nvPr>
        </p:nvSpPr>
        <p:spPr/>
        <p:txBody>
          <a:bodyPr/>
          <a:lstStyle>
            <a:extLst/>
          </a:lstStyle>
          <a:p>
            <a:fld id="{47939630-867B-4CD1-B52C-4F16E0FD99BE}" type="slidenum">
              <a:rPr lang="fa-IR" smtClean="0"/>
              <a:t>‹#›</a:t>
            </a:fld>
            <a:endParaRPr lang="fa-IR"/>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6B73BF7-5C84-4D91-B4B9-64596A87389C}" type="datetimeFigureOut">
              <a:rPr lang="fa-IR" smtClean="0"/>
              <a:t>10/08/1441</a:t>
            </a:fld>
            <a:endParaRPr lang="fa-IR"/>
          </a:p>
        </p:txBody>
      </p:sp>
      <p:sp>
        <p:nvSpPr>
          <p:cNvPr id="6" name="Footer Placeholder 5"/>
          <p:cNvSpPr>
            <a:spLocks noGrp="1"/>
          </p:cNvSpPr>
          <p:nvPr>
            <p:ph type="ftr" sz="quarter" idx="11"/>
          </p:nvPr>
        </p:nvSpPr>
        <p:spPr/>
        <p:txBody>
          <a:bodyPr/>
          <a:lstStyle>
            <a:extLst/>
          </a:lstStyle>
          <a:p>
            <a:endParaRPr lang="fa-IR"/>
          </a:p>
        </p:txBody>
      </p:sp>
      <p:sp>
        <p:nvSpPr>
          <p:cNvPr id="7" name="Slide Number Placeholder 6"/>
          <p:cNvSpPr>
            <a:spLocks noGrp="1"/>
          </p:cNvSpPr>
          <p:nvPr>
            <p:ph type="sldNum" sz="quarter" idx="12"/>
          </p:nvPr>
        </p:nvSpPr>
        <p:spPr/>
        <p:txBody>
          <a:bodyPr/>
          <a:lstStyle>
            <a:extLst/>
          </a:lstStyle>
          <a:p>
            <a:fld id="{47939630-867B-4CD1-B52C-4F16E0FD99BE}" type="slidenum">
              <a:rPr lang="fa-IR" smtClean="0"/>
              <a:t>‹#›</a:t>
            </a:fld>
            <a:endParaRPr lang="fa-IR"/>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F6B73BF7-5C84-4D91-B4B9-64596A87389C}" type="datetimeFigureOut">
              <a:rPr lang="fa-IR" smtClean="0"/>
              <a:t>10/08/1441</a:t>
            </a:fld>
            <a:endParaRPr lang="fa-IR"/>
          </a:p>
        </p:txBody>
      </p:sp>
      <p:sp>
        <p:nvSpPr>
          <p:cNvPr id="8" name="Footer Placeholder 7"/>
          <p:cNvSpPr>
            <a:spLocks noGrp="1"/>
          </p:cNvSpPr>
          <p:nvPr>
            <p:ph type="ftr" sz="quarter" idx="11"/>
          </p:nvPr>
        </p:nvSpPr>
        <p:spPr/>
        <p:txBody>
          <a:bodyPr/>
          <a:lstStyle>
            <a:extLst/>
          </a:lstStyle>
          <a:p>
            <a:endParaRPr lang="fa-IR"/>
          </a:p>
        </p:txBody>
      </p:sp>
      <p:sp>
        <p:nvSpPr>
          <p:cNvPr id="9" name="Slide Number Placeholder 8"/>
          <p:cNvSpPr>
            <a:spLocks noGrp="1"/>
          </p:cNvSpPr>
          <p:nvPr>
            <p:ph type="sldNum" sz="quarter" idx="12"/>
          </p:nvPr>
        </p:nvSpPr>
        <p:spPr/>
        <p:txBody>
          <a:bodyPr/>
          <a:lstStyle>
            <a:extLst/>
          </a:lstStyle>
          <a:p>
            <a:fld id="{47939630-867B-4CD1-B52C-4F16E0FD99BE}" type="slidenum">
              <a:rPr lang="fa-IR" smtClean="0"/>
              <a:t>‹#›</a:t>
            </a:fld>
            <a:endParaRPr lang="fa-I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F6B73BF7-5C84-4D91-B4B9-64596A87389C}" type="datetimeFigureOut">
              <a:rPr lang="fa-IR" smtClean="0"/>
              <a:t>10/08/1441</a:t>
            </a:fld>
            <a:endParaRPr lang="fa-IR"/>
          </a:p>
        </p:txBody>
      </p:sp>
      <p:sp>
        <p:nvSpPr>
          <p:cNvPr id="4" name="Footer Placeholder 3"/>
          <p:cNvSpPr>
            <a:spLocks noGrp="1"/>
          </p:cNvSpPr>
          <p:nvPr>
            <p:ph type="ftr" sz="quarter" idx="11"/>
          </p:nvPr>
        </p:nvSpPr>
        <p:spPr/>
        <p:txBody>
          <a:bodyPr/>
          <a:lstStyle>
            <a:extLst/>
          </a:lstStyle>
          <a:p>
            <a:endParaRPr lang="fa-IR"/>
          </a:p>
        </p:txBody>
      </p:sp>
      <p:sp>
        <p:nvSpPr>
          <p:cNvPr id="5" name="Slide Number Placeholder 4"/>
          <p:cNvSpPr>
            <a:spLocks noGrp="1"/>
          </p:cNvSpPr>
          <p:nvPr>
            <p:ph type="sldNum" sz="quarter" idx="12"/>
          </p:nvPr>
        </p:nvSpPr>
        <p:spPr/>
        <p:txBody>
          <a:bodyPr/>
          <a:lstStyle>
            <a:extLst/>
          </a:lstStyle>
          <a:p>
            <a:fld id="{47939630-867B-4CD1-B52C-4F16E0FD99BE}" type="slidenum">
              <a:rPr lang="fa-IR" smtClean="0"/>
              <a:t>‹#›</a:t>
            </a:fld>
            <a:endParaRPr lang="fa-IR"/>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F6B73BF7-5C84-4D91-B4B9-64596A87389C}" type="datetimeFigureOut">
              <a:rPr lang="fa-IR" smtClean="0"/>
              <a:t>10/08/1441</a:t>
            </a:fld>
            <a:endParaRPr lang="fa-IR"/>
          </a:p>
        </p:txBody>
      </p:sp>
      <p:sp>
        <p:nvSpPr>
          <p:cNvPr id="3" name="Footer Placeholder 2"/>
          <p:cNvSpPr>
            <a:spLocks noGrp="1"/>
          </p:cNvSpPr>
          <p:nvPr>
            <p:ph type="ftr" sz="quarter" idx="11"/>
          </p:nvPr>
        </p:nvSpPr>
        <p:spPr/>
        <p:txBody>
          <a:bodyPr/>
          <a:lstStyle>
            <a:extLst/>
          </a:lstStyle>
          <a:p>
            <a:endParaRPr lang="fa-IR"/>
          </a:p>
        </p:txBody>
      </p:sp>
      <p:sp>
        <p:nvSpPr>
          <p:cNvPr id="4" name="Slide Number Placeholder 3"/>
          <p:cNvSpPr>
            <a:spLocks noGrp="1"/>
          </p:cNvSpPr>
          <p:nvPr>
            <p:ph type="sldNum" sz="quarter" idx="12"/>
          </p:nvPr>
        </p:nvSpPr>
        <p:spPr/>
        <p:txBody>
          <a:bodyPr/>
          <a:lstStyle>
            <a:extLst/>
          </a:lstStyle>
          <a:p>
            <a:fld id="{47939630-867B-4CD1-B52C-4F16E0FD99BE}" type="slidenum">
              <a:rPr lang="fa-IR" smtClean="0"/>
              <a:t>‹#›</a:t>
            </a:fld>
            <a:endParaRPr lang="fa-I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F6B73BF7-5C84-4D91-B4B9-64596A87389C}" type="datetimeFigureOut">
              <a:rPr lang="fa-IR" smtClean="0"/>
              <a:t>10/08/1441</a:t>
            </a:fld>
            <a:endParaRPr lang="fa-IR"/>
          </a:p>
        </p:txBody>
      </p:sp>
      <p:sp>
        <p:nvSpPr>
          <p:cNvPr id="6" name="Footer Placeholder 5"/>
          <p:cNvSpPr>
            <a:spLocks noGrp="1"/>
          </p:cNvSpPr>
          <p:nvPr>
            <p:ph type="ftr" sz="quarter" idx="11"/>
          </p:nvPr>
        </p:nvSpPr>
        <p:spPr/>
        <p:txBody>
          <a:bodyPr/>
          <a:lstStyle>
            <a:extLst/>
          </a:lstStyle>
          <a:p>
            <a:endParaRPr lang="fa-IR"/>
          </a:p>
        </p:txBody>
      </p:sp>
      <p:sp>
        <p:nvSpPr>
          <p:cNvPr id="7" name="Slide Number Placeholder 6"/>
          <p:cNvSpPr>
            <a:spLocks noGrp="1"/>
          </p:cNvSpPr>
          <p:nvPr>
            <p:ph type="sldNum" sz="quarter" idx="12"/>
          </p:nvPr>
        </p:nvSpPr>
        <p:spPr/>
        <p:txBody>
          <a:bodyPr/>
          <a:lstStyle>
            <a:extLst/>
          </a:lstStyle>
          <a:p>
            <a:fld id="{47939630-867B-4CD1-B52C-4F16E0FD99BE}" type="slidenum">
              <a:rPr lang="fa-IR" smtClean="0"/>
              <a:t>‹#›</a:t>
            </a:fld>
            <a:endParaRPr lang="fa-I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F6B73BF7-5C84-4D91-B4B9-64596A87389C}" type="datetimeFigureOut">
              <a:rPr lang="fa-IR" smtClean="0"/>
              <a:t>10/08/1441</a:t>
            </a:fld>
            <a:endParaRPr lang="fa-IR"/>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fa-IR"/>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47939630-867B-4CD1-B52C-4F16E0FD99BE}" type="slidenum">
              <a:rPr lang="fa-IR" smtClean="0"/>
              <a:t>‹#›</a:t>
            </a:fld>
            <a:endParaRPr lang="fa-IR"/>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F6B73BF7-5C84-4D91-B4B9-64596A87389C}" type="datetimeFigureOut">
              <a:rPr lang="fa-IR" smtClean="0"/>
              <a:t>10/08/1441</a:t>
            </a:fld>
            <a:endParaRPr lang="fa-IR"/>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fa-IR"/>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47939630-867B-4CD1-B52C-4F16E0FD99BE}" type="slidenum">
              <a:rPr lang="fa-IR" smtClean="0"/>
              <a:t>‹#›</a:t>
            </a:fld>
            <a:endParaRPr lang="fa-I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r" rtl="1"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r" rtl="1"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r" rtl="1"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r" rtl="1"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r" rtl="1"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r" rtl="1"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r" rtl="1"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p:spPr>
        <p:txBody>
          <a:bodyPr>
            <a:normAutofit/>
          </a:bodyPr>
          <a:lstStyle/>
          <a:p>
            <a:r>
              <a:rPr lang="fa-IR" sz="6600" b="1" dirty="0" smtClean="0">
                <a:cs typeface="B Nazanin" pitchFamily="2" charset="-78"/>
              </a:rPr>
              <a:t>رهنامۀ نظام تربیت رسمی و عمومی در جمهوری اسلامی ایران</a:t>
            </a:r>
          </a:p>
          <a:p>
            <a:r>
              <a:rPr lang="fa-IR" sz="4000" b="1" dirty="0" smtClean="0">
                <a:cs typeface="B Nazanin" pitchFamily="2" charset="-78"/>
              </a:rPr>
              <a:t>دانشگاه فرهنگیان واحد شهید مطهری خوی</a:t>
            </a:r>
          </a:p>
          <a:p>
            <a:r>
              <a:rPr lang="fa-IR" sz="4000" b="1" dirty="0" smtClean="0">
                <a:cs typeface="B Nazanin" pitchFamily="2" charset="-78"/>
              </a:rPr>
              <a:t>دکتر سرداری و حسن درستی</a:t>
            </a:r>
            <a:endParaRPr lang="fa-IR" sz="4000" b="1" dirty="0">
              <a:cs typeface="B Nazanin" pitchFamily="2" charset="-78"/>
            </a:endParaRPr>
          </a:p>
        </p:txBody>
      </p:sp>
    </p:spTree>
    <p:extLst>
      <p:ext uri="{BB962C8B-B14F-4D97-AF65-F5344CB8AC3E}">
        <p14:creationId xmlns:p14="http://schemas.microsoft.com/office/powerpoint/2010/main" val="13642211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0"/>
            <a:ext cx="9144000" cy="6858000"/>
          </a:xfrm>
        </p:spPr>
        <p:txBody>
          <a:bodyPr>
            <a:normAutofit/>
          </a:bodyPr>
          <a:lstStyle/>
          <a:p>
            <a:pPr marL="109728" indent="0">
              <a:buNone/>
            </a:pPr>
            <a:r>
              <a:rPr lang="fa-IR" sz="2400" b="1" dirty="0">
                <a:cs typeface="B Nazanin" pitchFamily="2" charset="-78"/>
              </a:rPr>
              <a:t>مشخصات کلي نظام تربيت رسمي و </a:t>
            </a:r>
            <a:r>
              <a:rPr lang="fa-IR" sz="2400" b="1" dirty="0" smtClean="0">
                <a:cs typeface="B Nazanin" pitchFamily="2" charset="-78"/>
              </a:rPr>
              <a:t>عمومي</a:t>
            </a:r>
          </a:p>
          <a:p>
            <a:pPr marL="109728" indent="0">
              <a:buNone/>
            </a:pPr>
            <a:r>
              <a:rPr lang="fa-IR" sz="2400" b="1" dirty="0">
                <a:cs typeface="B Nazanin" pitchFamily="2" charset="-78"/>
              </a:rPr>
              <a:t>تعريف و </a:t>
            </a:r>
            <a:r>
              <a:rPr lang="fa-IR" sz="2400" b="1" dirty="0" smtClean="0">
                <a:cs typeface="B Nazanin" pitchFamily="2" charset="-78"/>
              </a:rPr>
              <a:t>قلمرو:</a:t>
            </a:r>
          </a:p>
          <a:p>
            <a:pPr marL="109728" indent="0">
              <a:buNone/>
            </a:pPr>
            <a:r>
              <a:rPr lang="fa-IR" sz="2400" dirty="0">
                <a:cs typeface="B Nazanin" pitchFamily="2" charset="-78"/>
              </a:rPr>
              <a:t>«نهـاد اجتماعـی </a:t>
            </a:r>
            <a:r>
              <a:rPr lang="fa-IR" sz="2400" dirty="0" smtClean="0">
                <a:cs typeface="B Nazanin" pitchFamily="2" charset="-78"/>
              </a:rPr>
              <a:t>وفرهنگی سـازمان يافته اي </a:t>
            </a:r>
            <a:r>
              <a:rPr lang="fa-IR" sz="2400" dirty="0">
                <a:cs typeface="B Nazanin" pitchFamily="2" charset="-78"/>
              </a:rPr>
              <a:t>که، به عنوان مهمتريـن عامل انتقال، بسـط واعتلاء فرهنگ عمومي در جامعه اسلامي ايران، مسئوليت فراهم آوردن زمينه نظام مند وعادلانه کسب آمادگی متربيان جهت تحقق </a:t>
            </a:r>
            <a:r>
              <a:rPr lang="fa-IR" sz="2400" dirty="0" smtClean="0">
                <a:cs typeface="B Nazanin" pitchFamily="2" charset="-78"/>
              </a:rPr>
              <a:t>مرتبه اي </a:t>
            </a:r>
            <a:r>
              <a:rPr lang="fa-IR" sz="2400" dirty="0">
                <a:cs typeface="B Nazanin" pitchFamily="2" charset="-78"/>
              </a:rPr>
              <a:t>از حيات طيبه در همه ابعـاد را برعهـده دارد که تحصيل آن مرتبه برای عموم افراد جامعه، لازم يا شايسـته باشد. دستيابی به اين مرتبه ازآمادگی جهت تكوين وتعالي پيوسته هويت متربيان (با تاكيد برهويت مشترك انساني اسلامي وايراني ايشان)در راستای </a:t>
            </a:r>
            <a:r>
              <a:rPr lang="fa-IR" sz="2400" dirty="0" smtClean="0">
                <a:cs typeface="B Nazanin" pitchFamily="2" charset="-78"/>
              </a:rPr>
              <a:t>شکل گيری </a:t>
            </a:r>
            <a:r>
              <a:rPr lang="fa-IR" sz="2400" dirty="0">
                <a:cs typeface="B Nazanin" pitchFamily="2" charset="-78"/>
              </a:rPr>
              <a:t>واعتلای مداوم جامعه صالح براسـاس نظام معيار اسـلامی مستلزم آن است که تربيت يافتگان ايـن نظام، </a:t>
            </a:r>
            <a:r>
              <a:rPr lang="fa-IR" sz="2400" dirty="0" smtClean="0">
                <a:cs typeface="B Nazanin" pitchFamily="2" charset="-78"/>
              </a:rPr>
              <a:t>شايسـتگی های </a:t>
            </a:r>
            <a:r>
              <a:rPr lang="fa-IR" sz="2400" dirty="0">
                <a:cs typeface="B Nazanin" pitchFamily="2" charset="-78"/>
              </a:rPr>
              <a:t>لازم جهت درک واصلاح مداوم موقعيـت خود وديگران را کسب نمايند.» </a:t>
            </a:r>
            <a:endParaRPr lang="fa-IR" sz="2400" dirty="0" smtClean="0">
              <a:cs typeface="B Nazanin" pitchFamily="2" charset="-78"/>
            </a:endParaRPr>
          </a:p>
          <a:p>
            <a:pPr marL="109728" indent="0">
              <a:buNone/>
            </a:pPr>
            <a:r>
              <a:rPr lang="fa-IR" sz="2400" b="1" dirty="0" smtClean="0">
                <a:cs typeface="B Nazanin" pitchFamily="2" charset="-78"/>
              </a:rPr>
              <a:t>رسالت:</a:t>
            </a:r>
            <a:r>
              <a:rPr lang="fa-IR" sz="2400" dirty="0">
                <a:cs typeface="B Nazanin" pitchFamily="2" charset="-78"/>
              </a:rPr>
              <a:t>«فراهـم آوردن </a:t>
            </a:r>
            <a:r>
              <a:rPr lang="fa-IR" sz="2400" dirty="0" smtClean="0">
                <a:cs typeface="B Nazanin" pitchFamily="2" charset="-78"/>
              </a:rPr>
              <a:t>زمينه نظام </a:t>
            </a:r>
            <a:r>
              <a:rPr lang="fa-IR" sz="2400" dirty="0">
                <a:cs typeface="B Nazanin" pitchFamily="2" charset="-78"/>
              </a:rPr>
              <a:t>مند و عادلانه کسـب </a:t>
            </a:r>
            <a:r>
              <a:rPr lang="fa-IR" sz="2400" dirty="0" smtClean="0">
                <a:cs typeface="B Nazanin" pitchFamily="2" charset="-78"/>
              </a:rPr>
              <a:t>شايسـتگي هاي </a:t>
            </a:r>
            <a:r>
              <a:rPr lang="fa-IR" sz="2400" dirty="0">
                <a:cs typeface="B Nazanin" pitchFamily="2" charset="-78"/>
              </a:rPr>
              <a:t>فـردی، </a:t>
            </a:r>
            <a:r>
              <a:rPr lang="fa-IR" sz="2400" dirty="0" smtClean="0">
                <a:cs typeface="B Nazanin" pitchFamily="2" charset="-78"/>
              </a:rPr>
              <a:t>خانوادگی وجمعـی </a:t>
            </a:r>
            <a:r>
              <a:rPr lang="fa-IR" sz="2400" dirty="0">
                <a:cs typeface="B Nazanin" pitchFamily="2" charset="-78"/>
              </a:rPr>
              <a:t>لازم بـراي عمـوم </a:t>
            </a:r>
            <a:r>
              <a:rPr lang="fa-IR" sz="2400" dirty="0" smtClean="0">
                <a:cs typeface="B Nazanin" pitchFamily="2" charset="-78"/>
              </a:rPr>
              <a:t>افراد جامعه به </a:t>
            </a:r>
            <a:r>
              <a:rPr lang="fa-IR" sz="2400" dirty="0">
                <a:cs typeface="B Nazanin" pitchFamily="2" charset="-78"/>
              </a:rPr>
              <a:t>منظور دسـتيابی به مرتبه قابـل قبولي ازآمادگي جهت تحقق حيات طيبه در همه ابعاد.»</a:t>
            </a:r>
            <a:endParaRPr lang="fa-IR" sz="2400" b="1" dirty="0">
              <a:cs typeface="B Nazanin" pitchFamily="2" charset="-78"/>
            </a:endParaRPr>
          </a:p>
        </p:txBody>
      </p:sp>
    </p:spTree>
    <p:extLst>
      <p:ext uri="{BB962C8B-B14F-4D97-AF65-F5344CB8AC3E}">
        <p14:creationId xmlns:p14="http://schemas.microsoft.com/office/powerpoint/2010/main" val="41216566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0"/>
            <a:ext cx="9144000" cy="6858000"/>
          </a:xfrm>
        </p:spPr>
        <p:txBody>
          <a:bodyPr>
            <a:noAutofit/>
          </a:bodyPr>
          <a:lstStyle/>
          <a:p>
            <a:pPr marL="109728" indent="0">
              <a:buNone/>
            </a:pPr>
            <a:r>
              <a:rPr lang="fa-IR" sz="2000" b="1" dirty="0" smtClean="0">
                <a:cs typeface="B Nazanin" pitchFamily="2" charset="-78"/>
              </a:rPr>
              <a:t>اهداف:</a:t>
            </a:r>
          </a:p>
          <a:p>
            <a:pPr marL="109728" indent="0">
              <a:buNone/>
            </a:pPr>
            <a:r>
              <a:rPr lang="fa-IR" sz="2000" dirty="0">
                <a:cs typeface="B Nazanin" pitchFamily="2" charset="-78"/>
              </a:rPr>
              <a:t>بــا توجه به هدف كلــي جريان تربيت در جامعهي اســلامي که «تکوين وتعالي پيوسـتهي هويت متربيان به گونهاي است که بتوانند موقعيت خود وديگران (نسبت به خود، خدا، ديگر انسـانها و طبيعت)را به درستي درک و آن را بهطور مستمر با عمل صالح فردی وجمعی متناسب با نظام معيار اسلامی اصلاح نمايند.» اهداف نظام تربيت رسمی و عمومی به اين شرح است: </a:t>
            </a:r>
            <a:endParaRPr lang="fa-IR" sz="2000" dirty="0" smtClean="0">
              <a:cs typeface="B Nazanin" pitchFamily="2" charset="-78"/>
            </a:endParaRPr>
          </a:p>
          <a:p>
            <a:pPr marL="109728" indent="0">
              <a:buNone/>
            </a:pPr>
            <a:r>
              <a:rPr lang="fa-IR" sz="2000" b="1" dirty="0">
                <a:cs typeface="B Nazanin" pitchFamily="2" charset="-78"/>
              </a:rPr>
              <a:t>اهداف مشترک </a:t>
            </a:r>
            <a:r>
              <a:rPr lang="fa-IR" sz="2000" b="1" dirty="0" smtClean="0">
                <a:cs typeface="B Nazanin" pitchFamily="2" charset="-78"/>
              </a:rPr>
              <a:t>:</a:t>
            </a:r>
          </a:p>
          <a:p>
            <a:pPr marL="109728" indent="0">
              <a:buNone/>
            </a:pPr>
            <a:r>
              <a:rPr lang="fa-IR" sz="2000" dirty="0" smtClean="0">
                <a:cs typeface="B Nazanin" pitchFamily="2" charset="-78"/>
              </a:rPr>
              <a:t>انتظار مي رود </a:t>
            </a:r>
            <a:r>
              <a:rPr lang="fa-IR" sz="2000" dirty="0">
                <a:cs typeface="B Nazanin" pitchFamily="2" charset="-78"/>
              </a:rPr>
              <a:t>تربيت يافتگان نظام تربيت رســمي و عمومــي برای ورود مطلوب به زندگی فردی، خانوادگی </a:t>
            </a:r>
            <a:r>
              <a:rPr lang="fa-IR" sz="2000" dirty="0" smtClean="0">
                <a:cs typeface="B Nazanin" pitchFamily="2" charset="-78"/>
              </a:rPr>
              <a:t>واجتماعی </a:t>
            </a:r>
            <a:r>
              <a:rPr lang="fa-IR" sz="2000" dirty="0">
                <a:cs typeface="B Nazanin" pitchFamily="2" charset="-78"/>
              </a:rPr>
              <a:t>داراي </a:t>
            </a:r>
            <a:r>
              <a:rPr lang="fa-IR" sz="2000" dirty="0" smtClean="0">
                <a:cs typeface="B Nazanin" pitchFamily="2" charset="-78"/>
              </a:rPr>
              <a:t>شايستگي های </a:t>
            </a:r>
            <a:r>
              <a:rPr lang="fa-IR" sz="2000" dirty="0">
                <a:cs typeface="B Nazanin" pitchFamily="2" charset="-78"/>
              </a:rPr>
              <a:t>زيرباشند: </a:t>
            </a:r>
            <a:endParaRPr lang="fa-IR" sz="2000" dirty="0" smtClean="0">
              <a:cs typeface="B Nazanin" pitchFamily="2" charset="-78"/>
            </a:endParaRPr>
          </a:p>
          <a:p>
            <a:pPr marL="624078" indent="-514350">
              <a:buAutoNum type="arabicPeriod"/>
            </a:pPr>
            <a:r>
              <a:rPr lang="fa-IR" sz="2000" dirty="0" smtClean="0">
                <a:cs typeface="B Nazanin" pitchFamily="2" charset="-78"/>
              </a:rPr>
              <a:t>ديندار</a:t>
            </a:r>
          </a:p>
          <a:p>
            <a:pPr marL="624078" indent="-514350">
              <a:buAutoNum type="arabicPeriod"/>
            </a:pPr>
            <a:r>
              <a:rPr lang="fa-IR" sz="2000" dirty="0">
                <a:cs typeface="B Nazanin" pitchFamily="2" charset="-78"/>
              </a:rPr>
              <a:t>مودب و متخلق به آداب و اخلاق انسانی و اسلامی</a:t>
            </a:r>
            <a:r>
              <a:rPr lang="fa-IR" sz="2000" dirty="0" smtClean="0">
                <a:cs typeface="B Nazanin" pitchFamily="2" charset="-78"/>
              </a:rPr>
              <a:t>؛</a:t>
            </a:r>
          </a:p>
          <a:p>
            <a:pPr marL="624078" indent="-514350">
              <a:buAutoNum type="arabicPeriod"/>
            </a:pPr>
            <a:r>
              <a:rPr lang="fa-IR" sz="2000" dirty="0" smtClean="0">
                <a:cs typeface="B Nazanin" pitchFamily="2" charset="-78"/>
              </a:rPr>
              <a:t> حقيقت </a:t>
            </a:r>
            <a:r>
              <a:rPr lang="fa-IR" sz="2000" dirty="0">
                <a:cs typeface="B Nazanin" pitchFamily="2" charset="-78"/>
              </a:rPr>
              <a:t>جو، خردورز و پرسشگر</a:t>
            </a:r>
            <a:r>
              <a:rPr lang="fa-IR" sz="2000" dirty="0" smtClean="0">
                <a:cs typeface="B Nazanin" pitchFamily="2" charset="-78"/>
              </a:rPr>
              <a:t>؛</a:t>
            </a:r>
          </a:p>
          <a:p>
            <a:pPr marL="624078" indent="-514350">
              <a:buAutoNum type="arabicPeriod"/>
            </a:pPr>
            <a:r>
              <a:rPr lang="fa-IR" sz="2000" dirty="0" smtClean="0">
                <a:cs typeface="B Nazanin" pitchFamily="2" charset="-78"/>
              </a:rPr>
              <a:t> انتخاب </a:t>
            </a:r>
            <a:r>
              <a:rPr lang="fa-IR" sz="2000" dirty="0">
                <a:cs typeface="B Nazanin" pitchFamily="2" charset="-78"/>
              </a:rPr>
              <a:t>گر و آزاد منش</a:t>
            </a:r>
            <a:r>
              <a:rPr lang="fa-IR" sz="2000" dirty="0" smtClean="0">
                <a:cs typeface="B Nazanin" pitchFamily="2" charset="-78"/>
              </a:rPr>
              <a:t>؛</a:t>
            </a:r>
          </a:p>
          <a:p>
            <a:pPr marL="624078" indent="-514350">
              <a:buAutoNum type="arabicPeriod"/>
            </a:pPr>
            <a:r>
              <a:rPr lang="fa-IR" sz="2000" dirty="0" smtClean="0">
                <a:cs typeface="B Nazanin" pitchFamily="2" charset="-78"/>
              </a:rPr>
              <a:t>حق </a:t>
            </a:r>
            <a:r>
              <a:rPr lang="fa-IR" sz="2000" dirty="0">
                <a:cs typeface="B Nazanin" pitchFamily="2" charset="-78"/>
              </a:rPr>
              <a:t>محور و مسئوليت پذير نسبت به خدا، خود، جامعه و طبيعت</a:t>
            </a:r>
            <a:r>
              <a:rPr lang="fa-IR" sz="2000" dirty="0" smtClean="0">
                <a:cs typeface="B Nazanin" pitchFamily="2" charset="-78"/>
              </a:rPr>
              <a:t>؛</a:t>
            </a:r>
          </a:p>
          <a:p>
            <a:pPr marL="624078" indent="-514350">
              <a:buAutoNum type="arabicPeriod"/>
            </a:pPr>
            <a:r>
              <a:rPr lang="fa-IR" sz="2000" dirty="0" smtClean="0">
                <a:cs typeface="B Nazanin" pitchFamily="2" charset="-78"/>
              </a:rPr>
              <a:t>عدالت </a:t>
            </a:r>
            <a:r>
              <a:rPr lang="fa-IR" sz="2000" dirty="0">
                <a:cs typeface="B Nazanin" pitchFamily="2" charset="-78"/>
              </a:rPr>
              <a:t>ورز، ظلم ستيز، مهربان و صلح جو</a:t>
            </a:r>
            <a:r>
              <a:rPr lang="fa-IR" sz="2000" dirty="0" smtClean="0">
                <a:cs typeface="B Nazanin" pitchFamily="2" charset="-78"/>
              </a:rPr>
              <a:t>؛</a:t>
            </a:r>
          </a:p>
          <a:p>
            <a:pPr marL="624078" indent="-514350">
              <a:buAutoNum type="arabicPeriod"/>
            </a:pPr>
            <a:r>
              <a:rPr lang="fa-IR" sz="2000" dirty="0" smtClean="0">
                <a:cs typeface="B Nazanin" pitchFamily="2" charset="-78"/>
              </a:rPr>
              <a:t>سالم </a:t>
            </a:r>
            <a:r>
              <a:rPr lang="fa-IR" sz="2000" dirty="0">
                <a:cs typeface="B Nazanin" pitchFamily="2" charset="-78"/>
              </a:rPr>
              <a:t>و با نشاط</a:t>
            </a:r>
            <a:r>
              <a:rPr lang="fa-IR" sz="2000" dirty="0" smtClean="0">
                <a:cs typeface="B Nazanin" pitchFamily="2" charset="-78"/>
              </a:rPr>
              <a:t>؛</a:t>
            </a:r>
          </a:p>
          <a:p>
            <a:pPr marL="624078" indent="-514350">
              <a:buAutoNum type="arabicPeriod"/>
            </a:pPr>
            <a:r>
              <a:rPr lang="fa-IR" sz="2000" dirty="0" smtClean="0">
                <a:cs typeface="B Nazanin" pitchFamily="2" charset="-78"/>
              </a:rPr>
              <a:t>اميدوار </a:t>
            </a:r>
            <a:r>
              <a:rPr lang="fa-IR" sz="2000" dirty="0">
                <a:cs typeface="B Nazanin" pitchFamily="2" charset="-78"/>
              </a:rPr>
              <a:t>نسبت به آينده و منتظر برپايی عدل جهانی(جامعه مهدوی</a:t>
            </a:r>
            <a:r>
              <a:rPr lang="fa-IR" sz="2000" dirty="0" smtClean="0">
                <a:cs typeface="B Nazanin" pitchFamily="2" charset="-78"/>
              </a:rPr>
              <a:t>)؛</a:t>
            </a:r>
          </a:p>
          <a:p>
            <a:pPr marL="109728" indent="0">
              <a:buNone/>
            </a:pPr>
            <a:endParaRPr lang="fa-IR" sz="2000" dirty="0" smtClean="0">
              <a:cs typeface="B Nazanin" pitchFamily="2" charset="-78"/>
            </a:endParaRPr>
          </a:p>
        </p:txBody>
      </p:sp>
    </p:spTree>
    <p:extLst>
      <p:ext uri="{BB962C8B-B14F-4D97-AF65-F5344CB8AC3E}">
        <p14:creationId xmlns:p14="http://schemas.microsoft.com/office/powerpoint/2010/main" val="5038134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0"/>
            <a:ext cx="9144000" cy="6858000"/>
          </a:xfrm>
        </p:spPr>
        <p:txBody>
          <a:bodyPr>
            <a:normAutofit/>
          </a:bodyPr>
          <a:lstStyle/>
          <a:p>
            <a:pPr marL="109728" indent="0">
              <a:buNone/>
            </a:pPr>
            <a:r>
              <a:rPr lang="fa-IR" sz="2400" dirty="0" smtClean="0">
                <a:cs typeface="B Nazanin" pitchFamily="2" charset="-78"/>
              </a:rPr>
              <a:t>9.قانون </a:t>
            </a:r>
            <a:r>
              <a:rPr lang="fa-IR" sz="2400" dirty="0">
                <a:cs typeface="B Nazanin" pitchFamily="2" charset="-78"/>
              </a:rPr>
              <a:t>گرا، منضبط و نظم پذير؛ </a:t>
            </a:r>
          </a:p>
          <a:p>
            <a:pPr marL="109728" indent="0">
              <a:buNone/>
            </a:pPr>
            <a:r>
              <a:rPr lang="fa-IR" sz="2400" dirty="0">
                <a:cs typeface="B Nazanin" pitchFamily="2" charset="-78"/>
              </a:rPr>
              <a:t>10.خودباور، دارای عزت نفس، مصمم و با اراده؛ </a:t>
            </a:r>
          </a:p>
          <a:p>
            <a:pPr marL="109728" indent="0">
              <a:buNone/>
            </a:pPr>
            <a:r>
              <a:rPr lang="fa-IR" sz="2400" dirty="0">
                <a:cs typeface="B Nazanin" pitchFamily="2" charset="-78"/>
              </a:rPr>
              <a:t>11.پاکدامن، باحيا، امين، بصير و حق شناس؛ </a:t>
            </a:r>
          </a:p>
          <a:p>
            <a:pPr marL="109728" indent="0">
              <a:buNone/>
            </a:pPr>
            <a:r>
              <a:rPr lang="fa-IR" sz="2400" dirty="0">
                <a:cs typeface="B Nazanin" pitchFamily="2" charset="-78"/>
              </a:rPr>
              <a:t>12.جهادگر، شجاع و ايثارگر؛</a:t>
            </a:r>
          </a:p>
          <a:p>
            <a:pPr marL="109728" indent="0">
              <a:buNone/>
            </a:pPr>
            <a:r>
              <a:rPr lang="fa-IR" sz="2400" dirty="0">
                <a:cs typeface="B Nazanin" pitchFamily="2" charset="-78"/>
              </a:rPr>
              <a:t>13.مقتصد، خلاق و کار آفرين؛</a:t>
            </a:r>
          </a:p>
          <a:p>
            <a:pPr marL="109728" indent="0">
              <a:buNone/>
            </a:pPr>
            <a:r>
              <a:rPr lang="fa-IR" sz="2400" dirty="0">
                <a:cs typeface="B Nazanin" pitchFamily="2" charset="-78"/>
              </a:rPr>
              <a:t>14.وطن دوست و استقلال طلب؛</a:t>
            </a:r>
          </a:p>
          <a:p>
            <a:pPr marL="109728" indent="0">
              <a:buNone/>
            </a:pPr>
            <a:r>
              <a:rPr lang="fa-IR" sz="2400" dirty="0">
                <a:cs typeface="B Nazanin" pitchFamily="2" charset="-78"/>
              </a:rPr>
              <a:t>15.داراي ذائقه هنري و زيبايي شناختي.</a:t>
            </a:r>
          </a:p>
          <a:p>
            <a:pPr marL="109728" indent="0">
              <a:buNone/>
            </a:pPr>
            <a:r>
              <a:rPr lang="fa-IR" sz="2400" dirty="0">
                <a:cs typeface="B Nazanin" pitchFamily="2" charset="-78"/>
              </a:rPr>
              <a:t>16.جمع گرا و جهانی انديش</a:t>
            </a:r>
            <a:r>
              <a:rPr lang="fa-IR" sz="2400" dirty="0" smtClean="0">
                <a:cs typeface="B Nazanin" pitchFamily="2" charset="-78"/>
              </a:rPr>
              <a:t>؛</a:t>
            </a:r>
          </a:p>
          <a:p>
            <a:pPr marL="109728" indent="0">
              <a:buNone/>
            </a:pPr>
            <a:r>
              <a:rPr lang="fa-IR" sz="2400" b="1" dirty="0">
                <a:cs typeface="B Nazanin" pitchFamily="2" charset="-78"/>
              </a:rPr>
              <a:t>اهداف </a:t>
            </a:r>
            <a:r>
              <a:rPr lang="fa-IR" sz="2400" b="1" dirty="0" smtClean="0">
                <a:cs typeface="B Nazanin" pitchFamily="2" charset="-78"/>
              </a:rPr>
              <a:t>ويژه</a:t>
            </a:r>
          </a:p>
          <a:p>
            <a:pPr marL="109728" indent="0">
              <a:buNone/>
            </a:pPr>
            <a:r>
              <a:rPr lang="fa-IR" sz="2400" dirty="0" smtClean="0">
                <a:cs typeface="B Nazanin" pitchFamily="2" charset="-78"/>
              </a:rPr>
              <a:t> </a:t>
            </a:r>
            <a:r>
              <a:rPr lang="fa-IR" sz="2400" dirty="0">
                <a:cs typeface="B Nazanin" pitchFamily="2" charset="-78"/>
              </a:rPr>
              <a:t>باتوجه به لزوم ملاحظه </a:t>
            </a:r>
            <a:r>
              <a:rPr lang="fa-IR" sz="2400" dirty="0" smtClean="0">
                <a:cs typeface="B Nazanin" pitchFamily="2" charset="-78"/>
              </a:rPr>
              <a:t>تفاوت هاي </a:t>
            </a:r>
            <a:r>
              <a:rPr lang="fa-IR" sz="2400" dirty="0">
                <a:cs typeface="B Nazanin" pitchFamily="2" charset="-78"/>
              </a:rPr>
              <a:t>متربيان، اهداف ويژه نظام تربيت رســمي و عمومي، در سطوح ملي، </a:t>
            </a:r>
            <a:r>
              <a:rPr lang="fa-IR" sz="2400" dirty="0" smtClean="0">
                <a:cs typeface="B Nazanin" pitchFamily="2" charset="-78"/>
              </a:rPr>
              <a:t>منطقه اي </a:t>
            </a:r>
            <a:r>
              <a:rPr lang="fa-IR" sz="2400" dirty="0">
                <a:cs typeface="B Nazanin" pitchFamily="2" charset="-78"/>
              </a:rPr>
              <a:t>و </a:t>
            </a:r>
            <a:r>
              <a:rPr lang="fa-IR" sz="2400" dirty="0" smtClean="0">
                <a:cs typeface="B Nazanin" pitchFamily="2" charset="-78"/>
              </a:rPr>
              <a:t>مدرســه اي </a:t>
            </a:r>
            <a:r>
              <a:rPr lang="fa-IR" sz="2400" dirty="0">
                <a:cs typeface="B Nazanin" pitchFamily="2" charset="-78"/>
              </a:rPr>
              <a:t>و برحسب نيازها و ويژگيهاي فردي و اجتماعي وملاحظات جنسي، جنســيتي و سطح رشــد متربيان توســط مراجع ذيصلاح (البته در چهار چوب اهداف مشترک تربيت رسمی وعمومی) تعيين </a:t>
            </a:r>
            <a:r>
              <a:rPr lang="fa-IR" sz="2400" dirty="0" smtClean="0">
                <a:cs typeface="B Nazanin" pitchFamily="2" charset="-78"/>
              </a:rPr>
              <a:t>مي شوند</a:t>
            </a:r>
            <a:r>
              <a:rPr lang="fa-IR" sz="2400" dirty="0">
                <a:cs typeface="B Nazanin" pitchFamily="2" charset="-78"/>
              </a:rPr>
              <a:t>.</a:t>
            </a:r>
          </a:p>
        </p:txBody>
      </p:sp>
    </p:spTree>
    <p:extLst>
      <p:ext uri="{BB962C8B-B14F-4D97-AF65-F5344CB8AC3E}">
        <p14:creationId xmlns:p14="http://schemas.microsoft.com/office/powerpoint/2010/main" val="24299873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8058" y="0"/>
            <a:ext cx="9202057" cy="6858000"/>
          </a:xfrm>
        </p:spPr>
        <p:txBody>
          <a:bodyPr>
            <a:normAutofit/>
          </a:bodyPr>
          <a:lstStyle/>
          <a:p>
            <a:pPr marL="0" indent="0">
              <a:buNone/>
            </a:pPr>
            <a:r>
              <a:rPr lang="fa-IR" sz="3600" b="1" dirty="0" smtClean="0">
                <a:cs typeface="B Nazanin" pitchFamily="2" charset="-78"/>
              </a:rPr>
              <a:t>مقدمه:</a:t>
            </a:r>
            <a:endParaRPr lang="fa-IR" sz="3600" b="1" dirty="0">
              <a:cs typeface="B Nazanin" pitchFamily="2" charset="-78"/>
            </a:endParaRPr>
          </a:p>
          <a:p>
            <a:pPr marL="0" indent="0">
              <a:buNone/>
            </a:pPr>
            <a:r>
              <a:rPr lang="fa-IR" sz="3600" dirty="0" smtClean="0">
                <a:cs typeface="B Nazanin" pitchFamily="2" charset="-78"/>
              </a:rPr>
              <a:t>بررسي </a:t>
            </a:r>
            <a:r>
              <a:rPr lang="fa-IR" sz="3600" dirty="0">
                <a:cs typeface="B Nazanin" pitchFamily="2" charset="-78"/>
              </a:rPr>
              <a:t>تجارب جهاني درزمينه تحولات و اصلاحات بنيادي </a:t>
            </a:r>
            <a:r>
              <a:rPr lang="fa-IR" sz="3600" dirty="0" smtClean="0">
                <a:cs typeface="B Nazanin" pitchFamily="2" charset="-78"/>
              </a:rPr>
              <a:t>نظام هاي </a:t>
            </a:r>
            <a:r>
              <a:rPr lang="fa-IR" sz="3600" dirty="0">
                <a:cs typeface="B Nazanin" pitchFamily="2" charset="-78"/>
              </a:rPr>
              <a:t>آموزشي كشورهاي موفق نشــان </a:t>
            </a:r>
            <a:r>
              <a:rPr lang="fa-IR" sz="3600" dirty="0" smtClean="0">
                <a:cs typeface="B Nazanin" pitchFamily="2" charset="-78"/>
              </a:rPr>
              <a:t>مي دهد </a:t>
            </a:r>
            <a:r>
              <a:rPr lang="fa-IR" sz="3600" dirty="0">
                <a:cs typeface="B Nazanin" pitchFamily="2" charset="-78"/>
              </a:rPr>
              <a:t>كه در اين كشورها ابتدا چهارچوب نظري مناسبي براي تجديد سازمان و تغييرات گسترده در اهداف و </a:t>
            </a:r>
            <a:r>
              <a:rPr lang="fa-IR" sz="3600" dirty="0" smtClean="0">
                <a:cs typeface="B Nazanin" pitchFamily="2" charset="-78"/>
              </a:rPr>
              <a:t>برنامه هاي </a:t>
            </a:r>
            <a:r>
              <a:rPr lang="fa-IR" sz="3600" dirty="0">
                <a:cs typeface="B Nazanin" pitchFamily="2" charset="-78"/>
              </a:rPr>
              <a:t>تربيتي پديد </a:t>
            </a:r>
            <a:r>
              <a:rPr lang="fa-IR" sz="3600" dirty="0" smtClean="0">
                <a:cs typeface="B Nazanin" pitchFamily="2" charset="-78"/>
              </a:rPr>
              <a:t>آورده اند </a:t>
            </a:r>
            <a:r>
              <a:rPr lang="fa-IR" sz="3600" dirty="0">
                <a:cs typeface="B Nazanin" pitchFamily="2" charset="-78"/>
              </a:rPr>
              <a:t>و سپس با ياري </a:t>
            </a:r>
            <a:r>
              <a:rPr lang="fa-IR" sz="3600" dirty="0" smtClean="0">
                <a:cs typeface="B Nazanin" pitchFamily="2" charset="-78"/>
              </a:rPr>
              <a:t>اهرم هاي </a:t>
            </a:r>
            <a:r>
              <a:rPr lang="fa-IR" sz="3600" dirty="0">
                <a:cs typeface="B Nazanin" pitchFamily="2" charset="-78"/>
              </a:rPr>
              <a:t>مديريتي مناسب و</a:t>
            </a:r>
            <a:r>
              <a:rPr lang="fa-IR" sz="3600" dirty="0" smtClean="0">
                <a:cs typeface="B Nazanin" pitchFamily="2" charset="-78"/>
              </a:rPr>
              <a:t> ضمانت هاي </a:t>
            </a:r>
            <a:r>
              <a:rPr lang="fa-IR" sz="3600" dirty="0">
                <a:cs typeface="B Nazanin" pitchFamily="2" charset="-78"/>
              </a:rPr>
              <a:t>قانوني و اجرايي و مالي به سوي بازسازي نظام تربيتي خود حركت </a:t>
            </a:r>
            <a:r>
              <a:rPr lang="fa-IR" sz="3600" dirty="0" smtClean="0">
                <a:cs typeface="B Nazanin" pitchFamily="2" charset="-78"/>
              </a:rPr>
              <a:t>كرده اند. بر این اساس </a:t>
            </a:r>
            <a:r>
              <a:rPr lang="fa-IR" sz="3600" dirty="0">
                <a:cs typeface="B Nazanin" pitchFamily="2" charset="-78"/>
              </a:rPr>
              <a:t>تحول در نظام تربيت رســمي وعمومي كشــور، نيازمند چارچوب نظري جامعي است كه </a:t>
            </a:r>
            <a:r>
              <a:rPr lang="fa-IR" sz="3600" dirty="0" smtClean="0">
                <a:cs typeface="B Nazanin" pitchFamily="2" charset="-78"/>
              </a:rPr>
              <a:t>جهت گيري هاي اساسي آينده اين نظام رامتناسب با مبانی واهداف وارزش هاي اسلامی ترسيم </a:t>
            </a:r>
            <a:r>
              <a:rPr lang="fa-IR" sz="3600" dirty="0">
                <a:cs typeface="B Nazanin" pitchFamily="2" charset="-78"/>
              </a:rPr>
              <a:t>نمايد. </a:t>
            </a:r>
          </a:p>
        </p:txBody>
      </p:sp>
    </p:spTree>
    <p:extLst>
      <p:ext uri="{BB962C8B-B14F-4D97-AF65-F5344CB8AC3E}">
        <p14:creationId xmlns:p14="http://schemas.microsoft.com/office/powerpoint/2010/main" val="16504557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7118648"/>
          </a:xfrm>
        </p:spPr>
        <p:txBody>
          <a:bodyPr/>
          <a:lstStyle/>
          <a:p>
            <a:pPr marL="0" indent="0">
              <a:buNone/>
            </a:pPr>
            <a:r>
              <a:rPr lang="fa-IR" sz="4000" b="1" dirty="0" smtClean="0">
                <a:cs typeface="B Nazanin" pitchFamily="2" charset="-78"/>
              </a:rPr>
              <a:t>تعریف رهنامه،تعالیم و یا دکترین</a:t>
            </a:r>
          </a:p>
          <a:p>
            <a:pPr marL="0" indent="0">
              <a:buNone/>
            </a:pPr>
            <a:r>
              <a:rPr lang="fa-IR" dirty="0" smtClean="0">
                <a:cs typeface="B Nazanin" pitchFamily="2" charset="-78"/>
              </a:rPr>
              <a:t>رهنامه عبارت اسـت از طرحواره اي مفهومي و نظام مند كه لوازم و دلالتهای مبانی فلسـفی تربيت رسـمي وعمومي را با بهره مندي مناسـب از يافته هـاي علوم تربيتي در عرصه سياسـت و عمل در نظام تربيت رسـمي وعمومي مشـخص مي كند. ايـن ِ الگوي نظري جامع، خصوصيات وضعيت مطلوب اين نظام را، با بيان تعريف، قلمرو، رسالت، اهداف، کارکردها،رهيافت،رويکرد، ساختاروروابط اين نظام مشخص می کند و همچنين با بيان تعريف،وظايف،رويكرد، اصول وروابط هريک اززيرنظام هاي اصلي آن، چگونگی تحقق علمی آنها را ترسيم مي نمايد تا هرگونه تحول اساسي در اين نظام با توجه به عناصر  اين الگوي كلان، بر مباني نظری و دلالت های فلسـفه تربيت اسـلامی استواري باشد.</a:t>
            </a:r>
            <a:endParaRPr lang="fa-IR" dirty="0">
              <a:cs typeface="B Nazanin" pitchFamily="2" charset="-78"/>
            </a:endParaRPr>
          </a:p>
        </p:txBody>
      </p:sp>
    </p:spTree>
    <p:extLst>
      <p:ext uri="{BB962C8B-B14F-4D97-AF65-F5344CB8AC3E}">
        <p14:creationId xmlns:p14="http://schemas.microsoft.com/office/powerpoint/2010/main" val="150018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marL="0" indent="0">
              <a:buNone/>
            </a:pPr>
            <a:r>
              <a:rPr lang="fa-IR" sz="2800" b="1" dirty="0" smtClean="0">
                <a:cs typeface="B Nazanin" pitchFamily="2" charset="-78"/>
              </a:rPr>
              <a:t>ضرورت تدوین رهنامه:</a:t>
            </a:r>
          </a:p>
          <a:p>
            <a:pPr marL="514350" indent="-514350">
              <a:buAutoNum type="arabicPeriod"/>
            </a:pPr>
            <a:r>
              <a:rPr lang="fa-IR" sz="2800" dirty="0" smtClean="0">
                <a:cs typeface="B Nazanin" pitchFamily="2" charset="-78"/>
              </a:rPr>
              <a:t>رهنامه </a:t>
            </a:r>
            <a:r>
              <a:rPr lang="fa-IR" sz="2800" dirty="0">
                <a:cs typeface="B Nazanin" pitchFamily="2" charset="-78"/>
              </a:rPr>
              <a:t>به مثابه چهارچوب ِ نظري جهتدهنده به سياست و عمل در عرصه نظام تربيت رسمي و عمومي، حد واسطي بين مباحث نظري (در شكل نظريههاي آكادميك محض فارغ از توجه به شرايط محيطی و بومی خاص ويا در ّحد الگوهای نظری کلان پيشنهادی برای شرايط خاص نظيرفلسفه تربيت در جمهوری اسلامی ايران و فلسفه تربيت رســمي و عمومي در جمهوری اسلامی ايران) و سياستگذاريها وبرنامهريزيهاي اجرايي است</a:t>
            </a:r>
            <a:r>
              <a:rPr lang="fa-IR" sz="2800" dirty="0" smtClean="0">
                <a:cs typeface="B Nazanin" pitchFamily="2" charset="-78"/>
              </a:rPr>
              <a:t>.</a:t>
            </a:r>
          </a:p>
          <a:p>
            <a:pPr marL="514350" indent="-514350">
              <a:buAutoNum type="arabicPeriod"/>
            </a:pPr>
            <a:r>
              <a:rPr lang="fa-IR" sz="2800" dirty="0">
                <a:cs typeface="B Nazanin" pitchFamily="2" charset="-78"/>
              </a:rPr>
              <a:t>رهنامه با تکيه بر مباني نظري (مندرج در فلســفه تربيت در جمهوری اســلامی ايران و فلسفه تربيت رسمي و عمومي در جمهوری اسلامی ايران) ميتواند هم در ارائه ملاکهايي منســجم براي بررسي وضع موجود نظام تربيت رسمي و عمومي وهم درسياستگذاري وطراحي برنامههاي هماهنگ براي تحقق اين گونه انسجام وهماهنگي موثر باشد.</a:t>
            </a:r>
          </a:p>
        </p:txBody>
      </p:sp>
    </p:spTree>
    <p:extLst>
      <p:ext uri="{BB962C8B-B14F-4D97-AF65-F5344CB8AC3E}">
        <p14:creationId xmlns:p14="http://schemas.microsoft.com/office/powerpoint/2010/main" val="24749595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marL="0" indent="0">
              <a:buNone/>
            </a:pPr>
            <a:r>
              <a:rPr lang="fa-IR" sz="2800" dirty="0">
                <a:cs typeface="B Nazanin" pitchFamily="2" charset="-78"/>
              </a:rPr>
              <a:t>3. تدوين رهنامه به مثابه تلاشي در راستاي ترســيم وضع مطلوب نظام تربيت رسمي و عمومي در جمهوري اسلامي ايران(البته بدون تقييد اين وضع به افق زمانی خاص )، پيش نياز اصلي هر گونه </a:t>
            </a:r>
            <a:r>
              <a:rPr lang="fa-IR" sz="2800" dirty="0" smtClean="0">
                <a:cs typeface="B Nazanin" pitchFamily="2" charset="-78"/>
              </a:rPr>
              <a:t>برنامه ريزي </a:t>
            </a:r>
            <a:r>
              <a:rPr lang="fa-IR" sz="2800" dirty="0">
                <a:cs typeface="B Nazanin" pitchFamily="2" charset="-78"/>
              </a:rPr>
              <a:t>راهبردي براي وصول به چشــم انداز قابل تحقق اين نظام در افق بيســت ســاله جمهوري اسلامي ايران </a:t>
            </a:r>
            <a:r>
              <a:rPr lang="fa-IR" sz="2800" dirty="0" smtClean="0">
                <a:cs typeface="B Nazanin" pitchFamily="2" charset="-78"/>
              </a:rPr>
              <a:t>مي باشد.</a:t>
            </a:r>
          </a:p>
          <a:p>
            <a:pPr marL="0" indent="0">
              <a:buNone/>
            </a:pPr>
            <a:r>
              <a:rPr lang="fa-IR" sz="2800" dirty="0">
                <a:cs typeface="B Nazanin" pitchFamily="2" charset="-78"/>
              </a:rPr>
              <a:t>4. در جهــان امروز موفقيت هرنظــام تربيتي مرهون </a:t>
            </a:r>
            <a:r>
              <a:rPr lang="fa-IR" sz="2800" dirty="0" smtClean="0">
                <a:cs typeface="B Nazanin" pitchFamily="2" charset="-78"/>
              </a:rPr>
              <a:t>بهره گيري </a:t>
            </a:r>
            <a:r>
              <a:rPr lang="fa-IR" sz="2800" dirty="0">
                <a:cs typeface="B Nazanin" pitchFamily="2" charset="-78"/>
              </a:rPr>
              <a:t>از </a:t>
            </a:r>
            <a:r>
              <a:rPr lang="fa-IR" sz="2800" dirty="0" smtClean="0">
                <a:cs typeface="B Nazanin" pitchFamily="2" charset="-78"/>
              </a:rPr>
              <a:t>نظريه هاي </a:t>
            </a:r>
            <a:r>
              <a:rPr lang="fa-IR" sz="2800" dirty="0">
                <a:cs typeface="B Nazanin" pitchFamily="2" charset="-78"/>
              </a:rPr>
              <a:t>جديد و تجارب كشــورهاي ديگرمي باشــد، اما بديهي اســت که اين </a:t>
            </a:r>
            <a:r>
              <a:rPr lang="fa-IR" sz="2800" dirty="0" smtClean="0">
                <a:cs typeface="B Nazanin" pitchFamily="2" charset="-78"/>
              </a:rPr>
              <a:t>بهره گيري </a:t>
            </a:r>
            <a:r>
              <a:rPr lang="fa-IR" sz="2800" dirty="0">
                <a:cs typeface="B Nazanin" pitchFamily="2" charset="-78"/>
              </a:rPr>
              <a:t>بايد هوشمندانه ومناسب (بدور از التقاط وتقليد صرف) بوده و </a:t>
            </a:r>
            <a:r>
              <a:rPr lang="fa-IR" sz="2800" dirty="0" smtClean="0">
                <a:cs typeface="B Nazanin" pitchFamily="2" charset="-78"/>
              </a:rPr>
              <a:t>برچهارچوب هاي </a:t>
            </a:r>
            <a:r>
              <a:rPr lang="fa-IR" sz="2800" dirty="0">
                <a:cs typeface="B Nazanin" pitchFamily="2" charset="-78"/>
              </a:rPr>
              <a:t>نظري مســتحكمي اســتوار باشــد. رهنامه </a:t>
            </a:r>
            <a:r>
              <a:rPr lang="fa-IR" sz="2800" dirty="0" smtClean="0">
                <a:cs typeface="B Nazanin" pitchFamily="2" charset="-78"/>
              </a:rPr>
              <a:t>مي تواند </a:t>
            </a:r>
            <a:r>
              <a:rPr lang="fa-IR" sz="2800" dirty="0">
                <a:cs typeface="B Nazanin" pitchFamily="2" charset="-78"/>
              </a:rPr>
              <a:t>چهارچوبي </a:t>
            </a:r>
            <a:r>
              <a:rPr lang="fa-IR" sz="2800" dirty="0" smtClean="0">
                <a:cs typeface="B Nazanin" pitchFamily="2" charset="-78"/>
              </a:rPr>
              <a:t>روشــمندومبتنی </a:t>
            </a:r>
            <a:r>
              <a:rPr lang="fa-IR" sz="2800" dirty="0">
                <a:cs typeface="B Nazanin" pitchFamily="2" charset="-78"/>
              </a:rPr>
              <a:t>بر نظام معيار اســلامي را براي </a:t>
            </a:r>
            <a:r>
              <a:rPr lang="fa-IR" sz="2800" dirty="0" smtClean="0">
                <a:cs typeface="B Nazanin" pitchFamily="2" charset="-78"/>
              </a:rPr>
              <a:t>بهره گيري </a:t>
            </a:r>
            <a:r>
              <a:rPr lang="fa-IR" sz="2800" dirty="0">
                <a:cs typeface="B Nazanin" pitchFamily="2" charset="-78"/>
              </a:rPr>
              <a:t>از </a:t>
            </a:r>
            <a:r>
              <a:rPr lang="fa-IR" sz="2800" dirty="0" smtClean="0">
                <a:cs typeface="B Nazanin" pitchFamily="2" charset="-78"/>
              </a:rPr>
              <a:t>نظريه هاي </a:t>
            </a:r>
            <a:r>
              <a:rPr lang="fa-IR" sz="2800" dirty="0">
                <a:cs typeface="B Nazanin" pitchFamily="2" charset="-78"/>
              </a:rPr>
              <a:t>جديد و تجارب جهاني- به عنوان مبنايي قابل اعتماد براي کاربســت مناســب اين نظريات وتجارب و </a:t>
            </a:r>
            <a:r>
              <a:rPr lang="fa-IR" sz="2800" dirty="0" smtClean="0">
                <a:cs typeface="B Nazanin" pitchFamily="2" charset="-78"/>
              </a:rPr>
              <a:t>بومي سازي </a:t>
            </a:r>
            <a:r>
              <a:rPr lang="fa-IR" sz="2800" dirty="0">
                <a:cs typeface="B Nazanin" pitchFamily="2" charset="-78"/>
              </a:rPr>
              <a:t>آنها- </a:t>
            </a:r>
            <a:r>
              <a:rPr lang="fa-IR" sz="2800" dirty="0" smtClean="0">
                <a:cs typeface="B Nazanin" pitchFamily="2" charset="-78"/>
              </a:rPr>
              <a:t>باشد.</a:t>
            </a:r>
            <a:endParaRPr lang="fa-IR" sz="2800" dirty="0">
              <a:cs typeface="B Nazanin" pitchFamily="2" charset="-78"/>
            </a:endParaRPr>
          </a:p>
        </p:txBody>
      </p:sp>
    </p:spTree>
    <p:extLst>
      <p:ext uri="{BB962C8B-B14F-4D97-AF65-F5344CB8AC3E}">
        <p14:creationId xmlns:p14="http://schemas.microsoft.com/office/powerpoint/2010/main" val="16535687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marL="0" indent="0">
              <a:buNone/>
            </a:pPr>
            <a:r>
              <a:rPr lang="fa-IR" sz="3600" dirty="0">
                <a:cs typeface="B Nazanin" pitchFamily="2" charset="-78"/>
              </a:rPr>
              <a:t>5. پرهيز از دچارشــدن به روزمرگي در </a:t>
            </a:r>
            <a:r>
              <a:rPr lang="fa-IR" sz="3600" dirty="0" smtClean="0">
                <a:cs typeface="B Nazanin" pitchFamily="2" charset="-78"/>
              </a:rPr>
              <a:t>سياســت ها وبرنامه هاي تربيتي</a:t>
            </a:r>
          </a:p>
          <a:p>
            <a:pPr marL="0" indent="0">
              <a:buNone/>
            </a:pPr>
            <a:r>
              <a:rPr lang="fa-IR" sz="3600" dirty="0">
                <a:cs typeface="B Nazanin" pitchFamily="2" charset="-78"/>
              </a:rPr>
              <a:t>6. </a:t>
            </a:r>
            <a:r>
              <a:rPr lang="fa-IR" sz="3600" dirty="0" smtClean="0">
                <a:cs typeface="B Nazanin" pitchFamily="2" charset="-78"/>
              </a:rPr>
              <a:t>با </a:t>
            </a:r>
            <a:r>
              <a:rPr lang="fa-IR" sz="3600" dirty="0">
                <a:cs typeface="B Nazanin" pitchFamily="2" charset="-78"/>
              </a:rPr>
              <a:t>وجودي كه كارگزاران نظام تربيت رســمي بطور طبيعي داراي </a:t>
            </a:r>
            <a:r>
              <a:rPr lang="fa-IR" sz="3600" dirty="0" smtClean="0">
                <a:cs typeface="B Nazanin" pitchFamily="2" charset="-78"/>
              </a:rPr>
              <a:t>ديدگاه هاي </a:t>
            </a:r>
            <a:r>
              <a:rPr lang="fa-IR" sz="3600" dirty="0">
                <a:cs typeface="B Nazanin" pitchFamily="2" charset="-78"/>
              </a:rPr>
              <a:t>متنوعي در زمينه چگونگي تحقق جريان تربيت هســتند-وبايد علي الاصول چنين تنوعي را از جانب كارگزاران فكور اين نظام به رســميت شــناخت و از آن اســتقبال نمود-، ليكن ســازمان يافتگي نظام تربيت رسمي وعمومي، مستلزم سياستگذاري </a:t>
            </a:r>
            <a:r>
              <a:rPr lang="fa-IR" sz="3600" dirty="0" smtClean="0">
                <a:cs typeface="B Nazanin" pitchFamily="2" charset="-78"/>
              </a:rPr>
              <a:t>وبرنامه ريزي </a:t>
            </a:r>
            <a:r>
              <a:rPr lang="fa-IR" sz="3600" dirty="0">
                <a:cs typeface="B Nazanin" pitchFamily="2" charset="-78"/>
              </a:rPr>
              <a:t>هماهنگ و وجود حــدودي از وحدت رويه عملي در بين </a:t>
            </a:r>
            <a:r>
              <a:rPr lang="fa-IR" sz="3600" dirty="0" smtClean="0">
                <a:cs typeface="B Nazanin" pitchFamily="2" charset="-78"/>
              </a:rPr>
              <a:t>مولفه ها </a:t>
            </a:r>
            <a:r>
              <a:rPr lang="fa-IR" sz="3600" dirty="0">
                <a:cs typeface="B Nazanin" pitchFamily="2" charset="-78"/>
              </a:rPr>
              <a:t>وعناصر متعدد اين نظام اســت. </a:t>
            </a:r>
          </a:p>
        </p:txBody>
      </p:sp>
    </p:spTree>
    <p:extLst>
      <p:ext uri="{BB962C8B-B14F-4D97-AF65-F5344CB8AC3E}">
        <p14:creationId xmlns:p14="http://schemas.microsoft.com/office/powerpoint/2010/main" val="27481083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20312" cy="6858000"/>
          </a:xfrm>
        </p:spPr>
        <p:txBody>
          <a:bodyPr>
            <a:normAutofit/>
          </a:bodyPr>
          <a:lstStyle/>
          <a:p>
            <a:pPr marL="0" indent="0">
              <a:buNone/>
            </a:pPr>
            <a:r>
              <a:rPr lang="fa-IR" sz="2000" b="1" dirty="0">
                <a:cs typeface="B Nazanin" pitchFamily="2" charset="-78"/>
              </a:rPr>
              <a:t>نتايج و پيامدهاي تدوين رهنامه </a:t>
            </a:r>
            <a:endParaRPr lang="fa-IR" sz="2000" b="1" dirty="0" smtClean="0">
              <a:cs typeface="B Nazanin" pitchFamily="2" charset="-78"/>
            </a:endParaRPr>
          </a:p>
          <a:p>
            <a:pPr marL="514350" indent="-514350">
              <a:buAutoNum type="arabicPeriod"/>
            </a:pPr>
            <a:r>
              <a:rPr lang="fa-IR" sz="2000" dirty="0" smtClean="0">
                <a:cs typeface="B Nazanin" pitchFamily="2" charset="-78"/>
              </a:rPr>
              <a:t>ارايه </a:t>
            </a:r>
            <a:r>
              <a:rPr lang="fa-IR" sz="2000" dirty="0">
                <a:cs typeface="B Nazanin" pitchFamily="2" charset="-78"/>
              </a:rPr>
              <a:t>معيارهاي مفهومي منسجم ومبتنی بر نظام معيار اسلامی براي نقد وضع موجودنظام تربيت رسمي وعمومي (در </a:t>
            </a:r>
            <a:r>
              <a:rPr lang="fa-IR" sz="2000" dirty="0" smtClean="0">
                <a:cs typeface="B Nazanin" pitchFamily="2" charset="-78"/>
              </a:rPr>
              <a:t>حوزه عملكرد نظام </a:t>
            </a:r>
            <a:r>
              <a:rPr lang="fa-IR" sz="2000" dirty="0">
                <a:cs typeface="B Nazanin" pitchFamily="2" charset="-78"/>
              </a:rPr>
              <a:t>و </a:t>
            </a:r>
            <a:r>
              <a:rPr lang="fa-IR" sz="2000" dirty="0" smtClean="0">
                <a:cs typeface="B Nazanin" pitchFamily="2" charset="-78"/>
              </a:rPr>
              <a:t>زيرنظام هاي </a:t>
            </a:r>
            <a:r>
              <a:rPr lang="fa-IR" sz="2000" dirty="0">
                <a:cs typeface="B Nazanin" pitchFamily="2" charset="-78"/>
              </a:rPr>
              <a:t>اصلي </a:t>
            </a:r>
            <a:r>
              <a:rPr lang="fa-IR" sz="2000" dirty="0" smtClean="0">
                <a:cs typeface="B Nazanin" pitchFamily="2" charset="-78"/>
              </a:rPr>
              <a:t>وروابط دروني </a:t>
            </a:r>
            <a:r>
              <a:rPr lang="fa-IR" sz="2000" dirty="0">
                <a:cs typeface="B Nazanin" pitchFamily="2" charset="-78"/>
              </a:rPr>
              <a:t>وبيروني</a:t>
            </a:r>
            <a:r>
              <a:rPr lang="fa-IR" sz="2000" dirty="0" smtClean="0">
                <a:cs typeface="B Nazanin" pitchFamily="2" charset="-78"/>
              </a:rPr>
              <a:t>)</a:t>
            </a:r>
          </a:p>
          <a:p>
            <a:pPr marL="514350" indent="-514350">
              <a:buAutoNum type="arabicPeriod"/>
            </a:pPr>
            <a:r>
              <a:rPr lang="fa-IR" sz="2000" dirty="0">
                <a:cs typeface="B Nazanin" pitchFamily="2" charset="-78"/>
              </a:rPr>
              <a:t> ايجادنوعي هم گرائی ذهنی وفکری بين تمام دست اندرکاران نظام تربيت رسمي وعمومي اعم از سياست گذاران، مديران ارشد، برنامه ريزان، كارشناسان و مديران ومربيان مدارس </a:t>
            </a:r>
            <a:endParaRPr lang="fa-IR" sz="2000" dirty="0" smtClean="0">
              <a:cs typeface="B Nazanin" pitchFamily="2" charset="-78"/>
            </a:endParaRPr>
          </a:p>
          <a:p>
            <a:pPr marL="514350" indent="-514350">
              <a:buAutoNum type="arabicPeriod"/>
            </a:pPr>
            <a:r>
              <a:rPr lang="fa-IR" sz="2000" dirty="0" smtClean="0">
                <a:cs typeface="B Nazanin" pitchFamily="2" charset="-78"/>
              </a:rPr>
              <a:t>ايجاد </a:t>
            </a:r>
            <a:r>
              <a:rPr lang="fa-IR" sz="2000" dirty="0">
                <a:cs typeface="B Nazanin" pitchFamily="2" charset="-78"/>
              </a:rPr>
              <a:t>انســجام ميان عناصر و اجزاء مختلف نظام تربيت رسمي وعمومي و تعيين شفافيت در روابط مطلوب بين اين نظام با ساير عوامل سهيم وموثر در جريان تربيت </a:t>
            </a:r>
            <a:endParaRPr lang="fa-IR" sz="2000" dirty="0" smtClean="0">
              <a:cs typeface="B Nazanin" pitchFamily="2" charset="-78"/>
            </a:endParaRPr>
          </a:p>
          <a:p>
            <a:pPr marL="514350" indent="-514350">
              <a:buAutoNum type="arabicPeriod"/>
            </a:pPr>
            <a:r>
              <a:rPr lang="fa-IR" sz="2000" dirty="0" smtClean="0">
                <a:cs typeface="B Nazanin" pitchFamily="2" charset="-78"/>
              </a:rPr>
              <a:t>ترسيم </a:t>
            </a:r>
            <a:r>
              <a:rPr lang="fa-IR" sz="2000" dirty="0">
                <a:cs typeface="B Nazanin" pitchFamily="2" charset="-78"/>
              </a:rPr>
              <a:t>وضع مطلوب نظام تربيت رسمي وعمومي بر اساس </a:t>
            </a:r>
            <a:r>
              <a:rPr lang="fa-IR" sz="2000" dirty="0" smtClean="0">
                <a:cs typeface="B Nazanin" pitchFamily="2" charset="-78"/>
              </a:rPr>
              <a:t>آموزه های </a:t>
            </a:r>
            <a:r>
              <a:rPr lang="fa-IR" sz="2000" dirty="0">
                <a:cs typeface="B Nazanin" pitchFamily="2" charset="-78"/>
              </a:rPr>
              <a:t>دينی و با عنايت به شرايط فرهنگي و اجتماعي نظام جمهوری اسلامی ايران </a:t>
            </a:r>
            <a:endParaRPr lang="fa-IR" sz="2000" dirty="0" smtClean="0">
              <a:cs typeface="B Nazanin" pitchFamily="2" charset="-78"/>
            </a:endParaRPr>
          </a:p>
          <a:p>
            <a:pPr marL="514350" indent="-514350">
              <a:buAutoNum type="arabicPeriod"/>
            </a:pPr>
            <a:r>
              <a:rPr lang="fa-IR" sz="2000" dirty="0" smtClean="0">
                <a:cs typeface="B Nazanin" pitchFamily="2" charset="-78"/>
              </a:rPr>
              <a:t>متناسب ســازي </a:t>
            </a:r>
            <a:r>
              <a:rPr lang="fa-IR" sz="2000" dirty="0">
                <a:cs typeface="B Nazanin" pitchFamily="2" charset="-78"/>
              </a:rPr>
              <a:t>خصوصيات عناصر و </a:t>
            </a:r>
            <a:r>
              <a:rPr lang="fa-IR" sz="2000" dirty="0" smtClean="0">
                <a:cs typeface="B Nazanin" pitchFamily="2" charset="-78"/>
              </a:rPr>
              <a:t>مولفه هاي </a:t>
            </a:r>
            <a:r>
              <a:rPr lang="fa-IR" sz="2000" dirty="0">
                <a:cs typeface="B Nazanin" pitchFamily="2" charset="-78"/>
              </a:rPr>
              <a:t>نظام تربيت رســمي وعمومي با مضامين بيان شــده در فلســفه تربيت در جمهوري اسلامي ايران و فلسفه تربيت رسمي و عمومي در جمهوري اسلامي ايران </a:t>
            </a:r>
            <a:endParaRPr lang="fa-IR" sz="2000" dirty="0" smtClean="0">
              <a:cs typeface="B Nazanin" pitchFamily="2" charset="-78"/>
            </a:endParaRPr>
          </a:p>
          <a:p>
            <a:pPr marL="514350" indent="-514350">
              <a:buAutoNum type="arabicPeriod"/>
            </a:pPr>
            <a:r>
              <a:rPr lang="fa-IR" sz="2000" dirty="0" smtClean="0">
                <a:cs typeface="B Nazanin" pitchFamily="2" charset="-78"/>
              </a:rPr>
              <a:t>ايجاد </a:t>
            </a:r>
            <a:r>
              <a:rPr lang="fa-IR" sz="2000" dirty="0">
                <a:cs typeface="B Nazanin" pitchFamily="2" charset="-78"/>
              </a:rPr>
              <a:t>ثبات نسبي در روند تحولات ضروري نظام تربيت رسمي وعمومي </a:t>
            </a:r>
            <a:r>
              <a:rPr lang="fa-IR" sz="2000" dirty="0" smtClean="0">
                <a:cs typeface="B Nazanin" pitchFamily="2" charset="-78"/>
              </a:rPr>
              <a:t>وزمينه سازي </a:t>
            </a:r>
            <a:r>
              <a:rPr lang="fa-IR" sz="2000" dirty="0">
                <a:cs typeface="B Nazanin" pitchFamily="2" charset="-78"/>
              </a:rPr>
              <a:t>براي مديريت وراهبری تربيتی و مديريت هوشمندانه اين </a:t>
            </a:r>
            <a:r>
              <a:rPr lang="fa-IR" sz="2000" dirty="0" smtClean="0">
                <a:cs typeface="B Nazanin" pitchFamily="2" charset="-78"/>
              </a:rPr>
              <a:t>تغييرات</a:t>
            </a:r>
          </a:p>
          <a:p>
            <a:pPr marL="0" indent="0">
              <a:buNone/>
            </a:pPr>
            <a:r>
              <a:rPr lang="fa-IR" sz="2000" dirty="0" smtClean="0">
                <a:cs typeface="B Nazanin" pitchFamily="2" charset="-78"/>
              </a:rPr>
              <a:t>7. ايجادهم </a:t>
            </a:r>
            <a:r>
              <a:rPr lang="fa-IR" sz="2000" dirty="0">
                <a:cs typeface="B Nazanin" pitchFamily="2" charset="-78"/>
              </a:rPr>
              <a:t>فكري و توافق بيشترميان كارگزاران ارشد نظام تربيت رسمي وعمومي در سطوح </a:t>
            </a:r>
            <a:r>
              <a:rPr lang="fa-IR" sz="2000" dirty="0" smtClean="0">
                <a:cs typeface="B Nazanin" pitchFamily="2" charset="-78"/>
              </a:rPr>
              <a:t>مختلف مديريت وراهبري تربيتی،مديريت وبرنامه ريزي زيرنظام هاومولفه هاي گوناگون آن </a:t>
            </a:r>
            <a:endParaRPr lang="fa-IR" sz="2000" dirty="0">
              <a:cs typeface="B Nazanin" pitchFamily="2" charset="-78"/>
            </a:endParaRPr>
          </a:p>
          <a:p>
            <a:pPr marL="514350" indent="-514350">
              <a:buAutoNum type="arabicPeriod"/>
            </a:pPr>
            <a:endParaRPr lang="fa-IR" sz="2000" dirty="0">
              <a:cs typeface="B Nazanin" pitchFamily="2" charset="-78"/>
            </a:endParaRPr>
          </a:p>
        </p:txBody>
      </p:sp>
    </p:spTree>
    <p:extLst>
      <p:ext uri="{BB962C8B-B14F-4D97-AF65-F5344CB8AC3E}">
        <p14:creationId xmlns:p14="http://schemas.microsoft.com/office/powerpoint/2010/main" val="8181849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marL="0" indent="0">
              <a:buNone/>
            </a:pPr>
            <a:r>
              <a:rPr lang="fa-IR" dirty="0">
                <a:cs typeface="B Nazanin" pitchFamily="2" charset="-78"/>
              </a:rPr>
              <a:t>ملاحظات </a:t>
            </a:r>
            <a:r>
              <a:rPr lang="fa-IR" dirty="0" smtClean="0">
                <a:cs typeface="B Nazanin" pitchFamily="2" charset="-78"/>
              </a:rPr>
              <a:t>روش شناسی </a:t>
            </a:r>
            <a:r>
              <a:rPr lang="fa-IR" dirty="0">
                <a:cs typeface="B Nazanin" pitchFamily="2" charset="-78"/>
              </a:rPr>
              <a:t>ويژه در تدوين رهنامه </a:t>
            </a:r>
            <a:endParaRPr lang="fa-IR" dirty="0" smtClean="0">
              <a:cs typeface="B Nazanin" pitchFamily="2" charset="-78"/>
            </a:endParaRPr>
          </a:p>
          <a:p>
            <a:pPr marL="514350" indent="-514350">
              <a:buAutoNum type="arabicPeriod"/>
            </a:pPr>
            <a:r>
              <a:rPr lang="fa-IR" dirty="0" smtClean="0">
                <a:cs typeface="B Nazanin" pitchFamily="2" charset="-78"/>
              </a:rPr>
              <a:t>نقش محوري وبنيادي فلسفه تربيت وفلسفه تربيت رسمي وعمومي درتدوين رهنامه</a:t>
            </a:r>
          </a:p>
          <a:p>
            <a:pPr marL="514350" indent="-514350">
              <a:buAutoNum type="arabicPeriod"/>
            </a:pPr>
            <a:r>
              <a:rPr lang="fa-IR" dirty="0">
                <a:cs typeface="B Nazanin" pitchFamily="2" charset="-78"/>
              </a:rPr>
              <a:t>تكيه بر آموزههاي بنيادي اسلام و سازگاري با آن ها </a:t>
            </a:r>
            <a:endParaRPr lang="fa-IR" dirty="0" smtClean="0">
              <a:cs typeface="B Nazanin" pitchFamily="2" charset="-78"/>
            </a:endParaRPr>
          </a:p>
          <a:p>
            <a:pPr marL="514350" indent="-514350">
              <a:buAutoNum type="arabicPeriod"/>
            </a:pPr>
            <a:r>
              <a:rPr lang="fa-IR" dirty="0">
                <a:cs typeface="B Nazanin" pitchFamily="2" charset="-78"/>
              </a:rPr>
              <a:t>استفاده از آخرين </a:t>
            </a:r>
            <a:r>
              <a:rPr lang="fa-IR" dirty="0" smtClean="0">
                <a:cs typeface="B Nazanin" pitchFamily="2" charset="-78"/>
              </a:rPr>
              <a:t>يافته هاي </a:t>
            </a:r>
            <a:r>
              <a:rPr lang="fa-IR" dirty="0">
                <a:cs typeface="B Nazanin" pitchFamily="2" charset="-78"/>
              </a:rPr>
              <a:t>معتبر </a:t>
            </a:r>
            <a:r>
              <a:rPr lang="fa-IR" dirty="0" smtClean="0">
                <a:cs typeface="B Nazanin" pitchFamily="2" charset="-78"/>
              </a:rPr>
              <a:t>علمي</a:t>
            </a:r>
          </a:p>
          <a:p>
            <a:pPr marL="514350" indent="-514350">
              <a:buAutoNum type="arabicPeriod"/>
            </a:pPr>
            <a:r>
              <a:rPr lang="fa-IR" dirty="0" smtClean="0">
                <a:cs typeface="B Nazanin" pitchFamily="2" charset="-78"/>
              </a:rPr>
              <a:t>ملاحظه واقع گرايانه ظرفيت هاي موجودومحدوديت هاي نظام تربيت رسمي وعمومي</a:t>
            </a:r>
          </a:p>
          <a:p>
            <a:pPr marL="514350" indent="-514350">
              <a:buAutoNum type="arabicPeriod"/>
            </a:pPr>
            <a:r>
              <a:rPr lang="fa-IR" dirty="0" smtClean="0">
                <a:cs typeface="B Nazanin" pitchFamily="2" charset="-78"/>
              </a:rPr>
              <a:t>بهره مندي ازتجربيات </a:t>
            </a:r>
            <a:r>
              <a:rPr lang="fa-IR" dirty="0">
                <a:cs typeface="B Nazanin" pitchFamily="2" charset="-78"/>
              </a:rPr>
              <a:t>موفق ساير </a:t>
            </a:r>
            <a:r>
              <a:rPr lang="fa-IR" dirty="0" smtClean="0">
                <a:cs typeface="B Nazanin" pitchFamily="2" charset="-78"/>
              </a:rPr>
              <a:t>نظام هاي آموزشي درچارچوب </a:t>
            </a:r>
            <a:r>
              <a:rPr lang="fa-IR" dirty="0">
                <a:cs typeface="B Nazanin" pitchFamily="2" charset="-78"/>
              </a:rPr>
              <a:t>نظام </a:t>
            </a:r>
            <a:r>
              <a:rPr lang="fa-IR" dirty="0" smtClean="0">
                <a:cs typeface="B Nazanin" pitchFamily="2" charset="-78"/>
              </a:rPr>
              <a:t>معياراسلامی</a:t>
            </a:r>
          </a:p>
          <a:p>
            <a:pPr marL="514350" indent="-514350">
              <a:buAutoNum type="arabicPeriod"/>
            </a:pPr>
            <a:r>
              <a:rPr lang="fa-IR" dirty="0">
                <a:cs typeface="B Nazanin" pitchFamily="2" charset="-78"/>
              </a:rPr>
              <a:t>انسجام و سازواري ميان اجزاء و </a:t>
            </a:r>
            <a:r>
              <a:rPr lang="fa-IR" dirty="0" smtClean="0">
                <a:cs typeface="B Nazanin" pitchFamily="2" charset="-78"/>
              </a:rPr>
              <a:t>مؤلفه هاي رهنامه</a:t>
            </a:r>
          </a:p>
          <a:p>
            <a:pPr marL="0" indent="0">
              <a:buNone/>
            </a:pPr>
            <a:endParaRPr lang="fa-IR" dirty="0" smtClean="0">
              <a:cs typeface="B Nazanin" pitchFamily="2" charset="-78"/>
            </a:endParaRPr>
          </a:p>
        </p:txBody>
      </p:sp>
    </p:spTree>
    <p:extLst>
      <p:ext uri="{BB962C8B-B14F-4D97-AF65-F5344CB8AC3E}">
        <p14:creationId xmlns:p14="http://schemas.microsoft.com/office/powerpoint/2010/main" val="8299033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marL="0" indent="0">
              <a:buNone/>
            </a:pPr>
            <a:r>
              <a:rPr lang="fa-IR" sz="4400" b="1" dirty="0">
                <a:cs typeface="B Nazanin" pitchFamily="2" charset="-78"/>
              </a:rPr>
              <a:t>جايگاه رهنامه </a:t>
            </a:r>
            <a:endParaRPr lang="fa-IR" sz="4400" b="1" dirty="0" smtClean="0">
              <a:cs typeface="B Nazanin" pitchFamily="2" charset="-78"/>
            </a:endParaRPr>
          </a:p>
          <a:p>
            <a:pPr marL="0" indent="0">
              <a:buNone/>
            </a:pPr>
            <a:r>
              <a:rPr lang="fa-IR" sz="4400" dirty="0">
                <a:cs typeface="B Nazanin" pitchFamily="2" charset="-78"/>
              </a:rPr>
              <a:t>بنا براين رهنامه نظام تربيت رسمي وعمومي در جمهوري اسلامي ايران را بايد به مثابه بنيـان اصلی هر گونـه قانون گذاري، سياسـتگذاري </a:t>
            </a:r>
            <a:r>
              <a:rPr lang="fa-IR" sz="4400" dirty="0" smtClean="0">
                <a:cs typeface="B Nazanin" pitchFamily="2" charset="-78"/>
              </a:rPr>
              <a:t>وبرنامه ريزي </a:t>
            </a:r>
            <a:r>
              <a:rPr lang="fa-IR" sz="4400" dirty="0">
                <a:cs typeface="B Nazanin" pitchFamily="2" charset="-78"/>
              </a:rPr>
              <a:t>جهت ايجاد تحول اساسي وراهبردی در نظام فعلی تربيت رسمي وعمومي به شمار آورد.</a:t>
            </a:r>
          </a:p>
        </p:txBody>
      </p:sp>
    </p:spTree>
    <p:extLst>
      <p:ext uri="{BB962C8B-B14F-4D97-AF65-F5344CB8AC3E}">
        <p14:creationId xmlns:p14="http://schemas.microsoft.com/office/powerpoint/2010/main" val="222460077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101</TotalTime>
  <Words>1364</Words>
  <Application>Microsoft Office PowerPoint</Application>
  <PresentationFormat>On-screen Show (4:3)</PresentationFormat>
  <Paragraphs>57</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Concourse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edu</dc:creator>
  <cp:lastModifiedBy>edu</cp:lastModifiedBy>
  <cp:revision>23</cp:revision>
  <dcterms:created xsi:type="dcterms:W3CDTF">2020-05-27T09:36:01Z</dcterms:created>
  <dcterms:modified xsi:type="dcterms:W3CDTF">2020-05-30T17:58:24Z</dcterms:modified>
</cp:coreProperties>
</file>