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1" r:id="rId3"/>
    <p:sldId id="265" r:id="rId4"/>
    <p:sldId id="267" r:id="rId5"/>
    <p:sldId id="268" r:id="rId6"/>
    <p:sldId id="269" r:id="rId7"/>
    <p:sldId id="270" r:id="rId8"/>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69744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687171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07634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58259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A6EA4AB-E498-4931-834C-5F1297DD69E3}" type="datetimeFigureOut">
              <a:rPr lang="fa-IR" smtClean="0"/>
              <a:t>10/06/1441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224531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965164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A6EA4AB-E498-4931-834C-5F1297DD69E3}" type="datetimeFigureOut">
              <a:rPr lang="fa-IR" smtClean="0"/>
              <a:t>10/06/1441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29832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A6EA4AB-E498-4931-834C-5F1297DD69E3}" type="datetimeFigureOut">
              <a:rPr lang="fa-IR" smtClean="0"/>
              <a:t>10/06/1441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7621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6EA4AB-E498-4931-834C-5F1297DD69E3}" type="datetimeFigureOut">
              <a:rPr lang="fa-IR" smtClean="0"/>
              <a:t>10/06/1441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3499584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230302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A6EA4AB-E498-4931-834C-5F1297DD69E3}" type="datetimeFigureOut">
              <a:rPr lang="fa-IR" smtClean="0"/>
              <a:t>10/06/1441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43D66720-2E2B-4361-9086-3E97E913A70C}" type="slidenum">
              <a:rPr lang="fa-IR" smtClean="0"/>
              <a:t>‹#›</a:t>
            </a:fld>
            <a:endParaRPr lang="fa-IR"/>
          </a:p>
        </p:txBody>
      </p:sp>
    </p:spTree>
    <p:extLst>
      <p:ext uri="{BB962C8B-B14F-4D97-AF65-F5344CB8AC3E}">
        <p14:creationId xmlns:p14="http://schemas.microsoft.com/office/powerpoint/2010/main" val="1478213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6EA4AB-E498-4931-834C-5F1297DD69E3}" type="datetimeFigureOut">
              <a:rPr lang="fa-IR" smtClean="0"/>
              <a:t>10/06/1441</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D66720-2E2B-4361-9086-3E97E913A70C}" type="slidenum">
              <a:rPr lang="fa-IR" smtClean="0"/>
              <a:t>‹#›</a:t>
            </a:fld>
            <a:endParaRPr lang="fa-IR"/>
          </a:p>
        </p:txBody>
      </p:sp>
    </p:spTree>
    <p:extLst>
      <p:ext uri="{BB962C8B-B14F-4D97-AF65-F5344CB8AC3E}">
        <p14:creationId xmlns:p14="http://schemas.microsoft.com/office/powerpoint/2010/main" val="3911724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ارزیابی وضعیت جسمانی نوزاد: مقیاس آپگار</a:t>
            </a:r>
            <a:endParaRPr lang="fa-IR" dirty="0"/>
          </a:p>
        </p:txBody>
      </p:sp>
      <p:sp>
        <p:nvSpPr>
          <p:cNvPr id="3" name="Content Placeholder 2"/>
          <p:cNvSpPr>
            <a:spLocks noGrp="1"/>
          </p:cNvSpPr>
          <p:nvPr>
            <p:ph idx="1"/>
          </p:nvPr>
        </p:nvSpPr>
        <p:spPr/>
        <p:txBody>
          <a:bodyPr/>
          <a:lstStyle/>
          <a:p>
            <a:pPr algn="just" rtl="1"/>
            <a:r>
              <a:rPr lang="fa-IR" dirty="0" smtClean="0"/>
              <a:t>پزشکان و پرستاران برای ارزیابی سریع وضعیت جسمانی نوزاد از مقیاس آپگار استفاده می کنند. درجه بندی صفر، 1 ، 2 در هریک از پنچ ویژگی یک دقیقه و دوباره پنچ دقیقه بعد از تولد صورت می گیرد. نمره ترکیبی 7 به بالا نشان می دهد که بچه در وضعیت جسمانی خوبی است.اگر این نمره بین 4-6 باشد بچه برای تثبیت تنفس و علایم حیاتی دیگر به کمک نیاز دارد. اگر نمره 3 یا کمتر باشد بچه در معرض خطر جدی است.و مراقبت پزشکی اضطراری نیاز دارد.</a:t>
            </a:r>
          </a:p>
          <a:p>
            <a:pPr algn="r" rtl="1"/>
            <a:r>
              <a:rPr lang="fa-IR" dirty="0" smtClean="0"/>
              <a:t>مقیاس آپگار در جدول اسلاید بعدی بعدی..</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71600" y="547255"/>
            <a:ext cx="609600" cy="609600"/>
          </a:xfrm>
          <a:prstGeom prst="rect">
            <a:avLst/>
          </a:prstGeom>
        </p:spPr>
      </p:pic>
    </p:spTree>
    <p:extLst>
      <p:ext uri="{BB962C8B-B14F-4D97-AF65-F5344CB8AC3E}">
        <p14:creationId xmlns:p14="http://schemas.microsoft.com/office/powerpoint/2010/main" val="3767458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7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862" y="599606"/>
            <a:ext cx="11617377" cy="625839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70363" y="294806"/>
            <a:ext cx="1108364" cy="1108364"/>
          </a:xfrm>
          <a:prstGeom prst="rect">
            <a:avLst/>
          </a:prstGeom>
        </p:spPr>
      </p:pic>
    </p:spTree>
    <p:extLst>
      <p:ext uri="{BB962C8B-B14F-4D97-AF65-F5344CB8AC3E}">
        <p14:creationId xmlns:p14="http://schemas.microsoft.com/office/powerpoint/2010/main" val="16821233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3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بچه های زودرس و کم وزن به هنگام تولد</a:t>
            </a:r>
            <a:endParaRPr lang="fa-IR" dirty="0"/>
          </a:p>
        </p:txBody>
      </p:sp>
      <p:sp>
        <p:nvSpPr>
          <p:cNvPr id="3" name="Content Placeholder 2"/>
          <p:cNvSpPr>
            <a:spLocks noGrp="1"/>
          </p:cNvSpPr>
          <p:nvPr>
            <p:ph idx="1"/>
          </p:nvPr>
        </p:nvSpPr>
        <p:spPr/>
        <p:txBody>
          <a:bodyPr/>
          <a:lstStyle/>
          <a:p>
            <a:pPr algn="just" rtl="1"/>
            <a:r>
              <a:rPr lang="fa-IR" dirty="0" smtClean="0"/>
              <a:t>بچه های زودرس انهایی هستند که چند هفته قبل از وقت مقرر متولد شده اند. با اینکه کوچک هستند براساس مدت زمانی که در رحم بوده اند وزنشان مناسب است. بچه های نارس یا سبک تر از حد انتظار با در نظر داشتن طول مدت حاملگی، زیر وزن مورد انتظار هستند. </a:t>
            </a:r>
          </a:p>
          <a:p>
            <a:pPr algn="just" rtl="1"/>
            <a:r>
              <a:rPr lang="fa-IR" dirty="0" smtClean="0"/>
              <a:t>از این دو نوع بچه، بچه های نارس معمولا مشکلات جدی تری دارند. آنها هوش کمتری دارند، کم توجه هستند، در مدرسه پیشرفت کمی دارند و از لحاظ اجتماعی ناپخته اند.</a:t>
            </a:r>
          </a:p>
          <a:p>
            <a:pPr algn="just" rtl="1"/>
            <a:r>
              <a:rPr lang="fa-IR" dirty="0" smtClean="0"/>
              <a:t>بچه های نارس احتمالا قبل از تولد تغذیه ناکافی داشته اند.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939637" y="1027906"/>
            <a:ext cx="734290" cy="734290"/>
          </a:xfrm>
          <a:prstGeom prst="rect">
            <a:avLst/>
          </a:prstGeom>
        </p:spPr>
      </p:pic>
    </p:spTree>
    <p:extLst>
      <p:ext uri="{BB962C8B-B14F-4D97-AF65-F5344CB8AC3E}">
        <p14:creationId xmlns:p14="http://schemas.microsoft.com/office/powerpoint/2010/main" val="12842077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5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توانایی های نوزاد</a:t>
            </a:r>
            <a:endParaRPr lang="fa-IR" dirty="0"/>
          </a:p>
        </p:txBody>
      </p:sp>
      <p:sp>
        <p:nvSpPr>
          <p:cNvPr id="3" name="Content Placeholder 2"/>
          <p:cNvSpPr>
            <a:spLocks noGrp="1"/>
          </p:cNvSpPr>
          <p:nvPr>
            <p:ph idx="1"/>
          </p:nvPr>
        </p:nvSpPr>
        <p:spPr/>
        <p:txBody>
          <a:bodyPr/>
          <a:lstStyle/>
          <a:p>
            <a:pPr algn="r" rtl="1"/>
            <a:r>
              <a:rPr lang="fa-IR" dirty="0" smtClean="0"/>
              <a:t>بازتاب ها</a:t>
            </a:r>
          </a:p>
          <a:p>
            <a:pPr algn="r" rtl="1"/>
            <a:r>
              <a:rPr lang="fa-IR" dirty="0" smtClean="0"/>
              <a:t>حالت ها</a:t>
            </a:r>
          </a:p>
          <a:p>
            <a:pPr algn="r" rtl="1"/>
            <a:r>
              <a:rPr lang="fa-IR" dirty="0" smtClean="0"/>
              <a:t>توانایی های حسی</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90109" y="1690688"/>
            <a:ext cx="609600" cy="609600"/>
          </a:xfrm>
          <a:prstGeom prst="rect">
            <a:avLst/>
          </a:prstGeom>
        </p:spPr>
      </p:pic>
    </p:spTree>
    <p:extLst>
      <p:ext uri="{BB962C8B-B14F-4D97-AF65-F5344CB8AC3E}">
        <p14:creationId xmlns:p14="http://schemas.microsoft.com/office/powerpoint/2010/main" val="6126399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7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بازتاب ها</a:t>
            </a:r>
            <a:endParaRPr lang="fa-IR" dirty="0"/>
          </a:p>
        </p:txBody>
      </p:sp>
      <p:sp>
        <p:nvSpPr>
          <p:cNvPr id="3" name="Content Placeholder 2"/>
          <p:cNvSpPr>
            <a:spLocks noGrp="1"/>
          </p:cNvSpPr>
          <p:nvPr>
            <p:ph idx="1"/>
          </p:nvPr>
        </p:nvSpPr>
        <p:spPr/>
        <p:txBody>
          <a:bodyPr/>
          <a:lstStyle/>
          <a:p>
            <a:pPr algn="r" rtl="1"/>
            <a:r>
              <a:rPr lang="fa-IR" dirty="0" smtClean="0"/>
              <a:t>بازتاب پاسخی فطری و خودکار به نوع خاصی از تحریک است. بازتاب ها واضح ترین الگوهای رفتار سازمان یافته نوزاد هستند.</a:t>
            </a:r>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011758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4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rtl="1"/>
            <a:r>
              <a:rPr lang="fa-IR" dirty="0" smtClean="0"/>
              <a:t>انواع بازتاب ها</a:t>
            </a:r>
            <a:endParaRPr lang="fa-IR" dirty="0"/>
          </a:p>
        </p:txBody>
      </p:sp>
      <p:sp>
        <p:nvSpPr>
          <p:cNvPr id="3" name="Content Placeholder 2"/>
          <p:cNvSpPr>
            <a:spLocks noGrp="1"/>
          </p:cNvSpPr>
          <p:nvPr>
            <p:ph idx="1"/>
          </p:nvPr>
        </p:nvSpPr>
        <p:spPr>
          <a:xfrm>
            <a:off x="838200" y="1825624"/>
            <a:ext cx="10515600" cy="5032375"/>
          </a:xfrm>
        </p:spPr>
        <p:txBody>
          <a:bodyPr>
            <a:normAutofit lnSpcReduction="10000"/>
          </a:bodyPr>
          <a:lstStyle/>
          <a:p>
            <a:pPr algn="just" rtl="1"/>
            <a:r>
              <a:rPr lang="fa-IR" b="1" dirty="0" smtClean="0">
                <a:latin typeface="Tahoma" panose="020B0604030504040204" pitchFamily="34" charset="0"/>
                <a:cs typeface="B Nazanin" panose="00000400000000000000" pitchFamily="2" charset="-78"/>
              </a:rPr>
              <a:t>بازتاب </a:t>
            </a:r>
            <a:r>
              <a:rPr lang="fa-IR" b="1" dirty="0">
                <a:latin typeface="Tahoma" panose="020B0604030504040204" pitchFamily="34" charset="0"/>
                <a:cs typeface="B Nazanin" panose="00000400000000000000" pitchFamily="2" charset="-78"/>
              </a:rPr>
              <a:t>بابینسکی : برای مشاهده این بازتاب کف پا را تحریک کنید ، انگشتان نوزاد در جهت بالا و خارج از هم باز می شود.</a:t>
            </a:r>
          </a:p>
          <a:p>
            <a:pPr algn="just" rtl="1"/>
            <a:r>
              <a:rPr lang="fa-IR" b="1" dirty="0" smtClean="0">
                <a:latin typeface="Tahoma" panose="020B0604030504040204" pitchFamily="34" charset="0"/>
                <a:cs typeface="B Nazanin" panose="00000400000000000000" pitchFamily="2" charset="-78"/>
              </a:rPr>
              <a:t>بازتاب </a:t>
            </a:r>
            <a:r>
              <a:rPr lang="fa-IR" b="1" dirty="0">
                <a:latin typeface="Tahoma" panose="020B0604030504040204" pitchFamily="34" charset="0"/>
                <a:cs typeface="B Nazanin" panose="00000400000000000000" pitchFamily="2" charset="-78"/>
              </a:rPr>
              <a:t>مورو : با یک صدای بلند ناگهانی یا برداشتن ناگهانی نقطه اتکای نوزاد ، بازو و ساق پای او اول به سمت خارج و بعد به سمت بدن او پرتاب می شود ، مثل اینکه قصد دارد به چیزی بچسبد.</a:t>
            </a:r>
          </a:p>
          <a:p>
            <a:pPr algn="just" rtl="1"/>
            <a:r>
              <a:rPr lang="fa-IR" b="1" dirty="0">
                <a:latin typeface="Tahoma" panose="020B0604030504040204" pitchFamily="34" charset="0"/>
                <a:cs typeface="B Nazanin" panose="00000400000000000000" pitchFamily="2" charset="-78"/>
              </a:rPr>
              <a:t>بازتاب چنگ زدن : انگشت خود یا چیزی را در کف دست شیر خوار بگذارید ، شیر خوار سفت آن را چنگ می زند و حتی ممکن است خود را بلند کند.</a:t>
            </a:r>
          </a:p>
          <a:p>
            <a:pPr algn="just" rtl="1"/>
            <a:r>
              <a:rPr lang="fa-IR" b="1" dirty="0">
                <a:latin typeface="Tahoma" panose="020B0604030504040204" pitchFamily="34" charset="0"/>
                <a:cs typeface="B Nazanin" panose="00000400000000000000" pitchFamily="2" charset="-78"/>
              </a:rPr>
              <a:t>بازتاب گونه : گونه شیر خوار را را لمس کنید ، شیر خوار به سمت محل لمس بر می گردد و برای مکیدن تلاش می کند.</a:t>
            </a:r>
          </a:p>
          <a:p>
            <a:pPr algn="just" rtl="1"/>
            <a:r>
              <a:rPr lang="fa-IR" b="1" dirty="0">
                <a:latin typeface="Tahoma" panose="020B0604030504040204" pitchFamily="34" charset="0"/>
                <a:cs typeface="B Nazanin" panose="00000400000000000000" pitchFamily="2" charset="-78"/>
              </a:rPr>
              <a:t>بازتاب مکیدن : شیئی را در دهان نوزاد قرار دهید ، شروع به مکیدن منظم می کند.</a:t>
            </a:r>
          </a:p>
          <a:p>
            <a:pPr algn="just" rtl="1"/>
            <a:r>
              <a:rPr lang="fa-IR" b="1" dirty="0">
                <a:latin typeface="Tahoma" panose="020B0604030504040204" pitchFamily="34" charset="0"/>
                <a:cs typeface="B Nazanin" panose="00000400000000000000" pitchFamily="2" charset="-78"/>
              </a:rPr>
              <a:t>بازتاب شنا کردن : شیرخوار را روی شکم قرار دهید ، بازوها و ساق هایش از هم باز می شود و مثل حالت شنا حرکت می کند.</a:t>
            </a:r>
          </a:p>
          <a:p>
            <a:pPr algn="r" rtl="1"/>
            <a:endParaRPr lang="fa-IR"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30582" y="843756"/>
            <a:ext cx="609600" cy="609600"/>
          </a:xfrm>
          <a:prstGeom prst="rect">
            <a:avLst/>
          </a:prstGeom>
        </p:spPr>
      </p:pic>
    </p:spTree>
    <p:extLst>
      <p:ext uri="{BB962C8B-B14F-4D97-AF65-F5344CB8AC3E}">
        <p14:creationId xmlns:p14="http://schemas.microsoft.com/office/powerpoint/2010/main" val="41251110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3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rot="5400000">
            <a:off x="1288472" y="-2306783"/>
            <a:ext cx="9455729" cy="1203267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39491" y="1835728"/>
            <a:ext cx="1946563" cy="1946563"/>
          </a:xfrm>
          <a:prstGeom prst="rect">
            <a:avLst/>
          </a:prstGeom>
        </p:spPr>
      </p:pic>
    </p:spTree>
    <p:extLst>
      <p:ext uri="{BB962C8B-B14F-4D97-AF65-F5344CB8AC3E}">
        <p14:creationId xmlns:p14="http://schemas.microsoft.com/office/powerpoint/2010/main" val="31853347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9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330</TotalTime>
  <Words>431</Words>
  <Application>Microsoft Office PowerPoint</Application>
  <PresentationFormat>Widescreen</PresentationFormat>
  <Paragraphs>20</Paragraphs>
  <Slides>7</Slides>
  <Notes>0</Notes>
  <HiddenSlides>0</HiddenSlides>
  <MMClips>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B Nazanin</vt:lpstr>
      <vt:lpstr>Calibri</vt:lpstr>
      <vt:lpstr>Calibri Light</vt:lpstr>
      <vt:lpstr>Tahoma</vt:lpstr>
      <vt:lpstr>Times New Roman</vt:lpstr>
      <vt:lpstr>Office Theme</vt:lpstr>
      <vt:lpstr>ارزیابی وضعیت جسمانی نوزاد: مقیاس آپگار</vt:lpstr>
      <vt:lpstr>PowerPoint Presentation</vt:lpstr>
      <vt:lpstr>بچه های زودرس و کم وزن به هنگام تولد</vt:lpstr>
      <vt:lpstr>توانایی های نوزاد</vt:lpstr>
      <vt:lpstr>بازتاب ها</vt:lpstr>
      <vt:lpstr>انواع بازتاب ها</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فصل سوم</dc:title>
  <dc:creator>user</dc:creator>
  <cp:lastModifiedBy>user</cp:lastModifiedBy>
  <cp:revision>32</cp:revision>
  <dcterms:created xsi:type="dcterms:W3CDTF">2020-05-15T08:43:54Z</dcterms:created>
  <dcterms:modified xsi:type="dcterms:W3CDTF">2020-05-28T05:41:08Z</dcterms:modified>
</cp:coreProperties>
</file>