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a:xfrm>
            <a:off x="3962399" y="5870575"/>
            <a:ext cx="4893958" cy="377825"/>
          </a:xfrm>
        </p:spPr>
        <p:txBody>
          <a:bodyPr/>
          <a:lstStyle/>
          <a:p>
            <a:endParaRPr lang="fa-IR"/>
          </a:p>
        </p:txBody>
      </p:sp>
      <p:sp>
        <p:nvSpPr>
          <p:cNvPr id="6" name="Slide Number Placeholder 5"/>
          <p:cNvSpPr>
            <a:spLocks noGrp="1"/>
          </p:cNvSpPr>
          <p:nvPr>
            <p:ph type="sldNum" sz="quarter" idx="12"/>
          </p:nvPr>
        </p:nvSpPr>
        <p:spPr>
          <a:xfrm>
            <a:off x="10608958" y="5870575"/>
            <a:ext cx="551167" cy="377825"/>
          </a:xfrm>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38755190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9CC1A5-6F78-4F77-AF77-B74A38785A13}" type="datetimeFigureOut">
              <a:rPr lang="fa-IR" smtClean="0"/>
              <a:t>09/29/1441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326501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34199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287826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22435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01785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360900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864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288055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4912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9CC1A5-6F78-4F77-AF77-B74A38785A13}" type="datetimeFigureOut">
              <a:rPr lang="fa-IR" smtClean="0"/>
              <a:t>09/29/1441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40294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CC1A5-6F78-4F77-AF77-B74A38785A13}" type="datetimeFigureOut">
              <a:rPr lang="fa-IR" smtClean="0"/>
              <a:t>09/29/1441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371427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9CC1A5-6F78-4F77-AF77-B74A38785A13}" type="datetimeFigureOut">
              <a:rPr lang="fa-IR" smtClean="0"/>
              <a:t>09/29/1441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77709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9CC1A5-6F78-4F77-AF77-B74A38785A13}" type="datetimeFigureOut">
              <a:rPr lang="fa-IR" smtClean="0"/>
              <a:t>09/29/1441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86116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09CC1A5-6F78-4F77-AF77-B74A38785A13}" type="datetimeFigureOut">
              <a:rPr lang="fa-IR" smtClean="0"/>
              <a:t>09/29/1441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88944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9CC1A5-6F78-4F77-AF77-B74A38785A13}" type="datetimeFigureOut">
              <a:rPr lang="fa-IR" smtClean="0"/>
              <a:t>09/29/1441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113085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9CC1A5-6F78-4F77-AF77-B74A38785A13}" type="datetimeFigureOut">
              <a:rPr lang="fa-IR" smtClean="0"/>
              <a:t>09/29/1441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525DD25-79A2-41AE-B258-58FB8F51EE8D}" type="slidenum">
              <a:rPr lang="fa-IR" smtClean="0"/>
              <a:t>‹#›</a:t>
            </a:fld>
            <a:endParaRPr lang="fa-IR"/>
          </a:p>
        </p:txBody>
      </p:sp>
    </p:spTree>
    <p:extLst>
      <p:ext uri="{BB962C8B-B14F-4D97-AF65-F5344CB8AC3E}">
        <p14:creationId xmlns:p14="http://schemas.microsoft.com/office/powerpoint/2010/main" val="299212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9CC1A5-6F78-4F77-AF77-B74A38785A13}" type="datetimeFigureOut">
              <a:rPr lang="fa-IR" smtClean="0"/>
              <a:t>09/29/1441</a:t>
            </a:fld>
            <a:endParaRPr lang="fa-I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25DD25-79A2-41AE-B258-58FB8F51EE8D}" type="slidenum">
              <a:rPr lang="fa-IR" smtClean="0"/>
              <a:t>‹#›</a:t>
            </a:fld>
            <a:endParaRPr lang="fa-IR"/>
          </a:p>
        </p:txBody>
      </p:sp>
    </p:spTree>
    <p:extLst>
      <p:ext uri="{BB962C8B-B14F-4D97-AF65-F5344CB8AC3E}">
        <p14:creationId xmlns:p14="http://schemas.microsoft.com/office/powerpoint/2010/main" val="28725313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908199"/>
            <a:ext cx="7197726" cy="2421464"/>
          </a:xfrm>
        </p:spPr>
        <p:txBody>
          <a:bodyPr>
            <a:normAutofit/>
          </a:bodyPr>
          <a:lstStyle/>
          <a:p>
            <a:r>
              <a:rPr lang="fa-IR" sz="7200" dirty="0" smtClean="0">
                <a:cs typeface="2  Titr" panose="00000700000000000000" pitchFamily="2" charset="-78"/>
              </a:rPr>
              <a:t>به نام خدا</a:t>
            </a:r>
            <a:endParaRPr lang="fa-IR" sz="7200" dirty="0">
              <a:cs typeface="2  Titr" panose="00000700000000000000" pitchFamily="2" charset="-78"/>
            </a:endParaRPr>
          </a:p>
        </p:txBody>
      </p:sp>
      <p:sp>
        <p:nvSpPr>
          <p:cNvPr id="3" name="Subtitle 2"/>
          <p:cNvSpPr>
            <a:spLocks noGrp="1"/>
          </p:cNvSpPr>
          <p:nvPr>
            <p:ph type="subTitle" idx="1"/>
          </p:nvPr>
        </p:nvSpPr>
        <p:spPr/>
        <p:txBody>
          <a:bodyPr>
            <a:noAutofit/>
          </a:bodyPr>
          <a:lstStyle/>
          <a:p>
            <a:r>
              <a:rPr lang="fa-IR" sz="4400" dirty="0" smtClean="0">
                <a:cs typeface="2  Titr" panose="00000700000000000000" pitchFamily="2" charset="-78"/>
              </a:rPr>
              <a:t>هوسکار </a:t>
            </a:r>
          </a:p>
          <a:p>
            <a:r>
              <a:rPr lang="fa-IR" sz="4400" dirty="0" smtClean="0">
                <a:cs typeface="2  Titr" panose="00000700000000000000" pitchFamily="2" charset="-78"/>
              </a:rPr>
              <a:t>اردیبهشت 99</a:t>
            </a:r>
            <a:endParaRPr lang="fa-IR" sz="4400" dirty="0">
              <a:cs typeface="2  Titr" panose="00000700000000000000" pitchFamily="2" charset="-78"/>
            </a:endParaRPr>
          </a:p>
        </p:txBody>
      </p:sp>
    </p:spTree>
    <p:extLst>
      <p:ext uri="{BB962C8B-B14F-4D97-AF65-F5344CB8AC3E}">
        <p14:creationId xmlns:p14="http://schemas.microsoft.com/office/powerpoint/2010/main" val="1186853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6118" y="5268890"/>
            <a:ext cx="9144000" cy="2387600"/>
          </a:xfrm>
        </p:spPr>
        <p:txBody>
          <a:bodyPr>
            <a:noAutofit/>
          </a:bodyPr>
          <a:lstStyle/>
          <a:p>
            <a:pPr algn="r"/>
            <a:r>
              <a:rPr lang="fa-IR" sz="4400" dirty="0" smtClean="0"/>
              <a:t>اسقامت عضلانی چه تفاوتی با قدرت عضلانی دارد؟</a:t>
            </a:r>
            <a:r>
              <a:rPr lang="fa-IR" sz="3200" dirty="0" smtClean="0"/>
              <a:t/>
            </a:r>
            <a:br>
              <a:rPr lang="fa-IR" sz="3200" dirty="0" smtClean="0"/>
            </a:br>
            <a:r>
              <a:rPr lang="fa-IR" sz="3200" dirty="0" smtClean="0"/>
              <a:t/>
            </a:r>
            <a:br>
              <a:rPr lang="fa-IR" sz="3200" dirty="0" smtClean="0"/>
            </a:br>
            <a:r>
              <a:rPr lang="fa-IR" sz="3200" dirty="0" smtClean="0"/>
              <a:t>تمرینات قدرتی که با استفاده از مقاومت‌های بالا انجام می‌شوند، توانایی عضله برای تولید نیرو در مدت زمانی کوتاه را افزایش می‌دهند. مثلاً وقتی برای اولین بار تمرینات بدنسازی را شروع می‌کنید ممکن است فقط بتوانید آنقدر نیرو وارد کنید که با هر دست یک وزنه‌ی ۵ کیلویی را بزنید، اما تدریجاً با ادامه‌ی تمرینات، زدن این مقدار وزنه برای‌تان راحت‌تر شده و می‌توانید وزنه‌‌های سنگین تری را جابجا کنید، چون عضلات قوی‌تر می‌شوند.</a:t>
            </a:r>
            <a:br>
              <a:rPr lang="fa-IR" sz="3200" dirty="0" smtClean="0"/>
            </a:br>
            <a:r>
              <a:rPr lang="fa-IR" sz="3200" dirty="0" smtClean="0"/>
              <a:t>اما عضله‌ی سالم یک ویژگی دیگری هم دارد که آن استقامت عضلانی است.</a:t>
            </a:r>
            <a:br>
              <a:rPr lang="fa-IR" sz="3200" dirty="0" smtClean="0"/>
            </a:br>
            <a:r>
              <a:rPr lang="fa-IR" sz="3200" dirty="0" smtClean="0"/>
              <a:t/>
            </a:r>
            <a:br>
              <a:rPr lang="fa-IR" sz="3200" dirty="0" smtClean="0"/>
            </a:br>
            <a:endParaRPr lang="fa-IR" sz="3200" dirty="0"/>
          </a:p>
        </p:txBody>
      </p:sp>
      <p:sp>
        <p:nvSpPr>
          <p:cNvPr id="3" name="Subtitle 2"/>
          <p:cNvSpPr>
            <a:spLocks noGrp="1"/>
          </p:cNvSpPr>
          <p:nvPr>
            <p:ph type="subTitle" idx="1"/>
          </p:nvPr>
        </p:nvSpPr>
        <p:spPr>
          <a:xfrm>
            <a:off x="983088" y="6658376"/>
            <a:ext cx="9144000" cy="54735"/>
          </a:xfrm>
        </p:spPr>
        <p:txBody>
          <a:bodyPr>
            <a:normAutofit fontScale="25000" lnSpcReduction="20000"/>
          </a:bodyPr>
          <a:lstStyle/>
          <a:p>
            <a:endParaRPr lang="fa-IR" dirty="0"/>
          </a:p>
        </p:txBody>
      </p:sp>
      <p:pic>
        <p:nvPicPr>
          <p:cNvPr id="4" name="Picture 3"/>
          <p:cNvPicPr>
            <a:picLocks noChangeAspect="1"/>
          </p:cNvPicPr>
          <p:nvPr/>
        </p:nvPicPr>
        <p:blipFill>
          <a:blip r:embed="rId2"/>
          <a:stretch>
            <a:fillRect/>
          </a:stretch>
        </p:blipFill>
        <p:spPr>
          <a:xfrm>
            <a:off x="3047574" y="1714260"/>
            <a:ext cx="6096851" cy="3429479"/>
          </a:xfrm>
          <a:prstGeom prst="rect">
            <a:avLst/>
          </a:prstGeom>
        </p:spPr>
      </p:pic>
    </p:spTree>
    <p:extLst>
      <p:ext uri="{BB962C8B-B14F-4D97-AF65-F5344CB8AC3E}">
        <p14:creationId xmlns:p14="http://schemas.microsoft.com/office/powerpoint/2010/main" val="862721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817" y="4335172"/>
            <a:ext cx="9144000" cy="2387600"/>
          </a:xfrm>
        </p:spPr>
        <p:txBody>
          <a:bodyPr>
            <a:noAutofit/>
          </a:bodyPr>
          <a:lstStyle/>
          <a:p>
            <a:pPr algn="r" rtl="1"/>
            <a:r>
              <a:rPr lang="fa-IR" sz="4800" dirty="0" smtClean="0"/>
              <a:t>چرا استقامت عضلانی اهمیت دارد؟</a:t>
            </a:r>
            <a:r>
              <a:rPr lang="fa-IR" sz="2600" dirty="0" smtClean="0"/>
              <a:t/>
            </a:r>
            <a:br>
              <a:rPr lang="fa-IR" sz="2600" dirty="0" smtClean="0"/>
            </a:br>
            <a:r>
              <a:rPr lang="fa-IR" sz="2600" dirty="0" smtClean="0"/>
              <a:t/>
            </a:r>
            <a:br>
              <a:rPr lang="fa-IR" sz="2600" dirty="0" smtClean="0"/>
            </a:br>
            <a:r>
              <a:rPr lang="fa-IR" sz="2600" dirty="0" smtClean="0"/>
              <a:t>شما برای انجام امور روزانه به استقامت عضلانی نیاز دارید. بله درست است شما باید قوی باشید تا جعبه‌ها را از اتومبیل‌تان بیرون بیاورید یا مبلمان را حرکت دهید، اما برای انجام کارهایی خاص به استقامت عضلانی نیز نیاز دارید مخصوصا اگر اهل ورزش‌های گوناگونی هستید.</a:t>
            </a:r>
            <a:br>
              <a:rPr lang="fa-IR" sz="2600" dirty="0" smtClean="0"/>
            </a:br>
            <a:r>
              <a:rPr lang="fa-IR" sz="2600" dirty="0" smtClean="0"/>
              <a:t/>
            </a:r>
            <a:br>
              <a:rPr lang="fa-IR" sz="2600" dirty="0" smtClean="0"/>
            </a:br>
            <a:r>
              <a:rPr lang="fa-IR" sz="2600" dirty="0" smtClean="0"/>
              <a:t>مثلاً اگر تنیس بازی می‌کنید، برای حرکات مکرر بازو به استقامت عضلانی نیاز دارید، همچنین اگر اهل دویدن هستید باز هم استقامت عضلانی برای شما اهمیت ویژه‌ای دارد. اگر یک ماساژ درمانگر هستید، یک آرایشگر و یا در کارواش کار می‌کنید، استقامت عضلانی نقش مهمی در زندگی شما دارد. در این جور کارها، عضلات شما برای مدت زمان طولانی‌تری در طول روز تحرک دارند. هر چند برای انجام این امور به قدرت خاص و </a:t>
            </a:r>
            <a:br>
              <a:rPr lang="fa-IR" sz="2600" dirty="0" smtClean="0"/>
            </a:br>
            <a:r>
              <a:rPr lang="fa-IR" sz="2600" dirty="0" smtClean="0"/>
              <a:t>استثنایی نیاز ندارید اما عضلات شما باید «استقامت پایدار» داشته باشند؛ یعنی توانایی حفظ انقباض.</a:t>
            </a:r>
            <a:endParaRPr lang="fa-IR" sz="2600" dirty="0"/>
          </a:p>
        </p:txBody>
      </p:sp>
      <p:sp>
        <p:nvSpPr>
          <p:cNvPr id="3" name="Subtitle 2"/>
          <p:cNvSpPr>
            <a:spLocks noGrp="1"/>
          </p:cNvSpPr>
          <p:nvPr>
            <p:ph type="subTitle" idx="1"/>
          </p:nvPr>
        </p:nvSpPr>
        <p:spPr>
          <a:xfrm flipV="1">
            <a:off x="1524000" y="6722772"/>
            <a:ext cx="9144000" cy="135228"/>
          </a:xfrm>
        </p:spPr>
        <p:txBody>
          <a:bodyPr>
            <a:normAutofit fontScale="25000" lnSpcReduction="20000"/>
          </a:bodyPr>
          <a:lstStyle/>
          <a:p>
            <a:endParaRPr lang="fa-IR"/>
          </a:p>
        </p:txBody>
      </p:sp>
    </p:spTree>
    <p:extLst>
      <p:ext uri="{BB962C8B-B14F-4D97-AF65-F5344CB8AC3E}">
        <p14:creationId xmlns:p14="http://schemas.microsoft.com/office/powerpoint/2010/main" val="931183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425" y="465541"/>
            <a:ext cx="9144000" cy="2387600"/>
          </a:xfrm>
        </p:spPr>
        <p:txBody>
          <a:bodyPr>
            <a:normAutofit/>
          </a:bodyPr>
          <a:lstStyle/>
          <a:p>
            <a:pPr algn="r"/>
            <a:r>
              <a:rPr lang="fa-IR" sz="5500" dirty="0" smtClean="0">
                <a:cs typeface="2  Baran" panose="00000400000000000000" pitchFamily="2" charset="-78"/>
              </a:rPr>
              <a:t>از جمله تمرینات در استقامت عضلانی میتوان به تصاویر اشاره کرد :</a:t>
            </a:r>
            <a:endParaRPr lang="fa-IR" sz="5500" dirty="0">
              <a:cs typeface="2  Baran" panose="00000400000000000000" pitchFamily="2" charset="-78"/>
            </a:endParaRPr>
          </a:p>
        </p:txBody>
      </p:sp>
      <p:sp>
        <p:nvSpPr>
          <p:cNvPr id="3" name="Subtitle 2"/>
          <p:cNvSpPr>
            <a:spLocks noGrp="1"/>
          </p:cNvSpPr>
          <p:nvPr>
            <p:ph type="subTitle" idx="1"/>
          </p:nvPr>
        </p:nvSpPr>
        <p:spPr>
          <a:xfrm>
            <a:off x="1575515" y="3486129"/>
            <a:ext cx="9144000" cy="1655762"/>
          </a:xfrm>
        </p:spPr>
        <p:txBody>
          <a:bodyPr/>
          <a:lstStyle/>
          <a:p>
            <a:endParaRPr lang="fa-IR" dirty="0"/>
          </a:p>
        </p:txBody>
      </p:sp>
      <p:pic>
        <p:nvPicPr>
          <p:cNvPr id="4" name="Picture 3"/>
          <p:cNvPicPr>
            <a:picLocks noChangeAspect="1"/>
          </p:cNvPicPr>
          <p:nvPr/>
        </p:nvPicPr>
        <p:blipFill>
          <a:blip r:embed="rId2"/>
          <a:stretch>
            <a:fillRect/>
          </a:stretch>
        </p:blipFill>
        <p:spPr>
          <a:xfrm>
            <a:off x="1880315" y="3492716"/>
            <a:ext cx="6803726" cy="3365284"/>
          </a:xfrm>
          <a:prstGeom prst="rect">
            <a:avLst/>
          </a:prstGeom>
        </p:spPr>
      </p:pic>
    </p:spTree>
    <p:extLst>
      <p:ext uri="{BB962C8B-B14F-4D97-AF65-F5344CB8AC3E}">
        <p14:creationId xmlns:p14="http://schemas.microsoft.com/office/powerpoint/2010/main" val="3281979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0900" y="1113767"/>
            <a:ext cx="5846571" cy="3883489"/>
          </a:xfrm>
          <a:prstGeom prst="rect">
            <a:avLst/>
          </a:prstGeom>
        </p:spPr>
      </p:pic>
    </p:spTree>
    <p:extLst>
      <p:ext uri="{BB962C8B-B14F-4D97-AF65-F5344CB8AC3E}">
        <p14:creationId xmlns:p14="http://schemas.microsoft.com/office/powerpoint/2010/main" val="1780888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526" y="1433847"/>
            <a:ext cx="6577884" cy="4374524"/>
          </a:xfrm>
        </p:spPr>
        <p:txBody>
          <a:bodyPr>
            <a:normAutofit/>
          </a:bodyPr>
          <a:lstStyle/>
          <a:p>
            <a:r>
              <a:rPr lang="fa-IR" sz="12000" dirty="0" smtClean="0"/>
              <a:t>پایان </a:t>
            </a:r>
            <a:endParaRPr lang="fa-IR" sz="12000" dirty="0"/>
          </a:p>
        </p:txBody>
      </p:sp>
    </p:spTree>
    <p:extLst>
      <p:ext uri="{BB962C8B-B14F-4D97-AF65-F5344CB8AC3E}">
        <p14:creationId xmlns:p14="http://schemas.microsoft.com/office/powerpoint/2010/main" val="130816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57" y="0"/>
            <a:ext cx="12166243" cy="6858594"/>
          </a:xfrm>
          <a:prstGeom prst="rect">
            <a:avLst/>
          </a:prstGeom>
        </p:spPr>
      </p:pic>
      <p:sp>
        <p:nvSpPr>
          <p:cNvPr id="5" name="Rectangle 4"/>
          <p:cNvSpPr/>
          <p:nvPr/>
        </p:nvSpPr>
        <p:spPr>
          <a:xfrm>
            <a:off x="244699" y="4071801"/>
            <a:ext cx="5330809" cy="923330"/>
          </a:xfrm>
          <a:prstGeom prst="rect">
            <a:avLst/>
          </a:prstGeom>
        </p:spPr>
        <p:txBody>
          <a:bodyPr wrap="square">
            <a:spAutoFit/>
          </a:bodyPr>
          <a:lstStyle/>
          <a:p>
            <a:r>
              <a:rPr lang="fa-IR" sz="5400" b="1" dirty="0" smtClean="0">
                <a:solidFill>
                  <a:schemeClr val="bg1">
                    <a:lumMod val="95000"/>
                    <a:lumOff val="5000"/>
                  </a:schemeClr>
                </a:solidFill>
              </a:rPr>
              <a:t>استقامت عضلانی</a:t>
            </a:r>
            <a:endParaRPr lang="fa-IR" sz="5400" b="1" dirty="0">
              <a:solidFill>
                <a:schemeClr val="bg1">
                  <a:lumMod val="95000"/>
                  <a:lumOff val="5000"/>
                </a:schemeClr>
              </a:solidFill>
            </a:endParaRPr>
          </a:p>
        </p:txBody>
      </p:sp>
    </p:spTree>
    <p:extLst>
      <p:ext uri="{BB962C8B-B14F-4D97-AF65-F5344CB8AC3E}">
        <p14:creationId xmlns:p14="http://schemas.microsoft.com/office/powerpoint/2010/main" val="3842220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cs typeface="2  Baran" panose="00000400000000000000" pitchFamily="2" charset="-78"/>
              </a:rPr>
              <a:t>تعریف استقامت عضلانی:</a:t>
            </a:r>
            <a:br>
              <a:rPr lang="fa-IR" sz="5400" dirty="0" smtClean="0">
                <a:cs typeface="2  Baran" panose="00000400000000000000" pitchFamily="2" charset="-78"/>
              </a:rPr>
            </a:br>
            <a:endParaRPr lang="fa-IR" sz="5400" dirty="0">
              <a:cs typeface="2  Baran" panose="00000400000000000000" pitchFamily="2" charset="-78"/>
            </a:endParaRPr>
          </a:p>
        </p:txBody>
      </p:sp>
      <p:sp>
        <p:nvSpPr>
          <p:cNvPr id="3" name="Content Placeholder 2"/>
          <p:cNvSpPr>
            <a:spLocks noGrp="1"/>
          </p:cNvSpPr>
          <p:nvPr>
            <p:ph idx="1"/>
          </p:nvPr>
        </p:nvSpPr>
        <p:spPr>
          <a:xfrm>
            <a:off x="1571222" y="138493"/>
            <a:ext cx="9885609" cy="4351338"/>
          </a:xfrm>
        </p:spPr>
        <p:txBody>
          <a:bodyPr>
            <a:normAutofit/>
          </a:bodyPr>
          <a:lstStyle/>
          <a:p>
            <a:pPr algn="r" rtl="1"/>
            <a:r>
              <a:rPr lang="fa-IR" sz="3000" dirty="0" smtClean="0">
                <a:cs typeface="2  Baran" panose="00000400000000000000" pitchFamily="2" charset="-78"/>
              </a:rPr>
              <a:t/>
            </a:r>
            <a:br>
              <a:rPr lang="fa-IR" sz="3000" dirty="0" smtClean="0">
                <a:cs typeface="2  Baran" panose="00000400000000000000" pitchFamily="2" charset="-78"/>
              </a:rPr>
            </a:br>
            <a:r>
              <a:rPr lang="fa-IR" sz="3000" dirty="0" smtClean="0">
                <a:cs typeface="2  Baran" panose="00000400000000000000" pitchFamily="2" charset="-78"/>
              </a:rPr>
              <a:t>به نگهداری یک مقاومت در مدت زمان طولانی یا تکرار آن، توسط یک یا گروهی از عضلات، استقامت عضلانی گویند.</a:t>
            </a:r>
            <a:br>
              <a:rPr lang="fa-IR" sz="3000" dirty="0" smtClean="0">
                <a:cs typeface="2  Baran" panose="00000400000000000000" pitchFamily="2" charset="-78"/>
              </a:rPr>
            </a:br>
            <a:r>
              <a:rPr lang="fa-IR" sz="3000" dirty="0" smtClean="0">
                <a:cs typeface="2  Baran" panose="00000400000000000000" pitchFamily="2" charset="-78"/>
              </a:rPr>
              <a:t>برای مثال اگر شما وزنه ه­ا را 20 مرتبه جا­ به­ جا کنید یا برای مدت 5 دقیقه بدوید، به ترتیب از استقامت عضلانی بالاتنه و پایین تنه برخوردار هستید.</a:t>
            </a:r>
            <a:br>
              <a:rPr lang="fa-IR" sz="3000" dirty="0" smtClean="0">
                <a:cs typeface="2  Baran" panose="00000400000000000000" pitchFamily="2" charset="-78"/>
              </a:rPr>
            </a:br>
            <a:endParaRPr lang="fa-IR" sz="3000" dirty="0">
              <a:cs typeface="2  Baran" panose="00000400000000000000" pitchFamily="2" charset="-78"/>
            </a:endParaRPr>
          </a:p>
        </p:txBody>
      </p:sp>
      <p:pic>
        <p:nvPicPr>
          <p:cNvPr id="4" name="Picture 3"/>
          <p:cNvPicPr>
            <a:picLocks noChangeAspect="1"/>
          </p:cNvPicPr>
          <p:nvPr/>
        </p:nvPicPr>
        <p:blipFill>
          <a:blip r:embed="rId2"/>
          <a:stretch>
            <a:fillRect/>
          </a:stretch>
        </p:blipFill>
        <p:spPr>
          <a:xfrm>
            <a:off x="1970468" y="3464416"/>
            <a:ext cx="7006108" cy="3518989"/>
          </a:xfrm>
          <a:prstGeom prst="rect">
            <a:avLst/>
          </a:prstGeom>
        </p:spPr>
      </p:pic>
    </p:spTree>
    <p:extLst>
      <p:ext uri="{BB962C8B-B14F-4D97-AF65-F5344CB8AC3E}">
        <p14:creationId xmlns:p14="http://schemas.microsoft.com/office/powerpoint/2010/main" val="3444663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0467" y="805595"/>
            <a:ext cx="9040969" cy="6194073"/>
          </a:xfrm>
          <a:prstGeom prst="rect">
            <a:avLst/>
          </a:prstGeom>
        </p:spPr>
      </p:pic>
      <p:sp>
        <p:nvSpPr>
          <p:cNvPr id="2" name="Title 1"/>
          <p:cNvSpPr>
            <a:spLocks noGrp="1"/>
          </p:cNvSpPr>
          <p:nvPr>
            <p:ph type="ctrTitle"/>
          </p:nvPr>
        </p:nvSpPr>
        <p:spPr>
          <a:xfrm>
            <a:off x="1176270" y="1696138"/>
            <a:ext cx="9144000" cy="2387600"/>
          </a:xfrm>
        </p:spPr>
        <p:txBody>
          <a:bodyPr/>
          <a:lstStyle/>
          <a:p>
            <a:endParaRPr lang="fa-IR" dirty="0"/>
          </a:p>
        </p:txBody>
      </p:sp>
      <p:sp>
        <p:nvSpPr>
          <p:cNvPr id="3" name="Subtitle 2"/>
          <p:cNvSpPr>
            <a:spLocks noGrp="1"/>
          </p:cNvSpPr>
          <p:nvPr>
            <p:ph type="subTitle" idx="1"/>
          </p:nvPr>
        </p:nvSpPr>
        <p:spPr>
          <a:xfrm>
            <a:off x="1176270" y="4175813"/>
            <a:ext cx="9144000" cy="1655762"/>
          </a:xfrm>
        </p:spPr>
        <p:txBody>
          <a:bodyPr/>
          <a:lstStyle/>
          <a:p>
            <a:endParaRPr lang="fa-IR" dirty="0"/>
          </a:p>
        </p:txBody>
      </p:sp>
    </p:spTree>
    <p:extLst>
      <p:ext uri="{BB962C8B-B14F-4D97-AF65-F5344CB8AC3E}">
        <p14:creationId xmlns:p14="http://schemas.microsoft.com/office/powerpoint/2010/main" val="1805157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152" y="220842"/>
            <a:ext cx="9144000" cy="2387600"/>
          </a:xfrm>
        </p:spPr>
        <p:txBody>
          <a:bodyPr/>
          <a:lstStyle/>
          <a:p>
            <a:r>
              <a:rPr lang="fa-IR" dirty="0" smtClean="0">
                <a:cs typeface="2  Baran" panose="00000400000000000000" pitchFamily="2" charset="-78"/>
              </a:rPr>
              <a:t>پرورش استقامت عضلانی</a:t>
            </a:r>
            <a:br>
              <a:rPr lang="fa-IR" dirty="0" smtClean="0">
                <a:cs typeface="2  Baran" panose="00000400000000000000" pitchFamily="2" charset="-78"/>
              </a:rPr>
            </a:br>
            <a:endParaRPr lang="fa-IR" dirty="0">
              <a:cs typeface="2  Baran" panose="00000400000000000000" pitchFamily="2" charset="-78"/>
            </a:endParaRPr>
          </a:p>
        </p:txBody>
      </p:sp>
      <p:sp>
        <p:nvSpPr>
          <p:cNvPr id="3" name="Subtitle 2"/>
          <p:cNvSpPr>
            <a:spLocks noGrp="1"/>
          </p:cNvSpPr>
          <p:nvPr>
            <p:ph type="subTitle" idx="1"/>
          </p:nvPr>
        </p:nvSpPr>
        <p:spPr>
          <a:xfrm>
            <a:off x="1794457" y="2417182"/>
            <a:ext cx="9144000" cy="1655762"/>
          </a:xfrm>
        </p:spPr>
        <p:txBody>
          <a:bodyPr>
            <a:noAutofit/>
          </a:bodyPr>
          <a:lstStyle/>
          <a:p>
            <a:r>
              <a:rPr lang="fa-IR" sz="2600" dirty="0" smtClean="0">
                <a:cs typeface="2  Baran" panose="00000400000000000000" pitchFamily="2" charset="-78"/>
              </a:rPr>
              <a:t>روشی که از آن برای تمرین عضلات خود و تقویت آنها استفاده می‌کنید، زدن وزنه‌های سنگین است. در این تمرینات شما تعداد محدودی از تکرارها را می‌توانید انجام دهید زیرا وزنه‌های بسیار سنگین هستند و فیبرهای عضلانی تند انقباض زود خسته می‌شوند.</a:t>
            </a:r>
          </a:p>
          <a:p>
            <a:r>
              <a:rPr lang="fa-IR" sz="2600" dirty="0" smtClean="0">
                <a:cs typeface="2  Baran" panose="00000400000000000000" pitchFamily="2" charset="-78"/>
              </a:rPr>
              <a:t>ایجاد قدرت تماماً به نیرویی برمی‌گردد که در عرض مدتی کوتاه می‌توانید تولید کنید. میزان قدرت خود را با تست یک تکرار بیشینه می‌توانید اندازه بگیرید؛ تستی که سنگین‌ترین وزنی را که فقط یک بار می‌توانید بلند کنید؛ می‌سنجد.</a:t>
            </a:r>
          </a:p>
          <a:p>
            <a:r>
              <a:rPr lang="fa-IR" sz="2600" dirty="0" smtClean="0">
                <a:cs typeface="2  Baran" panose="00000400000000000000" pitchFamily="2" charset="-78"/>
              </a:rPr>
              <a:t>برخی از مربیان فیتنس از تست ۵ تکرار بیشینه یا ۱۰ تکرار بیشینه استفاده می‌کنند و طبق جدولی که دارند، یک تکرار بیشینه را بر اساس آن تست‌ها معلوم می‌کنند. تست یک تکرار بیشینه برای عضلات و بافت‌های هم‌بند دشوارتر است و ریسک آسیب بالاتری دارد.</a:t>
            </a:r>
          </a:p>
          <a:p>
            <a:endParaRPr lang="fa-IR" sz="2600" dirty="0">
              <a:cs typeface="2  Baran" panose="00000400000000000000" pitchFamily="2" charset="-78"/>
            </a:endParaRPr>
          </a:p>
        </p:txBody>
      </p:sp>
    </p:spTree>
    <p:extLst>
      <p:ext uri="{BB962C8B-B14F-4D97-AF65-F5344CB8AC3E}">
        <p14:creationId xmlns:p14="http://schemas.microsoft.com/office/powerpoint/2010/main" val="53598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431" y="30518"/>
            <a:ext cx="9534658" cy="2387600"/>
          </a:xfrm>
        </p:spPr>
        <p:txBody>
          <a:bodyPr>
            <a:normAutofit/>
          </a:bodyPr>
          <a:lstStyle/>
          <a:p>
            <a:r>
              <a:rPr lang="fa-IR" sz="4000" b="1" dirty="0" smtClean="0">
                <a:cs typeface="2  Baran" panose="00000400000000000000" pitchFamily="2" charset="-78"/>
              </a:rPr>
              <a:t>چقدر و چند روز تمرین استقامت را افزایش می­ دهد؟</a:t>
            </a:r>
            <a:br>
              <a:rPr lang="fa-IR" sz="4000" b="1" dirty="0" smtClean="0">
                <a:cs typeface="2  Baran" panose="00000400000000000000" pitchFamily="2" charset="-78"/>
              </a:rPr>
            </a:br>
            <a:endParaRPr lang="fa-IR" sz="4000" b="1" dirty="0">
              <a:cs typeface="2  Baran" panose="00000400000000000000" pitchFamily="2" charset="-78"/>
            </a:endParaRPr>
          </a:p>
        </p:txBody>
      </p:sp>
      <p:sp>
        <p:nvSpPr>
          <p:cNvPr id="3" name="Subtitle 2"/>
          <p:cNvSpPr>
            <a:spLocks noGrp="1"/>
          </p:cNvSpPr>
          <p:nvPr>
            <p:ph type="subTitle" idx="1"/>
          </p:nvPr>
        </p:nvSpPr>
        <p:spPr>
          <a:xfrm>
            <a:off x="1408089" y="2129050"/>
            <a:ext cx="9144000" cy="1655762"/>
          </a:xfrm>
        </p:spPr>
        <p:txBody>
          <a:bodyPr>
            <a:normAutofit/>
          </a:bodyPr>
          <a:lstStyle/>
          <a:p>
            <a:r>
              <a:rPr lang="fa-IR" sz="3000" dirty="0" smtClean="0">
                <a:cs typeface="2  Baran" panose="00000400000000000000" pitchFamily="2" charset="-78"/>
              </a:rPr>
              <a:t>۳ تا ۵ روز در هفته و ۲۰ تا ۴۰ دقیقه فعالیت به بهبود استقامت عضلانی کمک می­کند.</a:t>
            </a:r>
          </a:p>
          <a:p>
            <a:endParaRPr lang="fa-IR" sz="3000" dirty="0">
              <a:cs typeface="2  Baran" panose="00000400000000000000" pitchFamily="2" charset="-78"/>
            </a:endParaRPr>
          </a:p>
        </p:txBody>
      </p:sp>
      <p:pic>
        <p:nvPicPr>
          <p:cNvPr id="5" name="Picture 4"/>
          <p:cNvPicPr>
            <a:picLocks noChangeAspect="1"/>
          </p:cNvPicPr>
          <p:nvPr/>
        </p:nvPicPr>
        <p:blipFill>
          <a:blip r:embed="rId2"/>
          <a:stretch>
            <a:fillRect/>
          </a:stretch>
        </p:blipFill>
        <p:spPr>
          <a:xfrm>
            <a:off x="2328192" y="3217280"/>
            <a:ext cx="7071973" cy="3493311"/>
          </a:xfrm>
          <a:prstGeom prst="rect">
            <a:avLst/>
          </a:prstGeom>
        </p:spPr>
      </p:pic>
    </p:spTree>
    <p:extLst>
      <p:ext uri="{BB962C8B-B14F-4D97-AF65-F5344CB8AC3E}">
        <p14:creationId xmlns:p14="http://schemas.microsoft.com/office/powerpoint/2010/main" val="1262816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3872"/>
            <a:ext cx="9144000" cy="2387600"/>
          </a:xfrm>
        </p:spPr>
        <p:txBody>
          <a:bodyPr>
            <a:normAutofit/>
          </a:bodyPr>
          <a:lstStyle/>
          <a:p>
            <a:r>
              <a:rPr lang="fa-IR" dirty="0" smtClean="0">
                <a:cs typeface="2  Baran" panose="00000400000000000000" pitchFamily="2" charset="-78"/>
              </a:rPr>
              <a:t>آیا ورزشکاران استقامتی می توانند تمرینات قدرتی انجام دهند؟</a:t>
            </a:r>
            <a:br>
              <a:rPr lang="fa-IR" dirty="0" smtClean="0">
                <a:cs typeface="2  Baran" panose="00000400000000000000" pitchFamily="2" charset="-78"/>
              </a:rPr>
            </a:br>
            <a:endParaRPr lang="fa-IR" dirty="0">
              <a:cs typeface="2  Baran" panose="00000400000000000000" pitchFamily="2" charset="-78"/>
            </a:endParaRPr>
          </a:p>
        </p:txBody>
      </p:sp>
      <p:sp>
        <p:nvSpPr>
          <p:cNvPr id="3" name="Subtitle 2"/>
          <p:cNvSpPr>
            <a:spLocks noGrp="1"/>
          </p:cNvSpPr>
          <p:nvPr>
            <p:ph type="subTitle" idx="1"/>
          </p:nvPr>
        </p:nvSpPr>
        <p:spPr>
          <a:xfrm>
            <a:off x="1897488" y="2115411"/>
            <a:ext cx="9144000" cy="1655762"/>
          </a:xfrm>
        </p:spPr>
        <p:txBody>
          <a:bodyPr>
            <a:noAutofit/>
          </a:bodyPr>
          <a:lstStyle/>
          <a:p>
            <a:pPr algn="r" rtl="1"/>
            <a:r>
              <a:rPr lang="fa-IR" sz="3000" dirty="0" smtClean="0">
                <a:cs typeface="2  Baran" panose="00000400000000000000" pitchFamily="2" charset="-78"/>
              </a:rPr>
              <a:t>تحقیقات نشان داده اند که تمرینات استقامتی، افزایش قدرت را مختل کرده اما تمرینات قدرتی به بهبود آن کمک می کنند.</a:t>
            </a:r>
          </a:p>
          <a:p>
            <a:pPr algn="r" rtl="1"/>
            <a:r>
              <a:rPr lang="fa-IR" sz="3000" dirty="0" smtClean="0">
                <a:cs typeface="2  Baran" panose="00000400000000000000" pitchFamily="2" charset="-78"/>
              </a:rPr>
              <a:t>بنابراین اگر یک ورزشکار قدرتی هستید تمرینات استقامتتان را به حداقل برسانید</a:t>
            </a:r>
          </a:p>
          <a:p>
            <a:pPr algn="r" rtl="1"/>
            <a:r>
              <a:rPr lang="fa-IR" sz="3000" dirty="0" smtClean="0">
                <a:cs typeface="2  Baran" panose="00000400000000000000" pitchFamily="2" charset="-78"/>
              </a:rPr>
              <a:t>اما اگر استقامتی هستید میتوانید از تمرینات قدرتی جهت بهبود آمادگی بدنیتان استفاده کنید.</a:t>
            </a:r>
          </a:p>
          <a:p>
            <a:pPr algn="r" rtl="1"/>
            <a:r>
              <a:rPr lang="fa-IR" sz="3000" dirty="0" smtClean="0">
                <a:cs typeface="2  Baran" panose="00000400000000000000" pitchFamily="2" charset="-78"/>
              </a:rPr>
              <a:t>دقت کنید که روی صحبت در این بخش ورزشکاران حرفه ای هستند.</a:t>
            </a:r>
          </a:p>
          <a:p>
            <a:pPr algn="r" rtl="1"/>
            <a:r>
              <a:rPr lang="fa-IR" sz="3000" dirty="0" smtClean="0">
                <a:cs typeface="2  Baran" panose="00000400000000000000" pitchFamily="2" charset="-78"/>
              </a:rPr>
              <a:t>اگر تازه شروع کردید یا به صورت حرفه ای ورزش نمی کنید میتوانید از هر دو نوع تمرینات بهره ببرید.</a:t>
            </a:r>
            <a:endParaRPr lang="fa-IR" sz="3000" dirty="0">
              <a:cs typeface="2  Baran" panose="00000400000000000000" pitchFamily="2" charset="-78"/>
            </a:endParaRPr>
          </a:p>
        </p:txBody>
      </p:sp>
    </p:spTree>
    <p:extLst>
      <p:ext uri="{BB962C8B-B14F-4D97-AF65-F5344CB8AC3E}">
        <p14:creationId xmlns:p14="http://schemas.microsoft.com/office/powerpoint/2010/main" val="3336492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333" y="3698138"/>
            <a:ext cx="9144000" cy="2387600"/>
          </a:xfrm>
        </p:spPr>
        <p:txBody>
          <a:bodyPr>
            <a:noAutofit/>
          </a:bodyPr>
          <a:lstStyle/>
          <a:p>
            <a:r>
              <a:rPr lang="fa-IR" sz="4000" dirty="0" smtClean="0">
                <a:cs typeface="2  Baran" panose="00000400000000000000" pitchFamily="2" charset="-78"/>
              </a:rPr>
              <a:t>عوامل موثر در قدرت و استقامت عضلانی:</a:t>
            </a:r>
            <a:br>
              <a:rPr lang="fa-IR" sz="4000" dirty="0" smtClean="0">
                <a:cs typeface="2  Baran" panose="00000400000000000000" pitchFamily="2" charset="-78"/>
              </a:rPr>
            </a:br>
            <a:r>
              <a:rPr lang="fa-IR" sz="4000" dirty="0" smtClean="0">
                <a:cs typeface="2  Baran" panose="00000400000000000000" pitchFamily="2" charset="-78"/>
              </a:rPr>
              <a:t/>
            </a:r>
            <a:br>
              <a:rPr lang="fa-IR" sz="4000" dirty="0" smtClean="0">
                <a:cs typeface="2  Baran" panose="00000400000000000000" pitchFamily="2" charset="-78"/>
              </a:rPr>
            </a:br>
            <a:r>
              <a:rPr lang="fa-IR" sz="4000" dirty="0" smtClean="0">
                <a:cs typeface="2  Baran" panose="00000400000000000000" pitchFamily="2" charset="-78"/>
              </a:rPr>
              <a:t>✔اندازه عضلانی عضله در لحظه فعال شدن </a:t>
            </a:r>
            <a:br>
              <a:rPr lang="fa-IR" sz="4000" dirty="0" smtClean="0">
                <a:cs typeface="2  Baran" panose="00000400000000000000" pitchFamily="2" charset="-78"/>
              </a:rPr>
            </a:br>
            <a:r>
              <a:rPr lang="fa-IR" sz="4000" dirty="0" smtClean="0">
                <a:cs typeface="2  Baran" panose="00000400000000000000" pitchFamily="2" charset="-78"/>
              </a:rPr>
              <a:t>✔تعداد واحد های حرکتی فعال</a:t>
            </a:r>
            <a:br>
              <a:rPr lang="fa-IR" sz="4000" dirty="0" smtClean="0">
                <a:cs typeface="2  Baran" panose="00000400000000000000" pitchFamily="2" charset="-78"/>
              </a:rPr>
            </a:br>
            <a:r>
              <a:rPr lang="fa-IR" sz="4000" dirty="0" smtClean="0">
                <a:cs typeface="2  Baran" panose="00000400000000000000" pitchFamily="2" charset="-78"/>
              </a:rPr>
              <a:t>✔نوع واحد های حرکتی فعال</a:t>
            </a:r>
            <a:br>
              <a:rPr lang="fa-IR" sz="4000" dirty="0" smtClean="0">
                <a:cs typeface="2  Baran" panose="00000400000000000000" pitchFamily="2" charset="-78"/>
              </a:rPr>
            </a:br>
            <a:r>
              <a:rPr lang="fa-IR" sz="4000" dirty="0" smtClean="0">
                <a:cs typeface="2  Baran" panose="00000400000000000000" pitchFamily="2" charset="-78"/>
              </a:rPr>
              <a:t>✔کارآیی عصبی </a:t>
            </a:r>
            <a:br>
              <a:rPr lang="fa-IR" sz="4000" dirty="0" smtClean="0">
                <a:cs typeface="2  Baran" panose="00000400000000000000" pitchFamily="2" charset="-78"/>
              </a:rPr>
            </a:br>
            <a:r>
              <a:rPr lang="fa-IR" sz="4000" dirty="0" smtClean="0">
                <a:cs typeface="2  Baran" panose="00000400000000000000" pitchFamily="2" charset="-78"/>
              </a:rPr>
              <a:t>✔طول اولیه عضلانی</a:t>
            </a:r>
            <a:br>
              <a:rPr lang="fa-IR" sz="4000" dirty="0" smtClean="0">
                <a:cs typeface="2  Baran" panose="00000400000000000000" pitchFamily="2" charset="-78"/>
              </a:rPr>
            </a:br>
            <a:r>
              <a:rPr lang="fa-IR" sz="4000" dirty="0" smtClean="0">
                <a:cs typeface="2  Baran" panose="00000400000000000000" pitchFamily="2" charset="-78"/>
              </a:rPr>
              <a:t>✔عوامل بیومکانیکی</a:t>
            </a:r>
            <a:br>
              <a:rPr lang="fa-IR" sz="4000" dirty="0" smtClean="0">
                <a:cs typeface="2  Baran" panose="00000400000000000000" pitchFamily="2" charset="-78"/>
              </a:rPr>
            </a:br>
            <a:endParaRPr lang="fa-IR" sz="4000" dirty="0">
              <a:cs typeface="2  Baran" panose="00000400000000000000" pitchFamily="2" charset="-78"/>
            </a:endParaRPr>
          </a:p>
        </p:txBody>
      </p:sp>
      <p:sp>
        <p:nvSpPr>
          <p:cNvPr id="3" name="Subtitle 2"/>
          <p:cNvSpPr>
            <a:spLocks noGrp="1"/>
          </p:cNvSpPr>
          <p:nvPr>
            <p:ph type="subTitle" idx="1"/>
          </p:nvPr>
        </p:nvSpPr>
        <p:spPr>
          <a:xfrm flipV="1">
            <a:off x="1524000" y="5865682"/>
            <a:ext cx="9144000"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572712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6" y="5756856"/>
            <a:ext cx="9144000" cy="258539"/>
          </a:xfrm>
        </p:spPr>
        <p:txBody>
          <a:bodyPr>
            <a:noAutofit/>
          </a:bodyPr>
          <a:lstStyle/>
          <a:p>
            <a:r>
              <a:rPr lang="fa-IR" sz="4800" dirty="0" smtClean="0">
                <a:cs typeface="2  Baran" panose="00000400000000000000" pitchFamily="2" charset="-78"/>
              </a:rPr>
              <a:t>چگونه استقامت عضلانی را افزایش دهیم؟</a:t>
            </a:r>
            <a:r>
              <a:rPr lang="fa-IR" sz="3600" dirty="0" smtClean="0">
                <a:cs typeface="2  Baran" panose="00000400000000000000" pitchFamily="2" charset="-78"/>
              </a:rPr>
              <a:t/>
            </a:r>
            <a:br>
              <a:rPr lang="fa-IR" sz="3600" dirty="0" smtClean="0">
                <a:cs typeface="2  Baran" panose="00000400000000000000" pitchFamily="2" charset="-78"/>
              </a:rPr>
            </a:br>
            <a:r>
              <a:rPr lang="fa-IR" sz="3600" dirty="0" smtClean="0">
                <a:cs typeface="2  Baran" panose="00000400000000000000" pitchFamily="2" charset="-78"/>
              </a:rPr>
              <a:t/>
            </a:r>
            <a:br>
              <a:rPr lang="fa-IR" sz="3600" dirty="0" smtClean="0">
                <a:cs typeface="2  Baran" panose="00000400000000000000" pitchFamily="2" charset="-78"/>
              </a:rPr>
            </a:br>
            <a:r>
              <a:rPr lang="fa-IR" sz="3600" dirty="0" smtClean="0">
                <a:cs typeface="2  Baran" panose="00000400000000000000" pitchFamily="2" charset="-78"/>
              </a:rPr>
              <a:t>رشته های ورزشی به ترکیبی از قدرت و استقامت عضلانی نیاز دارند بنابراین انجام اکثر فعالیت ها در طولانی مدت منجر به افزایش آن می شوند. تمرینات بدنسازی که تعداد تکرار در آنها از ۸-۱۰ تکرار بیشتر شود، دویدن، شنا، دوچرخه سواری و یا فوتبال مثال هایی برای افزایش آن هستند. همچنین می توانید از وزن بدن برای افزایش استقامت استفاده کنید، برای مثال زمانی که شنا سوئدی و برپی را ۲۰ تکرار انجام می­دهید منجر به افزایش استقامت عضلاتتان شده اید.</a:t>
            </a:r>
            <a:endParaRPr lang="fa-IR" sz="3600" dirty="0">
              <a:cs typeface="2  Baran" panose="00000400000000000000" pitchFamily="2" charset="-78"/>
            </a:endParaRPr>
          </a:p>
        </p:txBody>
      </p:sp>
      <p:sp>
        <p:nvSpPr>
          <p:cNvPr id="3" name="Subtitle 2"/>
          <p:cNvSpPr>
            <a:spLocks noGrp="1"/>
          </p:cNvSpPr>
          <p:nvPr>
            <p:ph type="subTitle" idx="1"/>
          </p:nvPr>
        </p:nvSpPr>
        <p:spPr>
          <a:xfrm flipV="1">
            <a:off x="1858851" y="6494170"/>
            <a:ext cx="9144000"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970828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85</TotalTime>
  <Words>320</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2  Baran</vt:lpstr>
      <vt:lpstr>2  Titr</vt:lpstr>
      <vt:lpstr>Arial</vt:lpstr>
      <vt:lpstr>Calibri</vt:lpstr>
      <vt:lpstr>Calibri Light</vt:lpstr>
      <vt:lpstr>Times New Roman</vt:lpstr>
      <vt:lpstr>Celestial</vt:lpstr>
      <vt:lpstr>به نام خدا</vt:lpstr>
      <vt:lpstr>PowerPoint Presentation</vt:lpstr>
      <vt:lpstr>تعریف استقامت عضلانی: </vt:lpstr>
      <vt:lpstr>PowerPoint Presentation</vt:lpstr>
      <vt:lpstr>پرورش استقامت عضلانی </vt:lpstr>
      <vt:lpstr>چقدر و چند روز تمرین استقامت را افزایش می­ دهد؟ </vt:lpstr>
      <vt:lpstr>آیا ورزشکاران استقامتی می توانند تمرینات قدرتی انجام دهند؟ </vt:lpstr>
      <vt:lpstr>عوامل موثر در قدرت و استقامت عضلانی:  ✔اندازه عضلانی عضله در لحظه فعال شدن  ✔تعداد واحد های حرکتی فعال ✔نوع واحد های حرکتی فعال ✔کارآیی عصبی  ✔طول اولیه عضلانی ✔عوامل بیومکانیکی </vt:lpstr>
      <vt:lpstr>چگونه استقامت عضلانی را افزایش دهیم؟  رشته های ورزشی به ترکیبی از قدرت و استقامت عضلانی نیاز دارند بنابراین انجام اکثر فعالیت ها در طولانی مدت منجر به افزایش آن می شوند. تمرینات بدنسازی که تعداد تکرار در آنها از ۸-۱۰ تکرار بیشتر شود، دویدن، شنا، دوچرخه سواری و یا فوتبال مثال هایی برای افزایش آن هستند. همچنین می توانید از وزن بدن برای افزایش استقامت استفاده کنید، برای مثال زمانی که شنا سوئدی و برپی را ۲۰ تکرار انجام می­دهید منجر به افزایش استقامت عضلاتتان شده اید.</vt:lpstr>
      <vt:lpstr>اسقامت عضلانی چه تفاوتی با قدرت عضلانی دارد؟  تمرینات قدرتی که با استفاده از مقاومت‌های بالا انجام می‌شوند، توانایی عضله برای تولید نیرو در مدت زمانی کوتاه را افزایش می‌دهند. مثلاً وقتی برای اولین بار تمرینات بدنسازی را شروع می‌کنید ممکن است فقط بتوانید آنقدر نیرو وارد کنید که با هر دست یک وزنه‌ی ۵ کیلویی را بزنید، اما تدریجاً با ادامه‌ی تمرینات، زدن این مقدار وزنه برای‌تان راحت‌تر شده و می‌توانید وزنه‌‌های سنگین تری را جابجا کنید، چون عضلات قوی‌تر می‌شوند. اما عضله‌ی سالم یک ویژگی دیگری هم دارد که آن استقامت عضلانی است.  </vt:lpstr>
      <vt:lpstr>چرا استقامت عضلانی اهمیت دارد؟  شما برای انجام امور روزانه به استقامت عضلانی نیاز دارید. بله درست است شما باید قوی باشید تا جعبه‌ها را از اتومبیل‌تان بیرون بیاورید یا مبلمان را حرکت دهید، اما برای انجام کارهایی خاص به استقامت عضلانی نیز نیاز دارید مخصوصا اگر اهل ورزش‌های گوناگونی هستید.  مثلاً اگر تنیس بازی می‌کنید، برای حرکات مکرر بازو به استقامت عضلانی نیاز دارید، همچنین اگر اهل دویدن هستید باز هم استقامت عضلانی برای شما اهمیت ویژه‌ای دارد. اگر یک ماساژ درمانگر هستید، یک آرایشگر و یا در کارواش کار می‌کنید، استقامت عضلانی نقش مهمی در زندگی شما دارد. در این جور کارها، عضلات شما برای مدت زمان طولانی‌تری در طول روز تحرک دارند. هر چند برای انجام این امور به قدرت خاص و  استثنایی نیاز ندارید اما عضلات شما باید «استقامت پایدار» داشته باشند؛ یعنی توانایی حفظ انقباض.</vt:lpstr>
      <vt:lpstr>از جمله تمرینات در استقامت عضلانی میتوان به تصاویر اشاره کرد :</vt:lpstr>
      <vt:lpstr>PowerPoint Presentation</vt:lpstr>
      <vt:lpstr>پایان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nahal</dc:creator>
  <cp:lastModifiedBy>nahal</cp:lastModifiedBy>
  <cp:revision>10</cp:revision>
  <dcterms:created xsi:type="dcterms:W3CDTF">2020-05-21T16:16:00Z</dcterms:created>
  <dcterms:modified xsi:type="dcterms:W3CDTF">2020-05-21T17:41:46Z</dcterms:modified>
</cp:coreProperties>
</file>