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78" r:id="rId4"/>
    <p:sldId id="279" r:id="rId5"/>
    <p:sldId id="280" r:id="rId6"/>
    <p:sldId id="281" r:id="rId7"/>
    <p:sldId id="283" r:id="rId8"/>
    <p:sldId id="257" r:id="rId9"/>
    <p:sldId id="271" r:id="rId10"/>
    <p:sldId id="284" r:id="rId11"/>
    <p:sldId id="285" r:id="rId12"/>
    <p:sldId id="276" r:id="rId13"/>
    <p:sldId id="258" r:id="rId14"/>
    <p:sldId id="272" r:id="rId15"/>
    <p:sldId id="273" r:id="rId16"/>
    <p:sldId id="263" r:id="rId17"/>
    <p:sldId id="264" r:id="rId18"/>
    <p:sldId id="274" r:id="rId19"/>
    <p:sldId id="28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54" autoAdjust="0"/>
  </p:normalViewPr>
  <p:slideViewPr>
    <p:cSldViewPr snapToGrid="0">
      <p:cViewPr varScale="1">
        <p:scale>
          <a:sx n="80" d="100"/>
          <a:sy n="80" d="100"/>
        </p:scale>
        <p:origin x="378" y="96"/>
      </p:cViewPr>
      <p:guideLst>
        <p:guide orient="horz" pos="2160"/>
        <p:guide pos="3840"/>
      </p:guideLst>
    </p:cSldViewPr>
  </p:slideViewPr>
  <p:outlineViewPr>
    <p:cViewPr>
      <p:scale>
        <a:sx n="33" d="100"/>
        <a:sy n="33" d="100"/>
      </p:scale>
      <p:origin x="0" y="-1262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EF9430-8F4F-47C7-9C73-1FEB00A6C779}"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1414215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F9430-8F4F-47C7-9C73-1FEB00A6C779}"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1369266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F9430-8F4F-47C7-9C73-1FEB00A6C779}"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3444851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EF9430-8F4F-47C7-9C73-1FEB00A6C779}"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3807849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EF9430-8F4F-47C7-9C73-1FEB00A6C779}"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1556977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EF9430-8F4F-47C7-9C73-1FEB00A6C779}"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2083650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EF9430-8F4F-47C7-9C73-1FEB00A6C779}" type="datetimeFigureOut">
              <a:rPr lang="en-US" smtClean="0"/>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20844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EF9430-8F4F-47C7-9C73-1FEB00A6C779}" type="datetimeFigureOut">
              <a:rPr lang="en-US" smtClean="0"/>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614274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EF9430-8F4F-47C7-9C73-1FEB00A6C779}" type="datetimeFigureOut">
              <a:rPr lang="en-US" smtClean="0"/>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3421569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EF9430-8F4F-47C7-9C73-1FEB00A6C779}"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44088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EF9430-8F4F-47C7-9C73-1FEB00A6C779}"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E01CE-1302-462A-8137-EB488E7FA65A}" type="slidenum">
              <a:rPr lang="en-US" smtClean="0"/>
              <a:t>‹#›</a:t>
            </a:fld>
            <a:endParaRPr lang="en-US"/>
          </a:p>
        </p:txBody>
      </p:sp>
    </p:spTree>
    <p:extLst>
      <p:ext uri="{BB962C8B-B14F-4D97-AF65-F5344CB8AC3E}">
        <p14:creationId xmlns:p14="http://schemas.microsoft.com/office/powerpoint/2010/main" val="4039397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EF9430-8F4F-47C7-9C73-1FEB00A6C779}" type="datetimeFigureOut">
              <a:rPr lang="en-US" smtClean="0"/>
              <a:t>5/5/2020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E01CE-1302-462A-8137-EB488E7FA65A}" type="slidenum">
              <a:rPr lang="en-US" smtClean="0"/>
              <a:t>‹#›</a:t>
            </a:fld>
            <a:endParaRPr lang="en-US"/>
          </a:p>
        </p:txBody>
      </p:sp>
    </p:spTree>
    <p:extLst>
      <p:ext uri="{BB962C8B-B14F-4D97-AF65-F5344CB8AC3E}">
        <p14:creationId xmlns:p14="http://schemas.microsoft.com/office/powerpoint/2010/main" val="1048788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microsoft.com/office/2007/relationships/media" Target="../media/media5.wav"/><Relationship Id="rId2" Type="http://schemas.openxmlformats.org/officeDocument/2006/relationships/audio" Target="../media/media4.wav"/><Relationship Id="rId1" Type="http://schemas.microsoft.com/office/2007/relationships/media" Target="../media/media4.wav"/><Relationship Id="rId6" Type="http://schemas.openxmlformats.org/officeDocument/2006/relationships/image" Target="../media/image2.png"/><Relationship Id="rId5" Type="http://schemas.openxmlformats.org/officeDocument/2006/relationships/slideLayout" Target="../slideLayouts/slideLayout2.xml"/><Relationship Id="rId4" Type="http://schemas.openxmlformats.org/officeDocument/2006/relationships/audio" Target="../media/media5.wav"/></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6.wav"/><Relationship Id="rId1" Type="http://schemas.microsoft.com/office/2007/relationships/media" Target="../media/media6.wav"/><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2800" dirty="0">
                <a:solidFill>
                  <a:srgbClr val="94C600"/>
                </a:solidFill>
                <a:latin typeface="Century Gothic"/>
                <a:cs typeface="Tahoma" panose="020B0604030504040204" pitchFamily="34" charset="0"/>
              </a:rPr>
              <a:t>دانشگاه </a:t>
            </a:r>
            <a:r>
              <a:rPr lang="fa-IR" sz="2800" dirty="0" smtClean="0">
                <a:solidFill>
                  <a:srgbClr val="94C600"/>
                </a:solidFill>
                <a:latin typeface="Century Gothic"/>
                <a:cs typeface="Tahoma" panose="020B0604030504040204" pitchFamily="34" charset="0"/>
              </a:rPr>
              <a:t>فرهنگیان مرکز آموزشی شهید مطهری خوی</a:t>
            </a:r>
            <a:endParaRPr lang="en-US" dirty="0"/>
          </a:p>
        </p:txBody>
      </p:sp>
      <p:sp>
        <p:nvSpPr>
          <p:cNvPr id="3" name="Content Placeholder 2"/>
          <p:cNvSpPr>
            <a:spLocks noGrp="1"/>
          </p:cNvSpPr>
          <p:nvPr>
            <p:ph idx="1"/>
          </p:nvPr>
        </p:nvSpPr>
        <p:spPr/>
        <p:txBody>
          <a:bodyPr/>
          <a:lstStyle/>
          <a:p>
            <a:pPr marL="68580" lvl="0" indent="0" algn="ctr" rtl="1">
              <a:lnSpc>
                <a:spcPct val="100000"/>
              </a:lnSpc>
              <a:spcBef>
                <a:spcPct val="20000"/>
              </a:spcBef>
              <a:buClr>
                <a:srgbClr val="94C600"/>
              </a:buClr>
              <a:buSzPct val="76000"/>
              <a:buNone/>
            </a:pPr>
            <a:r>
              <a:rPr lang="fa-IR" sz="2000" dirty="0">
                <a:solidFill>
                  <a:srgbClr val="3E3D2D"/>
                </a:solidFill>
                <a:latin typeface="Century Gothic"/>
                <a:cs typeface="Tahoma" panose="020B0604030504040204" pitchFamily="34" charset="0"/>
              </a:rPr>
              <a:t>جلسه</a:t>
            </a:r>
            <a:r>
              <a:rPr lang="en-US" sz="2000" dirty="0">
                <a:solidFill>
                  <a:srgbClr val="3E3D2D"/>
                </a:solidFill>
                <a:latin typeface="Century Gothic"/>
              </a:rPr>
              <a:t> </a:t>
            </a:r>
            <a:r>
              <a:rPr lang="fa-IR" sz="2000" dirty="0" smtClean="0">
                <a:solidFill>
                  <a:srgbClr val="3E3D2D"/>
                </a:solidFill>
                <a:latin typeface="Century Gothic"/>
                <a:cs typeface="Tahoma" panose="020B0604030504040204" pitchFamily="34" charset="0"/>
              </a:rPr>
              <a:t>هشتم </a:t>
            </a:r>
            <a:r>
              <a:rPr lang="fa-IR" sz="2000" dirty="0">
                <a:solidFill>
                  <a:srgbClr val="3E3D2D"/>
                </a:solidFill>
                <a:latin typeface="Century Gothic"/>
                <a:cs typeface="Tahoma" panose="020B0604030504040204" pitchFamily="34" charset="0"/>
              </a:rPr>
              <a:t>آموزش علوم تجربی</a:t>
            </a:r>
          </a:p>
          <a:p>
            <a:pPr marL="68580" lvl="0" indent="0" algn="ctr" rtl="1">
              <a:lnSpc>
                <a:spcPct val="100000"/>
              </a:lnSpc>
              <a:spcBef>
                <a:spcPct val="20000"/>
              </a:spcBef>
              <a:buClr>
                <a:srgbClr val="94C600"/>
              </a:buClr>
              <a:buSzPct val="76000"/>
              <a:buNone/>
            </a:pPr>
            <a:endParaRPr lang="fa-IR" sz="2000" dirty="0">
              <a:solidFill>
                <a:srgbClr val="3E3D2D"/>
              </a:solidFill>
              <a:latin typeface="Century Gothic"/>
              <a:cs typeface="Tahoma" panose="020B0604030504040204" pitchFamily="34" charset="0"/>
            </a:endParaRPr>
          </a:p>
          <a:p>
            <a:pPr marL="68580" lvl="0" indent="0" algn="ctr" rtl="1">
              <a:lnSpc>
                <a:spcPct val="100000"/>
              </a:lnSpc>
              <a:spcBef>
                <a:spcPct val="20000"/>
              </a:spcBef>
              <a:buClr>
                <a:srgbClr val="94C600"/>
              </a:buClr>
              <a:buSzPct val="76000"/>
              <a:buNone/>
            </a:pPr>
            <a:r>
              <a:rPr lang="fa-IR" sz="2400" dirty="0" smtClean="0">
                <a:solidFill>
                  <a:srgbClr val="3E3D2D"/>
                </a:solidFill>
                <a:latin typeface="Century Gothic"/>
                <a:cs typeface="Tahoma" panose="020B0604030504040204" pitchFamily="34" charset="0"/>
              </a:rPr>
              <a:t>گروههای 11 و12  </a:t>
            </a:r>
            <a:r>
              <a:rPr lang="fa-IR" sz="2400" dirty="0">
                <a:solidFill>
                  <a:srgbClr val="3E3D2D"/>
                </a:solidFill>
                <a:latin typeface="Century Gothic"/>
                <a:cs typeface="Tahoma" panose="020B0604030504040204" pitchFamily="34" charset="0"/>
              </a:rPr>
              <a:t>آموزش </a:t>
            </a:r>
            <a:r>
              <a:rPr lang="fa-IR" sz="2400" dirty="0" smtClean="0">
                <a:solidFill>
                  <a:srgbClr val="3E3D2D"/>
                </a:solidFill>
                <a:latin typeface="Century Gothic"/>
                <a:cs typeface="Tahoma" panose="020B0604030504040204" pitchFamily="34" charset="0"/>
              </a:rPr>
              <a:t>ابتدایی</a:t>
            </a:r>
            <a:endParaRPr lang="fa-IR" sz="2400" dirty="0">
              <a:solidFill>
                <a:srgbClr val="3E3D2D"/>
              </a:solidFill>
              <a:latin typeface="Century Gothic"/>
              <a:cs typeface="Tahoma" panose="020B0604030504040204" pitchFamily="34" charset="0"/>
            </a:endParaRPr>
          </a:p>
          <a:p>
            <a:pPr marL="68580" lvl="0" indent="0" algn="ctr" rtl="1">
              <a:lnSpc>
                <a:spcPct val="100000"/>
              </a:lnSpc>
              <a:spcBef>
                <a:spcPct val="20000"/>
              </a:spcBef>
              <a:buClr>
                <a:srgbClr val="94C600"/>
              </a:buClr>
              <a:buSzPct val="76000"/>
              <a:buNone/>
            </a:pPr>
            <a:endParaRPr lang="fa-IR" sz="2400" dirty="0">
              <a:solidFill>
                <a:srgbClr val="3E3D2D"/>
              </a:solidFill>
              <a:latin typeface="Century Gothic"/>
              <a:cs typeface="Tahoma" panose="020B0604030504040204" pitchFamily="34" charset="0"/>
            </a:endParaRPr>
          </a:p>
          <a:p>
            <a:pPr marL="68580" lvl="0" indent="0" algn="ctr" rtl="1">
              <a:lnSpc>
                <a:spcPct val="100000"/>
              </a:lnSpc>
              <a:spcBef>
                <a:spcPct val="20000"/>
              </a:spcBef>
              <a:buClr>
                <a:srgbClr val="94C600"/>
              </a:buClr>
              <a:buSzPct val="76000"/>
              <a:buNone/>
            </a:pPr>
            <a:r>
              <a:rPr lang="fa-IR" sz="2400" dirty="0">
                <a:solidFill>
                  <a:srgbClr val="3E3D2D"/>
                </a:solidFill>
                <a:latin typeface="Century Gothic"/>
                <a:cs typeface="Tahoma" panose="020B0604030504040204" pitchFamily="34" charset="0"/>
              </a:rPr>
              <a:t>مدرس </a:t>
            </a:r>
          </a:p>
          <a:p>
            <a:pPr marL="68580" lvl="0" indent="0" algn="ctr" rtl="1">
              <a:lnSpc>
                <a:spcPct val="100000"/>
              </a:lnSpc>
              <a:spcBef>
                <a:spcPct val="20000"/>
              </a:spcBef>
              <a:buClr>
                <a:srgbClr val="94C600"/>
              </a:buClr>
              <a:buSzPct val="76000"/>
              <a:buNone/>
            </a:pPr>
            <a:r>
              <a:rPr lang="fa-IR" sz="2400" dirty="0">
                <a:solidFill>
                  <a:srgbClr val="3E3D2D"/>
                </a:solidFill>
                <a:latin typeface="Century Gothic"/>
                <a:cs typeface="Tahoma" panose="020B0604030504040204" pitchFamily="34" charset="0"/>
              </a:rPr>
              <a:t>اصغرنژاد</a:t>
            </a:r>
            <a:endParaRPr lang="en-US" sz="2400" dirty="0">
              <a:solidFill>
                <a:srgbClr val="3E3D2D"/>
              </a:solidFill>
              <a:latin typeface="Century Gothic"/>
            </a:endParaRPr>
          </a:p>
        </p:txBody>
      </p:sp>
      <p:pic>
        <p:nvPicPr>
          <p:cNvPr id="4" name="Audio 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251260576"/>
      </p:ext>
    </p:extLst>
  </p:cSld>
  <p:clrMapOvr>
    <a:masterClrMapping/>
  </p:clrMapOvr>
  <mc:AlternateContent xmlns:mc="http://schemas.openxmlformats.org/markup-compatibility/2006" xmlns:p14="http://schemas.microsoft.com/office/powerpoint/2010/main">
    <mc:Choice Requires="p14">
      <p:transition spd="slow" p14:dur="2000" advTm="23126"/>
    </mc:Choice>
    <mc:Fallback xmlns="">
      <p:transition spd="slow" advTm="2312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ادامه بحث</a:t>
            </a:r>
            <a:endParaRPr lang="en-US" dirty="0"/>
          </a:p>
        </p:txBody>
      </p:sp>
      <p:sp>
        <p:nvSpPr>
          <p:cNvPr id="3" name="Content Placeholder 2"/>
          <p:cNvSpPr>
            <a:spLocks noGrp="1"/>
          </p:cNvSpPr>
          <p:nvPr>
            <p:ph idx="1"/>
          </p:nvPr>
        </p:nvSpPr>
        <p:spPr/>
        <p:txBody>
          <a:bodyPr/>
          <a:lstStyle/>
          <a:p>
            <a:pPr marL="0" indent="0" algn="r" rtl="1">
              <a:buNone/>
            </a:pPr>
            <a:r>
              <a:rPr lang="fa-IR" dirty="0" smtClean="0"/>
              <a:t>هشدار: درهنگام تدریس این درس نه خودتان ونه دانش آموزان هرگزمستقیما به خورشید نگاه نکنید بهترین راه جلب توجه دانش آموزان به این نکته رفتار وعمل معلم در برابر خورشید است</a:t>
            </a:r>
          </a:p>
          <a:p>
            <a:pPr marL="0" indent="0" algn="r" rtl="1">
              <a:buNone/>
            </a:pPr>
            <a:r>
              <a:rPr lang="fa-IR" dirty="0" smtClean="0"/>
              <a:t>شگفتی ها : یک میوه بردارید واز بچه ها بپرسید کی این میوه را خورده بعد از شنیدن پاسخ ها آنرا برش طولی وعرضی کرده وتوجه آنها را به قسمتهای مختلف داخل میوه جلب کنید</a:t>
            </a:r>
          </a:p>
          <a:p>
            <a:pPr marL="0" indent="0" algn="r" rtl="1">
              <a:buNone/>
            </a:pPr>
            <a:endParaRPr lang="en-US" dirty="0"/>
          </a:p>
        </p:txBody>
      </p:sp>
    </p:spTree>
    <p:extLst>
      <p:ext uri="{BB962C8B-B14F-4D97-AF65-F5344CB8AC3E}">
        <p14:creationId xmlns:p14="http://schemas.microsoft.com/office/powerpoint/2010/main" val="78502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ابزار وروشهای ارزشیابی </a:t>
            </a:r>
            <a:endParaRPr lang="en-US" dirty="0"/>
          </a:p>
        </p:txBody>
      </p:sp>
      <p:sp>
        <p:nvSpPr>
          <p:cNvPr id="3" name="Content Placeholder 2"/>
          <p:cNvSpPr>
            <a:spLocks noGrp="1"/>
          </p:cNvSpPr>
          <p:nvPr>
            <p:ph idx="1"/>
          </p:nvPr>
        </p:nvSpPr>
        <p:spPr/>
        <p:txBody>
          <a:bodyPr/>
          <a:lstStyle/>
          <a:p>
            <a:pPr algn="r" rtl="1"/>
            <a:r>
              <a:rPr lang="fa-IR" dirty="0" smtClean="0"/>
              <a:t>با روش ایستگاهی ارزشیابی کنید</a:t>
            </a:r>
          </a:p>
          <a:p>
            <a:pPr marL="0" indent="0" algn="r" rtl="1">
              <a:buNone/>
            </a:pPr>
            <a:r>
              <a:rPr lang="fa-IR" dirty="0" smtClean="0"/>
              <a:t>برای این کار چند میوه یا چند ماده آشنا ونا آشنا در روی میز قرار داده واز دانش آموزان بخواهید یکی را انتخاب کرده ودر باره آن یک پرسش طرح کند</a:t>
            </a:r>
          </a:p>
          <a:p>
            <a:pPr marL="0" indent="0" algn="r" rtl="1">
              <a:buNone/>
            </a:pPr>
            <a:r>
              <a:rPr lang="fa-IR" dirty="0" smtClean="0"/>
              <a:t>در ایستگاه دیگر شما چند پرسش ساده طرح کرده واز آنها بخواهید پاسخ پیشنهادی ارایه کند</a:t>
            </a:r>
            <a:endParaRPr lang="en-US" dirty="0"/>
          </a:p>
        </p:txBody>
      </p:sp>
    </p:spTree>
    <p:extLst>
      <p:ext uri="{BB962C8B-B14F-4D97-AF65-F5344CB8AC3E}">
        <p14:creationId xmlns:p14="http://schemas.microsoft.com/office/powerpoint/2010/main" val="2882751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درس دوم </a:t>
            </a:r>
            <a:r>
              <a:rPr lang="fa-IR" dirty="0" smtClean="0">
                <a:solidFill>
                  <a:srgbClr val="FF0000"/>
                </a:solidFill>
                <a:latin typeface="IRANSans"/>
              </a:rPr>
              <a:t>سلام</a:t>
            </a:r>
            <a:r>
              <a:rPr lang="fa-IR" dirty="0">
                <a:solidFill>
                  <a:srgbClr val="FF0000"/>
                </a:solidFill>
                <a:latin typeface="IRANSans"/>
              </a:rPr>
              <a:t>، به من </a:t>
            </a:r>
            <a:r>
              <a:rPr lang="fa-IR" dirty="0" smtClean="0">
                <a:solidFill>
                  <a:srgbClr val="FF0000"/>
                </a:solidFill>
                <a:latin typeface="IRANSans"/>
              </a:rPr>
              <a:t>نگاه کن</a:t>
            </a:r>
            <a:r>
              <a:rPr lang="fa-IR" dirty="0">
                <a:solidFill>
                  <a:srgbClr val="2D2D2D"/>
                </a:solidFill>
                <a:latin typeface="IRANSans"/>
              </a:rPr>
              <a:t/>
            </a:r>
            <a:br>
              <a:rPr lang="fa-IR" dirty="0">
                <a:solidFill>
                  <a:srgbClr val="2D2D2D"/>
                </a:solidFill>
                <a:latin typeface="IRANSans"/>
              </a:rPr>
            </a:br>
            <a:endParaRPr lang="en-US" dirty="0"/>
          </a:p>
        </p:txBody>
      </p:sp>
      <p:sp>
        <p:nvSpPr>
          <p:cNvPr id="3" name="Content Placeholder 2"/>
          <p:cNvSpPr>
            <a:spLocks noGrp="1"/>
          </p:cNvSpPr>
          <p:nvPr>
            <p:ph idx="1"/>
          </p:nvPr>
        </p:nvSpPr>
        <p:spPr/>
        <p:txBody>
          <a:bodyPr>
            <a:normAutofit/>
          </a:bodyPr>
          <a:lstStyle/>
          <a:p>
            <a:pPr algn="r" rtl="1"/>
            <a:r>
              <a:rPr lang="fa-IR" dirty="0">
                <a:solidFill>
                  <a:srgbClr val="222222"/>
                </a:solidFill>
                <a:latin typeface="IRANSans"/>
              </a:rPr>
              <a:t>در پايان اين درس انتظار می رود دانش آموزان بتوانند:</a:t>
            </a:r>
          </a:p>
          <a:p>
            <a:pPr algn="r" rtl="1"/>
            <a:r>
              <a:rPr lang="fa-IR" dirty="0">
                <a:solidFill>
                  <a:srgbClr val="222222"/>
                </a:solidFill>
                <a:latin typeface="IRANSans"/>
              </a:rPr>
              <a:t>سطح ١ با به کارگيری حواس، اشياء، گياهان، جانوران، و محيط اطراف خود را با دقت مشاهده کرده و ويژگی های ظاهری</a:t>
            </a:r>
          </a:p>
          <a:p>
            <a:pPr algn="r" rtl="1"/>
            <a:r>
              <a:rPr lang="fa-IR" dirty="0">
                <a:solidFill>
                  <a:srgbClr val="222222"/>
                </a:solidFill>
                <a:latin typeface="IRANSans"/>
              </a:rPr>
              <a:t>(شکل، اندازه، جنس، رنگ، صدا، بو، مزه و نظاير آن) آنها را بيان کنند.</a:t>
            </a:r>
          </a:p>
          <a:p>
            <a:pPr algn="r" rtl="1"/>
            <a:r>
              <a:rPr lang="fa-IR" dirty="0">
                <a:solidFill>
                  <a:srgbClr val="222222"/>
                </a:solidFill>
                <a:latin typeface="IRANSans"/>
              </a:rPr>
              <a:t>سطح ٢ با به کارگيری مجموعه حواس، اشياء، گياهان، جانوران و محيط اطراف خود را مشاهده کرده و ويژگی های آنها را با ذکرجزئيات بيان کنند.</a:t>
            </a:r>
          </a:p>
          <a:p>
            <a:pPr algn="r" rtl="1"/>
            <a:r>
              <a:rPr lang="fa-IR" dirty="0">
                <a:solidFill>
                  <a:srgbClr val="222222"/>
                </a:solidFill>
                <a:latin typeface="IRANSans"/>
              </a:rPr>
              <a:t>سطح ٣ با به کارگيری حواس و استفاده از ابزارهايی مانند ذره بين با مشارکت ساير دانش آموزان، اشياء،گياهان، </a:t>
            </a:r>
            <a:r>
              <a:rPr lang="fa-IR" dirty="0" smtClean="0">
                <a:solidFill>
                  <a:srgbClr val="222222"/>
                </a:solidFill>
                <a:latin typeface="IRANSans"/>
              </a:rPr>
              <a:t>جانوران و </a:t>
            </a:r>
            <a:r>
              <a:rPr lang="fa-IR" dirty="0">
                <a:solidFill>
                  <a:srgbClr val="222222"/>
                </a:solidFill>
                <a:latin typeface="IRANSans"/>
              </a:rPr>
              <a:t>محيط اطراف خود را مشاهده نموده و علاوه بر ذکر جزئيات به برخی از ويژگی های پنهان آنها هم اشاره کنند</a:t>
            </a:r>
          </a:p>
          <a:p>
            <a:pPr algn="r" rtl="1"/>
            <a:endParaRPr lang="en-US" dirty="0"/>
          </a:p>
        </p:txBody>
      </p:sp>
    </p:spTree>
    <p:extLst>
      <p:ext uri="{BB962C8B-B14F-4D97-AF65-F5344CB8AC3E}">
        <p14:creationId xmlns:p14="http://schemas.microsoft.com/office/powerpoint/2010/main" val="1744797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prstClr val="black"/>
                </a:solidFill>
              </a:rPr>
              <a:t>فعالیت های مربوط به درس سلام </a:t>
            </a:r>
            <a:r>
              <a:rPr lang="fa-IR" dirty="0">
                <a:solidFill>
                  <a:prstClr val="black"/>
                </a:solidFill>
              </a:rPr>
              <a:t>به من نگاه کن</a:t>
            </a:r>
            <a:endParaRPr lang="en-US" dirty="0"/>
          </a:p>
        </p:txBody>
      </p:sp>
      <p:sp>
        <p:nvSpPr>
          <p:cNvPr id="3" name="Content Placeholder 2"/>
          <p:cNvSpPr>
            <a:spLocks noGrp="1"/>
          </p:cNvSpPr>
          <p:nvPr>
            <p:ph idx="1"/>
          </p:nvPr>
        </p:nvSpPr>
        <p:spPr/>
        <p:txBody>
          <a:bodyPr>
            <a:normAutofit/>
          </a:bodyPr>
          <a:lstStyle/>
          <a:p>
            <a:pPr marL="0" lvl="0" indent="0" algn="just" rtl="1">
              <a:buNone/>
            </a:pPr>
            <a:r>
              <a:rPr lang="fa-IR" sz="2000" dirty="0" smtClean="0">
                <a:solidFill>
                  <a:srgbClr val="555555"/>
                </a:solidFill>
                <a:latin typeface="IransansFarsi"/>
              </a:rPr>
              <a:t>دانش </a:t>
            </a:r>
            <a:r>
              <a:rPr lang="fa-IR" sz="2000" dirty="0">
                <a:solidFill>
                  <a:srgbClr val="555555"/>
                </a:solidFill>
                <a:latin typeface="IransansFarsi"/>
              </a:rPr>
              <a:t>آموزان را به حیاط مدرسه ببرید و از آنها بخواهید با دقت محیط اطراف را مشاهده کنند.</a:t>
            </a:r>
          </a:p>
          <a:p>
            <a:pPr marL="0" lvl="0" indent="0" algn="just" rtl="1">
              <a:buNone/>
            </a:pPr>
            <a:r>
              <a:rPr lang="fa-IR" sz="2000" dirty="0">
                <a:solidFill>
                  <a:srgbClr val="555555"/>
                </a:solidFill>
                <a:latin typeface="IransansFarsi"/>
              </a:rPr>
              <a:t>این فرصت را به آنها بدهید تا محیط اطراف خود را کشف کنند.</a:t>
            </a:r>
          </a:p>
          <a:p>
            <a:pPr marL="0" lvl="0" indent="0" algn="just" rtl="1">
              <a:buNone/>
            </a:pPr>
            <a:r>
              <a:rPr lang="fa-IR" sz="2000" dirty="0">
                <a:solidFill>
                  <a:srgbClr val="555555"/>
                </a:solidFill>
                <a:latin typeface="IransansFarsi"/>
              </a:rPr>
              <a:t>سپس از آنها از این قبیل پرسش ها کنید:</a:t>
            </a:r>
          </a:p>
          <a:p>
            <a:pPr marL="0" lvl="0" indent="0" algn="just" rtl="1">
              <a:buNone/>
            </a:pPr>
            <a:r>
              <a:rPr lang="fa-IR" sz="2000" dirty="0">
                <a:solidFill>
                  <a:srgbClr val="555555"/>
                </a:solidFill>
                <a:latin typeface="IransansFarsi"/>
              </a:rPr>
              <a:t>چه بوهایی را حس کرده اید؟</a:t>
            </a:r>
          </a:p>
          <a:p>
            <a:pPr marL="0" lvl="0" indent="0" algn="just" rtl="1">
              <a:buNone/>
            </a:pPr>
            <a:r>
              <a:rPr lang="fa-IR" sz="2000" dirty="0">
                <a:solidFill>
                  <a:srgbClr val="555555"/>
                </a:solidFill>
                <a:latin typeface="IransansFarsi"/>
              </a:rPr>
              <a:t>چه صداهایی را شنیده اید؟</a:t>
            </a:r>
          </a:p>
          <a:p>
            <a:pPr marL="0" lvl="0" indent="0" algn="just" rtl="1">
              <a:buNone/>
            </a:pPr>
            <a:r>
              <a:rPr lang="fa-IR" sz="2000" dirty="0">
                <a:solidFill>
                  <a:srgbClr val="555555"/>
                </a:solidFill>
                <a:latin typeface="IransansFarsi"/>
              </a:rPr>
              <a:t>با طرح سوالات بیشتر آنها را با مشاهدات عمیق تر از محیط اطراف هدایت کنید.</a:t>
            </a:r>
          </a:p>
          <a:p>
            <a:pPr marL="0" lvl="0" indent="0" algn="just" rtl="1">
              <a:buNone/>
            </a:pPr>
            <a:r>
              <a:rPr lang="fa-IR" sz="2000" dirty="0">
                <a:solidFill>
                  <a:srgbClr val="555555"/>
                </a:solidFill>
                <a:latin typeface="IransansFarsi"/>
              </a:rPr>
              <a:t>از آنها بخواهید دانسته های خود را بطور دقیق برای شما و دیگر دانش آموزان بازگو کنند.</a:t>
            </a:r>
          </a:p>
          <a:p>
            <a:pPr marL="0" lvl="0" indent="0" algn="just" rtl="1">
              <a:buNone/>
            </a:pPr>
            <a:r>
              <a:rPr lang="fa-IR" sz="2000" dirty="0">
                <a:solidFill>
                  <a:srgbClr val="555555"/>
                </a:solidFill>
                <a:latin typeface="IransansFarsi"/>
              </a:rPr>
              <a:t>دانش آموزان را در موقعیت های مختلفی قرار دهید تا بتوانند از حواس پنجگانه خود برای درک محیط اطراف استفاده کنند.</a:t>
            </a:r>
          </a:p>
          <a:p>
            <a:endParaRPr lang="en-US" dirty="0"/>
          </a:p>
        </p:txBody>
      </p:sp>
    </p:spTree>
    <p:extLst>
      <p:ext uri="{BB962C8B-B14F-4D97-AF65-F5344CB8AC3E}">
        <p14:creationId xmlns:p14="http://schemas.microsoft.com/office/powerpoint/2010/main" val="2989808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prstClr val="black"/>
                </a:solidFill>
              </a:rPr>
              <a:t>نکات آموزشی وفعالیتهای پیشنهادی</a:t>
            </a:r>
            <a:endParaRPr lang="en-US" dirty="0"/>
          </a:p>
        </p:txBody>
      </p:sp>
      <p:sp>
        <p:nvSpPr>
          <p:cNvPr id="3" name="Content Placeholder 2"/>
          <p:cNvSpPr>
            <a:spLocks noGrp="1"/>
          </p:cNvSpPr>
          <p:nvPr>
            <p:ph idx="1"/>
          </p:nvPr>
        </p:nvSpPr>
        <p:spPr/>
        <p:txBody>
          <a:bodyPr>
            <a:normAutofit/>
          </a:bodyPr>
          <a:lstStyle/>
          <a:p>
            <a:pPr marL="0" indent="0" algn="just" rtl="1">
              <a:lnSpc>
                <a:spcPct val="200000"/>
              </a:lnSpc>
              <a:buNone/>
            </a:pPr>
            <a:r>
              <a:rPr lang="fa-IR" dirty="0">
                <a:solidFill>
                  <a:srgbClr val="008000"/>
                </a:solidFill>
                <a:latin typeface="IRANSans"/>
              </a:rPr>
              <a:t>از چشمهای خود باید مواظبت کنیم</a:t>
            </a:r>
            <a:r>
              <a:rPr lang="fa-IR" dirty="0" smtClean="0">
                <a:solidFill>
                  <a:srgbClr val="008000"/>
                </a:solidFill>
                <a:latin typeface="IRANSans"/>
              </a:rPr>
              <a:t>.</a:t>
            </a:r>
            <a:endParaRPr lang="fa-IR" dirty="0">
              <a:solidFill>
                <a:srgbClr val="222222"/>
              </a:solidFill>
              <a:latin typeface="IRANSans"/>
            </a:endParaRPr>
          </a:p>
          <a:p>
            <a:pPr marL="0" indent="0" algn="just" rtl="1">
              <a:lnSpc>
                <a:spcPct val="200000"/>
              </a:lnSpc>
              <a:buNone/>
            </a:pPr>
            <a:r>
              <a:rPr lang="fa-IR" dirty="0">
                <a:solidFill>
                  <a:srgbClr val="222222"/>
                </a:solidFill>
                <a:latin typeface="IRANSans"/>
              </a:rPr>
              <a:t>دست کثیف به چشمهایمان نزنیم. نزدیک تلویزیون ننشینیم.</a:t>
            </a:r>
          </a:p>
          <a:p>
            <a:pPr marL="0" indent="0" algn="just" rtl="1">
              <a:lnSpc>
                <a:spcPct val="200000"/>
              </a:lnSpc>
              <a:buNone/>
            </a:pPr>
            <a:r>
              <a:rPr lang="fa-IR" dirty="0">
                <a:solidFill>
                  <a:srgbClr val="222222"/>
                </a:solidFill>
                <a:latin typeface="IRANSans"/>
              </a:rPr>
              <a:t>موقع مطالعه کتاب را به چشمان خود نزدیک نکنیم. سالی دوبار به پزشک مراجعه کنیم.</a:t>
            </a:r>
          </a:p>
          <a:p>
            <a:pPr marL="0" indent="0" algn="r" rtl="1">
              <a:buNone/>
            </a:pPr>
            <a:endParaRPr lang="fa-IR" dirty="0"/>
          </a:p>
        </p:txBody>
      </p:sp>
    </p:spTree>
    <p:extLst>
      <p:ext uri="{BB962C8B-B14F-4D97-AF65-F5344CB8AC3E}">
        <p14:creationId xmlns:p14="http://schemas.microsoft.com/office/powerpoint/2010/main" val="2581511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ادامه درس</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fa-IR" dirty="0"/>
              <a:t>از گوشهای خود باید مواظبت کنیم.</a:t>
            </a:r>
          </a:p>
          <a:p>
            <a:pPr algn="r" rtl="1"/>
            <a:r>
              <a:rPr lang="fa-IR" dirty="0"/>
              <a:t>اوّل چیزهای نوک تیز در گوش نکنیم. از صداهایی بلند دوری کنیم.</a:t>
            </a:r>
          </a:p>
          <a:p>
            <a:pPr algn="r" rtl="1"/>
            <a:endParaRPr lang="fa-IR" dirty="0"/>
          </a:p>
          <a:p>
            <a:pPr algn="r" rtl="1"/>
            <a:r>
              <a:rPr lang="fa-IR" dirty="0"/>
              <a:t>در گوش یکدیگر صحبت نکنیم. گوش هایمان را تمیز نگه داریم.سالی دوبار به پزشک مراجعه کنیم.</a:t>
            </a:r>
          </a:p>
          <a:p>
            <a:pPr algn="r" rtl="1"/>
            <a:endParaRPr lang="fa-IR" dirty="0"/>
          </a:p>
          <a:p>
            <a:pPr algn="r" rtl="1"/>
            <a:r>
              <a:rPr lang="fa-IR" dirty="0"/>
              <a:t>بویایی و شنوای بعضی حیوانات بسیار قوی است مانند سگ</a:t>
            </a:r>
          </a:p>
          <a:p>
            <a:pPr algn="r" rtl="1"/>
            <a:endParaRPr lang="fa-IR" dirty="0"/>
          </a:p>
          <a:p>
            <a:pPr algn="r" rtl="1"/>
            <a:r>
              <a:rPr lang="fa-IR" dirty="0"/>
              <a:t>دانش آموزان با چشم بسته خوردنی های مختلف را شناسایی می کنند.</a:t>
            </a:r>
          </a:p>
          <a:p>
            <a:pPr algn="r" rtl="1"/>
            <a:endParaRPr lang="fa-IR" dirty="0"/>
          </a:p>
          <a:p>
            <a:pPr algn="r" rtl="1"/>
            <a:r>
              <a:rPr lang="fa-IR" dirty="0"/>
              <a:t>همان طور که به کمک چشم و گوش خود می توانیم چیزها را بشناسیم. به کمک پوست ،</a:t>
            </a:r>
          </a:p>
          <a:p>
            <a:pPr algn="r" rtl="1"/>
            <a:r>
              <a:rPr lang="fa-IR" dirty="0"/>
              <a:t>بینی و زبان هم می توانیم آن را بشناسیم.</a:t>
            </a:r>
            <a:endParaRPr lang="en-US" dirty="0"/>
          </a:p>
        </p:txBody>
      </p:sp>
    </p:spTree>
    <p:extLst>
      <p:ext uri="{BB962C8B-B14F-4D97-AF65-F5344CB8AC3E}">
        <p14:creationId xmlns:p14="http://schemas.microsoft.com/office/powerpoint/2010/main" val="3499128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درس سوم کتاب اول ابتدایی: سالم وشادب باش</a:t>
            </a:r>
            <a:endParaRPr lang="en-US" dirty="0"/>
          </a:p>
        </p:txBody>
      </p:sp>
      <p:sp>
        <p:nvSpPr>
          <p:cNvPr id="3" name="Content Placeholder 2"/>
          <p:cNvSpPr>
            <a:spLocks noGrp="1"/>
          </p:cNvSpPr>
          <p:nvPr>
            <p:ph idx="1"/>
          </p:nvPr>
        </p:nvSpPr>
        <p:spPr/>
        <p:txBody>
          <a:bodyPr>
            <a:normAutofit fontScale="92500" lnSpcReduction="20000"/>
          </a:bodyPr>
          <a:lstStyle/>
          <a:p>
            <a:pPr algn="just" rtl="1"/>
            <a:r>
              <a:rPr lang="fa-IR" dirty="0">
                <a:solidFill>
                  <a:srgbClr val="555555"/>
                </a:solidFill>
                <a:latin typeface="IransansFarsi"/>
              </a:rPr>
              <a:t>در درس سوم که موضوع آن سالم و شاداب باش، دانش آموزان با عوامل موثر در سلامتی و افزایش آن آشنا می شوند.</a:t>
            </a:r>
          </a:p>
          <a:p>
            <a:pPr algn="just" rtl="1"/>
            <a:r>
              <a:rPr lang="fa-IR" dirty="0">
                <a:solidFill>
                  <a:srgbClr val="555555"/>
                </a:solidFill>
                <a:latin typeface="IransansFarsi"/>
              </a:rPr>
              <a:t>روش تدریس باید بگونه ای باشد که دانش آموزان طی فعالیت هایی که انجام می دهند یاد بگیرند برنامه روزانه مناسبی برای بهبود سلامتی خود تهیه و اجرا کنند.</a:t>
            </a:r>
          </a:p>
          <a:p>
            <a:pPr algn="just" rtl="1"/>
            <a:r>
              <a:rPr lang="fa-IR" dirty="0">
                <a:solidFill>
                  <a:srgbClr val="555555"/>
                </a:solidFill>
                <a:latin typeface="IransansFarsi"/>
              </a:rPr>
              <a:t>نکات زیر را در ارتباط با این مبحث رعایت کنید:</a:t>
            </a:r>
          </a:p>
          <a:p>
            <a:pPr algn="just" rtl="1"/>
            <a:r>
              <a:rPr lang="fa-IR" dirty="0">
                <a:solidFill>
                  <a:srgbClr val="555555"/>
                </a:solidFill>
                <a:latin typeface="IransansFarsi"/>
              </a:rPr>
              <a:t>1- بهتر است لیستی از غذاهای مفید و غیر مفید تهیه کرده و به دانش آموزان ارائه دهید.</a:t>
            </a:r>
          </a:p>
          <a:p>
            <a:pPr algn="just" rtl="1"/>
            <a:r>
              <a:rPr lang="fa-IR" dirty="0">
                <a:solidFill>
                  <a:srgbClr val="555555"/>
                </a:solidFill>
                <a:latin typeface="IransansFarsi"/>
              </a:rPr>
              <a:t>2- در مورد فواید و مضررات مواد غذایی با دانش آموزان صحبت کنید.</a:t>
            </a:r>
          </a:p>
          <a:p>
            <a:pPr algn="just" rtl="1"/>
            <a:r>
              <a:rPr lang="fa-IR" dirty="0">
                <a:solidFill>
                  <a:srgbClr val="555555"/>
                </a:solidFill>
                <a:latin typeface="IransansFarsi"/>
              </a:rPr>
              <a:t>3- از آنها بخواهید خود لیستی از غذاهای خوشمزه در حین حال مفید را تهیه و در کلاس بخوانند.</a:t>
            </a:r>
          </a:p>
          <a:p>
            <a:pPr algn="just" rtl="1"/>
            <a:r>
              <a:rPr lang="fa-IR" dirty="0">
                <a:solidFill>
                  <a:srgbClr val="555555"/>
                </a:solidFill>
                <a:latin typeface="IransansFarsi"/>
              </a:rPr>
              <a:t>4- علت مفید بودن هر کدام از مواد غذایی را از آنها بخواهید.</a:t>
            </a:r>
          </a:p>
          <a:p>
            <a:pPr algn="just" rtl="1"/>
            <a:r>
              <a:rPr lang="fa-IR" dirty="0">
                <a:solidFill>
                  <a:srgbClr val="555555"/>
                </a:solidFill>
                <a:latin typeface="IransansFarsi"/>
              </a:rPr>
              <a:t>5- در زمینه ورزش بعد از توضیحی که در مورد فواید ورزش کردن بیان کردید از دانش آموزان بخواهید هر کدام هر نرمشی را که بلد هستند در کلاس انجام دهند.</a:t>
            </a:r>
          </a:p>
          <a:p>
            <a:pPr algn="r" rtl="1"/>
            <a:endParaRPr lang="en-US" dirty="0"/>
          </a:p>
        </p:txBody>
      </p:sp>
    </p:spTree>
    <p:extLst>
      <p:ext uri="{BB962C8B-B14F-4D97-AF65-F5344CB8AC3E}">
        <p14:creationId xmlns:p14="http://schemas.microsoft.com/office/powerpoint/2010/main" val="1573867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ادامه درس سوم پایه اول</a:t>
            </a:r>
            <a:endParaRPr lang="en-US" dirty="0"/>
          </a:p>
        </p:txBody>
      </p:sp>
      <p:sp>
        <p:nvSpPr>
          <p:cNvPr id="3" name="Content Placeholder 2"/>
          <p:cNvSpPr>
            <a:spLocks noGrp="1"/>
          </p:cNvSpPr>
          <p:nvPr>
            <p:ph idx="1"/>
          </p:nvPr>
        </p:nvSpPr>
        <p:spPr/>
        <p:txBody>
          <a:bodyPr>
            <a:normAutofit fontScale="92500"/>
          </a:bodyPr>
          <a:lstStyle/>
          <a:p>
            <a:pPr lvl="0" algn="just" rtl="1">
              <a:lnSpc>
                <a:spcPct val="150000"/>
              </a:lnSpc>
            </a:pPr>
            <a:r>
              <a:rPr lang="fa-IR" sz="1100" dirty="0">
                <a:solidFill>
                  <a:srgbClr val="555555"/>
                </a:solidFill>
                <a:latin typeface="IransansFarsi"/>
              </a:rPr>
              <a:t>6</a:t>
            </a:r>
            <a:r>
              <a:rPr lang="fa-IR" sz="1600" dirty="0">
                <a:solidFill>
                  <a:srgbClr val="555555"/>
                </a:solidFill>
                <a:latin typeface="IransansFarsi"/>
                <a:cs typeface="B Nazanin" panose="00000400000000000000" pitchFamily="2" charset="-78"/>
              </a:rPr>
              <a:t>- در مورد بهداشت فردی، از آنها سوال کنید که لوازم شخصی هر فرد کدام است؟ آنها را نام ببرند.</a:t>
            </a:r>
          </a:p>
          <a:p>
            <a:pPr lvl="0" algn="just" rtl="1">
              <a:lnSpc>
                <a:spcPct val="150000"/>
              </a:lnSpc>
            </a:pPr>
            <a:r>
              <a:rPr lang="fa-IR" sz="1600" dirty="0">
                <a:solidFill>
                  <a:srgbClr val="555555"/>
                </a:solidFill>
                <a:latin typeface="IransansFarsi"/>
                <a:cs typeface="B Nazanin" panose="00000400000000000000" pitchFamily="2" charset="-78"/>
              </a:rPr>
              <a:t>7- روش صحیح مسواک زدن را به آنها آموزش دهید.</a:t>
            </a:r>
          </a:p>
          <a:p>
            <a:pPr lvl="0" algn="just" rtl="1">
              <a:lnSpc>
                <a:spcPct val="150000"/>
              </a:lnSpc>
            </a:pPr>
            <a:r>
              <a:rPr lang="fa-IR" sz="1600" dirty="0">
                <a:solidFill>
                  <a:srgbClr val="555555"/>
                </a:solidFill>
                <a:latin typeface="IransansFarsi"/>
                <a:cs typeface="B Nazanin" panose="00000400000000000000" pitchFamily="2" charset="-78"/>
              </a:rPr>
              <a:t>به این صورت که از دانش آموزان بخواهید توضیح دهند که چگونه مسواک می زنند.</a:t>
            </a:r>
          </a:p>
          <a:p>
            <a:pPr lvl="0" algn="just" rtl="1">
              <a:lnSpc>
                <a:spcPct val="150000"/>
              </a:lnSpc>
            </a:pPr>
            <a:r>
              <a:rPr lang="fa-IR" sz="1600" dirty="0">
                <a:solidFill>
                  <a:srgbClr val="555555"/>
                </a:solidFill>
                <a:latin typeface="IransansFarsi"/>
                <a:cs typeface="B Nazanin" panose="00000400000000000000" pitchFamily="2" charset="-78"/>
              </a:rPr>
              <a:t>بعد از توضیحات آنها، خود روش صحیح مسواک زدن را توضیح داده تا آنها روش درست را یاد بگیرند.</a:t>
            </a:r>
          </a:p>
          <a:p>
            <a:pPr lvl="0" algn="just" rtl="1">
              <a:lnSpc>
                <a:spcPct val="150000"/>
              </a:lnSpc>
            </a:pPr>
            <a:r>
              <a:rPr lang="fa-IR" sz="1600" dirty="0">
                <a:solidFill>
                  <a:srgbClr val="555555"/>
                </a:solidFill>
                <a:latin typeface="IransansFarsi"/>
                <a:cs typeface="B Nazanin" panose="00000400000000000000" pitchFamily="2" charset="-78"/>
              </a:rPr>
              <a:t>8- در زمینه مراجعه به دکتر برای کاهش ترس آنها از دکتر و مصرف آمپول و داروها، به صورت دسته جمعی به یک مرکز درمانی با هدف آشتی دانش آموزان با داروها، بروید.</a:t>
            </a:r>
          </a:p>
          <a:p>
            <a:pPr lvl="0" algn="just" rtl="1">
              <a:lnSpc>
                <a:spcPct val="150000"/>
              </a:lnSpc>
            </a:pPr>
            <a:r>
              <a:rPr lang="fa-IR" sz="1600" dirty="0">
                <a:solidFill>
                  <a:srgbClr val="555555"/>
                </a:solidFill>
                <a:latin typeface="IransansFarsi"/>
                <a:cs typeface="B Nazanin" panose="00000400000000000000" pitchFamily="2" charset="-78"/>
              </a:rPr>
              <a:t>9- در زمینه ایمنی بهتر است با همکاری دانش آموزان، مکان های خطرآفرین را شناسایی کنید.</a:t>
            </a:r>
          </a:p>
          <a:p>
            <a:pPr lvl="0" algn="just" rtl="1">
              <a:lnSpc>
                <a:spcPct val="150000"/>
              </a:lnSpc>
            </a:pPr>
            <a:r>
              <a:rPr lang="fa-IR" sz="1600" dirty="0">
                <a:solidFill>
                  <a:srgbClr val="555555"/>
                </a:solidFill>
                <a:latin typeface="IransansFarsi"/>
                <a:cs typeface="B Nazanin" panose="00000400000000000000" pitchFamily="2" charset="-78"/>
              </a:rPr>
              <a:t>آنها را به مراکز امداد رسانی نظیر هلال احمر، آتش نشانی و اورژانس با هدف آشنایی با این مراکز ببرید.</a:t>
            </a:r>
          </a:p>
          <a:p>
            <a:pPr lvl="0" algn="just" rtl="1">
              <a:lnSpc>
                <a:spcPct val="150000"/>
              </a:lnSpc>
            </a:pPr>
            <a:r>
              <a:rPr lang="fa-IR" sz="1600" dirty="0">
                <a:solidFill>
                  <a:srgbClr val="555555"/>
                </a:solidFill>
                <a:latin typeface="IransansFarsi"/>
                <a:cs typeface="B Nazanin" panose="00000400000000000000" pitchFamily="2" charset="-78"/>
              </a:rPr>
              <a:t>10- در مورد خواب، استراحت و بیداری با دانش آموزان صحبت کنید.</a:t>
            </a:r>
          </a:p>
          <a:p>
            <a:pPr lvl="0" algn="just" rtl="1">
              <a:lnSpc>
                <a:spcPct val="150000"/>
              </a:lnSpc>
            </a:pPr>
            <a:r>
              <a:rPr lang="fa-IR" sz="1600" dirty="0">
                <a:solidFill>
                  <a:srgbClr val="555555"/>
                </a:solidFill>
                <a:latin typeface="IransansFarsi"/>
                <a:cs typeface="B Nazanin" panose="00000400000000000000" pitchFamily="2" charset="-78"/>
              </a:rPr>
              <a:t>اینکه بهترین زمان خوابیدن، استراحت و فعالیت کردن چه زمان هایی است و …</a:t>
            </a:r>
          </a:p>
        </p:txBody>
      </p:sp>
    </p:spTree>
    <p:extLst>
      <p:ext uri="{BB962C8B-B14F-4D97-AF65-F5344CB8AC3E}">
        <p14:creationId xmlns:p14="http://schemas.microsoft.com/office/powerpoint/2010/main" val="678964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نحوه تدریس  </a:t>
            </a:r>
            <a:r>
              <a:rPr lang="fa-IR" dirty="0"/>
              <a:t>درس ۴ دنیای جانوران</a:t>
            </a:r>
            <a:br>
              <a:rPr lang="fa-IR" dirty="0"/>
            </a:br>
            <a:endParaRPr lang="en-US" dirty="0"/>
          </a:p>
        </p:txBody>
      </p:sp>
      <p:sp>
        <p:nvSpPr>
          <p:cNvPr id="3" name="Content Placeholder 2"/>
          <p:cNvSpPr>
            <a:spLocks noGrp="1"/>
          </p:cNvSpPr>
          <p:nvPr>
            <p:ph idx="1"/>
          </p:nvPr>
        </p:nvSpPr>
        <p:spPr/>
        <p:txBody>
          <a:bodyPr>
            <a:normAutofit/>
          </a:bodyPr>
          <a:lstStyle/>
          <a:p>
            <a:pPr marL="0" indent="0" algn="just" rtl="1">
              <a:buNone/>
            </a:pPr>
            <a:r>
              <a:rPr lang="fa-IR" dirty="0" smtClean="0">
                <a:solidFill>
                  <a:srgbClr val="555555"/>
                </a:solidFill>
                <a:latin typeface="IransansFarsi"/>
              </a:rPr>
              <a:t>در </a:t>
            </a:r>
            <a:r>
              <a:rPr lang="fa-IR" dirty="0">
                <a:solidFill>
                  <a:srgbClr val="555555"/>
                </a:solidFill>
                <a:latin typeface="IransansFarsi"/>
              </a:rPr>
              <a:t>این درس چهارم که موضوع آن، جانوران است، دانش آموزان با موارد زیر آشنا می شوند</a:t>
            </a:r>
            <a:r>
              <a:rPr lang="fa-IR" dirty="0" smtClean="0">
                <a:solidFill>
                  <a:srgbClr val="555555"/>
                </a:solidFill>
                <a:latin typeface="IransansFarsi"/>
              </a:rPr>
              <a:t>:</a:t>
            </a:r>
          </a:p>
          <a:p>
            <a:pPr marL="0" indent="0" algn="just" rtl="1">
              <a:buNone/>
            </a:pPr>
            <a:r>
              <a:rPr lang="fa-IR" dirty="0" smtClean="0">
                <a:solidFill>
                  <a:srgbClr val="555555"/>
                </a:solidFill>
                <a:latin typeface="IransansFarsi"/>
              </a:rPr>
              <a:t>ارتباط </a:t>
            </a:r>
            <a:r>
              <a:rPr lang="fa-IR" dirty="0">
                <a:solidFill>
                  <a:srgbClr val="555555"/>
                </a:solidFill>
                <a:latin typeface="IransansFarsi"/>
              </a:rPr>
              <a:t>زندگی انسان با جانوران </a:t>
            </a:r>
            <a:r>
              <a:rPr lang="fa-IR" dirty="0" smtClean="0">
                <a:solidFill>
                  <a:srgbClr val="555555"/>
                </a:solidFill>
                <a:latin typeface="IransansFarsi"/>
              </a:rPr>
              <a:t>مختلف</a:t>
            </a:r>
          </a:p>
          <a:p>
            <a:pPr marL="0" indent="0" algn="just" rtl="1">
              <a:buNone/>
            </a:pPr>
            <a:r>
              <a:rPr lang="fa-IR" dirty="0" smtClean="0">
                <a:solidFill>
                  <a:srgbClr val="555555"/>
                </a:solidFill>
                <a:latin typeface="IransansFarsi"/>
              </a:rPr>
              <a:t>آگاهی </a:t>
            </a:r>
            <a:r>
              <a:rPr lang="fa-IR" dirty="0">
                <a:solidFill>
                  <a:srgbClr val="555555"/>
                </a:solidFill>
                <a:latin typeface="IransansFarsi"/>
              </a:rPr>
              <a:t>از مهم ترین منابع غذایی</a:t>
            </a:r>
          </a:p>
          <a:p>
            <a:pPr marL="0" indent="0" algn="just" rtl="1">
              <a:buNone/>
            </a:pPr>
            <a:r>
              <a:rPr lang="fa-IR" dirty="0">
                <a:solidFill>
                  <a:srgbClr val="555555"/>
                </a:solidFill>
                <a:latin typeface="IransansFarsi"/>
              </a:rPr>
              <a:t> نحوه حرکت، رشد و زندگی و تولید مثل جانوران مختلف</a:t>
            </a:r>
          </a:p>
          <a:p>
            <a:pPr marL="0" indent="0" algn="just" rtl="1">
              <a:buNone/>
            </a:pPr>
            <a:r>
              <a:rPr lang="fa-IR" dirty="0">
                <a:solidFill>
                  <a:srgbClr val="555555"/>
                </a:solidFill>
                <a:latin typeface="IransansFarsi"/>
              </a:rPr>
              <a:t>بهتر است برای درک کامل این مبحث هر دانش آموزی یک جانور از محیط زندگی خود را انتخاب کند.</a:t>
            </a:r>
          </a:p>
          <a:p>
            <a:pPr marL="0" indent="0" algn="just" rtl="1">
              <a:buNone/>
            </a:pPr>
            <a:r>
              <a:rPr lang="fa-IR" dirty="0">
                <a:solidFill>
                  <a:srgbClr val="555555"/>
                </a:solidFill>
                <a:latin typeface="IransansFarsi"/>
              </a:rPr>
              <a:t>در مورد نحوه حرکت، رشد و زندگی این جانور اطلاعات جمع کند.</a:t>
            </a:r>
          </a:p>
          <a:p>
            <a:pPr marL="0" indent="0" algn="just" rtl="1">
              <a:buNone/>
            </a:pPr>
            <a:r>
              <a:rPr lang="fa-IR" dirty="0">
                <a:solidFill>
                  <a:srgbClr val="555555"/>
                </a:solidFill>
                <a:latin typeface="IransansFarsi"/>
              </a:rPr>
              <a:t>تفاوت ها و شباهت های این جانور را با دیگر موجودات زنده بررسی کند</a:t>
            </a:r>
          </a:p>
          <a:p>
            <a:pPr marL="0" indent="0" algn="r" rtl="1">
              <a:buNone/>
            </a:pPr>
            <a:endParaRPr lang="en-US" dirty="0"/>
          </a:p>
        </p:txBody>
      </p:sp>
    </p:spTree>
    <p:extLst>
      <p:ext uri="{BB962C8B-B14F-4D97-AF65-F5344CB8AC3E}">
        <p14:creationId xmlns:p14="http://schemas.microsoft.com/office/powerpoint/2010/main" val="15009938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prstClr val="black"/>
                </a:solidFill>
              </a:rPr>
              <a:t>دانستنی های معلم</a:t>
            </a:r>
            <a:endParaRPr lang="en-US" dirty="0"/>
          </a:p>
        </p:txBody>
      </p:sp>
      <p:sp>
        <p:nvSpPr>
          <p:cNvPr id="3" name="Content Placeholder 2"/>
          <p:cNvSpPr>
            <a:spLocks noGrp="1"/>
          </p:cNvSpPr>
          <p:nvPr>
            <p:ph idx="1"/>
          </p:nvPr>
        </p:nvSpPr>
        <p:spPr/>
        <p:txBody>
          <a:bodyPr/>
          <a:lstStyle/>
          <a:p>
            <a:pPr marL="0" indent="0" algn="r" rtl="1">
              <a:buNone/>
            </a:pPr>
            <a:r>
              <a:rPr lang="fa-IR" dirty="0" smtClean="0"/>
              <a:t>موجودات زنده به گروههای آغازیان ساده مانند بکتریها وجلبکهای ذره بینی طبقه بندی میشوند</a:t>
            </a:r>
          </a:p>
          <a:p>
            <a:pPr marL="0" indent="0" algn="r" rtl="1">
              <a:buNone/>
            </a:pPr>
            <a:r>
              <a:rPr lang="fa-IR" dirty="0" smtClean="0"/>
              <a:t>بدن همه جانداران به جزویروس ها از سلول ساخته شده</a:t>
            </a:r>
          </a:p>
          <a:p>
            <a:pPr marL="0" indent="0" algn="r" rtl="1">
              <a:buNone/>
            </a:pPr>
            <a:r>
              <a:rPr lang="fa-IR" dirty="0" smtClean="0"/>
              <a:t>همه آنها با خوردن ، انرژی لازم را برای حرکت و...دریافت میکنند</a:t>
            </a:r>
          </a:p>
          <a:p>
            <a:pPr marL="0" indent="0" algn="r" rtl="1">
              <a:buNone/>
            </a:pPr>
            <a:endParaRPr lang="en-US" dirty="0"/>
          </a:p>
        </p:txBody>
      </p:sp>
    </p:spTree>
    <p:extLst>
      <p:ext uri="{BB962C8B-B14F-4D97-AF65-F5344CB8AC3E}">
        <p14:creationId xmlns:p14="http://schemas.microsoft.com/office/powerpoint/2010/main" val="3162032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3200" dirty="0">
                <a:solidFill>
                  <a:srgbClr val="94C600"/>
                </a:solidFill>
                <a:latin typeface="Century Gothic"/>
                <a:cs typeface="B Titr" panose="00000700000000000000" pitchFamily="2" charset="-78"/>
              </a:rPr>
              <a:t>موضوع این جلسه </a:t>
            </a:r>
            <a:r>
              <a:rPr lang="fa-IR" sz="3200" dirty="0" smtClean="0">
                <a:solidFill>
                  <a:srgbClr val="94C600"/>
                </a:solidFill>
                <a:latin typeface="Century Gothic"/>
                <a:cs typeface="B Titr" panose="00000700000000000000" pitchFamily="2" charset="-78"/>
              </a:rPr>
              <a:t>:</a:t>
            </a:r>
            <a:endParaRPr lang="en-US" dirty="0"/>
          </a:p>
        </p:txBody>
      </p:sp>
      <p:sp>
        <p:nvSpPr>
          <p:cNvPr id="3" name="Content Placeholder 2"/>
          <p:cNvSpPr>
            <a:spLocks noGrp="1"/>
          </p:cNvSpPr>
          <p:nvPr>
            <p:ph idx="1"/>
          </p:nvPr>
        </p:nvSpPr>
        <p:spPr/>
        <p:txBody>
          <a:bodyPr/>
          <a:lstStyle/>
          <a:p>
            <a:pPr marL="68580" lvl="0" indent="0" algn="ctr" rtl="1">
              <a:lnSpc>
                <a:spcPct val="200000"/>
              </a:lnSpc>
              <a:spcBef>
                <a:spcPct val="20000"/>
              </a:spcBef>
              <a:buClr>
                <a:srgbClr val="94C600"/>
              </a:buClr>
              <a:buSzPct val="76000"/>
              <a:buNone/>
            </a:pPr>
            <a:r>
              <a:rPr lang="fa-IR" dirty="0">
                <a:solidFill>
                  <a:srgbClr val="3E3D2D"/>
                </a:solidFill>
                <a:latin typeface="Century Gothic"/>
                <a:ea typeface="+mj-ea"/>
                <a:cs typeface="B Titr" panose="00000700000000000000" pitchFamily="2" charset="-78"/>
              </a:rPr>
              <a:t>بررسی کتاب درسی علوم </a:t>
            </a:r>
            <a:r>
              <a:rPr lang="fa-IR" dirty="0" smtClean="0">
                <a:solidFill>
                  <a:srgbClr val="3E3D2D"/>
                </a:solidFill>
                <a:latin typeface="Century Gothic"/>
                <a:ea typeface="+mj-ea"/>
                <a:cs typeface="B Titr" panose="00000700000000000000" pitchFamily="2" charset="-78"/>
              </a:rPr>
              <a:t>تجربی</a:t>
            </a:r>
          </a:p>
          <a:p>
            <a:pPr marL="68580" lvl="0" indent="0" algn="ctr" rtl="1">
              <a:lnSpc>
                <a:spcPct val="200000"/>
              </a:lnSpc>
              <a:spcBef>
                <a:spcPct val="20000"/>
              </a:spcBef>
              <a:buClr>
                <a:srgbClr val="94C600"/>
              </a:buClr>
              <a:buSzPct val="76000"/>
              <a:buNone/>
            </a:pPr>
            <a:r>
              <a:rPr lang="fa-IR" dirty="0" smtClean="0">
                <a:solidFill>
                  <a:srgbClr val="3E3D2D"/>
                </a:solidFill>
                <a:latin typeface="Century Gothic"/>
                <a:ea typeface="+mj-ea"/>
                <a:cs typeface="B Titr" panose="00000700000000000000" pitchFamily="2" charset="-78"/>
              </a:rPr>
              <a:t> </a:t>
            </a:r>
            <a:r>
              <a:rPr lang="fa-IR" dirty="0">
                <a:solidFill>
                  <a:srgbClr val="3E3D2D"/>
                </a:solidFill>
                <a:latin typeface="Century Gothic"/>
                <a:ea typeface="+mj-ea"/>
                <a:cs typeface="B Titr" panose="00000700000000000000" pitchFamily="2" charset="-78"/>
              </a:rPr>
              <a:t>پایه اول </a:t>
            </a:r>
            <a:r>
              <a:rPr lang="fa-IR" dirty="0" smtClean="0">
                <a:solidFill>
                  <a:srgbClr val="3E3D2D"/>
                </a:solidFill>
                <a:latin typeface="Century Gothic"/>
                <a:ea typeface="+mj-ea"/>
                <a:cs typeface="B Titr" panose="00000700000000000000" pitchFamily="2" charset="-78"/>
              </a:rPr>
              <a:t>ابتدایی</a:t>
            </a:r>
          </a:p>
          <a:p>
            <a:pPr marL="68580" lvl="0" indent="0" algn="ctr" rtl="1">
              <a:lnSpc>
                <a:spcPct val="200000"/>
              </a:lnSpc>
              <a:spcBef>
                <a:spcPct val="20000"/>
              </a:spcBef>
              <a:buClr>
                <a:srgbClr val="94C600"/>
              </a:buClr>
              <a:buSzPct val="76000"/>
              <a:buNone/>
            </a:pPr>
            <a:r>
              <a:rPr lang="fa-IR" dirty="0" smtClean="0">
                <a:solidFill>
                  <a:srgbClr val="3E3D2D"/>
                </a:solidFill>
                <a:latin typeface="Century Gothic"/>
                <a:ea typeface="+mj-ea"/>
                <a:cs typeface="B Titr" panose="00000700000000000000" pitchFamily="2" charset="-78"/>
              </a:rPr>
              <a:t>درسهای 1تا4</a:t>
            </a:r>
            <a:endParaRPr lang="en-US" dirty="0"/>
          </a:p>
        </p:txBody>
      </p:sp>
      <p:pic>
        <p:nvPicPr>
          <p:cNvPr id="4" name="Audio 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836035270"/>
      </p:ext>
    </p:extLst>
  </p:cSld>
  <p:clrMapOvr>
    <a:masterClrMapping/>
  </p:clrMapOvr>
  <mc:AlternateContent xmlns:mc="http://schemas.openxmlformats.org/markup-compatibility/2006" xmlns:p14="http://schemas.microsoft.com/office/powerpoint/2010/main">
    <mc:Choice Requires="p14">
      <p:transition spd="slow" p14:dur="2000" advTm="8801"/>
    </mc:Choice>
    <mc:Fallback xmlns="">
      <p:transition spd="slow" advTm="8801"/>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اقدامات لازم قبل از آموزش دروس توسط معلمان</a:t>
            </a:r>
            <a:endParaRPr lang="en-US" dirty="0"/>
          </a:p>
        </p:txBody>
      </p:sp>
      <p:sp>
        <p:nvSpPr>
          <p:cNvPr id="3" name="Content Placeholder 2"/>
          <p:cNvSpPr>
            <a:spLocks noGrp="1"/>
          </p:cNvSpPr>
          <p:nvPr>
            <p:ph idx="1"/>
          </p:nvPr>
        </p:nvSpPr>
        <p:spPr/>
        <p:txBody>
          <a:bodyPr/>
          <a:lstStyle/>
          <a:p>
            <a:pPr marL="0" indent="0" algn="r" rtl="1">
              <a:lnSpc>
                <a:spcPct val="200000"/>
              </a:lnSpc>
              <a:buNone/>
            </a:pPr>
            <a:r>
              <a:rPr lang="fa-IR" dirty="0" smtClean="0"/>
              <a:t>1- مطالعه کامل کتاب راهنمای تدریس دروس علوم توسط معلم مربوطه بویژه قسمتهای مربوط به دانستنیهای معلم ، زیرا هرچه معلم برموضوعات کتاب احاطه کامل داشته باشد به همان میزان در تدریس موفق خواهد بود </a:t>
            </a:r>
          </a:p>
          <a:p>
            <a:pPr marL="0" indent="0" algn="r" rtl="1">
              <a:lnSpc>
                <a:spcPct val="200000"/>
              </a:lnSpc>
              <a:buNone/>
            </a:pPr>
            <a:r>
              <a:rPr lang="fa-IR" dirty="0" smtClean="0"/>
              <a:t>2- تهیه طرح درس سالانه، ماهانه، وروزانه برای کلیه دروس</a:t>
            </a:r>
          </a:p>
        </p:txBody>
      </p:sp>
      <p:pic>
        <p:nvPicPr>
          <p:cNvPr id="4" name="Recorded Soun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5791200" y="3124200"/>
            <a:ext cx="609600" cy="609600"/>
          </a:xfrm>
          <a:prstGeom prst="rect">
            <a:avLst/>
          </a:prstGeom>
        </p:spPr>
      </p:pic>
    </p:spTree>
    <p:extLst>
      <p:ext uri="{BB962C8B-B14F-4D97-AF65-F5344CB8AC3E}">
        <p14:creationId xmlns:p14="http://schemas.microsoft.com/office/powerpoint/2010/main" val="1026925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8659"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3200" dirty="0">
                <a:solidFill>
                  <a:prstClr val="black">
                    <a:lumMod val="75000"/>
                    <a:lumOff val="25000"/>
                  </a:prstClr>
                </a:solidFill>
                <a:latin typeface="Verdana"/>
                <a:cs typeface="B Titr" panose="00000700000000000000" pitchFamily="2" charset="-78"/>
              </a:rPr>
              <a:t>بسته ی آموزشی علوم تجربی شامل:</a:t>
            </a:r>
            <a:endParaRPr lang="en-US" dirty="0"/>
          </a:p>
        </p:txBody>
      </p:sp>
      <p:sp>
        <p:nvSpPr>
          <p:cNvPr id="3" name="Content Placeholder 2"/>
          <p:cNvSpPr>
            <a:spLocks noGrp="1"/>
          </p:cNvSpPr>
          <p:nvPr>
            <p:ph idx="1"/>
          </p:nvPr>
        </p:nvSpPr>
        <p:spPr/>
        <p:txBody>
          <a:bodyPr/>
          <a:lstStyle/>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کتاب درسی.</a:t>
            </a:r>
            <a:endParaRPr lang="en-US" sz="1800" dirty="0">
              <a:solidFill>
                <a:prstClr val="black">
                  <a:lumMod val="75000"/>
                  <a:lumOff val="25000"/>
                </a:prstClr>
              </a:solidFill>
              <a:latin typeface="Verdana"/>
              <a:cs typeface="B Nazanin" panose="00000400000000000000" pitchFamily="2" charset="-78"/>
            </a:endParaRPr>
          </a:p>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کتاب راهنمای معلم.</a:t>
            </a:r>
            <a:endParaRPr lang="en-US" sz="1800" dirty="0">
              <a:solidFill>
                <a:prstClr val="black">
                  <a:lumMod val="75000"/>
                  <a:lumOff val="25000"/>
                </a:prstClr>
              </a:solidFill>
              <a:latin typeface="Verdana"/>
              <a:cs typeface="B Nazanin" panose="00000400000000000000" pitchFamily="2" charset="-78"/>
            </a:endParaRPr>
          </a:p>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فیلم آموزشی شامل: فیلم جامع، فیلم معلم، فیلم اولیاء.</a:t>
            </a:r>
            <a:endParaRPr lang="en-US" sz="1800" dirty="0">
              <a:solidFill>
                <a:prstClr val="black">
                  <a:lumMod val="75000"/>
                  <a:lumOff val="25000"/>
                </a:prstClr>
              </a:solidFill>
              <a:latin typeface="Verdana"/>
              <a:cs typeface="B Nazanin" panose="00000400000000000000" pitchFamily="2" charset="-78"/>
            </a:endParaRPr>
          </a:p>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کتاب کار.</a:t>
            </a:r>
            <a:endParaRPr lang="en-US" sz="1800" dirty="0">
              <a:solidFill>
                <a:prstClr val="black">
                  <a:lumMod val="75000"/>
                  <a:lumOff val="25000"/>
                </a:prstClr>
              </a:solidFill>
              <a:latin typeface="Verdana"/>
              <a:cs typeface="B Nazanin" panose="00000400000000000000" pitchFamily="2" charset="-78"/>
            </a:endParaRPr>
          </a:p>
          <a:p>
            <a:endParaRPr lang="en-US" dirty="0"/>
          </a:p>
        </p:txBody>
      </p:sp>
      <p:pic>
        <p:nvPicPr>
          <p:cNvPr id="4" name="Recorded Soun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5791200" y="3124200"/>
            <a:ext cx="609600" cy="609600"/>
          </a:xfrm>
          <a:prstGeom prst="rect">
            <a:avLst/>
          </a:prstGeom>
        </p:spPr>
      </p:pic>
      <p:pic>
        <p:nvPicPr>
          <p:cNvPr id="5" name="Recorded Sound">
            <a:hlinkClick r:id="" action="ppaction://media"/>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5791200" y="3124200"/>
            <a:ext cx="609600" cy="609600"/>
          </a:xfrm>
          <a:prstGeom prst="rect">
            <a:avLst/>
          </a:prstGeom>
        </p:spPr>
      </p:pic>
    </p:spTree>
    <p:extLst>
      <p:ext uri="{BB962C8B-B14F-4D97-AF65-F5344CB8AC3E}">
        <p14:creationId xmlns:p14="http://schemas.microsoft.com/office/powerpoint/2010/main" val="23320623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6789"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41249" fill="hold"/>
                                        <p:tgtEl>
                                          <p:spTgt spid="5"/>
                                        </p:tgtEl>
                                      </p:cBhvr>
                                    </p:cmd>
                                  </p:childTnLst>
                                </p:cTn>
                              </p:par>
                            </p:childTnLst>
                          </p:cTn>
                        </p:par>
                      </p:childTnLst>
                    </p:cTn>
                  </p:par>
                </p:childTnLst>
              </p:cTn>
              <p:nextCondLst>
                <p:cond evt="onClick" delay="0">
                  <p:tgtEl>
                    <p:spTgt spid="5"/>
                  </p:tgtEl>
                </p:cond>
              </p:nextCondLst>
            </p:seq>
            <p:audio>
              <p:cMediaNode vol="80000">
                <p:cTn id="13" fill="hold" display="0">
                  <p:stCondLst>
                    <p:cond delay="indefinite"/>
                  </p:stCondLst>
                  <p:endCondLst>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3200" dirty="0">
                <a:solidFill>
                  <a:prstClr val="black">
                    <a:lumMod val="75000"/>
                    <a:lumOff val="25000"/>
                  </a:prstClr>
                </a:solidFill>
                <a:latin typeface="Verdana"/>
                <a:cs typeface="B Titr" panose="00000700000000000000" pitchFamily="2" charset="-78"/>
              </a:rPr>
              <a:t>بخش های مختلف کتاب درسی شامل:</a:t>
            </a:r>
            <a:endParaRPr lang="en-US" dirty="0"/>
          </a:p>
        </p:txBody>
      </p:sp>
      <p:sp>
        <p:nvSpPr>
          <p:cNvPr id="3" name="Content Placeholder 2"/>
          <p:cNvSpPr>
            <a:spLocks noGrp="1"/>
          </p:cNvSpPr>
          <p:nvPr>
            <p:ph idx="1"/>
          </p:nvPr>
        </p:nvSpPr>
        <p:spPr/>
        <p:txBody>
          <a:bodyPr/>
          <a:lstStyle/>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rPr>
              <a:t> </a:t>
            </a:r>
            <a:r>
              <a:rPr lang="fa-IR" sz="1800" dirty="0">
                <a:solidFill>
                  <a:prstClr val="black">
                    <a:lumMod val="75000"/>
                    <a:lumOff val="25000"/>
                  </a:prstClr>
                </a:solidFill>
                <a:latin typeface="Verdana"/>
                <a:cs typeface="B Nazanin" panose="00000400000000000000" pitchFamily="2" charset="-78"/>
              </a:rPr>
              <a:t>هشدار.</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نکته ی تاریخی.</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ایستگاه فکر.</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شگفتی های آفرینش.</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بیرون از کلاس، فعالیت خارج از کلاس.</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کار و فن آوری.</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آداب و مهارت های زندگی.</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علم و زندگی.</a:t>
            </a:r>
            <a:endParaRPr lang="en-US" sz="1800" dirty="0">
              <a:solidFill>
                <a:prstClr val="black">
                  <a:lumMod val="75000"/>
                  <a:lumOff val="25000"/>
                </a:prstClr>
              </a:solidFill>
              <a:latin typeface="Verdana"/>
              <a:cs typeface="B Nazanin" panose="00000400000000000000" pitchFamily="2" charset="-78"/>
            </a:endParaRPr>
          </a:p>
          <a:p>
            <a:pPr marL="342900" lvl="0" indent="-342900" algn="just"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در اصل انتظار می رود دانش آموزان پس از نوعی درگیر شدن با فعالیت های 'پیامدهای یادگیری'، توانایی خود را در دانش کسب شده در موقعیت های جدید نشان دهند به زبان ساده پیامد یادگیری به این پرسش که پاسخ می دهد در این رویکرد محیط مدرسه تنها محل آموزش اتفاق افتاده است که دانش آموز قادر باشد چه کاری را انجام دهد. </a:t>
            </a:r>
            <a:endParaRPr lang="en-US" sz="1800" dirty="0">
              <a:solidFill>
                <a:prstClr val="black">
                  <a:lumMod val="75000"/>
                  <a:lumOff val="25000"/>
                </a:prstClr>
              </a:solidFill>
              <a:latin typeface="Verdana"/>
              <a:cs typeface="B Nazanin" panose="00000400000000000000" pitchFamily="2" charset="-78"/>
            </a:endParaRPr>
          </a:p>
          <a:p>
            <a:endParaRPr lang="en-US" dirty="0"/>
          </a:p>
        </p:txBody>
      </p:sp>
      <p:pic>
        <p:nvPicPr>
          <p:cNvPr id="4" name="Recorded Soun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5791200" y="3124200"/>
            <a:ext cx="609600" cy="609600"/>
          </a:xfrm>
          <a:prstGeom prst="rect">
            <a:avLst/>
          </a:prstGeom>
        </p:spPr>
      </p:pic>
    </p:spTree>
    <p:extLst>
      <p:ext uri="{BB962C8B-B14F-4D97-AF65-F5344CB8AC3E}">
        <p14:creationId xmlns:p14="http://schemas.microsoft.com/office/powerpoint/2010/main" val="27103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54200"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2000" dirty="0">
                <a:solidFill>
                  <a:prstClr val="black">
                    <a:lumMod val="75000"/>
                    <a:lumOff val="25000"/>
                  </a:prstClr>
                </a:solidFill>
                <a:latin typeface="Verdana"/>
                <a:cs typeface="B Titr" panose="00000700000000000000" pitchFamily="2" charset="-78"/>
              </a:rPr>
              <a:t>معلمان به هنگام تدارک دیدن فرصت های آموزشی به آموزش به سه سطح زیر باید توجه کنند:</a:t>
            </a:r>
            <a:endParaRPr lang="en-US" dirty="0"/>
          </a:p>
        </p:txBody>
      </p:sp>
      <p:sp>
        <p:nvSpPr>
          <p:cNvPr id="3" name="Content Placeholder 2"/>
          <p:cNvSpPr>
            <a:spLocks noGrp="1"/>
          </p:cNvSpPr>
          <p:nvPr>
            <p:ph idx="1"/>
          </p:nvPr>
        </p:nvSpPr>
        <p:spPr/>
        <p:txBody>
          <a:bodyPr/>
          <a:lstStyle/>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fa-IR" sz="1800" dirty="0">
                <a:solidFill>
                  <a:prstClr val="black">
                    <a:lumMod val="75000"/>
                    <a:lumOff val="25000"/>
                  </a:prstClr>
                </a:solidFill>
                <a:latin typeface="Verdana"/>
                <a:cs typeface="B Nazanin" panose="00000400000000000000" pitchFamily="2" charset="-78"/>
              </a:rPr>
              <a:t>آموزش واقعیت ها.</a:t>
            </a:r>
            <a:endParaRPr lang="en-US" sz="1800" dirty="0">
              <a:solidFill>
                <a:prstClr val="black">
                  <a:lumMod val="75000"/>
                  <a:lumOff val="25000"/>
                </a:prstClr>
              </a:solidFill>
              <a:latin typeface="Verdana"/>
              <a:cs typeface="B Nazanin" panose="00000400000000000000" pitchFamily="2" charset="-78"/>
            </a:endParaRPr>
          </a:p>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آموزش مفاهیم، مهارت های اساسی.</a:t>
            </a:r>
          </a:p>
          <a:p>
            <a:pPr marL="342900" lvl="0" indent="-342900" algn="r" defTabSz="457200" rtl="1">
              <a:lnSpc>
                <a:spcPct val="100000"/>
              </a:lnSpc>
              <a:spcBef>
                <a:spcPct val="20000"/>
              </a:spcBef>
              <a:spcAft>
                <a:spcPts val="600"/>
              </a:spcAft>
              <a:buClr>
                <a:prstClr val="black">
                  <a:lumMod val="75000"/>
                  <a:lumOff val="25000"/>
                </a:prstClr>
              </a:buClr>
              <a:buFont typeface="Wingdings 2" charset="2"/>
              <a:buChar char=""/>
            </a:pPr>
            <a:r>
              <a:rPr lang="en-US" sz="1800" dirty="0">
                <a:solidFill>
                  <a:prstClr val="black">
                    <a:lumMod val="75000"/>
                    <a:lumOff val="25000"/>
                  </a:prstClr>
                </a:solidFill>
                <a:latin typeface="Verdana"/>
                <a:cs typeface="B Nazanin" panose="00000400000000000000" pitchFamily="2" charset="-78"/>
              </a:rPr>
              <a:t> </a:t>
            </a:r>
            <a:r>
              <a:rPr lang="fa-IR" sz="1800" dirty="0">
                <a:solidFill>
                  <a:prstClr val="black">
                    <a:lumMod val="75000"/>
                    <a:lumOff val="25000"/>
                  </a:prstClr>
                </a:solidFill>
                <a:latin typeface="Verdana"/>
                <a:cs typeface="B Nazanin" panose="00000400000000000000" pitchFamily="2" charset="-78"/>
              </a:rPr>
              <a:t>آموزش برای یادگیری آموخته ها در موقعیت های جدید</a:t>
            </a:r>
            <a:endParaRPr lang="en-US" sz="1800" dirty="0">
              <a:solidFill>
                <a:prstClr val="black">
                  <a:lumMod val="75000"/>
                  <a:lumOff val="25000"/>
                </a:prstClr>
              </a:solidFill>
              <a:latin typeface="Verdana"/>
              <a:cs typeface="B Nazanin" panose="00000400000000000000" pitchFamily="2" charset="-78"/>
            </a:endParaRPr>
          </a:p>
          <a:p>
            <a:endParaRPr lang="en-US" dirty="0"/>
          </a:p>
        </p:txBody>
      </p:sp>
    </p:spTree>
    <p:extLst>
      <p:ext uri="{BB962C8B-B14F-4D97-AF65-F5344CB8AC3E}">
        <p14:creationId xmlns:p14="http://schemas.microsoft.com/office/powerpoint/2010/main" val="3574434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prstClr val="black"/>
                </a:solidFill>
              </a:rPr>
              <a:t>راهنمای آموزش موضوعات درسی </a:t>
            </a:r>
            <a:endParaRPr lang="en-US" dirty="0"/>
          </a:p>
        </p:txBody>
      </p:sp>
      <p:sp>
        <p:nvSpPr>
          <p:cNvPr id="3" name="Content Placeholder 2"/>
          <p:cNvSpPr>
            <a:spLocks noGrp="1"/>
          </p:cNvSpPr>
          <p:nvPr>
            <p:ph idx="1"/>
          </p:nvPr>
        </p:nvSpPr>
        <p:spPr/>
        <p:txBody>
          <a:bodyPr/>
          <a:lstStyle/>
          <a:p>
            <a:pPr marL="0" lvl="0" indent="0" algn="r" rtl="1">
              <a:buNone/>
            </a:pPr>
            <a:r>
              <a:rPr lang="fa-IR" dirty="0">
                <a:solidFill>
                  <a:prstClr val="black"/>
                </a:solidFill>
              </a:rPr>
              <a:t>درس اول : زنگ علوم</a:t>
            </a:r>
          </a:p>
          <a:p>
            <a:pPr marL="0" lvl="0" indent="0" algn="r" rtl="1">
              <a:buNone/>
            </a:pPr>
            <a:r>
              <a:rPr lang="fa-IR" dirty="0">
                <a:solidFill>
                  <a:prstClr val="black"/>
                </a:solidFill>
              </a:rPr>
              <a:t>اهداف / پیامدها</a:t>
            </a:r>
          </a:p>
          <a:p>
            <a:pPr marL="0" lvl="0" indent="0" algn="r" rtl="1">
              <a:buNone/>
            </a:pPr>
            <a:r>
              <a:rPr lang="fa-IR" dirty="0">
                <a:solidFill>
                  <a:prstClr val="black"/>
                </a:solidFill>
              </a:rPr>
              <a:t>سطح 1-در برخورد با پدیده های اشنا در محیط اطراف پرششهای مرتبطی را مطرح کنند اما به دنبال پاسخ پرششها نباشند</a:t>
            </a:r>
          </a:p>
          <a:p>
            <a:pPr marL="0" lvl="0" indent="0" algn="r" rtl="1">
              <a:buNone/>
            </a:pPr>
            <a:r>
              <a:rPr lang="fa-IR" dirty="0">
                <a:solidFill>
                  <a:prstClr val="black"/>
                </a:solidFill>
              </a:rPr>
              <a:t>سطح 2-  در برخورد با پدیده های اشنا ونااشنای محیط اطراف پرششهای مرتبطی را مطرح کرده وپاسخ احتمالی ارائه دهد</a:t>
            </a:r>
          </a:p>
          <a:p>
            <a:pPr marL="0" lvl="0" indent="0" algn="r" rtl="1">
              <a:buNone/>
            </a:pPr>
            <a:r>
              <a:rPr lang="fa-IR" dirty="0">
                <a:solidFill>
                  <a:prstClr val="black"/>
                </a:solidFill>
              </a:rPr>
              <a:t>سطح3-در برخورد با پدیده های اشنا ونا آشنای محیط اطراف پرششهای مرتبطی را مطرح کرده و برای یافتن پاسخ پرششها ، فعالیتهای مرتبطی را  پیشنهاد دهد</a:t>
            </a:r>
          </a:p>
          <a:p>
            <a:pPr algn="r" rtl="1"/>
            <a:endParaRPr lang="en-US" dirty="0"/>
          </a:p>
        </p:txBody>
      </p:sp>
    </p:spTree>
    <p:extLst>
      <p:ext uri="{BB962C8B-B14F-4D97-AF65-F5344CB8AC3E}">
        <p14:creationId xmlns:p14="http://schemas.microsoft.com/office/powerpoint/2010/main" val="2020442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prstClr val="black"/>
                </a:solidFill>
              </a:rPr>
              <a:t>دانستنی های معلم</a:t>
            </a:r>
            <a:endParaRPr lang="en-US" dirty="0"/>
          </a:p>
        </p:txBody>
      </p:sp>
      <p:sp>
        <p:nvSpPr>
          <p:cNvPr id="3" name="Content Placeholder 2"/>
          <p:cNvSpPr>
            <a:spLocks noGrp="1"/>
          </p:cNvSpPr>
          <p:nvPr>
            <p:ph idx="1"/>
          </p:nvPr>
        </p:nvSpPr>
        <p:spPr/>
        <p:txBody>
          <a:bodyPr>
            <a:normAutofit fontScale="92500" lnSpcReduction="10000"/>
          </a:bodyPr>
          <a:lstStyle/>
          <a:p>
            <a:pPr marL="0" indent="0" algn="just" rtl="1">
              <a:buNone/>
            </a:pPr>
            <a:r>
              <a:rPr lang="fa-IR" b="0" i="0" dirty="0" smtClean="0">
                <a:solidFill>
                  <a:srgbClr val="555555"/>
                </a:solidFill>
                <a:effectLst/>
                <a:latin typeface="IransansFarsi"/>
              </a:rPr>
              <a:t>درس اول، زنگ علوم است که باید سبک تدریس بگونه ای باشد تا دانش آموز بتواند در برخورد با پدیده های آشنا و ناآشنای محیط اطراف خود، پرسش طرح کرده، بدنبال یافتن جواب پرسش های خود باشد و برای این پرسش ها فعالیت های مرتبطی را پیشنهاد دهد.</a:t>
            </a:r>
          </a:p>
          <a:p>
            <a:pPr marL="0" indent="0" algn="just" rtl="1">
              <a:buNone/>
            </a:pPr>
            <a:r>
              <a:rPr lang="fa-IR" b="0" i="0" dirty="0" smtClean="0">
                <a:solidFill>
                  <a:srgbClr val="555555"/>
                </a:solidFill>
                <a:effectLst/>
                <a:latin typeface="IransansFarsi"/>
              </a:rPr>
              <a:t>نکات زیر را در ارتباط با این بخش رعایت کنید:</a:t>
            </a:r>
          </a:p>
          <a:p>
            <a:pPr marL="0" indent="0" algn="just" rtl="1">
              <a:buNone/>
            </a:pPr>
            <a:r>
              <a:rPr lang="fa-IR" b="0" i="0" dirty="0" smtClean="0">
                <a:solidFill>
                  <a:srgbClr val="555555"/>
                </a:solidFill>
                <a:effectLst/>
                <a:latin typeface="IransansFarsi"/>
              </a:rPr>
              <a:t>1- دانش آموز را در محیطی قرار دهید که برای او تحریک کننده و سوال برانگیز باشد.</a:t>
            </a:r>
          </a:p>
          <a:p>
            <a:pPr marL="0" indent="0" algn="just" rtl="1">
              <a:buNone/>
            </a:pPr>
            <a:r>
              <a:rPr lang="fa-IR" b="0" i="0" dirty="0" smtClean="0">
                <a:solidFill>
                  <a:srgbClr val="555555"/>
                </a:solidFill>
                <a:effectLst/>
                <a:latin typeface="IransansFarsi"/>
              </a:rPr>
              <a:t>2- به هیچ وجه خود درس را توضیح نداده و به دنبال پاسخ صریح دادن به کودک نباشید.</a:t>
            </a:r>
          </a:p>
          <a:p>
            <a:pPr marL="0" indent="0" algn="just" rtl="1">
              <a:buNone/>
            </a:pPr>
            <a:r>
              <a:rPr lang="fa-IR" b="0" i="0" dirty="0" smtClean="0">
                <a:solidFill>
                  <a:srgbClr val="555555"/>
                </a:solidFill>
                <a:effectLst/>
                <a:latin typeface="IransansFarsi"/>
              </a:rPr>
              <a:t>3- در رابطه با موضوع درس، پرسش های مناسب طرح کرده و از دانش آموزان بخواهید جواب های متفاوتی بدهند.</a:t>
            </a:r>
          </a:p>
          <a:p>
            <a:pPr marL="0" indent="0" algn="just" rtl="1">
              <a:buNone/>
            </a:pPr>
            <a:r>
              <a:rPr lang="fa-IR" b="0" i="0" dirty="0" smtClean="0">
                <a:solidFill>
                  <a:srgbClr val="555555"/>
                </a:solidFill>
                <a:effectLst/>
                <a:latin typeface="IransansFarsi"/>
              </a:rPr>
              <a:t>4- سوال هایی که طرح می کنید باید واضح و کوتاه باشند.</a:t>
            </a:r>
          </a:p>
          <a:p>
            <a:pPr marL="0" indent="0" algn="just" rtl="1">
              <a:buNone/>
            </a:pPr>
            <a:r>
              <a:rPr lang="fa-IR" dirty="0">
                <a:solidFill>
                  <a:srgbClr val="555555"/>
                </a:solidFill>
                <a:latin typeface="IransansFarsi"/>
              </a:rPr>
              <a:t>5</a:t>
            </a:r>
            <a:r>
              <a:rPr lang="fa-IR" dirty="0" smtClean="0">
                <a:solidFill>
                  <a:srgbClr val="555555"/>
                </a:solidFill>
                <a:latin typeface="IransansFarsi"/>
              </a:rPr>
              <a:t>- </a:t>
            </a:r>
            <a:r>
              <a:rPr lang="fa-IR" dirty="0">
                <a:solidFill>
                  <a:srgbClr val="555555"/>
                </a:solidFill>
                <a:latin typeface="IransansFarsi"/>
              </a:rPr>
              <a:t>سوال هایی که طرح می کنید نباید مختص کلاس درس باشد بلکه بهتر است بخشی از آنها مربوط به کار در منزل و بیرون از مدرسه باشد.</a:t>
            </a:r>
            <a:endParaRPr lang="fa-IR" b="0" i="0" dirty="0" smtClean="0">
              <a:solidFill>
                <a:srgbClr val="555555"/>
              </a:solidFill>
              <a:effectLst/>
              <a:latin typeface="IransansFarsi"/>
            </a:endParaRPr>
          </a:p>
          <a:p>
            <a:pPr marL="0" indent="0" algn="just" rtl="1">
              <a:buNone/>
            </a:pPr>
            <a:endParaRPr lang="fa-IR" b="0" i="0" dirty="0" smtClean="0">
              <a:solidFill>
                <a:srgbClr val="555555"/>
              </a:solidFill>
              <a:effectLst/>
              <a:latin typeface="IransansFarsi"/>
              <a:cs typeface="B Lotus" panose="00000400000000000000" pitchFamily="2" charset="-78"/>
            </a:endParaRPr>
          </a:p>
          <a:p>
            <a:pPr marL="0" indent="0" algn="just" rtl="1">
              <a:buNone/>
            </a:pPr>
            <a:endParaRPr lang="fa-IR" b="0" i="0" dirty="0" smtClean="0">
              <a:solidFill>
                <a:srgbClr val="555555"/>
              </a:solidFill>
              <a:effectLst/>
              <a:latin typeface="IransansFarsi"/>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654544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نکات آموزشی وفعالیتهای پیشنهادی</a:t>
            </a:r>
            <a:endParaRPr lang="en-US" dirty="0"/>
          </a:p>
        </p:txBody>
      </p:sp>
      <p:sp>
        <p:nvSpPr>
          <p:cNvPr id="3" name="Content Placeholder 2"/>
          <p:cNvSpPr>
            <a:spLocks noGrp="1"/>
          </p:cNvSpPr>
          <p:nvPr>
            <p:ph idx="1"/>
          </p:nvPr>
        </p:nvSpPr>
        <p:spPr/>
        <p:txBody>
          <a:bodyPr>
            <a:normAutofit fontScale="77500" lnSpcReduction="20000"/>
          </a:bodyPr>
          <a:lstStyle/>
          <a:p>
            <a:pPr marL="0" indent="0" algn="r" rtl="1">
              <a:lnSpc>
                <a:spcPct val="200000"/>
              </a:lnSpc>
              <a:buNone/>
            </a:pPr>
            <a:r>
              <a:rPr lang="fa-IR" dirty="0"/>
              <a:t>بچه ها را برای سایه کشیدن به حیاط می بریم</a:t>
            </a:r>
            <a:r>
              <a:rPr lang="fa-IR" dirty="0" smtClean="0"/>
              <a:t>.</a:t>
            </a:r>
            <a:endParaRPr lang="fa-IR" dirty="0"/>
          </a:p>
          <a:p>
            <a:pPr marL="0" indent="0" algn="r" rtl="1">
              <a:lnSpc>
                <a:spcPct val="200000"/>
              </a:lnSpc>
              <a:buNone/>
            </a:pPr>
            <a:r>
              <a:rPr lang="fa-IR" dirty="0"/>
              <a:t>به آن ها می گوییم که هرکدام سایه دیگری را </a:t>
            </a:r>
            <a:r>
              <a:rPr lang="fa-IR" dirty="0" smtClean="0"/>
              <a:t>بکشند.</a:t>
            </a:r>
          </a:p>
          <a:p>
            <a:pPr marL="0" indent="0" algn="r" rtl="1">
              <a:lnSpc>
                <a:spcPct val="200000"/>
              </a:lnSpc>
              <a:buNone/>
            </a:pPr>
            <a:r>
              <a:rPr lang="fa-IR" dirty="0" smtClean="0"/>
              <a:t>اجرای این فعالیت به دو جلسه 45 دقیقه ای نیاز دارد که باید بین دوجلسه حدود یک ساعت فاصله باشد وهوا باید آفتابی باشد </a:t>
            </a:r>
            <a:endParaRPr lang="fa-IR" dirty="0"/>
          </a:p>
          <a:p>
            <a:pPr marL="0" indent="0" algn="r" rtl="1">
              <a:lnSpc>
                <a:spcPct val="200000"/>
              </a:lnSpc>
              <a:buNone/>
            </a:pPr>
            <a:r>
              <a:rPr lang="fa-IR" dirty="0" smtClean="0"/>
              <a:t>یک </a:t>
            </a:r>
            <a:r>
              <a:rPr lang="fa-IR" dirty="0"/>
              <a:t>ساعت بعد دوباره آنها را به حیاط برده و می خواهیم که سایه همدیگر را بکشند و اختلاف آن را بیان کنند</a:t>
            </a:r>
            <a:r>
              <a:rPr lang="fa-IR" dirty="0" smtClean="0"/>
              <a:t>.</a:t>
            </a:r>
            <a:endParaRPr lang="fa-IR" dirty="0"/>
          </a:p>
          <a:p>
            <a:pPr marL="0" indent="0" algn="r" rtl="1">
              <a:lnSpc>
                <a:spcPct val="200000"/>
              </a:lnSpc>
              <a:buNone/>
            </a:pPr>
            <a:r>
              <a:rPr lang="fa-IR" dirty="0"/>
              <a:t>دانش آموز بدرستی می فهمد که سایه ی خودش یا دوستش در دوساعت بعد کوتاه تر شده است</a:t>
            </a:r>
            <a:r>
              <a:rPr lang="fa-IR" dirty="0" smtClean="0"/>
              <a:t>.</a:t>
            </a:r>
          </a:p>
          <a:p>
            <a:pPr marL="0" indent="0" algn="r" rtl="1">
              <a:lnSpc>
                <a:spcPct val="200000"/>
              </a:lnSpc>
              <a:buNone/>
            </a:pPr>
            <a:endParaRPr lang="fa-IR" dirty="0"/>
          </a:p>
          <a:p>
            <a:pPr marL="0" indent="0" algn="r" rtl="1">
              <a:buNone/>
            </a:pPr>
            <a:endParaRPr lang="fa-IR" dirty="0"/>
          </a:p>
        </p:txBody>
      </p:sp>
    </p:spTree>
    <p:extLst>
      <p:ext uri="{BB962C8B-B14F-4D97-AF65-F5344CB8AC3E}">
        <p14:creationId xmlns:p14="http://schemas.microsoft.com/office/powerpoint/2010/main" val="3290967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1569</Words>
  <Application>Microsoft Office PowerPoint</Application>
  <PresentationFormat>Widescreen</PresentationFormat>
  <Paragraphs>123</Paragraphs>
  <Slides>19</Slides>
  <Notes>0</Notes>
  <HiddenSlides>0</HiddenSlides>
  <MMClips>6</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19</vt:i4>
      </vt:variant>
    </vt:vector>
  </HeadingPairs>
  <TitlesOfParts>
    <vt:vector size="33" baseType="lpstr">
      <vt:lpstr>Arial</vt:lpstr>
      <vt:lpstr>B Lotus</vt:lpstr>
      <vt:lpstr>B Nazanin</vt:lpstr>
      <vt:lpstr>B Titr</vt:lpstr>
      <vt:lpstr>Calibri</vt:lpstr>
      <vt:lpstr>Calibri Light</vt:lpstr>
      <vt:lpstr>Century Gothic</vt:lpstr>
      <vt:lpstr>IRANSans</vt:lpstr>
      <vt:lpstr>IransansFarsi</vt:lpstr>
      <vt:lpstr>Tahoma</vt:lpstr>
      <vt:lpstr>Times New Roman</vt:lpstr>
      <vt:lpstr>Verdana</vt:lpstr>
      <vt:lpstr>Wingdings 2</vt:lpstr>
      <vt:lpstr>Office Theme</vt:lpstr>
      <vt:lpstr>دانشگاه فرهنگیان مرکز آموزشی شهید مطهری خوی</vt:lpstr>
      <vt:lpstr>موضوع این جلسه :</vt:lpstr>
      <vt:lpstr>اقدامات لازم قبل از آموزش دروس توسط معلمان</vt:lpstr>
      <vt:lpstr>بسته ی آموزشی علوم تجربی شامل:</vt:lpstr>
      <vt:lpstr>بخش های مختلف کتاب درسی شامل:</vt:lpstr>
      <vt:lpstr>معلمان به هنگام تدارک دیدن فرصت های آموزشی به آموزش به سه سطح زیر باید توجه کنند:</vt:lpstr>
      <vt:lpstr>راهنمای آموزش موضوعات درسی </vt:lpstr>
      <vt:lpstr>دانستنی های معلم</vt:lpstr>
      <vt:lpstr>نکات آموزشی وفعالیتهای پیشنهادی</vt:lpstr>
      <vt:lpstr>ادامه بحث</vt:lpstr>
      <vt:lpstr>ابزار وروشهای ارزشیابی </vt:lpstr>
      <vt:lpstr>درس دوم سلام، به من نگاه کن </vt:lpstr>
      <vt:lpstr>فعالیت های مربوط به درس سلام به من نگاه کن</vt:lpstr>
      <vt:lpstr>نکات آموزشی وفعالیتهای پیشنهادی</vt:lpstr>
      <vt:lpstr>ادامه درس</vt:lpstr>
      <vt:lpstr>درس سوم کتاب اول ابتدایی: سالم وشادب باش</vt:lpstr>
      <vt:lpstr>ادامه درس سوم پایه اول</vt:lpstr>
      <vt:lpstr>نحوه تدریس  درس ۴ دنیای جانوران </vt:lpstr>
      <vt:lpstr>دانستنی های معلم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intel</dc:creator>
  <cp:lastModifiedBy>intel</cp:lastModifiedBy>
  <cp:revision>45</cp:revision>
  <dcterms:created xsi:type="dcterms:W3CDTF">2020-04-21T20:08:21Z</dcterms:created>
  <dcterms:modified xsi:type="dcterms:W3CDTF">2020-05-05T07:59:07Z</dcterms:modified>
</cp:coreProperties>
</file>