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3"/>
  </p:notesMasterIdLst>
  <p:sldIdLst>
    <p:sldId id="428" r:id="rId2"/>
    <p:sldId id="429" r:id="rId3"/>
    <p:sldId id="430" r:id="rId4"/>
    <p:sldId id="431" r:id="rId5"/>
    <p:sldId id="432" r:id="rId6"/>
    <p:sldId id="281" r:id="rId7"/>
    <p:sldId id="268" r:id="rId8"/>
    <p:sldId id="269" r:id="rId9"/>
    <p:sldId id="279" r:id="rId10"/>
    <p:sldId id="271" r:id="rId11"/>
    <p:sldId id="272" r:id="rId12"/>
    <p:sldId id="273" r:id="rId13"/>
    <p:sldId id="274" r:id="rId14"/>
    <p:sldId id="275" r:id="rId15"/>
    <p:sldId id="276" r:id="rId16"/>
    <p:sldId id="293" r:id="rId17"/>
    <p:sldId id="304" r:id="rId18"/>
    <p:sldId id="301" r:id="rId19"/>
    <p:sldId id="302" r:id="rId20"/>
    <p:sldId id="292" r:id="rId21"/>
    <p:sldId id="305" r:id="rId22"/>
    <p:sldId id="310" r:id="rId23"/>
    <p:sldId id="306" r:id="rId24"/>
    <p:sldId id="307" r:id="rId25"/>
    <p:sldId id="308" r:id="rId26"/>
    <p:sldId id="309" r:id="rId27"/>
    <p:sldId id="294" r:id="rId28"/>
    <p:sldId id="311" r:id="rId29"/>
    <p:sldId id="312" r:id="rId30"/>
    <p:sldId id="313" r:id="rId31"/>
    <p:sldId id="314" r:id="rId32"/>
    <p:sldId id="295" r:id="rId33"/>
    <p:sldId id="315" r:id="rId34"/>
    <p:sldId id="316" r:id="rId35"/>
    <p:sldId id="317" r:id="rId36"/>
    <p:sldId id="318" r:id="rId37"/>
    <p:sldId id="319" r:id="rId38"/>
    <p:sldId id="320" r:id="rId39"/>
    <p:sldId id="299" r:id="rId40"/>
    <p:sldId id="321" r:id="rId41"/>
    <p:sldId id="324" r:id="rId42"/>
    <p:sldId id="325" r:id="rId43"/>
    <p:sldId id="361" r:id="rId44"/>
    <p:sldId id="362" r:id="rId45"/>
    <p:sldId id="363" r:id="rId46"/>
    <p:sldId id="364" r:id="rId47"/>
    <p:sldId id="365" r:id="rId48"/>
    <p:sldId id="300" r:id="rId49"/>
    <p:sldId id="423" r:id="rId50"/>
    <p:sldId id="425" r:id="rId51"/>
    <p:sldId id="298" r:id="rId52"/>
    <p:sldId id="366" r:id="rId53"/>
    <p:sldId id="368" r:id="rId54"/>
    <p:sldId id="297" r:id="rId55"/>
    <p:sldId id="394" r:id="rId56"/>
    <p:sldId id="397" r:id="rId57"/>
    <p:sldId id="398" r:id="rId58"/>
    <p:sldId id="400" r:id="rId59"/>
    <p:sldId id="401" r:id="rId60"/>
    <p:sldId id="402" r:id="rId61"/>
    <p:sldId id="296" r:id="rId62"/>
    <p:sldId id="383" r:id="rId63"/>
    <p:sldId id="386" r:id="rId64"/>
    <p:sldId id="389" r:id="rId65"/>
    <p:sldId id="390" r:id="rId66"/>
    <p:sldId id="391" r:id="rId67"/>
    <p:sldId id="392" r:id="rId68"/>
    <p:sldId id="393" r:id="rId69"/>
    <p:sldId id="285" r:id="rId70"/>
    <p:sldId id="372" r:id="rId71"/>
    <p:sldId id="377" r:id="rId72"/>
    <p:sldId id="378" r:id="rId73"/>
    <p:sldId id="379" r:id="rId74"/>
    <p:sldId id="380" r:id="rId75"/>
    <p:sldId id="381" r:id="rId76"/>
    <p:sldId id="382" r:id="rId77"/>
    <p:sldId id="284" r:id="rId78"/>
    <p:sldId id="410" r:id="rId79"/>
    <p:sldId id="415" r:id="rId80"/>
    <p:sldId id="416" r:id="rId81"/>
    <p:sldId id="417" r:id="rId82"/>
    <p:sldId id="418" r:id="rId83"/>
    <p:sldId id="419" r:id="rId84"/>
    <p:sldId id="426" r:id="rId85"/>
    <p:sldId id="371" r:id="rId86"/>
    <p:sldId id="370" r:id="rId87"/>
    <p:sldId id="405" r:id="rId88"/>
    <p:sldId id="406" r:id="rId89"/>
    <p:sldId id="407" r:id="rId90"/>
    <p:sldId id="408" r:id="rId91"/>
    <p:sldId id="409"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7" autoAdjust="0"/>
    <p:restoredTop sz="86475" autoAdjust="0"/>
  </p:normalViewPr>
  <p:slideViewPr>
    <p:cSldViewPr>
      <p:cViewPr varScale="1">
        <p:scale>
          <a:sx n="63" d="100"/>
          <a:sy n="63" d="100"/>
        </p:scale>
        <p:origin x="954" y="72"/>
      </p:cViewPr>
      <p:guideLst>
        <p:guide orient="horz" pos="2160"/>
        <p:guide pos="2880"/>
      </p:guideLst>
    </p:cSldViewPr>
  </p:slideViewPr>
  <p:outlineViewPr>
    <p:cViewPr>
      <p:scale>
        <a:sx n="33" d="100"/>
        <a:sy n="33" d="100"/>
      </p:scale>
      <p:origin x="0" y="11945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B5487-EFE4-4377-8036-D1D985A61ED2}" type="datetimeFigureOut">
              <a:rPr lang="en-US" smtClean="0"/>
              <a:t>5/9/2020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14D6E-6D19-4B2E-AC6D-68CFA024AD05}" type="slidenum">
              <a:rPr lang="en-US" smtClean="0"/>
              <a:t>‹#›</a:t>
            </a:fld>
            <a:endParaRPr lang="en-US" dirty="0"/>
          </a:p>
        </p:txBody>
      </p:sp>
    </p:spTree>
    <p:extLst>
      <p:ext uri="{BB962C8B-B14F-4D97-AF65-F5344CB8AC3E}">
        <p14:creationId xmlns:p14="http://schemas.microsoft.com/office/powerpoint/2010/main" val="369128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4D6E-6D19-4B2E-AC6D-68CFA024AD05}" type="slidenum">
              <a:rPr lang="en-US" smtClean="0"/>
              <a:t>10</a:t>
            </a:fld>
            <a:endParaRPr lang="en-US" dirty="0"/>
          </a:p>
        </p:txBody>
      </p:sp>
    </p:spTree>
    <p:extLst>
      <p:ext uri="{BB962C8B-B14F-4D97-AF65-F5344CB8AC3E}">
        <p14:creationId xmlns:p14="http://schemas.microsoft.com/office/powerpoint/2010/main" val="1984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14D6E-6D19-4B2E-AC6D-68CFA024AD05}" type="slidenum">
              <a:rPr lang="en-US" smtClean="0"/>
              <a:t>88</a:t>
            </a:fld>
            <a:endParaRPr lang="en-US" dirty="0"/>
          </a:p>
        </p:txBody>
      </p:sp>
    </p:spTree>
    <p:extLst>
      <p:ext uri="{BB962C8B-B14F-4D97-AF65-F5344CB8AC3E}">
        <p14:creationId xmlns:p14="http://schemas.microsoft.com/office/powerpoint/2010/main" val="246162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0FA34D-38DF-47D2-9D93-4B16AAA7CD3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875702-7F91-408B-AB5B-9E196DFBFAF1}"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0FA34D-38DF-47D2-9D93-4B16AAA7CD3A}" type="slidenum">
              <a:rPr lang="en-US" smtClean="0"/>
              <a:t>‹#›</a:t>
            </a:fld>
            <a:endParaRPr lang="en-US" dirty="0"/>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AC875702-7F91-408B-AB5B-9E196DFBFAF1}" type="datetimeFigureOut">
              <a:rPr lang="en-US" smtClean="0"/>
              <a:t>5/9/2020</a:t>
            </a:fld>
            <a:endParaRPr lang="en-US"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8C0FA34D-38DF-47D2-9D93-4B16AAA7CD3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4"/><Relationship Id="rId1" Type="http://schemas.microsoft.com/office/2007/relationships/media" Target="../media/media2.mp4"/><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4"/><Relationship Id="rId1" Type="http://schemas.microsoft.com/office/2007/relationships/media" Target="../media/media3.mp4"/><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800" dirty="0">
                <a:solidFill>
                  <a:schemeClr val="accent5">
                    <a:lumMod val="50000"/>
                  </a:schemeClr>
                </a:solidFill>
                <a:latin typeface="Century Gothic"/>
                <a:cs typeface="Tahoma" panose="020B0604030504040204" pitchFamily="34" charset="0"/>
              </a:rPr>
              <a:t>دانشگاه فرهنگیان مرکز آموزشی شهید مطهری خوی</a:t>
            </a:r>
            <a:endParaRPr lang="en-US" dirty="0">
              <a:solidFill>
                <a:schemeClr val="accent5">
                  <a:lumMod val="50000"/>
                </a:schemeClr>
              </a:solidFill>
            </a:endParaRPr>
          </a:p>
        </p:txBody>
      </p:sp>
      <p:sp>
        <p:nvSpPr>
          <p:cNvPr id="3" name="Content Placeholder 2"/>
          <p:cNvSpPr>
            <a:spLocks noGrp="1"/>
          </p:cNvSpPr>
          <p:nvPr>
            <p:ph idx="1"/>
          </p:nvPr>
        </p:nvSpPr>
        <p:spPr/>
        <p:txBody>
          <a:bodyPr/>
          <a:lstStyle/>
          <a:p>
            <a:pPr marL="68580" lvl="0" indent="0" algn="ctr" defTabSz="914400" rtl="1">
              <a:spcAft>
                <a:spcPts val="0"/>
              </a:spcAft>
              <a:buClr>
                <a:srgbClr val="94C600"/>
              </a:buClr>
              <a:buSzPct val="76000"/>
              <a:buNone/>
            </a:pPr>
            <a:r>
              <a:rPr lang="fa-IR" sz="2000" dirty="0">
                <a:solidFill>
                  <a:srgbClr val="3E3D2D"/>
                </a:solidFill>
                <a:latin typeface="Century Gothic"/>
              </a:rPr>
              <a:t>جلسه</a:t>
            </a:r>
            <a:r>
              <a:rPr lang="en-US" sz="2000" dirty="0">
                <a:solidFill>
                  <a:srgbClr val="3E3D2D"/>
                </a:solidFill>
                <a:latin typeface="Century Gothic"/>
              </a:rPr>
              <a:t> </a:t>
            </a:r>
            <a:r>
              <a:rPr lang="fa-IR" sz="2000" dirty="0" smtClean="0">
                <a:solidFill>
                  <a:srgbClr val="3E3D2D"/>
                </a:solidFill>
                <a:latin typeface="Century Gothic"/>
              </a:rPr>
              <a:t>نهم </a:t>
            </a:r>
            <a:r>
              <a:rPr lang="fa-IR" sz="2000" dirty="0">
                <a:solidFill>
                  <a:srgbClr val="3E3D2D"/>
                </a:solidFill>
                <a:latin typeface="Century Gothic"/>
              </a:rPr>
              <a:t>آموزش علوم تجربی</a:t>
            </a:r>
          </a:p>
          <a:p>
            <a:pPr marL="68580" lvl="0" indent="0" algn="ctr" defTabSz="914400" rtl="1">
              <a:spcAft>
                <a:spcPts val="0"/>
              </a:spcAft>
              <a:buClr>
                <a:srgbClr val="94C600"/>
              </a:buClr>
              <a:buSzPct val="76000"/>
              <a:buNone/>
            </a:pPr>
            <a:endParaRPr lang="fa-IR" sz="2000" dirty="0">
              <a:solidFill>
                <a:srgbClr val="3E3D2D"/>
              </a:solidFill>
              <a:latin typeface="Century Gothic"/>
            </a:endParaRPr>
          </a:p>
          <a:p>
            <a:pPr marL="68580" lvl="0" indent="0" algn="ctr" defTabSz="914400" rtl="1">
              <a:spcAft>
                <a:spcPts val="0"/>
              </a:spcAft>
              <a:buClr>
                <a:srgbClr val="94C600"/>
              </a:buClr>
              <a:buSzPct val="76000"/>
              <a:buNone/>
            </a:pPr>
            <a:r>
              <a:rPr lang="fa-IR" sz="2400" dirty="0">
                <a:solidFill>
                  <a:srgbClr val="3E3D2D"/>
                </a:solidFill>
                <a:latin typeface="Century Gothic"/>
              </a:rPr>
              <a:t>گروههای 11 و12  آموزش ابتدایی</a:t>
            </a:r>
          </a:p>
          <a:p>
            <a:pPr marL="68580" lvl="0" indent="0" algn="ctr" defTabSz="914400" rtl="1">
              <a:spcAft>
                <a:spcPts val="0"/>
              </a:spcAft>
              <a:buClr>
                <a:srgbClr val="94C600"/>
              </a:buClr>
              <a:buSzPct val="76000"/>
              <a:buNone/>
            </a:pPr>
            <a:endParaRPr lang="fa-IR" sz="2400" dirty="0">
              <a:solidFill>
                <a:srgbClr val="3E3D2D"/>
              </a:solidFill>
              <a:latin typeface="Century Gothic"/>
            </a:endParaRPr>
          </a:p>
          <a:p>
            <a:pPr marL="68580" lvl="0" indent="0" algn="ctr" defTabSz="914400" rtl="1">
              <a:spcAft>
                <a:spcPts val="0"/>
              </a:spcAft>
              <a:buClr>
                <a:srgbClr val="94C600"/>
              </a:buClr>
              <a:buSzPct val="76000"/>
              <a:buNone/>
            </a:pPr>
            <a:r>
              <a:rPr lang="fa-IR" sz="2400" dirty="0">
                <a:solidFill>
                  <a:srgbClr val="3E3D2D"/>
                </a:solidFill>
                <a:latin typeface="Century Gothic"/>
              </a:rPr>
              <a:t>مدرس </a:t>
            </a:r>
          </a:p>
          <a:p>
            <a:pPr marL="68580" lvl="0" indent="0" algn="ctr" defTabSz="914400" rtl="1">
              <a:spcAft>
                <a:spcPts val="0"/>
              </a:spcAft>
              <a:buClr>
                <a:srgbClr val="94C600"/>
              </a:buClr>
              <a:buSzPct val="76000"/>
              <a:buNone/>
            </a:pPr>
            <a:r>
              <a:rPr lang="fa-IR" sz="2400" dirty="0">
                <a:solidFill>
                  <a:srgbClr val="3E3D2D"/>
                </a:solidFill>
                <a:latin typeface="Century Gothic"/>
              </a:rPr>
              <a:t>اصغرنژاد</a:t>
            </a:r>
            <a:endParaRPr lang="en-US" sz="2400" dirty="0">
              <a:solidFill>
                <a:srgbClr val="3E3D2D"/>
              </a:solidFill>
              <a:latin typeface="Century Gothic"/>
            </a:endParaRPr>
          </a:p>
          <a:p>
            <a:endParaRPr lang="en-US" dirty="0"/>
          </a:p>
        </p:txBody>
      </p:sp>
      <p:pic>
        <p:nvPicPr>
          <p:cNvPr id="4" nam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632" y="2420888"/>
            <a:ext cx="609600" cy="609600"/>
          </a:xfrm>
          <a:prstGeom prst="rect">
            <a:avLst/>
          </a:prstGeom>
        </p:spPr>
      </p:pic>
    </p:spTree>
    <p:extLst>
      <p:ext uri="{BB962C8B-B14F-4D97-AF65-F5344CB8AC3E}">
        <p14:creationId xmlns:p14="http://schemas.microsoft.com/office/powerpoint/2010/main" val="2663270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44624"/>
            <a:ext cx="7125113" cy="924475"/>
          </a:xfrm>
        </p:spPr>
        <p:txBody>
          <a:bodyPr/>
          <a:lstStyle/>
          <a:p>
            <a:pPr algn="r" rtl="1"/>
            <a:r>
              <a:rPr lang="fa-IR" dirty="0" smtClean="0">
                <a:cs typeface="B Titr" panose="00000700000000000000" pitchFamily="2" charset="-78"/>
              </a:rPr>
              <a:t>فصل دوم:</a:t>
            </a:r>
            <a:endParaRPr lang="en-US" dirty="0">
              <a:cs typeface="B Titr" panose="00000700000000000000" pitchFamily="2" charset="-78"/>
            </a:endParaRPr>
          </a:p>
        </p:txBody>
      </p:sp>
      <p:sp>
        <p:nvSpPr>
          <p:cNvPr id="3" name="Content Placeholder 2"/>
          <p:cNvSpPr>
            <a:spLocks noGrp="1"/>
          </p:cNvSpPr>
          <p:nvPr>
            <p:ph idx="1"/>
          </p:nvPr>
        </p:nvSpPr>
        <p:spPr>
          <a:xfrm>
            <a:off x="251520" y="980728"/>
            <a:ext cx="8640959" cy="5688631"/>
          </a:xfrm>
        </p:spPr>
        <p:txBody>
          <a:bodyPr>
            <a:normAutofit/>
          </a:bodyPr>
          <a:lstStyle/>
          <a:p>
            <a:pPr algn="just" rtl="1">
              <a:lnSpc>
                <a:spcPct val="150000"/>
              </a:lnSpc>
            </a:pPr>
            <a:r>
              <a:rPr lang="fa-IR" sz="1600" b="1" dirty="0">
                <a:solidFill>
                  <a:schemeClr val="tx1"/>
                </a:solidFill>
                <a:cs typeface="B Nazanin" panose="00000400000000000000" pitchFamily="2" charset="-78"/>
              </a:rPr>
              <a:t>ما و همه ی جانداران برای زندگی و رشد ،به محیط سالم و آب و هوای سالم نیاز داریم .</a:t>
            </a:r>
            <a:endParaRPr lang="en-US" sz="1600" b="1" dirty="0">
              <a:solidFill>
                <a:schemeClr val="tx1"/>
              </a:solidFill>
              <a:cs typeface="B Nazanin" panose="00000400000000000000" pitchFamily="2" charset="-78"/>
            </a:endParaRPr>
          </a:p>
          <a:p>
            <a:pPr algn="just" rtl="1">
              <a:lnSpc>
                <a:spcPct val="150000"/>
              </a:lnSpc>
            </a:pPr>
            <a:r>
              <a:rPr lang="fa-IR" sz="1600" b="1" dirty="0">
                <a:solidFill>
                  <a:schemeClr val="tx1"/>
                </a:solidFill>
                <a:cs typeface="B Nazanin" panose="00000400000000000000" pitchFamily="2" charset="-78"/>
              </a:rPr>
              <a:t>استفاده ی زیاد و نادرست از وسایل نقلیه ،باعث آلودگی هوا می شود که برای ما و همه ی جانوران و گیاهان ضرر دارد . انسان از آب رودخانه ها برای کشاورزی ،ماهی گیری ،گردش و رفت و آمداستفاده می کند</a:t>
            </a:r>
            <a:endParaRPr lang="en-US" sz="1600" b="1" dirty="0">
              <a:solidFill>
                <a:schemeClr val="tx1"/>
              </a:solidFill>
              <a:cs typeface="B Nazanin" panose="00000400000000000000" pitchFamily="2" charset="-78"/>
            </a:endParaRPr>
          </a:p>
          <a:p>
            <a:pPr algn="just" rtl="1">
              <a:lnSpc>
                <a:spcPct val="150000"/>
              </a:lnSpc>
            </a:pPr>
            <a:r>
              <a:rPr lang="fa-IR" sz="1600" b="1" dirty="0">
                <a:solidFill>
                  <a:schemeClr val="tx1"/>
                </a:solidFill>
                <a:cs typeface="B Nazanin" panose="00000400000000000000" pitchFamily="2" charset="-78"/>
              </a:rPr>
              <a:t>بعضی از فعالیّت های انسان ، آب رودخانه ها را آلوده می کند . آلودگی آب ها با موادّ شیمیایی ممکن است به جانوران و گیاهان آن محل آسیب برساند . این موادّ شیمیایی از کارخانه ها ، فاضلاب شهرها و زمین های کشاورزی وارد رودخانه ها می شود . برای تصفیه ی آب ، آب رودخانه ها را در پشت سدها جمع می کنند و آن را به تصفیه خانه می فرستند . در تصفیه خانه آب را از صافی عبور می دهند تا گل و لای آن را بگیرند سپس میکروب های آب را از بین می برند و آب پاکیزه و سالم را به شهرها و روستاها می فرستند .</a:t>
            </a:r>
            <a:endParaRPr lang="en-US" sz="1600" b="1" dirty="0">
              <a:solidFill>
                <a:schemeClr val="tx1"/>
              </a:solidFill>
              <a:cs typeface="B Nazanin" panose="00000400000000000000" pitchFamily="2" charset="-78"/>
            </a:endParaRPr>
          </a:p>
          <a:p>
            <a:pPr algn="just" rtl="1">
              <a:lnSpc>
                <a:spcPct val="150000"/>
              </a:lnSpc>
            </a:pPr>
            <a:r>
              <a:rPr lang="fa-IR" sz="1600" b="1" dirty="0">
                <a:solidFill>
                  <a:schemeClr val="tx1"/>
                </a:solidFill>
                <a:cs typeface="B Nazanin" panose="00000400000000000000" pitchFamily="2" charset="-78"/>
              </a:rPr>
              <a:t>آب تصفیه شده ارزش زیادی دارد و باید آن را درست مصرف کنیم . در صفحه ی 17 با بچه ها در مورد تصاویر گفت و گو می کنیم و پاسخ پرسش های آن را از زبان بچه ها به دست می آوریم . وقتی بچه ها به چالش کشیده شوند جواب های متنوع و زیبا خواهند داد . برای این منظور می توانیم از فیلم و تصویر های دیگر کمک بگیریم و گفت و گو کنیم . برای علم وزندگی باز گفت و گو می کنیم و از بچه ها جواب سؤالات را می گیریم. </a:t>
            </a:r>
            <a:endParaRPr lang="en-US" sz="1600" b="1" dirty="0">
              <a:solidFill>
                <a:schemeClr val="tx1"/>
              </a:solidFill>
              <a:cs typeface="B Nazanin" panose="00000400000000000000" pitchFamily="2" charset="-78"/>
            </a:endParaRPr>
          </a:p>
          <a:p>
            <a:pPr algn="just" rtl="1">
              <a:lnSpc>
                <a:spcPct val="150000"/>
              </a:lnSpc>
            </a:pPr>
            <a:endParaRPr lang="en-US" sz="1600" b="1" dirty="0">
              <a:solidFill>
                <a:schemeClr val="tx1"/>
              </a:solidFill>
              <a:cs typeface="B Nazanin" panose="00000400000000000000" pitchFamily="2" charset="-78"/>
            </a:endParaRPr>
          </a:p>
        </p:txBody>
      </p:sp>
    </p:spTree>
    <p:extLst>
      <p:ext uri="{BB962C8B-B14F-4D97-AF65-F5344CB8AC3E}">
        <p14:creationId xmlns:p14="http://schemas.microsoft.com/office/powerpoint/2010/main" val="2873725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88640"/>
            <a:ext cx="7125113" cy="924475"/>
          </a:xfrm>
        </p:spPr>
        <p:txBody>
          <a:bodyPr/>
          <a:lstStyle/>
          <a:p>
            <a:pPr algn="r" rtl="1"/>
            <a:r>
              <a:rPr lang="fa-IR" dirty="0" smtClean="0">
                <a:cs typeface="B Titr" panose="00000700000000000000" pitchFamily="2" charset="-78"/>
              </a:rPr>
              <a:t>فعالیت صفحه 17:</a:t>
            </a:r>
            <a:endParaRPr lang="en-US" dirty="0">
              <a:cs typeface="B Titr" panose="00000700000000000000" pitchFamily="2" charset="-78"/>
            </a:endParaRPr>
          </a:p>
        </p:txBody>
      </p:sp>
      <p:sp>
        <p:nvSpPr>
          <p:cNvPr id="3" name="Content Placeholder 2"/>
          <p:cNvSpPr>
            <a:spLocks noGrp="1"/>
          </p:cNvSpPr>
          <p:nvPr>
            <p:ph idx="1"/>
          </p:nvPr>
        </p:nvSpPr>
        <p:spPr>
          <a:xfrm>
            <a:off x="107504" y="1340769"/>
            <a:ext cx="8928992" cy="5400600"/>
          </a:xfrm>
        </p:spPr>
        <p:txBody>
          <a:bodyPr>
            <a:normAutofit fontScale="85000" lnSpcReduction="10000"/>
          </a:bodyPr>
          <a:lstStyle/>
          <a:p>
            <a:pPr algn="just" rtl="1"/>
            <a:r>
              <a:rPr lang="fa-IR" b="1" dirty="0" smtClean="0">
                <a:cs typeface="B Nazanin" panose="00000400000000000000" pitchFamily="2" charset="-78"/>
              </a:rPr>
              <a:t>دوشیشه </a:t>
            </a:r>
            <a:r>
              <a:rPr lang="fa-IR" b="1" dirty="0">
                <a:cs typeface="B Nazanin" panose="00000400000000000000" pitchFamily="2" charset="-78"/>
              </a:rPr>
              <a:t>ی براق و تمیز سس ، چراغ قوه ، کبریت ، دستمال کاغذی ، آب پاش را به کلاس می </a:t>
            </a:r>
            <a:r>
              <a:rPr lang="fa-IR" b="1" dirty="0" smtClean="0">
                <a:cs typeface="B Nazanin" panose="00000400000000000000" pitchFamily="2" charset="-78"/>
              </a:rPr>
              <a:t>آوریم </a:t>
            </a:r>
            <a:r>
              <a:rPr lang="fa-IR" b="1" dirty="0">
                <a:cs typeface="B Nazanin" panose="00000400000000000000" pitchFamily="2" charset="-78"/>
              </a:rPr>
              <a:t>.</a:t>
            </a:r>
            <a:endParaRPr lang="en-US" b="1" dirty="0">
              <a:cs typeface="B Nazanin" panose="00000400000000000000" pitchFamily="2" charset="-78"/>
            </a:endParaRPr>
          </a:p>
          <a:p>
            <a:pPr algn="just" rtl="1"/>
            <a:r>
              <a:rPr lang="fa-IR" b="1" dirty="0">
                <a:cs typeface="B Nazanin" panose="00000400000000000000" pitchFamily="2" charset="-78"/>
              </a:rPr>
              <a:t>با یک داستان درس را شروع می </a:t>
            </a:r>
            <a:r>
              <a:rPr lang="fa-IR" b="1" dirty="0" smtClean="0">
                <a:cs typeface="B Nazanin" panose="00000400000000000000" pitchFamily="2" charset="-78"/>
              </a:rPr>
              <a:t>کنیم </a:t>
            </a:r>
            <a:r>
              <a:rPr lang="fa-IR" b="1" dirty="0">
                <a:cs typeface="B Nazanin" panose="00000400000000000000" pitchFamily="2" charset="-78"/>
              </a:rPr>
              <a:t>: </a:t>
            </a:r>
            <a:endParaRPr lang="en-US" b="1" dirty="0">
              <a:cs typeface="B Nazanin" panose="00000400000000000000" pitchFamily="2" charset="-78"/>
            </a:endParaRPr>
          </a:p>
          <a:p>
            <a:pPr algn="just" rtl="1"/>
            <a:r>
              <a:rPr lang="fa-IR" b="1" dirty="0">
                <a:cs typeface="B Nazanin" panose="00000400000000000000" pitchFamily="2" charset="-78"/>
              </a:rPr>
              <a:t>بچه ها می </a:t>
            </a:r>
            <a:r>
              <a:rPr lang="fa-IR" b="1" dirty="0" smtClean="0">
                <a:cs typeface="B Nazanin" panose="00000400000000000000" pitchFamily="2" charset="-78"/>
              </a:rPr>
              <a:t>خواهم </a:t>
            </a:r>
            <a:r>
              <a:rPr lang="fa-IR" b="1" dirty="0">
                <a:cs typeface="B Nazanin" panose="00000400000000000000" pitchFamily="2" charset="-78"/>
              </a:rPr>
              <a:t>یک داستان براتون تعریف </a:t>
            </a:r>
            <a:r>
              <a:rPr lang="fa-IR" b="1" dirty="0" smtClean="0">
                <a:cs typeface="B Nazanin" panose="00000400000000000000" pitchFamily="2" charset="-78"/>
              </a:rPr>
              <a:t>کنم </a:t>
            </a:r>
            <a:r>
              <a:rPr lang="fa-IR" b="1" dirty="0">
                <a:cs typeface="B Nazanin" panose="00000400000000000000" pitchFamily="2" charset="-78"/>
              </a:rPr>
              <a:t>. دوتا شهر بودند هر دو مثل هم تمیز مرتب . آسمان آبی ،آب تمیز . خلاصه همه چیز قشنگ بود . ما فرض می کنیم این دوشیشه ی تمیز این دوشهر ما باشد . بچه ها بو کنید ببینید چه بویی می دهد ؟</a:t>
            </a:r>
            <a:endParaRPr lang="en-US" b="1" dirty="0">
              <a:cs typeface="B Nazanin" panose="00000400000000000000" pitchFamily="2" charset="-78"/>
            </a:endParaRPr>
          </a:p>
          <a:p>
            <a:pPr algn="just" rtl="1"/>
            <a:r>
              <a:rPr lang="fa-IR" b="1" dirty="0">
                <a:cs typeface="B Nazanin" panose="00000400000000000000" pitchFamily="2" charset="-78"/>
              </a:rPr>
              <a:t>بوی خوب . حالا تمیز بودن شهر هامون را آزمایش می کنیم . شیشه ها را یکی یکی جلوی تخته گرفته و نور چراغ قوه را روی آن می گیریم . از بچه ها می پرسم نور را می بینید ؟ بله . هردو مثل هم . . ادامه ی داستان :</a:t>
            </a:r>
            <a:endParaRPr lang="en-US" b="1" dirty="0">
              <a:cs typeface="B Nazanin" panose="00000400000000000000" pitchFamily="2" charset="-78"/>
            </a:endParaRPr>
          </a:p>
          <a:p>
            <a:pPr algn="just" rtl="1"/>
            <a:r>
              <a:rPr lang="fa-IR" b="1" dirty="0">
                <a:cs typeface="B Nazanin" panose="00000400000000000000" pitchFamily="2" charset="-78"/>
              </a:rPr>
              <a:t>بچه ها همین طوری نماند یکی از این شهر ها هواش آلوده شد . چطوری ؟ (بچه ها پاسخ می دهند : دود ماشین . کارخانه . آتش و.... ) </a:t>
            </a:r>
            <a:endParaRPr lang="en-US" b="1" dirty="0">
              <a:cs typeface="B Nazanin" panose="00000400000000000000" pitchFamily="2" charset="-78"/>
            </a:endParaRPr>
          </a:p>
          <a:p>
            <a:pPr algn="just" rtl="1"/>
            <a:r>
              <a:rPr lang="fa-IR" b="1" dirty="0">
                <a:cs typeface="B Nazanin" panose="00000400000000000000" pitchFamily="2" charset="-78"/>
              </a:rPr>
              <a:t>آفرین پسرای گلم ولی ما که این جا ماشین و کار خانه و .... نداریم بایک چیز دیگر به شما نشان خواهم داد . یک دستمال کاغذی را آتش زده (البته دود اسفند و عود هم می شود ) و یکی از شیشه ها را روی آن می گذارم و دستمال را خاموش می کنم دود دستمال سوخته درون شیشه می رود . سریع در شیشه را می بندم . به بچه ها می گویم بچه ها چه اتفاقی افتاد ؟ هوا آلوده شد . آفرین . دوشیشه مثل هم هستند ؟ نه دیگر. یکی دودی است . دوباره چراغ قوه را روی شیشه ها می گیرم و بچه ها تغییرات نور رابیان می کنند . سپس در شیشه را باز می کنم و دود از شیشه بیرون می آید . به بچه ها می گویم شیشه تمیز شد ؟ نه دوده ها به دیواره ی شیشه چسبیده اند. آفرین باید باران بیارد تا تمیز شود . با آب پاش به دیواره های درونی شیشه آب می پاشم . دو ده ها شسته می شود . آب درون شیشه کدر است و بچه ها می گویند به خاطر دوده ها است آب را خالی می کنم و دو باره هردو شیشه را به بچه ها می دهم تا بوی آن را مقایسه کنند و بچه ها می فهمند که با این که باران آمده است ولی هنوز بوی بد شیشه از بین نرفته است . از ایجا داستان را ادامه می دهم و به این نتیجه با کمک بچه ها می رسیم که باید در پاکیزگی هوا و آب بیش تر تلاش کنیم </a:t>
            </a:r>
            <a:endParaRPr lang="en-US" b="1" dirty="0">
              <a:cs typeface="B Nazanin" panose="00000400000000000000" pitchFamily="2" charset="-78"/>
            </a:endParaRPr>
          </a:p>
          <a:p>
            <a:pPr algn="just" rtl="1"/>
            <a:r>
              <a:rPr lang="fa-IR" b="1" dirty="0">
                <a:cs typeface="B Nazanin" panose="00000400000000000000" pitchFamily="2" charset="-78"/>
              </a:rPr>
              <a:t>در مورد راه های بهداشتی حفاظت از خود در هوای آلوده با دانش آموزان صحبت می کنیم و با کمک خودشان آموزش می </a:t>
            </a:r>
            <a:r>
              <a:rPr lang="fa-IR" b="1" dirty="0" smtClean="0">
                <a:cs typeface="B Nazanin" panose="00000400000000000000" pitchFamily="2" charset="-78"/>
              </a:rPr>
              <a:t>دهیم.</a:t>
            </a:r>
            <a:endParaRPr lang="en-US" b="1" dirty="0">
              <a:cs typeface="B Nazanin" panose="00000400000000000000" pitchFamily="2" charset="-78"/>
            </a:endParaRPr>
          </a:p>
          <a:p>
            <a:pPr algn="just" rtl="1"/>
            <a:endParaRPr lang="en-US" b="1" dirty="0">
              <a:cs typeface="B Nazanin" panose="00000400000000000000" pitchFamily="2" charset="-78"/>
            </a:endParaRPr>
          </a:p>
        </p:txBody>
      </p:sp>
    </p:spTree>
    <p:extLst>
      <p:ext uri="{BB962C8B-B14F-4D97-AF65-F5344CB8AC3E}">
        <p14:creationId xmlns:p14="http://schemas.microsoft.com/office/powerpoint/2010/main" val="2727975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359" y="200269"/>
            <a:ext cx="7125113" cy="924475"/>
          </a:xfrm>
        </p:spPr>
        <p:txBody>
          <a:bodyPr/>
          <a:lstStyle/>
          <a:p>
            <a:pPr algn="r" rtl="1"/>
            <a:r>
              <a:rPr lang="fa-IR" dirty="0" smtClean="0">
                <a:cs typeface="B Titr" panose="00000700000000000000" pitchFamily="2" charset="-78"/>
              </a:rPr>
              <a:t>بررسی صفحه </a:t>
            </a:r>
            <a:r>
              <a:rPr lang="fa-IR" dirty="0">
                <a:cs typeface="B Titr" panose="00000700000000000000" pitchFamily="2" charset="-78"/>
              </a:rPr>
              <a:t>ی </a:t>
            </a:r>
            <a:r>
              <a:rPr lang="fa-IR" dirty="0" smtClean="0">
                <a:cs typeface="B Titr" panose="00000700000000000000" pitchFamily="2" charset="-78"/>
              </a:rPr>
              <a:t>18:</a:t>
            </a:r>
            <a:endParaRPr lang="en-US" dirty="0">
              <a:cs typeface="B Titr" panose="00000700000000000000" pitchFamily="2" charset="-78"/>
            </a:endParaRPr>
          </a:p>
        </p:txBody>
      </p:sp>
      <p:sp>
        <p:nvSpPr>
          <p:cNvPr id="3" name="Content Placeholder 2"/>
          <p:cNvSpPr>
            <a:spLocks noGrp="1"/>
          </p:cNvSpPr>
          <p:nvPr>
            <p:ph idx="1"/>
          </p:nvPr>
        </p:nvSpPr>
        <p:spPr>
          <a:xfrm>
            <a:off x="251520" y="1340769"/>
            <a:ext cx="8712968" cy="5400600"/>
          </a:xfrm>
        </p:spPr>
        <p:txBody>
          <a:bodyPr/>
          <a:lstStyle/>
          <a:p>
            <a:pPr algn="just" rtl="1"/>
            <a:r>
              <a:rPr lang="fa-IR" dirty="0" smtClean="0">
                <a:cs typeface="B Nazanin" panose="00000400000000000000" pitchFamily="2" charset="-78"/>
              </a:rPr>
              <a:t>برای </a:t>
            </a:r>
            <a:r>
              <a:rPr lang="fa-IR" dirty="0">
                <a:cs typeface="B Nazanin" panose="00000400000000000000" pitchFamily="2" charset="-78"/>
              </a:rPr>
              <a:t>این صفحه از فیلم ها ی آموزشی استفاده می کنیم و خاطرات بچه ها از رفتن کنار رود خانه </a:t>
            </a:r>
            <a:r>
              <a:rPr lang="fa-IR" dirty="0" smtClean="0">
                <a:cs typeface="B Nazanin" panose="00000400000000000000" pitchFamily="2" charset="-78"/>
              </a:rPr>
              <a:t>و دریا استفاده       می </a:t>
            </a:r>
            <a:r>
              <a:rPr lang="fa-IR" dirty="0">
                <a:cs typeface="B Nazanin" panose="00000400000000000000" pitchFamily="2" charset="-78"/>
              </a:rPr>
              <a:t>کنیم . ولی چون احتمالا نمی توانیم به طور تجربی </a:t>
            </a:r>
            <a:r>
              <a:rPr lang="fa-IR" dirty="0" smtClean="0">
                <a:cs typeface="B Nazanin" panose="00000400000000000000" pitchFamily="2" charset="-78"/>
              </a:rPr>
              <a:t>انجام </a:t>
            </a:r>
            <a:r>
              <a:rPr lang="fa-IR" dirty="0">
                <a:cs typeface="B Nazanin" panose="00000400000000000000" pitchFamily="2" charset="-78"/>
              </a:rPr>
              <a:t>دهیم از تصاویر و فیلم ها کمک می گیریم . به بچه ها </a:t>
            </a:r>
            <a:r>
              <a:rPr lang="en-US" dirty="0" smtClean="0">
                <a:cs typeface="B Nazanin" panose="00000400000000000000" pitchFamily="2" charset="-78"/>
              </a:rPr>
              <a:t> </a:t>
            </a:r>
            <a:r>
              <a:rPr lang="fa-IR" dirty="0" smtClean="0">
                <a:cs typeface="B Nazanin" panose="00000400000000000000" pitchFamily="2" charset="-78"/>
              </a:rPr>
              <a:t>        می </a:t>
            </a:r>
            <a:r>
              <a:rPr lang="fa-IR" dirty="0">
                <a:cs typeface="B Nazanin" panose="00000400000000000000" pitchFamily="2" charset="-78"/>
              </a:rPr>
              <a:t>گوییم شما آب آلوده به پرنده ها و یا گیا هان می دهید ؟ چرا ؟ بعضی وقت ها ما آدما کار هایی می کنیم که باعث از بین رفتن حیوانات و همین طور قشنگی های طبیعت می شویم . شما وقتی با پدر و مادر به گردش می روید جای تمیز را برای نشستن انتخاب می کنید یا کثیف ؟ وقتی می خواهید برگردید پشت سر خود را نگاه می کنید که محیط را تمیز نگه داشته اید یا آشغال های خودرا جا گذاشته اید و کثیف کرده اید ؟ این ما هستیم که باعث تمیز و کثیف کردن محیط می باشیم .</a:t>
            </a:r>
          </a:p>
          <a:p>
            <a:pPr algn="just" rtl="1"/>
            <a:r>
              <a:rPr lang="fa-IR" dirty="0">
                <a:cs typeface="B Nazanin" panose="00000400000000000000" pitchFamily="2" charset="-78"/>
              </a:rPr>
              <a:t>ایستگاه فکر با بچه ها در باره ی تمیز نگه داشتن آب ها صحبت می کنیم و نمایش اجرا می کنیم و </a:t>
            </a:r>
            <a:r>
              <a:rPr lang="fa-IR" dirty="0" smtClean="0">
                <a:cs typeface="B Nazanin" panose="00000400000000000000" pitchFamily="2" charset="-78"/>
              </a:rPr>
              <a:t>دانش آموزان </a:t>
            </a:r>
            <a:r>
              <a:rPr lang="fa-IR" dirty="0">
                <a:cs typeface="B Nazanin" panose="00000400000000000000" pitchFamily="2" charset="-78"/>
              </a:rPr>
              <a:t>جای ماهی ها و پرندگان با یکدیگر حرف می زنند و پاسخ می دهند . در این جا پاسخ ها واگرا و باز پاسخ است .</a:t>
            </a:r>
            <a:endParaRPr lang="en-US" dirty="0">
              <a:cs typeface="B Nazanin" panose="00000400000000000000" pitchFamily="2" charset="-78"/>
            </a:endParaRPr>
          </a:p>
          <a:p>
            <a:pPr algn="just" rtl="1"/>
            <a:r>
              <a:rPr lang="en-US" dirty="0">
                <a:cs typeface="B Nazanin" panose="00000400000000000000" pitchFamily="2" charset="-78"/>
              </a:rPr>
              <a:t> </a:t>
            </a:r>
            <a:r>
              <a:rPr lang="fa-IR" dirty="0" smtClean="0">
                <a:cs typeface="B Nazanin" panose="00000400000000000000" pitchFamily="2" charset="-78"/>
              </a:rPr>
              <a:t>به </a:t>
            </a:r>
            <a:r>
              <a:rPr lang="fa-IR" dirty="0">
                <a:cs typeface="B Nazanin" panose="00000400000000000000" pitchFamily="2" charset="-78"/>
              </a:rPr>
              <a:t>بچه ها هشدار می دهیم که آب رود خانه ها قابل آشامیدن نیست و دلایل را از خود بچه ها با پرسش و پاسخ </a:t>
            </a:r>
            <a:r>
              <a:rPr lang="fa-IR" dirty="0" smtClean="0">
                <a:cs typeface="B Nazanin" panose="00000400000000000000" pitchFamily="2" charset="-78"/>
              </a:rPr>
              <a:t>      می </a:t>
            </a:r>
            <a:r>
              <a:rPr lang="fa-IR" dirty="0">
                <a:cs typeface="B Nazanin" panose="00000400000000000000" pitchFamily="2" charset="-78"/>
              </a:rPr>
              <a:t>گیریم </a:t>
            </a:r>
            <a:r>
              <a:rPr lang="fa-IR" dirty="0" smtClean="0">
                <a:cs typeface="B Nazanin" panose="00000400000000000000" pitchFamily="2" charset="-78"/>
              </a:rPr>
              <a:t>و </a:t>
            </a:r>
            <a:r>
              <a:rPr lang="fa-IR" dirty="0">
                <a:cs typeface="B Nazanin" panose="00000400000000000000" pitchFamily="2" charset="-78"/>
              </a:rPr>
              <a:t>یاد آور می شویم در پارک ها هم باید توجه کنیم همه ی آب ها قابل استفاده برای آشامیدن نیستند باید تابلو ی آب نوشیدنی داشته باشد و بعد استفاده کرد .</a:t>
            </a:r>
            <a:endParaRPr lang="en-US" dirty="0">
              <a:cs typeface="B Nazanin" panose="00000400000000000000" pitchFamily="2" charset="-78"/>
            </a:endParaRPr>
          </a:p>
          <a:p>
            <a:pPr algn="just" rtl="1"/>
            <a:endParaRPr lang="en-US" dirty="0">
              <a:cs typeface="B Nazanin" panose="00000400000000000000" pitchFamily="2" charset="-78"/>
            </a:endParaRPr>
          </a:p>
        </p:txBody>
      </p:sp>
    </p:spTree>
    <p:extLst>
      <p:ext uri="{BB962C8B-B14F-4D97-AF65-F5344CB8AC3E}">
        <p14:creationId xmlns:p14="http://schemas.microsoft.com/office/powerpoint/2010/main" val="2802628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fa-IR" dirty="0" smtClean="0">
                <a:cs typeface="B Titr" panose="00000700000000000000" pitchFamily="2" charset="-78"/>
              </a:rPr>
              <a:t>بررسی صفحه </a:t>
            </a:r>
            <a:r>
              <a:rPr lang="fa-IR" dirty="0">
                <a:cs typeface="B Titr" panose="00000700000000000000" pitchFamily="2" charset="-78"/>
              </a:rPr>
              <a:t>ی </a:t>
            </a:r>
            <a:r>
              <a:rPr lang="fa-IR" dirty="0" smtClean="0">
                <a:cs typeface="B Titr" panose="00000700000000000000" pitchFamily="2" charset="-78"/>
              </a:rPr>
              <a:t>19:</a:t>
            </a:r>
            <a:endParaRPr lang="en-US" dirty="0">
              <a:cs typeface="B Titr" panose="00000700000000000000" pitchFamily="2" charset="-78"/>
            </a:endParaRPr>
          </a:p>
        </p:txBody>
      </p:sp>
      <p:sp>
        <p:nvSpPr>
          <p:cNvPr id="3" name="Content Placeholder 2"/>
          <p:cNvSpPr>
            <a:spLocks noGrp="1"/>
          </p:cNvSpPr>
          <p:nvPr>
            <p:ph idx="1"/>
          </p:nvPr>
        </p:nvSpPr>
        <p:spPr>
          <a:xfrm>
            <a:off x="107504" y="1124745"/>
            <a:ext cx="8928992" cy="5400600"/>
          </a:xfrm>
        </p:spPr>
        <p:txBody>
          <a:bodyPr>
            <a:normAutofit/>
          </a:bodyPr>
          <a:lstStyle/>
          <a:p>
            <a:pPr algn="just" rtl="1">
              <a:lnSpc>
                <a:spcPct val="150000"/>
              </a:lnSpc>
            </a:pPr>
            <a:r>
              <a:rPr lang="fa-IR" b="1" dirty="0" smtClean="0">
                <a:cs typeface="B Nazanin" panose="00000400000000000000" pitchFamily="2" charset="-78"/>
              </a:rPr>
              <a:t>کتاب </a:t>
            </a:r>
            <a:r>
              <a:rPr lang="fa-IR" b="1" dirty="0">
                <a:cs typeface="B Nazanin" panose="00000400000000000000" pitchFamily="2" charset="-78"/>
              </a:rPr>
              <a:t>در باره ی آب سالم صحبت شده است که گیاهان و حیوانات و حتی انسان به آب سالم نیاز دارد . این صفحه را هم می توان با کمک فیلم آموزش داد </a:t>
            </a:r>
            <a:r>
              <a:rPr lang="fa-IR" b="1" dirty="0" smtClean="0">
                <a:cs typeface="B Nazanin" panose="00000400000000000000" pitchFamily="2" charset="-78"/>
              </a:rPr>
              <a:t>و </a:t>
            </a:r>
            <a:r>
              <a:rPr lang="fa-IR" b="1" dirty="0">
                <a:cs typeface="B Nazanin" panose="00000400000000000000" pitchFamily="2" charset="-78"/>
              </a:rPr>
              <a:t>نیز آب حیاط مدرسه که می توانیم یک مقدار خاک را در آب بریزیم و بچه ها آب کثیف را ببینند ولی یاد آور می شویم که همیشه آلودگی ها دیده نمی شوند . از بچه ها </a:t>
            </a:r>
            <a:r>
              <a:rPr lang="fa-IR" b="1" dirty="0" smtClean="0">
                <a:cs typeface="B Nazanin" panose="00000400000000000000" pitchFamily="2" charset="-78"/>
              </a:rPr>
              <a:t>  می </a:t>
            </a:r>
            <a:r>
              <a:rPr lang="fa-IR" b="1" dirty="0">
                <a:cs typeface="B Nazanin" panose="00000400000000000000" pitchFamily="2" charset="-78"/>
              </a:rPr>
              <a:t>خواهیم در گروه مشورت کنند و بگویند که انسان از آب چه استفاده هایی می کند ؟ جانوران و گیاهان چه استفاده هایی را می کنند . گفت و گو بچه ها را با سؤال داخل کتاب دوباره به چالش می کشانیم که اگر آب </a:t>
            </a:r>
            <a:r>
              <a:rPr lang="fa-IR" b="1" dirty="0" smtClean="0">
                <a:cs typeface="B Nazanin" panose="00000400000000000000" pitchFamily="2" charset="-78"/>
              </a:rPr>
              <a:t> رود </a:t>
            </a:r>
            <a:r>
              <a:rPr lang="fa-IR" b="1" dirty="0">
                <a:cs typeface="B Nazanin" panose="00000400000000000000" pitchFamily="2" charset="-78"/>
              </a:rPr>
              <a:t>خانه ای خشک شود برای گیاهان و جانوران اطراف آن چه اتفاقی می افتد ؟ بچه ها هر یک چیزی را </a:t>
            </a:r>
            <a:r>
              <a:rPr lang="fa-IR" b="1" dirty="0" smtClean="0">
                <a:cs typeface="B Nazanin" panose="00000400000000000000" pitchFamily="2" charset="-78"/>
              </a:rPr>
              <a:t>     می </a:t>
            </a:r>
            <a:r>
              <a:rPr lang="fa-IR" b="1" dirty="0">
                <a:cs typeface="B Nazanin" panose="00000400000000000000" pitchFamily="2" charset="-78"/>
              </a:rPr>
              <a:t>گویند . پس این جا هم ما نباید پاسخ را بنویسیم . پاسخ این سؤال </a:t>
            </a:r>
            <a:r>
              <a:rPr lang="fa-IR" b="1" dirty="0" smtClean="0">
                <a:cs typeface="B Nazanin" panose="00000400000000000000" pitchFamily="2" charset="-78"/>
              </a:rPr>
              <a:t>و اگراو </a:t>
            </a:r>
            <a:r>
              <a:rPr lang="fa-IR" b="1" dirty="0">
                <a:cs typeface="B Nazanin" panose="00000400000000000000" pitchFamily="2" charset="-78"/>
              </a:rPr>
              <a:t>باز پاسخ است . هرکس چیزی خواهد گفت و مفهوم را برساند درست است . در این جا به آیه قرآن اشاره می کنیم که فرموده است هر موجود زنده ای را از آب آفریدیم . دانش آموزان به اهمیت آب از نظر قرآن پی می برند . از دانش آموزان </a:t>
            </a:r>
            <a:r>
              <a:rPr lang="fa-IR" b="1" dirty="0" smtClean="0">
                <a:cs typeface="B Nazanin" panose="00000400000000000000" pitchFamily="2" charset="-78"/>
              </a:rPr>
              <a:t> می خواهیم </a:t>
            </a:r>
            <a:r>
              <a:rPr lang="fa-IR" b="1" dirty="0">
                <a:cs typeface="B Nazanin" panose="00000400000000000000" pitchFamily="2" charset="-78"/>
              </a:rPr>
              <a:t>که این آیه را در خانه روی یک برگه </a:t>
            </a:r>
            <a:r>
              <a:rPr lang="en-US" b="1" dirty="0">
                <a:cs typeface="B Nazanin" panose="00000400000000000000" pitchFamily="2" charset="-78"/>
              </a:rPr>
              <a:t>A4</a:t>
            </a:r>
            <a:r>
              <a:rPr lang="fa-IR" b="1" dirty="0">
                <a:cs typeface="B Nazanin" panose="00000400000000000000" pitchFamily="2" charset="-78"/>
              </a:rPr>
              <a:t>بنویسند و به کلاس بیاورند و در پوشه قرار دهیم .</a:t>
            </a:r>
            <a:endParaRPr lang="en-US" b="1" dirty="0">
              <a:cs typeface="B Nazanin" panose="00000400000000000000" pitchFamily="2" charset="-78"/>
            </a:endParaRPr>
          </a:p>
          <a:p>
            <a:pPr algn="just" rtl="1">
              <a:lnSpc>
                <a:spcPct val="150000"/>
              </a:lnSpc>
            </a:pPr>
            <a:endParaRPr lang="en-US" dirty="0">
              <a:cs typeface="B Nazanin" panose="00000400000000000000" pitchFamily="2" charset="-78"/>
            </a:endParaRPr>
          </a:p>
        </p:txBody>
      </p:sp>
    </p:spTree>
    <p:extLst>
      <p:ext uri="{BB962C8B-B14F-4D97-AF65-F5344CB8AC3E}">
        <p14:creationId xmlns:p14="http://schemas.microsoft.com/office/powerpoint/2010/main" val="3840833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88640"/>
            <a:ext cx="7125113" cy="924475"/>
          </a:xfrm>
        </p:spPr>
        <p:txBody>
          <a:bodyPr/>
          <a:lstStyle/>
          <a:p>
            <a:pPr algn="r" rtl="1"/>
            <a:r>
              <a:rPr lang="fa-IR" dirty="0" smtClean="0">
                <a:cs typeface="B Titr" panose="00000700000000000000" pitchFamily="2" charset="-78"/>
              </a:rPr>
              <a:t>بررسی صفحه </a:t>
            </a:r>
            <a:r>
              <a:rPr lang="fa-IR" dirty="0">
                <a:cs typeface="B Titr" panose="00000700000000000000" pitchFamily="2" charset="-78"/>
              </a:rPr>
              <a:t>20:</a:t>
            </a:r>
            <a:endParaRPr lang="en-US" dirty="0">
              <a:cs typeface="B Titr" panose="00000700000000000000" pitchFamily="2" charset="-78"/>
            </a:endParaRPr>
          </a:p>
        </p:txBody>
      </p:sp>
      <p:sp>
        <p:nvSpPr>
          <p:cNvPr id="3" name="Content Placeholder 2"/>
          <p:cNvSpPr>
            <a:spLocks noGrp="1"/>
          </p:cNvSpPr>
          <p:nvPr>
            <p:ph idx="1"/>
          </p:nvPr>
        </p:nvSpPr>
        <p:spPr>
          <a:xfrm>
            <a:off x="107504" y="1340769"/>
            <a:ext cx="8928992" cy="5328592"/>
          </a:xfrm>
        </p:spPr>
        <p:txBody>
          <a:bodyPr/>
          <a:lstStyle/>
          <a:p>
            <a:pPr algn="just" rtl="1">
              <a:lnSpc>
                <a:spcPct val="150000"/>
              </a:lnSpc>
            </a:pPr>
            <a:r>
              <a:rPr lang="fa-IR" dirty="0">
                <a:cs typeface="B Nazanin" panose="00000400000000000000" pitchFamily="2" charset="-78"/>
              </a:rPr>
              <a:t>در این صفحه در باره ی تصفیه ی آب صحبت شده است . اگر امکانش باشد که بچه ها از نزدیک بتوانند تصفیه آب را ببینند خیلی خوب است ولی چون معمولا امکانش نیست از فیلم های آموزشی کمک گرفته و به گفت و گو می پردازیم . ولی بایک آزمیش هم می توان تصفیه ی آب را به بچه ها نشان داد در یک قوطی روغن که زیر آن را با میخ سوراخ های ریز ایجار کرده ایم مقدار زیادی ماسه می ریزیم سپس در یک ظرف دیگر مقداری خاک را در آب ریخته و به صورت مخلوط در می آوریم آن گاه این آب را در ون قوطی روغن ریخته و می بینیم که آب تمیز از آنم بیرون می آید و به بچه ها می گوییم که ماسه ها مثل صافی عمل کردند و آلودگی ها و خاک ها را گرفتند . ولی بچه هاهنوز آب آلوده است میکروب هایی دارد که ما نمی بینیم باید موادی به آن بزنند تا آب قابل استفاده باشد .</a:t>
            </a:r>
            <a:endParaRPr lang="en-US" dirty="0">
              <a:cs typeface="B Nazanin" panose="00000400000000000000" pitchFamily="2" charset="-78"/>
            </a:endParaRPr>
          </a:p>
          <a:p>
            <a:pPr algn="just" rtl="1">
              <a:lnSpc>
                <a:spcPct val="150000"/>
              </a:lnSpc>
            </a:pPr>
            <a:r>
              <a:rPr lang="fa-IR" dirty="0">
                <a:cs typeface="B Nazanin" panose="00000400000000000000" pitchFamily="2" charset="-78"/>
              </a:rPr>
              <a:t>گفت و گو کنید : تصاویر را به بچه ها نشان می دهم و از آن ها می خواهم نظر خود را بگویند . در ضمن خاطرات خود راهم در مورد مصرف بی رویه آب بیان کنند . ایناین جا پاسخ سؤال یک جواب دارد ولی اگر بپرسیم چرا واگرا می شود .</a:t>
            </a:r>
            <a:endParaRPr lang="en-US" dirty="0">
              <a:cs typeface="B Nazanin" panose="00000400000000000000" pitchFamily="2" charset="-78"/>
            </a:endParaRPr>
          </a:p>
          <a:p>
            <a:pPr algn="just">
              <a:lnSpc>
                <a:spcPct val="150000"/>
              </a:lnSpc>
            </a:pPr>
            <a:endParaRPr lang="en-US" dirty="0">
              <a:cs typeface="B Nazanin" panose="00000400000000000000" pitchFamily="2" charset="-78"/>
            </a:endParaRPr>
          </a:p>
        </p:txBody>
      </p:sp>
    </p:spTree>
    <p:extLst>
      <p:ext uri="{BB962C8B-B14F-4D97-AF65-F5344CB8AC3E}">
        <p14:creationId xmlns:p14="http://schemas.microsoft.com/office/powerpoint/2010/main" val="4137705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188641"/>
            <a:ext cx="8712968" cy="792088"/>
          </a:xfrm>
        </p:spPr>
        <p:txBody>
          <a:bodyPr/>
          <a:lstStyle/>
          <a:p>
            <a:pPr algn="r" rtl="1"/>
            <a:r>
              <a:rPr lang="fa-IR" sz="2400" dirty="0">
                <a:cs typeface="B Titr" panose="00000700000000000000" pitchFamily="2" charset="-78"/>
              </a:rPr>
              <a:t>صفحه ی </a:t>
            </a:r>
            <a:r>
              <a:rPr lang="fa-IR" sz="2400" dirty="0" smtClean="0">
                <a:cs typeface="B Titr" panose="00000700000000000000" pitchFamily="2" charset="-78"/>
              </a:rPr>
              <a:t>21:</a:t>
            </a:r>
            <a:r>
              <a:rPr lang="fa-IR" sz="2400" dirty="0">
                <a:cs typeface="B Titr" panose="00000700000000000000" pitchFamily="2" charset="-78"/>
              </a:rPr>
              <a:t> چگونه می توانیم به محیط زندگی جانداران و گیاهان کمک کنیم </a:t>
            </a:r>
            <a:r>
              <a:rPr lang="fa-IR" sz="2400" dirty="0" smtClean="0">
                <a:cs typeface="B Titr" panose="00000700000000000000" pitchFamily="2" charset="-78"/>
              </a:rPr>
              <a:t>؟</a:t>
            </a:r>
            <a:endParaRPr lang="en-US" sz="2400" dirty="0">
              <a:cs typeface="B Titr" panose="00000700000000000000" pitchFamily="2" charset="-78"/>
            </a:endParaRPr>
          </a:p>
        </p:txBody>
      </p:sp>
      <p:sp>
        <p:nvSpPr>
          <p:cNvPr id="3" name="Content Placeholder 2"/>
          <p:cNvSpPr>
            <a:spLocks noGrp="1"/>
          </p:cNvSpPr>
          <p:nvPr>
            <p:ph idx="1"/>
          </p:nvPr>
        </p:nvSpPr>
        <p:spPr>
          <a:xfrm>
            <a:off x="251520" y="980728"/>
            <a:ext cx="8784976" cy="5688631"/>
          </a:xfrm>
        </p:spPr>
        <p:txBody>
          <a:bodyPr>
            <a:noAutofit/>
          </a:bodyPr>
          <a:lstStyle/>
          <a:p>
            <a:pPr algn="just" rtl="1">
              <a:lnSpc>
                <a:spcPct val="150000"/>
              </a:lnSpc>
            </a:pPr>
            <a:r>
              <a:rPr lang="fa-IR" sz="1400" b="1" dirty="0" smtClean="0">
                <a:cs typeface="B Nazanin" panose="00000400000000000000" pitchFamily="2" charset="-78"/>
              </a:rPr>
              <a:t>در </a:t>
            </a:r>
            <a:r>
              <a:rPr lang="fa-IR" sz="1400" b="1" dirty="0">
                <a:cs typeface="B Nazanin" panose="00000400000000000000" pitchFamily="2" charset="-78"/>
              </a:rPr>
              <a:t>این جا هم باز بچه ها را با سؤالاتی که می کنیم به چالش می کشانیم . این صفحه تشویق دانش آموزان به تحقیق و پژوهش می باشد و از آن ها می خواهیم در باره موضوع این بخش و داشتن محیط سالم از بزرگ ترها سؤالاتی را بپرسند و برای کلاس بیان کنند . اگر اولیا همکاری کنند و به آن ها در تحقیق کردن کمک کنند که خیلی خوب است . چون هنوز نمی توانند بنویسند در نوشتن تحقیق به آن ها کمک کنند .</a:t>
            </a:r>
          </a:p>
          <a:p>
            <a:pPr algn="just" rtl="1">
              <a:lnSpc>
                <a:spcPct val="150000"/>
              </a:lnSpc>
            </a:pPr>
            <a:r>
              <a:rPr lang="fa-IR" sz="1400" b="1" dirty="0" smtClean="0">
                <a:cs typeface="B Nazanin" panose="00000400000000000000" pitchFamily="2" charset="-78"/>
              </a:rPr>
              <a:t>زمینی </a:t>
            </a:r>
            <a:r>
              <a:rPr lang="fa-IR" sz="1400" b="1" dirty="0">
                <a:cs typeface="B Nazanin" panose="00000400000000000000" pitchFamily="2" charset="-78"/>
              </a:rPr>
              <a:t>که بر آن زندگی می کنیم مانند توپ است که به آن کره می گوییم و با خورشید گرم می شود خورشید نور و گرما زیاد دارد. نور خورشید همیشه یک طرف آن را روشن می کند. آن طرف از زمین که رو به خورشید قرار دارد روز است طرف دیگر هم شب است.خدا روز را برای کار و شب را برای استراحت قرار داده است، هر چه خورشید نزدیک تر نور و گرما بیشتر و هرچه دورتر باشد نور و گرما کم تر می دهدزمین به دور خود می چرخد.این چرخش روز و شب را به وجود می آورد. زمین در هر 24 ساعت یک بار به دور خود می چرخد.که به آن شبانه روز می گویند. اگر زمین به دور خود نمی چرخید همیشه یک طرف آن شب و طرف دیگر آن روز می ماند.گرمای زمین از خورشید است.که معمولا روزها گرم تر و شب ها سرد تر است و گرمای خورشید در طول روز یکسان نیست در صبح و عصر کم کم خنک تر از ظهر می شود.درسایه دما کمتر از آفتاب است.به سردی و گرمی هوا دمای هوا می گویند که آن را با دماسنج اندازه می گیرند. درون دماسنج مایع رنگین که جیوه ( رنگ نقره ای )یا الکل ( قرمزرنگ)وقتی هوا گرم بالا می آید و وقتی سرد پایین می آید و لوله دماسنج را شماره گذاری و درجه بندی می کنند. نور خورشید باعث رشد گیاهان می شودو گیاهان با نور خورشید غذا می سازند. جانوران و انسان ها از گیاهان تغذیه می کنند خورشید با گرما و نور خود زمین را گرم نگه می دارند. مقدار کمی از گرما ونور خورشید به خانه ی ما یعنی کره ی زمین می رسد.</a:t>
            </a:r>
            <a:endParaRPr lang="en-US" sz="1400" b="1" dirty="0">
              <a:cs typeface="B Nazanin" panose="00000400000000000000" pitchFamily="2" charset="-78"/>
            </a:endParaRPr>
          </a:p>
          <a:p>
            <a:pPr algn="just" rtl="1">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2496768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235748"/>
            <a:ext cx="4712077" cy="6361902"/>
          </a:xfrm>
          <a:prstGeom prst="rect">
            <a:avLst/>
          </a:prstGeom>
        </p:spPr>
      </p:pic>
    </p:spTree>
    <p:extLst>
      <p:ext uri="{BB962C8B-B14F-4D97-AF65-F5344CB8AC3E}">
        <p14:creationId xmlns:p14="http://schemas.microsoft.com/office/powerpoint/2010/main" val="1545025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260648"/>
            <a:ext cx="7125113" cy="924475"/>
          </a:xfrm>
        </p:spPr>
        <p:txBody>
          <a:bodyPr/>
          <a:lstStyle/>
          <a:p>
            <a:pPr algn="r" rtl="1"/>
            <a:r>
              <a:rPr lang="fa-IR" dirty="0" smtClean="0">
                <a:cs typeface="B Titr" panose="00000700000000000000" pitchFamily="2" charset="-78"/>
              </a:rPr>
              <a:t>بررسی صفحات 22 و 23:</a:t>
            </a:r>
            <a:endParaRPr lang="en-US" dirty="0">
              <a:cs typeface="B Titr" panose="00000700000000000000" pitchFamily="2" charset="-78"/>
            </a:endParaRPr>
          </a:p>
        </p:txBody>
      </p:sp>
      <p:sp>
        <p:nvSpPr>
          <p:cNvPr id="3" name="Content Placeholder 2"/>
          <p:cNvSpPr>
            <a:spLocks noGrp="1"/>
          </p:cNvSpPr>
          <p:nvPr>
            <p:ph idx="1"/>
          </p:nvPr>
        </p:nvSpPr>
        <p:spPr>
          <a:xfrm>
            <a:off x="251520" y="1124744"/>
            <a:ext cx="8712967" cy="5472607"/>
          </a:xfrm>
        </p:spPr>
        <p:txBody>
          <a:bodyPr>
            <a:normAutofit/>
          </a:bodyPr>
          <a:lstStyle/>
          <a:p>
            <a:pPr algn="just" rtl="1">
              <a:lnSpc>
                <a:spcPct val="150000"/>
              </a:lnSpc>
            </a:pPr>
            <a:r>
              <a:rPr lang="fa-IR" sz="1400" b="1" dirty="0">
                <a:cs typeface="B Nazanin" panose="00000400000000000000" pitchFamily="2" charset="-78"/>
              </a:rPr>
              <a:t>صفحه ی 22 : با آوردن کره ی جغرافیایی می توانیم زمین را به دانش آموزان نشان دهیم در این جا نشان دادن فیلم های آموزشی و تصاویر هم می تواند در آموزش کمک خوبی باشد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صفحه ی 23 : ابتدا کلاس را تاریک کرده و آزمایش کتاب را در کلاس انجام می دهیم </a:t>
            </a:r>
            <a:r>
              <a:rPr lang="fa-IR" sz="1400" b="1" dirty="0" smtClean="0">
                <a:cs typeface="B Nazanin" panose="00000400000000000000" pitchFamily="2" charset="-78"/>
              </a:rPr>
              <a:t> </a:t>
            </a:r>
            <a:r>
              <a:rPr lang="fa-IR" sz="1400" b="1" dirty="0">
                <a:cs typeface="B Nazanin" panose="00000400000000000000" pitchFamily="2" charset="-78"/>
              </a:rPr>
              <a:t>و از دانش آموزان می خواهیم به سؤال مربوط به این صفحه پاسخ دهند . سؤال واگراست . با نشان دادن فیلم آموزشی چگونگی به وجود آودن </a:t>
            </a:r>
            <a:r>
              <a:rPr lang="fa-IR" sz="1400" b="1" dirty="0" smtClean="0">
                <a:cs typeface="B Nazanin" panose="00000400000000000000" pitchFamily="2" charset="-78"/>
              </a:rPr>
              <a:t>شب </a:t>
            </a:r>
            <a:r>
              <a:rPr lang="fa-IR" sz="1400" b="1" dirty="0">
                <a:cs typeface="B Nazanin" panose="00000400000000000000" pitchFamily="2" charset="-78"/>
              </a:rPr>
              <a:t>و روز را توضیح می دهیم .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برای چگونه به وجود آمدن شب و روز بچه ها به گفت و گو می پردازند . </a:t>
            </a:r>
            <a:r>
              <a:rPr lang="fa-IR" sz="1400" b="1" dirty="0" smtClean="0">
                <a:cs typeface="B Nazanin" panose="00000400000000000000" pitchFamily="2" charset="-78"/>
              </a:rPr>
              <a:t>کره </a:t>
            </a:r>
            <a:r>
              <a:rPr lang="fa-IR" sz="1400" b="1" dirty="0">
                <a:cs typeface="B Nazanin" panose="00000400000000000000" pitchFamily="2" charset="-78"/>
              </a:rPr>
              <a:t>ی جغرافیا را روی میز می </a:t>
            </a:r>
            <a:r>
              <a:rPr lang="fa-IR" sz="1400" b="1" dirty="0" smtClean="0">
                <a:cs typeface="B Nazanin" panose="00000400000000000000" pitchFamily="2" charset="-78"/>
              </a:rPr>
              <a:t>گذاریم </a:t>
            </a:r>
            <a:r>
              <a:rPr lang="fa-IR" sz="1400" b="1" dirty="0">
                <a:cs typeface="B Nazanin" panose="00000400000000000000" pitchFamily="2" charset="-78"/>
              </a:rPr>
              <a:t>و چراغ مطالعه را روشن کرده و کنار آن قرار می </a:t>
            </a:r>
            <a:r>
              <a:rPr lang="fa-IR" sz="1400" b="1" dirty="0" smtClean="0">
                <a:cs typeface="B Nazanin" panose="00000400000000000000" pitchFamily="2" charset="-78"/>
              </a:rPr>
              <a:t>دهیم </a:t>
            </a:r>
            <a:r>
              <a:rPr lang="fa-IR" sz="1400" b="1" dirty="0">
                <a:cs typeface="B Nazanin" panose="00000400000000000000" pitchFamily="2" charset="-78"/>
              </a:rPr>
              <a:t>. سپس از یکی از دانش آموزان می </a:t>
            </a:r>
            <a:r>
              <a:rPr lang="fa-IR" sz="1400" b="1" dirty="0" smtClean="0">
                <a:cs typeface="B Nazanin" panose="00000400000000000000" pitchFamily="2" charset="-78"/>
              </a:rPr>
              <a:t>خواهیم </a:t>
            </a:r>
            <a:r>
              <a:rPr lang="fa-IR" sz="1400" b="1" dirty="0">
                <a:cs typeface="B Nazanin" panose="00000400000000000000" pitchFamily="2" charset="-78"/>
              </a:rPr>
              <a:t>آرام ، کره را بچرخاند . بچه ها ببینند چگونه محل های روشن یواش یواش تاریک شده و محل های تاریک ، کم کم روشن گشته است و مفهوم شب و روز را این گونه به دانش آموزان آموزش می </a:t>
            </a:r>
            <a:r>
              <a:rPr lang="fa-IR" sz="1400" b="1" dirty="0" smtClean="0">
                <a:cs typeface="B Nazanin" panose="00000400000000000000" pitchFamily="2" charset="-78"/>
              </a:rPr>
              <a:t>دهیم </a:t>
            </a:r>
            <a:r>
              <a:rPr lang="fa-IR" sz="1400" b="1" dirty="0">
                <a:cs typeface="B Nazanin" panose="00000400000000000000" pitchFamily="2" charset="-78"/>
              </a:rPr>
              <a:t>.</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از بچه ها می </a:t>
            </a:r>
            <a:r>
              <a:rPr lang="fa-IR" sz="1400" b="1" dirty="0" smtClean="0">
                <a:cs typeface="B Nazanin" panose="00000400000000000000" pitchFamily="2" charset="-78"/>
              </a:rPr>
              <a:t>خواه</a:t>
            </a:r>
            <a:r>
              <a:rPr lang="fa-IR" sz="1400" b="1" dirty="0">
                <a:cs typeface="B Nazanin" panose="00000400000000000000" pitchFamily="2" charset="-78"/>
              </a:rPr>
              <a:t>ی</a:t>
            </a:r>
            <a:r>
              <a:rPr lang="fa-IR" sz="1400" b="1" dirty="0" smtClean="0">
                <a:cs typeface="B Nazanin" panose="00000400000000000000" pitchFamily="2" charset="-78"/>
              </a:rPr>
              <a:t>م </a:t>
            </a:r>
            <a:r>
              <a:rPr lang="fa-IR" sz="1400" b="1" dirty="0">
                <a:cs typeface="B Nazanin" panose="00000400000000000000" pitchFamily="2" charset="-78"/>
              </a:rPr>
              <a:t>کار در منزل را در خانه به عنوان تفریح و سر گرمی انجام داده و نتیجه را به کلاس ارائه کنند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آیه قر آنی را می توانیم روی تخته نوشته و بچه ها در باره عظمت خدا به بحث و گفت و گو بپردازند . هر کس مایل بود آن را روی برگه نوشته و به کلاس آورد تا همیشه در دید دانش آموزان قرار داشته باشد .</a:t>
            </a:r>
            <a:endParaRPr lang="en-US" sz="1400" b="1" dirty="0">
              <a:cs typeface="B Nazanin" panose="00000400000000000000" pitchFamily="2" charset="-78"/>
            </a:endParaRPr>
          </a:p>
          <a:p>
            <a:pPr algn="just" rtl="1">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1093301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56253"/>
            <a:ext cx="7125113" cy="924475"/>
          </a:xfrm>
        </p:spPr>
        <p:txBody>
          <a:bodyPr/>
          <a:lstStyle/>
          <a:p>
            <a:pPr algn="r" rtl="1"/>
            <a:r>
              <a:rPr lang="fa-IR" dirty="0">
                <a:cs typeface="B Titr" panose="00000700000000000000" pitchFamily="2" charset="-78"/>
              </a:rPr>
              <a:t>بررسی صفحات </a:t>
            </a:r>
            <a:r>
              <a:rPr lang="fa-IR" dirty="0" smtClean="0">
                <a:cs typeface="B Titr" panose="00000700000000000000" pitchFamily="2" charset="-78"/>
              </a:rPr>
              <a:t>25 ، 26و 27:</a:t>
            </a:r>
            <a:endParaRPr lang="en-US" dirty="0"/>
          </a:p>
        </p:txBody>
      </p:sp>
      <p:sp>
        <p:nvSpPr>
          <p:cNvPr id="3" name="Content Placeholder 2"/>
          <p:cNvSpPr>
            <a:spLocks noGrp="1"/>
          </p:cNvSpPr>
          <p:nvPr>
            <p:ph idx="1"/>
          </p:nvPr>
        </p:nvSpPr>
        <p:spPr>
          <a:xfrm>
            <a:off x="107504" y="980729"/>
            <a:ext cx="8928992" cy="5616624"/>
          </a:xfrm>
        </p:spPr>
        <p:txBody>
          <a:bodyPr>
            <a:normAutofit fontScale="85000" lnSpcReduction="10000"/>
          </a:bodyPr>
          <a:lstStyle/>
          <a:p>
            <a:pPr algn="just" rtl="1">
              <a:lnSpc>
                <a:spcPct val="160000"/>
              </a:lnSpc>
            </a:pPr>
            <a:r>
              <a:rPr lang="fa-IR" sz="1700" b="1" dirty="0">
                <a:cs typeface="B Nazanin" panose="00000400000000000000" pitchFamily="2" charset="-78"/>
              </a:rPr>
              <a:t>ص 24 یکی از جالب ترین بازی هایی است که دانش آموزان با لذت آن را انجام خواهند داد . در این جا بیان می کنیم که زمین هر 24 ساعت ، یک بار به دور خود می چرخد . و این را چندین بار از دانش آموزان می پرسیم و آن ها پاسخ خواهند داد . پاسخ این پرسش همگرا می باشد </a:t>
            </a:r>
            <a:r>
              <a:rPr lang="fa-IR" sz="1700" b="1" dirty="0" smtClean="0">
                <a:cs typeface="B Nazanin" panose="00000400000000000000" pitchFamily="2" charset="-78"/>
              </a:rPr>
              <a:t>. در </a:t>
            </a:r>
            <a:r>
              <a:rPr lang="fa-IR" sz="1700" b="1" dirty="0">
                <a:cs typeface="B Nazanin" panose="00000400000000000000" pitchFamily="2" charset="-78"/>
              </a:rPr>
              <a:t>این صفحه باید چگونگی انجام فعالیت گروهی و نظم و نوبت را به دانش آموزان آموزش دهیم</a:t>
            </a:r>
            <a:endParaRPr lang="en-US" sz="1700" b="1" dirty="0">
              <a:cs typeface="B Nazanin" panose="00000400000000000000" pitchFamily="2" charset="-78"/>
            </a:endParaRPr>
          </a:p>
          <a:p>
            <a:pPr algn="just" rtl="1">
              <a:lnSpc>
                <a:spcPct val="160000"/>
              </a:lnSpc>
            </a:pPr>
            <a:r>
              <a:rPr lang="en-US" sz="1700" b="1" dirty="0">
                <a:cs typeface="B Nazanin" panose="00000400000000000000" pitchFamily="2" charset="-78"/>
              </a:rPr>
              <a:t> </a:t>
            </a:r>
            <a:r>
              <a:rPr lang="fa-IR" sz="1700" b="1" dirty="0" smtClean="0">
                <a:cs typeface="B Nazanin" panose="00000400000000000000" pitchFamily="2" charset="-78"/>
              </a:rPr>
              <a:t>صفحه </a:t>
            </a:r>
            <a:r>
              <a:rPr lang="fa-IR" sz="1700" b="1" dirty="0">
                <a:cs typeface="B Nazanin" panose="00000400000000000000" pitchFamily="2" charset="-78"/>
              </a:rPr>
              <a:t>ی 25 در این صفحه می خواهد مفهوم گرما و سرما را به دانش آموزان آموزش دهیم . و آزمایش کتاب را در کلاس ان جام می دهیم و از فیلم ها ی آموزشی هم می تونیم کمک بگیریم . سپس بچه ها را به حیاط مدرسه برده و از آن ها می خواهیم قسمت های مختلف حیاط را لمس کنند و تفا وت سردی و گرمی جاهای مختلف را روی کاغذ بنویسند و سپس در گروه ها ی خود گفت و گو کرده و تکراری ها را حذف کنند و غیر تکراری ها را برای همه ی دانش آموزان به نوبت بیان کنند </a:t>
            </a:r>
            <a:r>
              <a:rPr lang="fa-IR" sz="1700" b="1" dirty="0" smtClean="0">
                <a:cs typeface="B Nazanin" panose="00000400000000000000" pitchFamily="2" charset="-78"/>
              </a:rPr>
              <a:t>. </a:t>
            </a:r>
            <a:r>
              <a:rPr lang="en-US" sz="1700" b="1" dirty="0">
                <a:cs typeface="B Nazanin" panose="00000400000000000000" pitchFamily="2" charset="-78"/>
              </a:rPr>
              <a:t> </a:t>
            </a:r>
            <a:r>
              <a:rPr lang="fa-IR" sz="1700" b="1" dirty="0" smtClean="0">
                <a:cs typeface="B Nazanin" panose="00000400000000000000" pitchFamily="2" charset="-78"/>
              </a:rPr>
              <a:t>ایستگاه </a:t>
            </a:r>
            <a:r>
              <a:rPr lang="fa-IR" sz="1700" b="1" dirty="0">
                <a:cs typeface="B Nazanin" panose="00000400000000000000" pitchFamily="2" charset="-78"/>
              </a:rPr>
              <a:t>فکر دانش آموزان را با سؤالات موجود در کتاب به چالش کشانده و با پرسش و پاسخ هایی که انجام می دهیم به پاسخ صحیح سؤال از زبان بچه ها می </a:t>
            </a:r>
            <a:r>
              <a:rPr lang="fa-IR" sz="1700" b="1" dirty="0" smtClean="0">
                <a:cs typeface="B Nazanin" panose="00000400000000000000" pitchFamily="2" charset="-78"/>
              </a:rPr>
              <a:t>رسیم </a:t>
            </a:r>
            <a:r>
              <a:rPr lang="en-US" sz="1700" b="1" dirty="0">
                <a:cs typeface="B Nazanin" panose="00000400000000000000" pitchFamily="2" charset="-78"/>
              </a:rPr>
              <a:t> </a:t>
            </a:r>
            <a:r>
              <a:rPr lang="fa-IR" sz="1700" b="1" dirty="0" smtClean="0">
                <a:cs typeface="B Nazanin" panose="00000400000000000000" pitchFamily="2" charset="-78"/>
              </a:rPr>
              <a:t>در </a:t>
            </a:r>
            <a:r>
              <a:rPr lang="fa-IR" sz="1700" b="1" dirty="0">
                <a:cs typeface="B Nazanin" panose="00000400000000000000" pitchFamily="2" charset="-78"/>
              </a:rPr>
              <a:t>این صفحه رعایت نکات ایمنی را به دانش آموزان یاد آوری می کنیم . البته باز هم با سؤالاتی که می کنیم خودشان به این نتایج خواهند رسید .</a:t>
            </a:r>
            <a:endParaRPr lang="en-US" sz="1700" b="1" dirty="0">
              <a:cs typeface="B Nazanin" panose="00000400000000000000" pitchFamily="2" charset="-78"/>
            </a:endParaRPr>
          </a:p>
          <a:p>
            <a:pPr algn="just" rtl="1">
              <a:lnSpc>
                <a:spcPct val="160000"/>
              </a:lnSpc>
            </a:pPr>
            <a:r>
              <a:rPr lang="en-US" sz="1700" b="1" dirty="0">
                <a:cs typeface="B Nazanin" panose="00000400000000000000" pitchFamily="2" charset="-78"/>
              </a:rPr>
              <a:t> </a:t>
            </a:r>
            <a:r>
              <a:rPr lang="fa-IR" sz="1700" b="1" dirty="0" smtClean="0">
                <a:cs typeface="B Nazanin" panose="00000400000000000000" pitchFamily="2" charset="-78"/>
              </a:rPr>
              <a:t>صفحه </a:t>
            </a:r>
            <a:r>
              <a:rPr lang="fa-IR" sz="1700" b="1" dirty="0">
                <a:cs typeface="B Nazanin" panose="00000400000000000000" pitchFamily="2" charset="-78"/>
              </a:rPr>
              <a:t>ی 26 : در این صفحه آزمایشی را که در کتاب است را انجام می دهیم . </a:t>
            </a:r>
            <a:r>
              <a:rPr lang="fa-IR" sz="1700" b="1" dirty="0" smtClean="0">
                <a:cs typeface="B Nazanin" panose="00000400000000000000" pitchFamily="2" charset="-78"/>
              </a:rPr>
              <a:t>آوردن </a:t>
            </a:r>
            <a:r>
              <a:rPr lang="fa-IR" sz="1700" b="1" dirty="0">
                <a:cs typeface="B Nazanin" panose="00000400000000000000" pitchFamily="2" charset="-78"/>
              </a:rPr>
              <a:t>دماسنج به کلاس و نشان دادن آن به بچه ها . مفهوم دما را به دانش آموزان آموزش می دهیم . این جا تقریبا انجام یک تحقیق توسط دانش آموزان انجام می گیرد البته با راهنمایی ما چگونگی کار با دماسنج را یاد می گیرند .</a:t>
            </a:r>
            <a:endParaRPr lang="en-US" sz="1700" b="1" dirty="0">
              <a:cs typeface="B Nazanin" panose="00000400000000000000" pitchFamily="2" charset="-78"/>
            </a:endParaRPr>
          </a:p>
          <a:p>
            <a:pPr algn="just" rtl="1">
              <a:lnSpc>
                <a:spcPct val="160000"/>
              </a:lnSpc>
            </a:pPr>
            <a:r>
              <a:rPr lang="en-US" sz="1700" b="1" dirty="0">
                <a:cs typeface="B Nazanin" panose="00000400000000000000" pitchFamily="2" charset="-78"/>
              </a:rPr>
              <a:t> </a:t>
            </a:r>
            <a:r>
              <a:rPr lang="fa-IR" sz="1700" b="1" dirty="0" smtClean="0">
                <a:cs typeface="B Nazanin" panose="00000400000000000000" pitchFamily="2" charset="-78"/>
              </a:rPr>
              <a:t>صفحه </a:t>
            </a:r>
            <a:r>
              <a:rPr lang="fa-IR" sz="1700" b="1" dirty="0">
                <a:cs typeface="B Nazanin" panose="00000400000000000000" pitchFamily="2" charset="-78"/>
              </a:rPr>
              <a:t>ی 27 : صفحه ی 27 باز هم در مورد دما و نقش خورشید در به وجود آمدن گرما و سرما صحبت می شود که با دیدن فیلم های آموزشی و بردن بچه ها به حیاط مدرسه و همین طور بیان خاطرات توسط بچه ها با پرسش و پاسخ هایی که انجام می دهیم . بچه ها این صفحه را می آموزند . و در قسمت گفت و گو هم باز بچه ها را با سؤال کتاب به چالش کشانده و جواب های متنوع و گوناگونی را از خود بچه ها می گیریم</a:t>
            </a:r>
            <a:endParaRPr lang="en-US" sz="1700" b="1" dirty="0">
              <a:cs typeface="B Nazanin" panose="00000400000000000000" pitchFamily="2" charset="-78"/>
            </a:endParaRPr>
          </a:p>
          <a:p>
            <a:pPr algn="just"/>
            <a:endParaRPr lang="en-US" b="1" dirty="0">
              <a:cs typeface="B Nazanin" panose="00000400000000000000" pitchFamily="2" charset="-78"/>
            </a:endParaRPr>
          </a:p>
        </p:txBody>
      </p:sp>
    </p:spTree>
    <p:extLst>
      <p:ext uri="{BB962C8B-B14F-4D97-AF65-F5344CB8AC3E}">
        <p14:creationId xmlns:p14="http://schemas.microsoft.com/office/powerpoint/2010/main" val="32265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88640"/>
            <a:ext cx="7125113" cy="924475"/>
          </a:xfrm>
        </p:spPr>
        <p:txBody>
          <a:bodyPr/>
          <a:lstStyle/>
          <a:p>
            <a:pPr algn="r" rtl="1"/>
            <a:r>
              <a:rPr lang="fa-IR" dirty="0" smtClean="0">
                <a:cs typeface="B Titr" panose="00000700000000000000" pitchFamily="2" charset="-78"/>
              </a:rPr>
              <a:t>بررسی صفحات 28 و 29:</a:t>
            </a:r>
            <a:endParaRPr lang="en-US" dirty="0">
              <a:cs typeface="B Titr" panose="00000700000000000000" pitchFamily="2" charset="-78"/>
            </a:endParaRPr>
          </a:p>
        </p:txBody>
      </p:sp>
      <p:sp>
        <p:nvSpPr>
          <p:cNvPr id="3" name="Content Placeholder 2"/>
          <p:cNvSpPr>
            <a:spLocks noGrp="1"/>
          </p:cNvSpPr>
          <p:nvPr>
            <p:ph idx="1"/>
          </p:nvPr>
        </p:nvSpPr>
        <p:spPr>
          <a:xfrm>
            <a:off x="179512" y="1196752"/>
            <a:ext cx="8784975" cy="5400599"/>
          </a:xfrm>
        </p:spPr>
        <p:txBody>
          <a:bodyPr>
            <a:normAutofit/>
          </a:bodyPr>
          <a:lstStyle/>
          <a:p>
            <a:pPr algn="just" rtl="1">
              <a:lnSpc>
                <a:spcPct val="150000"/>
              </a:lnSpc>
            </a:pPr>
            <a:r>
              <a:rPr lang="fa-IR" sz="1400" b="1" dirty="0">
                <a:cs typeface="B Nazanin" panose="00000400000000000000" pitchFamily="2" charset="-78"/>
              </a:rPr>
              <a:t>صفحه ی 28 : جانداران و گیاهان به گرما و نور نیاز دارند . در آزمایش اول نقش گر ما در سرسبز بودن گیاهان را آموزش می دهد و در قسمت دوم نقش نور را بیان می کند که با انجام آزمایشاتی که بچه ها انجام می دهند به این نتیجه خواهند رسید و فیلم های آموزشی هم در یادگیری نقش مهمی دارد . در </a:t>
            </a:r>
            <a:r>
              <a:rPr lang="fa-IR" sz="1400" b="1" dirty="0" smtClean="0">
                <a:cs typeface="B Nazanin" panose="00000400000000000000" pitchFamily="2" charset="-78"/>
              </a:rPr>
              <a:t>ایستگاه </a:t>
            </a:r>
            <a:r>
              <a:rPr lang="fa-IR" sz="1400" b="1" dirty="0">
                <a:cs typeface="B Nazanin" panose="00000400000000000000" pitchFamily="2" charset="-78"/>
              </a:rPr>
              <a:t>فکر آن قدر ازبچه ها سؤال می کنیم تا خودشان بیان کنند چگونه می توان این آزمایش را انجام داد . باید به بچه ها آموزش دهیم که برای انجام آزمایش ، در مصرف لوبیا اسراف نکنند .</a:t>
            </a:r>
            <a:endParaRPr lang="en-US" sz="1400" b="1" dirty="0">
              <a:cs typeface="B Nazanin" panose="00000400000000000000" pitchFamily="2" charset="-78"/>
            </a:endParaRPr>
          </a:p>
          <a:p>
            <a:pPr algn="just" rtl="1">
              <a:lnSpc>
                <a:spcPct val="150000"/>
              </a:lnSpc>
            </a:pPr>
            <a:r>
              <a:rPr lang="en-US" sz="1400" b="1" dirty="0">
                <a:cs typeface="B Nazanin" panose="00000400000000000000" pitchFamily="2" charset="-78"/>
              </a:rPr>
              <a:t> </a:t>
            </a:r>
          </a:p>
          <a:p>
            <a:pPr algn="just" rtl="1">
              <a:lnSpc>
                <a:spcPct val="150000"/>
              </a:lnSpc>
            </a:pPr>
            <a:r>
              <a:rPr lang="fa-IR" sz="1400" b="1" dirty="0">
                <a:cs typeface="B Nazanin" panose="00000400000000000000" pitchFamily="2" charset="-78"/>
              </a:rPr>
              <a:t>صفحه ی 29 در این صفحه باز هم افزایش مهارت تحقیق و پژوهش را بیان می کند و بچه ها در باره ا موضوعات این صفحه اطلاعاتی را </a:t>
            </a:r>
            <a:r>
              <a:rPr lang="fa-IR" sz="1400" b="1" dirty="0" smtClean="0">
                <a:cs typeface="B Nazanin" panose="00000400000000000000" pitchFamily="2" charset="-78"/>
              </a:rPr>
              <a:t>   جمع </a:t>
            </a:r>
            <a:r>
              <a:rPr lang="fa-IR" sz="1400" b="1" dirty="0">
                <a:cs typeface="B Nazanin" panose="00000400000000000000" pitchFamily="2" charset="-78"/>
              </a:rPr>
              <a:t>آوری می کنند و برای کلاس بیان می کنند . </a:t>
            </a:r>
            <a:r>
              <a:rPr lang="fa-IR" sz="1400" b="1" dirty="0" smtClean="0">
                <a:cs typeface="B Nazanin" panose="00000400000000000000" pitchFamily="2" charset="-78"/>
              </a:rPr>
              <a:t>چگونگی </a:t>
            </a:r>
            <a:r>
              <a:rPr lang="fa-IR" sz="1400" b="1" dirty="0">
                <a:cs typeface="B Nazanin" panose="00000400000000000000" pitchFamily="2" charset="-78"/>
              </a:rPr>
              <a:t>انجام یک تحقیق را به آن ها آموزش می دهیم . البته </a:t>
            </a:r>
            <a:r>
              <a:rPr lang="fa-IR" sz="1400" b="1" dirty="0" smtClean="0">
                <a:cs typeface="B Nazanin" panose="00000400000000000000" pitchFamily="2" charset="-78"/>
              </a:rPr>
              <a:t>باید </a:t>
            </a:r>
            <a:r>
              <a:rPr lang="fa-IR" sz="1400" b="1" dirty="0">
                <a:cs typeface="B Nazanin" panose="00000400000000000000" pitchFamily="2" charset="-78"/>
              </a:rPr>
              <a:t>قبل از آن </a:t>
            </a:r>
            <a:r>
              <a:rPr lang="fa-IR" sz="1400" b="1" dirty="0" smtClean="0">
                <a:cs typeface="B Nazanin" panose="00000400000000000000" pitchFamily="2" charset="-78"/>
              </a:rPr>
              <a:t>خانواده </a:t>
            </a:r>
            <a:r>
              <a:rPr lang="fa-IR" sz="1400" b="1" dirty="0">
                <a:cs typeface="B Nazanin" panose="00000400000000000000" pitchFamily="2" charset="-78"/>
              </a:rPr>
              <a:t>ها را توجیه می </a:t>
            </a:r>
            <a:r>
              <a:rPr lang="fa-IR" sz="1400" b="1" dirty="0" smtClean="0">
                <a:cs typeface="B Nazanin" panose="00000400000000000000" pitchFamily="2" charset="-78"/>
              </a:rPr>
              <a:t>کنیم </a:t>
            </a:r>
            <a:r>
              <a:rPr lang="fa-IR" sz="1400" b="1" dirty="0">
                <a:cs typeface="B Nazanin" panose="00000400000000000000" pitchFamily="2" charset="-78"/>
              </a:rPr>
              <a:t>.</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2939020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موضوع این جلسه</a:t>
            </a:r>
            <a:endParaRPr lang="en-US" dirty="0">
              <a:cs typeface="B Titr" panose="00000700000000000000" pitchFamily="2" charset="-78"/>
            </a:endParaRPr>
          </a:p>
        </p:txBody>
      </p:sp>
      <p:sp>
        <p:nvSpPr>
          <p:cNvPr id="3" name="Content Placeholder 2"/>
          <p:cNvSpPr>
            <a:spLocks noGrp="1"/>
          </p:cNvSpPr>
          <p:nvPr>
            <p:ph idx="1"/>
          </p:nvPr>
        </p:nvSpPr>
        <p:spPr/>
        <p:txBody>
          <a:bodyPr/>
          <a:lstStyle/>
          <a:p>
            <a:pPr marL="0" indent="0" algn="ctr">
              <a:buNone/>
            </a:pPr>
            <a:r>
              <a:rPr lang="fa-IR" sz="4000" dirty="0">
                <a:solidFill>
                  <a:prstClr val="black">
                    <a:lumMod val="75000"/>
                    <a:lumOff val="25000"/>
                  </a:prstClr>
                </a:solidFill>
                <a:ea typeface="+mj-ea"/>
                <a:cs typeface="B Titr" panose="00000700000000000000" pitchFamily="2" charset="-78"/>
              </a:rPr>
              <a:t>بررسی </a:t>
            </a:r>
            <a:r>
              <a:rPr lang="fa-IR" sz="4000" dirty="0" smtClean="0">
                <a:solidFill>
                  <a:prstClr val="black">
                    <a:lumMod val="75000"/>
                    <a:lumOff val="25000"/>
                  </a:prstClr>
                </a:solidFill>
                <a:ea typeface="+mj-ea"/>
                <a:cs typeface="B Titr" panose="00000700000000000000" pitchFamily="2" charset="-78"/>
              </a:rPr>
              <a:t>کتاب درسی علوم تجربی</a:t>
            </a:r>
          </a:p>
          <a:p>
            <a:pPr marL="0" indent="0" algn="ctr">
              <a:buNone/>
            </a:pPr>
            <a:r>
              <a:rPr lang="fa-IR" sz="4000" dirty="0" smtClean="0">
                <a:solidFill>
                  <a:prstClr val="black">
                    <a:lumMod val="75000"/>
                    <a:lumOff val="25000"/>
                  </a:prstClr>
                </a:solidFill>
                <a:ea typeface="+mj-ea"/>
                <a:cs typeface="B Titr" panose="00000700000000000000" pitchFamily="2" charset="-78"/>
              </a:rPr>
              <a:t> </a:t>
            </a:r>
            <a:r>
              <a:rPr lang="fa-IR" sz="4000" dirty="0">
                <a:solidFill>
                  <a:prstClr val="black">
                    <a:lumMod val="75000"/>
                    <a:lumOff val="25000"/>
                  </a:prstClr>
                </a:solidFill>
                <a:ea typeface="+mj-ea"/>
                <a:cs typeface="B Titr" panose="00000700000000000000" pitchFamily="2" charset="-78"/>
              </a:rPr>
              <a:t>دوم ابتدایی</a:t>
            </a:r>
            <a:endParaRPr lang="en-US" dirty="0"/>
          </a:p>
        </p:txBody>
      </p:sp>
    </p:spTree>
    <p:extLst>
      <p:ext uri="{BB962C8B-B14F-4D97-AF65-F5344CB8AC3E}">
        <p14:creationId xmlns:p14="http://schemas.microsoft.com/office/powerpoint/2010/main" val="1062055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260648"/>
            <a:ext cx="4536504" cy="6124858"/>
          </a:xfrm>
          <a:prstGeom prst="rect">
            <a:avLst/>
          </a:prstGeom>
        </p:spPr>
      </p:pic>
    </p:spTree>
    <p:extLst>
      <p:ext uri="{BB962C8B-B14F-4D97-AF65-F5344CB8AC3E}">
        <p14:creationId xmlns:p14="http://schemas.microsoft.com/office/powerpoint/2010/main" val="3210889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a:cs typeface="B Titr" panose="00000700000000000000" pitchFamily="2" charset="-78"/>
              </a:rPr>
              <a:t>فصل چهارم – زندگی ما و گردش زمین </a:t>
            </a:r>
            <a:r>
              <a:rPr lang="fa-IR" dirty="0" smtClean="0">
                <a:cs typeface="B Titr" panose="00000700000000000000" pitchFamily="2" charset="-78"/>
              </a:rPr>
              <a:t>۲</a:t>
            </a:r>
            <a:endParaRPr lang="en-US" dirty="0">
              <a:cs typeface="B Titr" panose="00000700000000000000" pitchFamily="2" charset="-78"/>
            </a:endParaRPr>
          </a:p>
        </p:txBody>
      </p:sp>
      <p:sp>
        <p:nvSpPr>
          <p:cNvPr id="3" name="Content Placeholder 2"/>
          <p:cNvSpPr>
            <a:spLocks noGrp="1"/>
          </p:cNvSpPr>
          <p:nvPr>
            <p:ph idx="1"/>
          </p:nvPr>
        </p:nvSpPr>
        <p:spPr>
          <a:xfrm>
            <a:off x="107504" y="1052737"/>
            <a:ext cx="8928992" cy="5544616"/>
          </a:xfrm>
        </p:spPr>
        <p:txBody>
          <a:bodyPr>
            <a:normAutofit/>
          </a:bodyPr>
          <a:lstStyle/>
          <a:p>
            <a:pPr algn="just" rtl="1">
              <a:lnSpc>
                <a:spcPct val="150000"/>
              </a:lnSpc>
            </a:pPr>
            <a:r>
              <a:rPr lang="fa-IR" sz="1400" b="1" dirty="0" smtClean="0">
                <a:cs typeface="B Nazanin" panose="00000400000000000000" pitchFamily="2" charset="-78"/>
              </a:rPr>
              <a:t> </a:t>
            </a:r>
            <a:r>
              <a:rPr lang="fa-IR" sz="1400" b="1" dirty="0">
                <a:cs typeface="B Nazanin" panose="00000400000000000000" pitchFamily="2" charset="-78"/>
              </a:rPr>
              <a:t>نور و گرمای خورشید به همه جای زمین یکسان نمی رسد زیرا نور خورشید به همه جای زمین راست و مستقیم نمی تابد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 </a:t>
            </a:r>
            <a:r>
              <a:rPr lang="fa-IR" sz="1400" b="1" dirty="0">
                <a:cs typeface="B Nazanin" panose="00000400000000000000" pitchFamily="2" charset="-78"/>
              </a:rPr>
              <a:t>زمانی که نور خورشید به محلی از زمین راست می تابد آن محل گرمتر از زمانی است که خورشید کج یا مایل می تابد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 </a:t>
            </a:r>
            <a:r>
              <a:rPr lang="fa-IR" sz="1400" b="1" dirty="0">
                <a:cs typeface="B Nazanin" panose="00000400000000000000" pitchFamily="2" charset="-78"/>
              </a:rPr>
              <a:t>در تابستان هوا گرم تر از زمستان است زیر نور خورشید به طور راست به زمین می تابد . اما در زمستان به صورت مایل می تابد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دمای </a:t>
            </a:r>
            <a:r>
              <a:rPr lang="fa-IR" sz="1400" b="1" dirty="0">
                <a:cs typeface="B Nazanin" panose="00000400000000000000" pitchFamily="2" charset="-78"/>
              </a:rPr>
              <a:t>هوا در فصل های مختلف سال فرق دارد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 </a:t>
            </a:r>
            <a:r>
              <a:rPr lang="fa-IR" sz="1400" b="1" dirty="0">
                <a:cs typeface="B Nazanin" panose="00000400000000000000" pitchFamily="2" charset="-78"/>
              </a:rPr>
              <a:t>چهار فصل سال عبارتند از : بهار ، تابستان ، پاییز ، زمستان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 </a:t>
            </a:r>
            <a:r>
              <a:rPr lang="fa-IR" sz="1400" b="1" dirty="0">
                <a:cs typeface="B Nazanin" panose="00000400000000000000" pitchFamily="2" charset="-78"/>
              </a:rPr>
              <a:t>به جابجایی و حرکت هوا باد می گویند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جهت </a:t>
            </a:r>
            <a:r>
              <a:rPr lang="fa-IR" sz="1400" b="1" dirty="0">
                <a:cs typeface="B Nazanin" panose="00000400000000000000" pitchFamily="2" charset="-78"/>
              </a:rPr>
              <a:t>وزش باد را به وسیله ی بادنما مشخص می کنند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 </a:t>
            </a:r>
            <a:r>
              <a:rPr lang="fa-IR" sz="1400" b="1" dirty="0">
                <a:cs typeface="B Nazanin" panose="00000400000000000000" pitchFamily="2" charset="-78"/>
              </a:rPr>
              <a:t>فرفره سرعت وزش باد را نشان می دهد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از </a:t>
            </a:r>
            <a:r>
              <a:rPr lang="fa-IR" sz="1400" b="1" dirty="0">
                <a:cs typeface="B Nazanin" panose="00000400000000000000" pitchFamily="2" charset="-78"/>
              </a:rPr>
              <a:t>باد در انجام بعضی کارها استفاده می شود مانند </a:t>
            </a:r>
            <a:r>
              <a:rPr lang="fa-IR" sz="1400" b="1" dirty="0" smtClean="0">
                <a:cs typeface="B Nazanin" panose="00000400000000000000" pitchFamily="2" charset="-78"/>
              </a:rPr>
              <a:t>: چرخاندن </a:t>
            </a:r>
            <a:r>
              <a:rPr lang="fa-IR" sz="1400" b="1" dirty="0">
                <a:cs typeface="B Nazanin" panose="00000400000000000000" pitchFamily="2" charset="-78"/>
              </a:rPr>
              <a:t>پره های آسیاب </a:t>
            </a:r>
            <a:r>
              <a:rPr lang="fa-IR" sz="1400" b="1" dirty="0" smtClean="0">
                <a:cs typeface="B Nazanin" panose="00000400000000000000" pitchFamily="2" charset="-78"/>
              </a:rPr>
              <a:t>،حرکت </a:t>
            </a:r>
            <a:r>
              <a:rPr lang="fa-IR" sz="1400" b="1" dirty="0">
                <a:cs typeface="B Nazanin" panose="00000400000000000000" pitchFamily="2" charset="-78"/>
              </a:rPr>
              <a:t>قایق های بادبادنی روی آب </a:t>
            </a:r>
            <a:r>
              <a:rPr lang="fa-IR" sz="1400" b="1" dirty="0" smtClean="0">
                <a:cs typeface="B Nazanin" panose="00000400000000000000" pitchFamily="2" charset="-78"/>
              </a:rPr>
              <a:t>و خشک </a:t>
            </a:r>
            <a:r>
              <a:rPr lang="fa-IR" sz="1400" b="1" dirty="0">
                <a:cs typeface="B Nazanin" panose="00000400000000000000" pitchFamily="2" charset="-78"/>
              </a:rPr>
              <a:t>کردن لباس ها </a:t>
            </a:r>
            <a:r>
              <a:rPr lang="fa-IR" sz="1400" b="1" dirty="0" smtClean="0">
                <a:cs typeface="B Nazanin" panose="00000400000000000000" pitchFamily="2" charset="-78"/>
              </a:rPr>
              <a:t>.</a:t>
            </a:r>
            <a:endParaRPr lang="en-US" sz="1400" b="1" dirty="0">
              <a:cs typeface="B Nazanin" panose="00000400000000000000" pitchFamily="2" charset="-78"/>
            </a:endParaRPr>
          </a:p>
          <a:p>
            <a:pPr algn="just" rtl="1">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1781122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712968" cy="6552728"/>
          </a:xfrm>
        </p:spPr>
        <p:txBody>
          <a:bodyPr/>
          <a:lstStyle/>
          <a:p>
            <a:pPr algn="r" rtl="1">
              <a:lnSpc>
                <a:spcPct val="200000"/>
              </a:lnSpc>
            </a:pPr>
            <a:r>
              <a:rPr lang="fa-IR" sz="1400" b="1" dirty="0">
                <a:cs typeface="B Nazanin" panose="00000400000000000000" pitchFamily="2" charset="-78"/>
              </a:rPr>
              <a:t>زمین فصل های مختلفی دارد . زمانی که خورشید به محلّی به طور راست می تابد ، آن محل گرم تر می شود و زمانی که خورشید به محلّی به طور مایل می تابد ّ آن محل کم تر گرم می شود . در اثر سردی و گرمی جاهای </a:t>
            </a:r>
            <a:r>
              <a:rPr lang="fa-IR" sz="1400" b="1" dirty="0" smtClean="0">
                <a:cs typeface="B Nazanin" panose="00000400000000000000" pitchFamily="2" charset="-78"/>
              </a:rPr>
              <a:t>مختلف، فصل </a:t>
            </a:r>
            <a:r>
              <a:rPr lang="fa-IR" sz="1400" b="1" dirty="0">
                <a:cs typeface="B Nazanin" panose="00000400000000000000" pitchFamily="2" charset="-78"/>
              </a:rPr>
              <a:t>ها به وجود می آیند . </a:t>
            </a:r>
            <a:r>
              <a:rPr lang="fa-IR" sz="1400" b="1" dirty="0" smtClean="0">
                <a:cs typeface="B Nazanin" panose="00000400000000000000" pitchFamily="2" charset="-78"/>
              </a:rPr>
              <a:t/>
            </a:r>
            <a:br>
              <a:rPr lang="fa-IR" sz="1400" b="1" dirty="0" smtClean="0">
                <a:cs typeface="B Nazanin" panose="00000400000000000000" pitchFamily="2" charset="-78"/>
              </a:rPr>
            </a:br>
            <a:r>
              <a:rPr lang="fa-IR" sz="1400" b="1" dirty="0" smtClean="0">
                <a:cs typeface="B Nazanin" panose="00000400000000000000" pitchFamily="2" charset="-78"/>
              </a:rPr>
              <a:t>در </a:t>
            </a:r>
            <a:r>
              <a:rPr lang="fa-IR" sz="1400" b="1" dirty="0">
                <a:cs typeface="B Nazanin" panose="00000400000000000000" pitchFamily="2" charset="-78"/>
              </a:rPr>
              <a:t>فصل تابستان خورشید به طور راست می تابد و در زمستان ، خورشید به طور مایل می تابد . برای همین در تابستان ، هوا گرم و در زمستان ، هوا سرد است .</a:t>
            </a:r>
            <a:r>
              <a:rPr lang="en-US" sz="1400" b="1" dirty="0">
                <a:cs typeface="B Nazanin" panose="00000400000000000000" pitchFamily="2" charset="-78"/>
              </a:rPr>
              <a:t/>
            </a:r>
            <a:br>
              <a:rPr lang="en-US" sz="1400" b="1" dirty="0">
                <a:cs typeface="B Nazanin" panose="00000400000000000000" pitchFamily="2" charset="-78"/>
              </a:rPr>
            </a:br>
            <a:r>
              <a:rPr lang="fa-IR" sz="1400" b="1" dirty="0">
                <a:cs typeface="B Nazanin" panose="00000400000000000000" pitchFamily="2" charset="-78"/>
              </a:rPr>
              <a:t>وقتی هوا گرم می شود ، به بالا می رود و هوای سرد ، جای آن را می گیرد ، از جا به جایی هوای گرم و سرد </a:t>
            </a:r>
            <a:r>
              <a:rPr lang="fa-IR" sz="1400" b="1" dirty="0" smtClean="0">
                <a:cs typeface="B Nazanin" panose="00000400000000000000" pitchFamily="2" charset="-78"/>
              </a:rPr>
              <a:t>، باد </a:t>
            </a:r>
            <a:r>
              <a:rPr lang="fa-IR" sz="1400" b="1" dirty="0">
                <a:cs typeface="B Nazanin" panose="00000400000000000000" pitchFamily="2" charset="-78"/>
              </a:rPr>
              <a:t>به وجود می آیند . باد دارای جهت و سرعت است برای نشان دادن جهت باد ، از بادنما استفاده می کنیم .</a:t>
            </a:r>
            <a:r>
              <a:rPr lang="en-US" sz="1400" b="1" dirty="0">
                <a:cs typeface="B Nazanin" panose="00000400000000000000" pitchFamily="2" charset="-78"/>
              </a:rPr>
              <a:t/>
            </a:r>
            <a:br>
              <a:rPr lang="en-US" sz="1400" b="1" dirty="0">
                <a:cs typeface="B Nazanin" panose="00000400000000000000" pitchFamily="2" charset="-78"/>
              </a:rPr>
            </a:br>
            <a:r>
              <a:rPr lang="fa-IR" sz="1400" b="1" dirty="0">
                <a:cs typeface="B Nazanin" panose="00000400000000000000" pitchFamily="2" charset="-78"/>
              </a:rPr>
              <a:t>اگر دو منطقه ی نزدیک به </a:t>
            </a:r>
            <a:r>
              <a:rPr lang="fa-IR" sz="1400" b="1" dirty="0" smtClean="0">
                <a:cs typeface="B Nazanin" panose="00000400000000000000" pitchFamily="2" charset="-78"/>
              </a:rPr>
              <a:t>هم، یکی </a:t>
            </a:r>
            <a:r>
              <a:rPr lang="fa-IR" sz="1400" b="1" dirty="0">
                <a:cs typeface="B Nazanin" panose="00000400000000000000" pitchFamily="2" charset="-78"/>
              </a:rPr>
              <a:t>خیلی گرم شود و دیگری خیلی سرد شود ، بین این دو منطقه ، باد بسیار پرقدرتی به وجود می آید که ممکن است خرابی های بسیاری به وجود آورد . به بادهای شدید </a:t>
            </a:r>
            <a:r>
              <a:rPr lang="fa-IR" sz="1400" b="1" dirty="0" smtClean="0">
                <a:cs typeface="B Nazanin" panose="00000400000000000000" pitchFamily="2" charset="-78"/>
              </a:rPr>
              <a:t>طوفان می </a:t>
            </a:r>
            <a:r>
              <a:rPr lang="fa-IR" sz="1400" b="1" dirty="0">
                <a:cs typeface="B Nazanin" panose="00000400000000000000" pitchFamily="2" charset="-78"/>
              </a:rPr>
              <a:t>گویند .</a:t>
            </a:r>
            <a:r>
              <a:rPr lang="en-US" sz="1400" b="1" dirty="0">
                <a:cs typeface="B Nazanin" panose="00000400000000000000" pitchFamily="2" charset="-78"/>
              </a:rPr>
              <a:t/>
            </a:r>
            <a:br>
              <a:rPr lang="en-US" sz="1400" b="1" dirty="0">
                <a:cs typeface="B Nazanin" panose="00000400000000000000" pitchFamily="2" charset="-78"/>
              </a:rPr>
            </a:br>
            <a:r>
              <a:rPr lang="fa-IR" sz="1400" b="1" dirty="0">
                <a:cs typeface="B Nazanin" panose="00000400000000000000" pitchFamily="2" charset="-78"/>
              </a:rPr>
              <a:t>باد ، چهره ی زمین را تغییر می دهد ، باد می تواند چیزهای سبک مانند گرد و غبار و دانه های ماسه را جا به جا کند . وقتی سرعت باد کم </a:t>
            </a:r>
            <a:r>
              <a:rPr lang="fa-IR" sz="1400" b="1" dirty="0" smtClean="0">
                <a:cs typeface="B Nazanin" panose="00000400000000000000" pitchFamily="2" charset="-78"/>
              </a:rPr>
              <a:t>       می شود </a:t>
            </a:r>
            <a:r>
              <a:rPr lang="fa-IR" sz="1400" b="1" dirty="0">
                <a:cs typeface="B Nazanin" panose="00000400000000000000" pitchFamily="2" charset="-78"/>
              </a:rPr>
              <a:t>، می تواند ذرّاتی را که با خود حمل می کرد ، روی زمین بگذارد . تپه های ماسه ای به وسیله ی باد وجود می آیند . </a:t>
            </a:r>
            <a:r>
              <a:rPr lang="en-US" sz="1400" b="1" dirty="0">
                <a:cs typeface="B Nazanin" panose="00000400000000000000" pitchFamily="2" charset="-78"/>
              </a:rPr>
              <a:t/>
            </a:r>
            <a:br>
              <a:rPr lang="en-US" sz="1400" b="1" dirty="0">
                <a:cs typeface="B Nazanin" panose="00000400000000000000" pitchFamily="2" charset="-78"/>
              </a:rPr>
            </a:br>
            <a:r>
              <a:rPr lang="fa-IR" sz="1400" b="1" dirty="0">
                <a:cs typeface="B Nazanin" panose="00000400000000000000" pitchFamily="2" charset="-78"/>
              </a:rPr>
              <a:t>آب و ریشه ی گیاهان ، ذرّه های خاک را به هم می چسبانند و نمی گذارند که باد ّ آن ها را با خود ببرد . در بیابان آب و گیاه کم است . برای همین باد بیابان را بیش تر از جنگل تغییر می دهد . </a:t>
            </a:r>
            <a:r>
              <a:rPr lang="en-US" sz="1400" b="1" dirty="0">
                <a:cs typeface="B Nazanin" panose="00000400000000000000" pitchFamily="2" charset="-78"/>
              </a:rPr>
              <a:t/>
            </a:r>
            <a:br>
              <a:rPr lang="en-US" sz="1400" b="1" dirty="0">
                <a:cs typeface="B Nazanin" panose="00000400000000000000" pitchFamily="2" charset="-78"/>
              </a:rPr>
            </a:br>
            <a:r>
              <a:rPr lang="fa-IR" sz="1400" b="1" dirty="0">
                <a:cs typeface="B Nazanin" panose="00000400000000000000" pitchFamily="2" charset="-78"/>
              </a:rPr>
              <a:t>از باد برای چرخاندن چرخ آسیاب </a:t>
            </a:r>
            <a:r>
              <a:rPr lang="fa-IR" sz="1400" b="1" dirty="0" smtClean="0">
                <a:cs typeface="B Nazanin" panose="00000400000000000000" pitchFamily="2" charset="-78"/>
              </a:rPr>
              <a:t>بادی </a:t>
            </a:r>
            <a:r>
              <a:rPr lang="fa-IR" sz="1400" b="1" dirty="0">
                <a:cs typeface="B Nazanin" panose="00000400000000000000" pitchFamily="2" charset="-78"/>
              </a:rPr>
              <a:t>جهت </a:t>
            </a:r>
            <a:r>
              <a:rPr lang="fa-IR" sz="1400" b="1" dirty="0" smtClean="0">
                <a:cs typeface="B Nazanin" panose="00000400000000000000" pitchFamily="2" charset="-78"/>
              </a:rPr>
              <a:t>آرد </a:t>
            </a:r>
            <a:r>
              <a:rPr lang="fa-IR" sz="1400" b="1" dirty="0">
                <a:cs typeface="B Nazanin" panose="00000400000000000000" pitchFamily="2" charset="-78"/>
              </a:rPr>
              <a:t>کردن گندم ، تولید برق ، حرکت قایق ها و کشتی های بادبانی برای حمل ونقل ، خشک کردن لباس ها و ..... استفاده می کنیم </a:t>
            </a:r>
            <a:r>
              <a:rPr lang="fa-IR" sz="1400" b="1" dirty="0" smtClean="0">
                <a:cs typeface="B Nazanin" panose="00000400000000000000" pitchFamily="2" charset="-78"/>
              </a:rPr>
              <a:t>.</a:t>
            </a:r>
            <a:endParaRPr lang="en-US" sz="1400" b="1" dirty="0">
              <a:cs typeface="B Nazanin" panose="00000400000000000000" pitchFamily="2" charset="-78"/>
            </a:endParaRPr>
          </a:p>
        </p:txBody>
      </p:sp>
    </p:spTree>
    <p:extLst>
      <p:ext uri="{BB962C8B-B14F-4D97-AF65-F5344CB8AC3E}">
        <p14:creationId xmlns:p14="http://schemas.microsoft.com/office/powerpoint/2010/main" val="944742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784976" cy="907503"/>
          </a:xfrm>
        </p:spPr>
        <p:txBody>
          <a:bodyPr/>
          <a:lstStyle/>
          <a:p>
            <a:pPr algn="r" rtl="1"/>
            <a:r>
              <a:rPr lang="fa-IR" dirty="0" smtClean="0">
                <a:cs typeface="B Titr" panose="00000700000000000000" pitchFamily="2" charset="-78"/>
              </a:rPr>
              <a:t>بررسی صفحات 30 و 31:</a:t>
            </a:r>
            <a:endParaRPr lang="en-US" dirty="0">
              <a:cs typeface="B Titr" panose="00000700000000000000" pitchFamily="2" charset="-78"/>
            </a:endParaRPr>
          </a:p>
        </p:txBody>
      </p:sp>
      <p:sp>
        <p:nvSpPr>
          <p:cNvPr id="3" name="Content Placeholder 2"/>
          <p:cNvSpPr>
            <a:spLocks noGrp="1"/>
          </p:cNvSpPr>
          <p:nvPr>
            <p:ph idx="1"/>
          </p:nvPr>
        </p:nvSpPr>
        <p:spPr>
          <a:xfrm>
            <a:off x="179512" y="1196753"/>
            <a:ext cx="8856984" cy="5544616"/>
          </a:xfrm>
        </p:spPr>
        <p:txBody>
          <a:bodyPr>
            <a:normAutofit/>
          </a:bodyPr>
          <a:lstStyle/>
          <a:p>
            <a:pPr algn="just" rtl="1">
              <a:lnSpc>
                <a:spcPct val="200000"/>
              </a:lnSpc>
            </a:pPr>
            <a:r>
              <a:rPr lang="fa-IR" sz="1400" b="1" dirty="0">
                <a:cs typeface="B Nazanin" panose="00000400000000000000" pitchFamily="2" charset="-78"/>
              </a:rPr>
              <a:t>صفحه ی 30 : تصاویری از چهار فصل را به بچه ها نشان می دهیم و از عظمت خدا صحبت می کنیم و این که کشور ما از هر چهار فصل به شکر الهی برخوردار است . از بچه ها در باره ی خاطرات خود زمستان و تابستان و همین طور پاییز می پرسیم . و نوع لباس هایی که می پوشند و علت آن را می خواهیم </a:t>
            </a:r>
            <a:r>
              <a:rPr lang="fa-IR" sz="1400" b="1" dirty="0" smtClean="0">
                <a:cs typeface="B Nazanin" panose="00000400000000000000" pitchFamily="2" charset="-78"/>
              </a:rPr>
              <a:t>.</a:t>
            </a:r>
          </a:p>
          <a:p>
            <a:pPr algn="just" rtl="1">
              <a:lnSpc>
                <a:spcPct val="200000"/>
              </a:lnSpc>
            </a:pPr>
            <a:r>
              <a:rPr lang="fa-IR" sz="1400" b="1" dirty="0">
                <a:cs typeface="B Nazanin" panose="00000400000000000000" pitchFamily="2" charset="-78"/>
              </a:rPr>
              <a:t>صفحه ی 31 با تاریک کردن کلاس آزمایش را انجام می دهیم و بچه ها با مشاهده آزمایش تجربه ی جدیدی را کسب می کنند که وقتی نور مستقیم می تابد بیشتر گرما دارد ولی وقتی مایل می تابد گرمای آن هم کم می شود . باچند بار تکرار و تمرین مفهوم مایل بودن را به آن ها آموزش می دهیم . باکشیدن خط یا نشان دادن خود کار که بفهمند معنی مایل یعنی کج .بچه ها از انجام آزمایش </a:t>
            </a:r>
            <a:r>
              <a:rPr lang="fa-IR" sz="1400" b="1" dirty="0" smtClean="0">
                <a:cs typeface="B Nazanin" panose="00000400000000000000" pitchFamily="2" charset="-78"/>
              </a:rPr>
              <a:t>یادداشت </a:t>
            </a:r>
            <a:r>
              <a:rPr lang="fa-IR" sz="1400" b="1" dirty="0">
                <a:cs typeface="B Nazanin" panose="00000400000000000000" pitchFamily="2" charset="-78"/>
              </a:rPr>
              <a:t>هایی را </a:t>
            </a:r>
            <a:r>
              <a:rPr lang="fa-IR" sz="1400" b="1" dirty="0" smtClean="0">
                <a:cs typeface="B Nazanin" panose="00000400000000000000" pitchFamily="2" charset="-78"/>
              </a:rPr>
              <a:t>              بر </a:t>
            </a:r>
            <a:r>
              <a:rPr lang="fa-IR" sz="1400" b="1" dirty="0">
                <a:cs typeface="B Nazanin" panose="00000400000000000000" pitchFamily="2" charset="-78"/>
              </a:rPr>
              <a:t>می دارند و در باره آن باهم گفت و گو می کنند . آزمایش دوم را در نور آفتاب آزمایش را انجام می دهند . بچه ها با خورشید به عنوان بزرگ ترین چشمه ی نور که گرما هم تولید می کند آشنا می شوند . آیه ی قرآن هم در باره ی عظمت خدا در آفرینش زمین صحبت می کند . که با بچه ها گفت و گو می کنیم . روحیه ی خدا شناسی را در آن ها تقویت می کنیم </a:t>
            </a:r>
            <a:r>
              <a:rPr lang="fa-IR" sz="1400" b="1" dirty="0" smtClean="0">
                <a:cs typeface="B Nazanin" panose="00000400000000000000" pitchFamily="2" charset="-78"/>
              </a:rPr>
              <a:t>.</a:t>
            </a:r>
            <a:endParaRPr lang="en-US" sz="1400" b="1" dirty="0">
              <a:cs typeface="B Nazanin" panose="00000400000000000000" pitchFamily="2" charset="-78"/>
            </a:endParaRPr>
          </a:p>
        </p:txBody>
      </p:sp>
    </p:spTree>
    <p:extLst>
      <p:ext uri="{BB962C8B-B14F-4D97-AF65-F5344CB8AC3E}">
        <p14:creationId xmlns:p14="http://schemas.microsoft.com/office/powerpoint/2010/main" val="2290350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5" y="116633"/>
            <a:ext cx="7200800" cy="648072"/>
          </a:xfrm>
        </p:spPr>
        <p:txBody>
          <a:bodyPr/>
          <a:lstStyle/>
          <a:p>
            <a:pPr algn="r" rtl="1"/>
            <a:r>
              <a:rPr lang="fa-IR" dirty="0">
                <a:cs typeface="B Titr" panose="00000700000000000000" pitchFamily="2" charset="-78"/>
              </a:rPr>
              <a:t>بررسی صفحات </a:t>
            </a:r>
            <a:r>
              <a:rPr lang="fa-IR" dirty="0" smtClean="0">
                <a:cs typeface="B Titr" panose="00000700000000000000" pitchFamily="2" charset="-78"/>
              </a:rPr>
              <a:t>32 </a:t>
            </a:r>
            <a:r>
              <a:rPr lang="fa-IR" dirty="0">
                <a:cs typeface="B Titr" panose="00000700000000000000" pitchFamily="2" charset="-78"/>
              </a:rPr>
              <a:t>و </a:t>
            </a:r>
            <a:r>
              <a:rPr lang="fa-IR" dirty="0" smtClean="0">
                <a:cs typeface="B Titr" panose="00000700000000000000" pitchFamily="2" charset="-78"/>
              </a:rPr>
              <a:t>33:</a:t>
            </a:r>
            <a:endParaRPr lang="en-US" dirty="0">
              <a:cs typeface="B Titr" panose="00000700000000000000" pitchFamily="2" charset="-78"/>
            </a:endParaRPr>
          </a:p>
        </p:txBody>
      </p:sp>
      <p:sp>
        <p:nvSpPr>
          <p:cNvPr id="3" name="Content Placeholder 2"/>
          <p:cNvSpPr>
            <a:spLocks noGrp="1"/>
          </p:cNvSpPr>
          <p:nvPr>
            <p:ph idx="1"/>
          </p:nvPr>
        </p:nvSpPr>
        <p:spPr>
          <a:xfrm>
            <a:off x="107504" y="836712"/>
            <a:ext cx="8928991" cy="5904656"/>
          </a:xfrm>
        </p:spPr>
        <p:txBody>
          <a:bodyPr/>
          <a:lstStyle/>
          <a:p>
            <a:pPr algn="just" rtl="1">
              <a:lnSpc>
                <a:spcPct val="200000"/>
              </a:lnSpc>
            </a:pPr>
            <a:r>
              <a:rPr lang="fa-IR" sz="1400" b="1" dirty="0">
                <a:cs typeface="B Nazanin" panose="00000400000000000000" pitchFamily="2" charset="-78"/>
              </a:rPr>
              <a:t>صفحه ی 32 و 33 هم چگونگی به وجود آمدن فصل ها را بیان می کند که از چرخش زمین به دور خورشید است و با بازی و نمایش </a:t>
            </a:r>
            <a:r>
              <a:rPr lang="fa-IR" sz="1400" b="1" dirty="0" smtClean="0">
                <a:cs typeface="B Nazanin" panose="00000400000000000000" pitchFamily="2" charset="-78"/>
              </a:rPr>
              <a:t>آموزش  </a:t>
            </a:r>
            <a:r>
              <a:rPr lang="fa-IR" sz="1400" b="1" dirty="0">
                <a:cs typeface="B Nazanin" panose="00000400000000000000" pitchFamily="2" charset="-78"/>
              </a:rPr>
              <a:t>می دهیم با بازی که انجام می دهیم می توانیم مایل بودن و راست بودن نور خورشید را بیان می کنیم یک بیضی می کشیم چهار نفر از بچه ها را به </a:t>
            </a:r>
            <a:r>
              <a:rPr lang="fa-IR" sz="1400" b="1" dirty="0" smtClean="0">
                <a:cs typeface="B Nazanin" panose="00000400000000000000" pitchFamily="2" charset="-78"/>
              </a:rPr>
              <a:t>عنوان </a:t>
            </a:r>
            <a:r>
              <a:rPr lang="fa-IR" sz="1400" b="1" dirty="0">
                <a:cs typeface="B Nazanin" panose="00000400000000000000" pitchFamily="2" charset="-78"/>
              </a:rPr>
              <a:t>زمین معرفی می کنیم که هر کدام معرف یک فصل هستند </a:t>
            </a:r>
            <a:r>
              <a:rPr lang="fa-IR" sz="1400" b="1" dirty="0" smtClean="0">
                <a:cs typeface="B Nazanin" panose="00000400000000000000" pitchFamily="2" charset="-78"/>
              </a:rPr>
              <a:t>و </a:t>
            </a:r>
            <a:r>
              <a:rPr lang="fa-IR" sz="1400" b="1" dirty="0">
                <a:cs typeface="B Nazanin" panose="00000400000000000000" pitchFamily="2" charset="-78"/>
              </a:rPr>
              <a:t>یک نفر هم به عنوان خور شید یک جا ثابت می ایستد و زمین </a:t>
            </a:r>
            <a:r>
              <a:rPr lang="fa-IR" sz="1400" b="1" dirty="0" smtClean="0">
                <a:cs typeface="B Nazanin" panose="00000400000000000000" pitchFamily="2" charset="-78"/>
              </a:rPr>
              <a:t>         هم </a:t>
            </a:r>
            <a:r>
              <a:rPr lang="fa-IR" sz="1400" b="1" dirty="0">
                <a:cs typeface="B Nazanin" panose="00000400000000000000" pitchFamily="2" charset="-78"/>
              </a:rPr>
              <a:t>چنان که آرام به دور خود می چرخد حرکت می کند و به دور خورشید هم می گردد و به این ترتیب فصل ها به وجود می آیند . بچه ها باید به این نتیجه برسند که در تابستان که هوا گرم است خورشید راست می تابد و در زمستان مایل می تابد . </a:t>
            </a:r>
            <a:r>
              <a:rPr lang="fa-IR" sz="1400" b="1" dirty="0" smtClean="0">
                <a:cs typeface="B Nazanin" panose="00000400000000000000" pitchFamily="2" charset="-78"/>
              </a:rPr>
              <a:t> در </a:t>
            </a:r>
            <a:r>
              <a:rPr lang="fa-IR" sz="1400" b="1" dirty="0">
                <a:cs typeface="B Nazanin" panose="00000400000000000000" pitchFamily="2" charset="-78"/>
              </a:rPr>
              <a:t>باره ی نوع پوشش در این فصول گفت و گو می کنیم . بچه ها از تجربیات خود در این فصل ها ، خاطراتی را بیان می کنند . </a:t>
            </a:r>
            <a:r>
              <a:rPr lang="fa-IR" sz="1400" b="1" dirty="0" smtClean="0">
                <a:cs typeface="B Nazanin" panose="00000400000000000000" pitchFamily="2" charset="-78"/>
              </a:rPr>
              <a:t>به </a:t>
            </a:r>
            <a:r>
              <a:rPr lang="fa-IR" sz="1400" b="1" dirty="0">
                <a:cs typeface="B Nazanin" panose="00000400000000000000" pitchFamily="2" charset="-78"/>
              </a:rPr>
              <a:t>عنوان تحقیق هم می توانند کاردستی مربوط به </a:t>
            </a:r>
            <a:r>
              <a:rPr lang="fa-IR" sz="1400" b="1" dirty="0" smtClean="0">
                <a:cs typeface="B Nazanin" panose="00000400000000000000" pitchFamily="2" charset="-78"/>
              </a:rPr>
              <a:t>چهار </a:t>
            </a:r>
            <a:r>
              <a:rPr lang="fa-IR" sz="1400" b="1" dirty="0">
                <a:cs typeface="B Nazanin" panose="00000400000000000000" pitchFamily="2" charset="-78"/>
              </a:rPr>
              <a:t>فصل را درست کرده و به کلاس بیاورند .</a:t>
            </a:r>
            <a:endParaRPr lang="en-US" sz="1400" b="1" dirty="0">
              <a:cs typeface="B Nazanin" panose="00000400000000000000" pitchFamily="2" charset="-78"/>
            </a:endParaRPr>
          </a:p>
          <a:p>
            <a:pPr algn="r" rtl="1"/>
            <a:endParaRPr lang="en-US" dirty="0"/>
          </a:p>
        </p:txBody>
      </p:sp>
    </p:spTree>
    <p:extLst>
      <p:ext uri="{BB962C8B-B14F-4D97-AF65-F5344CB8AC3E}">
        <p14:creationId xmlns:p14="http://schemas.microsoft.com/office/powerpoint/2010/main" val="1322947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a:cs typeface="B Titr" panose="00000700000000000000" pitchFamily="2" charset="-78"/>
              </a:rPr>
              <a:t>بررسی صفحات </a:t>
            </a:r>
            <a:r>
              <a:rPr lang="fa-IR" dirty="0" smtClean="0">
                <a:cs typeface="B Titr" panose="00000700000000000000" pitchFamily="2" charset="-78"/>
              </a:rPr>
              <a:t>34 </a:t>
            </a:r>
            <a:r>
              <a:rPr lang="fa-IR" dirty="0">
                <a:cs typeface="B Titr" panose="00000700000000000000" pitchFamily="2" charset="-78"/>
              </a:rPr>
              <a:t>و </a:t>
            </a:r>
            <a:r>
              <a:rPr lang="fa-IR" dirty="0" smtClean="0">
                <a:cs typeface="B Titr" panose="00000700000000000000" pitchFamily="2" charset="-78"/>
              </a:rPr>
              <a:t>35:</a:t>
            </a:r>
            <a:endParaRPr lang="en-US" dirty="0">
              <a:cs typeface="B Titr" panose="00000700000000000000" pitchFamily="2" charset="-78"/>
            </a:endParaRPr>
          </a:p>
        </p:txBody>
      </p:sp>
      <p:sp>
        <p:nvSpPr>
          <p:cNvPr id="3" name="Content Placeholder 2"/>
          <p:cNvSpPr>
            <a:spLocks noGrp="1"/>
          </p:cNvSpPr>
          <p:nvPr>
            <p:ph idx="1"/>
          </p:nvPr>
        </p:nvSpPr>
        <p:spPr>
          <a:xfrm>
            <a:off x="251520" y="1196752"/>
            <a:ext cx="8784975" cy="5472607"/>
          </a:xfrm>
        </p:spPr>
        <p:txBody>
          <a:bodyPr>
            <a:normAutofit/>
          </a:bodyPr>
          <a:lstStyle/>
          <a:p>
            <a:pPr algn="just" rtl="1">
              <a:lnSpc>
                <a:spcPct val="150000"/>
              </a:lnSpc>
            </a:pPr>
            <a:r>
              <a:rPr lang="fa-IR" sz="1400" b="1" dirty="0">
                <a:cs typeface="B Nazanin" panose="00000400000000000000" pitchFamily="2" charset="-78"/>
              </a:rPr>
              <a:t>صفحه 34 : ساختن بادنما است که می توانیم با بچه ها آن را بسازیم و با آوردن سشوار به کلاس آزمایش آن را انجام دهیم . فر فره هم برای سنجش وزش باد درست می کنیم . سرعت را نشان می دهد . بچه ها باید بدانن که با جابه جا شدن هوا باد به وجود می آید . و هرچه این جابه جا شدن سریع تر باشد باد هم شدید تر است . و با حرکت کتاب یا هر وسیله ی دیگر این آزمایش را انجام می دهند . وقتی سوار اتوموبیل هستند و دست خود را بیرون می آورند این جابه جایی را بیش تر احساس می کنند . با درست کردن بادنما ، تعریف آن را هم یاد می گیرند و با زبان خود بیان می کنند . بچه ها فرفره ها را به حیاط برده و با دویدن آن را آزمایش می کنند . با درست کردن فرفره آن هارا با بادسنج آشنا می کنیم که هرچه سرعت باد بیش تر باشد فرفره بیشتر می چرخد و تند تر و اشاره به توربین های بادی برای تولید برق </a:t>
            </a:r>
            <a:r>
              <a:rPr lang="fa-IR" sz="1400" b="1" dirty="0" smtClean="0">
                <a:cs typeface="B Nazanin" panose="00000400000000000000" pitchFamily="2" charset="-78"/>
              </a:rPr>
              <a:t>     می </a:t>
            </a:r>
            <a:r>
              <a:rPr lang="fa-IR" sz="1400" b="1" dirty="0">
                <a:cs typeface="B Nazanin" panose="00000400000000000000" pitchFamily="2" charset="-78"/>
              </a:rPr>
              <a:t>کنیم . با بحث و گفت و گو دانش آموزان باید راه های دیگر نشان دادن جهت وزش باد را بیان کنند . مثل دیدن ابرها ، لباس های روی بند ، برگ ها و.... . یعنی دانش آموز باید بداند باد سنج تنها وسیله ای نیست که جهت وزش باد را نشان می دهد .</a:t>
            </a:r>
            <a:endParaRPr lang="en-US" sz="1400" b="1" dirty="0">
              <a:cs typeface="B Nazanin" panose="00000400000000000000" pitchFamily="2" charset="-78"/>
            </a:endParaRPr>
          </a:p>
          <a:p>
            <a:pPr algn="just" rtl="1">
              <a:lnSpc>
                <a:spcPct val="150000"/>
              </a:lnSpc>
            </a:pPr>
            <a:r>
              <a:rPr lang="en-US" sz="1400" b="1" dirty="0">
                <a:cs typeface="B Nazanin" panose="00000400000000000000" pitchFamily="2" charset="-78"/>
              </a:rPr>
              <a:t> </a:t>
            </a:r>
          </a:p>
          <a:p>
            <a:pPr algn="just" rtl="1">
              <a:lnSpc>
                <a:spcPct val="150000"/>
              </a:lnSpc>
            </a:pPr>
            <a:r>
              <a:rPr lang="fa-IR" sz="1400" b="1" dirty="0">
                <a:cs typeface="B Nazanin" panose="00000400000000000000" pitchFamily="2" charset="-78"/>
              </a:rPr>
              <a:t>صفحه ی 35 آشنایی دانش آموزان با طوفان می باشد . برای این منظور هم می توانیم آزمایش های مختلفی را انجام دهیم . مثل روشن کردن پنکه و کم و زیاد کردن درجه ی آن و گرفتن کاغذ جلوی آن و دور و نز دیک کردن کاغذ به پنکه . یاد زدن کند و تند و بیان تفاوت های آن توسط دانش آموزان . استفاده از سشوار و مقداری خاک در حیاط مدرسه . با بچه ها در یاره ی خسارت های طوفان صحبت می کنیم و نکات ایمنی را با پرسش و پاسخ ها از خود بچه ها می گیریم . با نشان دادن تصاویر و فیلم آموزشی تدریس خود را کامل می کنیم .</a:t>
            </a:r>
            <a:endParaRPr lang="en-US" sz="1400" b="1" dirty="0">
              <a:cs typeface="B Nazanin" panose="00000400000000000000" pitchFamily="2" charset="-78"/>
            </a:endParaRPr>
          </a:p>
          <a:p>
            <a:pPr algn="just" rtl="1">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22372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a:cs typeface="B Titr" panose="00000700000000000000" pitchFamily="2" charset="-78"/>
              </a:rPr>
              <a:t>بررسی صفحات </a:t>
            </a:r>
            <a:r>
              <a:rPr lang="fa-IR" dirty="0" smtClean="0">
                <a:cs typeface="B Titr" panose="00000700000000000000" pitchFamily="2" charset="-78"/>
              </a:rPr>
              <a:t>36 </a:t>
            </a:r>
            <a:r>
              <a:rPr lang="fa-IR" dirty="0">
                <a:cs typeface="B Titr" panose="00000700000000000000" pitchFamily="2" charset="-78"/>
              </a:rPr>
              <a:t>و </a:t>
            </a:r>
            <a:r>
              <a:rPr lang="fa-IR" dirty="0" smtClean="0">
                <a:cs typeface="B Titr" panose="00000700000000000000" pitchFamily="2" charset="-78"/>
              </a:rPr>
              <a:t>37:</a:t>
            </a:r>
            <a:endParaRPr lang="en-US" dirty="0">
              <a:cs typeface="B Titr" panose="00000700000000000000" pitchFamily="2" charset="-78"/>
            </a:endParaRPr>
          </a:p>
        </p:txBody>
      </p:sp>
      <p:sp>
        <p:nvSpPr>
          <p:cNvPr id="3" name="Content Placeholder 2"/>
          <p:cNvSpPr>
            <a:spLocks noGrp="1"/>
          </p:cNvSpPr>
          <p:nvPr>
            <p:ph idx="1"/>
          </p:nvPr>
        </p:nvSpPr>
        <p:spPr>
          <a:xfrm>
            <a:off x="107504" y="1196752"/>
            <a:ext cx="8928991" cy="5544615"/>
          </a:xfrm>
        </p:spPr>
        <p:txBody>
          <a:bodyPr>
            <a:normAutofit/>
          </a:bodyPr>
          <a:lstStyle/>
          <a:p>
            <a:pPr algn="just" rtl="1">
              <a:lnSpc>
                <a:spcPct val="150000"/>
              </a:lnSpc>
            </a:pPr>
            <a:r>
              <a:rPr lang="fa-IR" sz="1400" b="1" dirty="0">
                <a:cs typeface="B Nazanin" panose="00000400000000000000" pitchFamily="2" charset="-78"/>
              </a:rPr>
              <a:t>صفحه ی </a:t>
            </a:r>
            <a:r>
              <a:rPr lang="fa-IR" sz="1400" b="1" dirty="0" smtClean="0">
                <a:cs typeface="B Nazanin" panose="00000400000000000000" pitchFamily="2" charset="-78"/>
              </a:rPr>
              <a:t>36: </a:t>
            </a:r>
            <a:r>
              <a:rPr lang="fa-IR" sz="1400" b="1" dirty="0">
                <a:cs typeface="B Nazanin" panose="00000400000000000000" pitchFamily="2" charset="-78"/>
              </a:rPr>
              <a:t>نقش باد در تغییرات زمین را بیان می کند که با نشان دادن فیلم و تصاویر این صفحه را آموزش می دهیم همچنین می توانیم بچه ها را به حیاط برده و با استفاده از </a:t>
            </a:r>
            <a:r>
              <a:rPr lang="fa-IR" sz="1400" b="1" dirty="0" smtClean="0">
                <a:cs typeface="B Nazanin" panose="00000400000000000000" pitchFamily="2" charset="-78"/>
              </a:rPr>
              <a:t>پنکه </a:t>
            </a:r>
            <a:r>
              <a:rPr lang="fa-IR" sz="1400" b="1" dirty="0">
                <a:cs typeface="B Nazanin" panose="00000400000000000000" pitchFamily="2" charset="-78"/>
              </a:rPr>
              <a:t>و مقداری مخلوط سنگ و ماسه آزماش را انجام دهیم و با نشان دادن باغچه ها ی حیاط </a:t>
            </a:r>
            <a:r>
              <a:rPr lang="fa-IR" sz="1400" b="1" dirty="0" smtClean="0">
                <a:cs typeface="B Nazanin" panose="00000400000000000000" pitchFamily="2" charset="-78"/>
              </a:rPr>
              <a:t>یادآور </a:t>
            </a:r>
            <a:r>
              <a:rPr lang="fa-IR" sz="1400" b="1" dirty="0">
                <a:cs typeface="B Nazanin" panose="00000400000000000000" pitchFamily="2" charset="-78"/>
              </a:rPr>
              <a:t>شویم که چرا باد این خاک ها را حرکت نمی دهد و با در آوردن ریشه ی یک گل از گلدان چسبندگی خاک به ریشه ها را می توانیم به آن ها نشان دهیم </a:t>
            </a:r>
            <a:r>
              <a:rPr lang="fa-IR" sz="1400" b="1" dirty="0" smtClean="0">
                <a:cs typeface="B Nazanin" panose="00000400000000000000" pitchFamily="2" charset="-78"/>
              </a:rPr>
              <a:t>و </a:t>
            </a:r>
            <a:r>
              <a:rPr lang="fa-IR" sz="1400" b="1" dirty="0">
                <a:cs typeface="B Nazanin" panose="00000400000000000000" pitchFamily="2" charset="-78"/>
              </a:rPr>
              <a:t>آن گاه در مورد بحث کتاب بچه ها را به چالش بکشانیم </a:t>
            </a:r>
            <a:r>
              <a:rPr lang="fa-IR" sz="1400" b="1" dirty="0" smtClean="0">
                <a:cs typeface="B Nazanin" panose="00000400000000000000" pitchFamily="2" charset="-78"/>
              </a:rPr>
              <a:t>و </a:t>
            </a:r>
            <a:r>
              <a:rPr lang="fa-IR" sz="1400" b="1" dirty="0">
                <a:cs typeface="B Nazanin" panose="00000400000000000000" pitchFamily="2" charset="-78"/>
              </a:rPr>
              <a:t>با پرسش و پاسخ های متعدد پیام در درس را که کویر زدایی است را به دانش آموزان آموزش می دهیم . </a:t>
            </a:r>
            <a:r>
              <a:rPr lang="fa-IR" sz="1400" b="1" dirty="0" smtClean="0">
                <a:cs typeface="B Nazanin" panose="00000400000000000000" pitchFamily="2" charset="-78"/>
              </a:rPr>
              <a:t>به </a:t>
            </a:r>
            <a:r>
              <a:rPr lang="fa-IR" sz="1400" b="1" dirty="0">
                <a:cs typeface="B Nazanin" panose="00000400000000000000" pitchFamily="2" charset="-78"/>
              </a:rPr>
              <a:t>این ترتیب اهمیت درخت و درخت کاری را برای بچه ها یاد آور می </a:t>
            </a:r>
            <a:r>
              <a:rPr lang="fa-IR" sz="1400" b="1" dirty="0" smtClean="0">
                <a:cs typeface="B Nazanin" panose="00000400000000000000" pitchFamily="2" charset="-78"/>
              </a:rPr>
              <a:t>شویم و </a:t>
            </a:r>
            <a:r>
              <a:rPr lang="fa-IR" sz="1400" b="1" dirty="0">
                <a:cs typeface="B Nazanin" panose="00000400000000000000" pitchFamily="2" charset="-78"/>
              </a:rPr>
              <a:t>از بچه ها می خواهیم در </a:t>
            </a:r>
            <a:r>
              <a:rPr lang="fa-IR" sz="1400" b="1" dirty="0" smtClean="0">
                <a:cs typeface="B Nazanin" panose="00000400000000000000" pitchFamily="2" charset="-78"/>
              </a:rPr>
              <a:t>       این </a:t>
            </a:r>
            <a:r>
              <a:rPr lang="fa-IR" sz="1400" b="1" dirty="0">
                <a:cs typeface="B Nazanin" panose="00000400000000000000" pitchFamily="2" charset="-78"/>
              </a:rPr>
              <a:t>باره برای ما نقاشی بکشند و به کلاس بیاورند .</a:t>
            </a:r>
            <a:endParaRPr lang="en-US" sz="1400" b="1" dirty="0">
              <a:cs typeface="B Nazanin" panose="00000400000000000000" pitchFamily="2" charset="-78"/>
            </a:endParaRPr>
          </a:p>
          <a:p>
            <a:pPr marL="0" indent="0" algn="just" rtl="1">
              <a:lnSpc>
                <a:spcPct val="150000"/>
              </a:lnSpc>
              <a:buNone/>
            </a:pP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صفحه 37 </a:t>
            </a:r>
            <a:r>
              <a:rPr lang="fa-IR" sz="1400" b="1" dirty="0" smtClean="0">
                <a:cs typeface="B Nazanin" panose="00000400000000000000" pitchFamily="2" charset="-78"/>
              </a:rPr>
              <a:t>: مثل </a:t>
            </a:r>
            <a:r>
              <a:rPr lang="fa-IR" sz="1400" b="1" dirty="0">
                <a:cs typeface="B Nazanin" panose="00000400000000000000" pitchFamily="2" charset="-78"/>
              </a:rPr>
              <a:t>همیشه تحقیق و پژوهش است و بچه ها در باره استفاده انسان از باد تحقیق می کنند و برای کلاس </a:t>
            </a:r>
            <a:r>
              <a:rPr lang="fa-IR" sz="1400" b="1" dirty="0" smtClean="0">
                <a:cs typeface="B Nazanin" panose="00000400000000000000" pitchFamily="2" charset="-78"/>
              </a:rPr>
              <a:t>بیان </a:t>
            </a:r>
            <a:r>
              <a:rPr lang="fa-IR" sz="1400" b="1" dirty="0">
                <a:cs typeface="B Nazanin" panose="00000400000000000000" pitchFamily="2" charset="-78"/>
              </a:rPr>
              <a:t>می نمایند </a:t>
            </a:r>
            <a:r>
              <a:rPr lang="fa-IR" sz="1400" b="1" dirty="0" smtClean="0">
                <a:cs typeface="B Nazanin" panose="00000400000000000000" pitchFamily="2" charset="-78"/>
              </a:rPr>
              <a:t>و </a:t>
            </a:r>
            <a:r>
              <a:rPr lang="fa-IR" sz="1400" b="1" dirty="0">
                <a:cs typeface="B Nazanin" panose="00000400000000000000" pitchFamily="2" charset="-78"/>
              </a:rPr>
              <a:t>کسانی که تحقیق در برگه انجام داده اند در پوشه ی کارشان قرار می گیرد .</a:t>
            </a:r>
            <a:endParaRPr lang="en-US" sz="1400" b="1" dirty="0">
              <a:cs typeface="B Nazanin" panose="00000400000000000000" pitchFamily="2" charset="-78"/>
            </a:endParaRPr>
          </a:p>
          <a:p>
            <a:pPr algn="just" rtl="1">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2712159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438032"/>
            <a:ext cx="4402027" cy="5943296"/>
          </a:xfrm>
          <a:prstGeom prst="rect">
            <a:avLst/>
          </a:prstGeom>
        </p:spPr>
      </p:pic>
    </p:spTree>
    <p:extLst>
      <p:ext uri="{BB962C8B-B14F-4D97-AF65-F5344CB8AC3E}">
        <p14:creationId xmlns:p14="http://schemas.microsoft.com/office/powerpoint/2010/main" val="1978015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260648"/>
            <a:ext cx="7125113" cy="924475"/>
          </a:xfrm>
        </p:spPr>
        <p:txBody>
          <a:bodyPr/>
          <a:lstStyle/>
          <a:p>
            <a:pPr algn="r" rtl="1"/>
            <a:r>
              <a:rPr lang="fa-IR" dirty="0">
                <a:cs typeface="B Titr" panose="00000700000000000000" pitchFamily="2" charset="-78"/>
              </a:rPr>
              <a:t>فصل پنجم </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07504" y="1340768"/>
            <a:ext cx="8856983" cy="5328591"/>
          </a:xfrm>
        </p:spPr>
        <p:txBody>
          <a:bodyPr>
            <a:normAutofit/>
          </a:bodyPr>
          <a:lstStyle/>
          <a:p>
            <a:pPr algn="just" rtl="1">
              <a:lnSpc>
                <a:spcPct val="150000"/>
              </a:lnSpc>
            </a:pPr>
            <a:r>
              <a:rPr lang="fa-IR" sz="1400" b="1" dirty="0" smtClean="0">
                <a:cs typeface="B Nazanin" panose="00000400000000000000" pitchFamily="2" charset="-78"/>
              </a:rPr>
              <a:t>در </a:t>
            </a:r>
            <a:r>
              <a:rPr lang="fa-IR" sz="1400" b="1" dirty="0">
                <a:cs typeface="B Nazanin" panose="00000400000000000000" pitchFamily="2" charset="-78"/>
              </a:rPr>
              <a:t>اثر لرزش چیزها ، صدا تولید می شود . صداها با هم تفاوت دارند . صدا می تواند بلند یا آهسته باشد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به کمک صدا می توانیم پیام خود را منتقل کنیم . مثلاً آمبولانس به کمک صدای آژیر ، به دیگر اتومبیل ها می فهماند که از سر راهش کنار بروند .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هرگاه چیزی تند بلرزد ، صدای نازک تولید می کند و هر گاه چیزی کند بلرزد ، صدای کلفت تولید می کند و مثلاًصدای طبل ، کلفت و صدای سوت ، نازک است . صدای کودکان نازک و صدای مردها کلفت است . صدای بعضی از جانوران مثل جوجه ، نازک و صدای بعضی از </a:t>
            </a:r>
            <a:r>
              <a:rPr lang="fa-IR" sz="1400" b="1" dirty="0" smtClean="0">
                <a:cs typeface="B Nazanin" panose="00000400000000000000" pitchFamily="2" charset="-78"/>
              </a:rPr>
              <a:t>جانوران </a:t>
            </a:r>
            <a:r>
              <a:rPr lang="fa-IR" sz="1400" b="1" dirty="0">
                <a:cs typeface="B Nazanin" panose="00000400000000000000" pitchFamily="2" charset="-78"/>
              </a:rPr>
              <a:t>مثل گاو کلفت است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بعضی از صداها آزار دهنده است . مانند : صدای موتور ، صدای بوق ماشین ها ، صدای انفجار بمب ، صدای فریاد زدن ، صدای جیغ کشیدن ،صدای رعد و برق و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بعضی از صداها پیام رسان هستند ؛ یعنی از آن ها ، پیام و مفهوم خاصّی فهمیده می شود مانند : آژیر آمبولانس ، زنگ تلفن ، آژیر </a:t>
            </a:r>
            <a:r>
              <a:rPr lang="fa-IR" sz="1400" b="1" dirty="0" smtClean="0">
                <a:cs typeface="B Nazanin" panose="00000400000000000000" pitchFamily="2" charset="-78"/>
              </a:rPr>
              <a:t>           آتش </a:t>
            </a:r>
            <a:r>
              <a:rPr lang="fa-IR" sz="1400" b="1" dirty="0">
                <a:cs typeface="B Nazanin" panose="00000400000000000000" pitchFamily="2" charset="-78"/>
              </a:rPr>
              <a:t>نشانی ، گریه ی بچّه ، سوت پلیس ، صدای اذان ، </a:t>
            </a:r>
            <a:r>
              <a:rPr lang="fa-IR" sz="1400" b="1" dirty="0" smtClean="0">
                <a:cs typeface="B Nazanin" panose="00000400000000000000" pitchFamily="2" charset="-78"/>
              </a:rPr>
              <a:t>شنیدن بعضی </a:t>
            </a:r>
            <a:r>
              <a:rPr lang="fa-IR" sz="1400" b="1" dirty="0">
                <a:cs typeface="B Nazanin" panose="00000400000000000000" pitchFamily="2" charset="-78"/>
              </a:rPr>
              <a:t>از مردها ، لذّت بخش است ، مانند : صدای قرآن خواندن ، صدای سرود خواندن ، صدای آواز خواندن ، صدای بارش باران ، صدای ریزش آبشار و ......</a:t>
            </a:r>
            <a:endParaRPr lang="en-US" sz="1400" b="1" dirty="0">
              <a:cs typeface="B Nazanin" panose="00000400000000000000" pitchFamily="2" charset="-78"/>
            </a:endParaRPr>
          </a:p>
        </p:txBody>
      </p:sp>
    </p:spTree>
    <p:extLst>
      <p:ext uri="{BB962C8B-B14F-4D97-AF65-F5344CB8AC3E}">
        <p14:creationId xmlns:p14="http://schemas.microsoft.com/office/powerpoint/2010/main" val="8020473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88640"/>
            <a:ext cx="7125113" cy="924475"/>
          </a:xfrm>
        </p:spPr>
        <p:txBody>
          <a:bodyPr/>
          <a:lstStyle/>
          <a:p>
            <a:pPr algn="r" rtl="1"/>
            <a:r>
              <a:rPr lang="fa-IR" dirty="0" smtClean="0">
                <a:cs typeface="B Titr" panose="00000700000000000000" pitchFamily="2" charset="-78"/>
              </a:rPr>
              <a:t>بررسی صفحات 38، 39 و 40:</a:t>
            </a:r>
            <a:endParaRPr lang="en-US" dirty="0">
              <a:cs typeface="B Titr" panose="00000700000000000000" pitchFamily="2" charset="-78"/>
            </a:endParaRPr>
          </a:p>
        </p:txBody>
      </p:sp>
      <p:sp>
        <p:nvSpPr>
          <p:cNvPr id="3" name="Content Placeholder 2"/>
          <p:cNvSpPr>
            <a:spLocks noGrp="1"/>
          </p:cNvSpPr>
          <p:nvPr>
            <p:ph idx="1"/>
          </p:nvPr>
        </p:nvSpPr>
        <p:spPr>
          <a:xfrm>
            <a:off x="107505" y="1196752"/>
            <a:ext cx="8928991" cy="5544616"/>
          </a:xfrm>
        </p:spPr>
        <p:txBody>
          <a:bodyPr>
            <a:normAutofit/>
          </a:bodyPr>
          <a:lstStyle/>
          <a:p>
            <a:pPr algn="just" rtl="1">
              <a:lnSpc>
                <a:spcPct val="150000"/>
              </a:lnSpc>
            </a:pPr>
            <a:r>
              <a:rPr lang="fa-IR" sz="1400" b="1" dirty="0">
                <a:cs typeface="B Nazanin" panose="00000400000000000000" pitchFamily="2" charset="-78"/>
              </a:rPr>
              <a:t>صفحه ی </a:t>
            </a:r>
            <a:r>
              <a:rPr lang="fa-IR" sz="1400" b="1" dirty="0" smtClean="0">
                <a:cs typeface="B Nazanin" panose="00000400000000000000" pitchFamily="2" charset="-78"/>
              </a:rPr>
              <a:t>38: </a:t>
            </a:r>
            <a:r>
              <a:rPr lang="fa-IR" sz="1400" b="1" dirty="0">
                <a:cs typeface="B Nazanin" panose="00000400000000000000" pitchFamily="2" charset="-78"/>
              </a:rPr>
              <a:t>در باره این صفحه از دانش آموزان سؤالاتی می پرسیم و آن ها </a:t>
            </a:r>
            <a:r>
              <a:rPr lang="fa-IR" sz="1400" b="1" dirty="0" smtClean="0">
                <a:cs typeface="B Nazanin" panose="00000400000000000000" pitchFamily="2" charset="-78"/>
              </a:rPr>
              <a:t>با دیدن </a:t>
            </a:r>
            <a:r>
              <a:rPr lang="fa-IR" sz="1400" b="1" dirty="0">
                <a:cs typeface="B Nazanin" panose="00000400000000000000" pitchFamily="2" charset="-78"/>
              </a:rPr>
              <a:t>این نور ها خاطرات خود را بیان می کنند و ما در باره ی نور ها و صداها صحبت می کنیم .</a:t>
            </a:r>
            <a:endParaRPr lang="en-US" sz="1400" b="1" dirty="0">
              <a:cs typeface="B Nazanin" panose="00000400000000000000" pitchFamily="2" charset="-78"/>
            </a:endParaRPr>
          </a:p>
          <a:p>
            <a:pPr marL="0" indent="0" algn="just" rtl="1">
              <a:lnSpc>
                <a:spcPct val="150000"/>
              </a:lnSpc>
              <a:buNone/>
            </a:pP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صفحه ی 39 : در این صفحه نقش نور را در پیام رسانی مطرح می کنیم </a:t>
            </a:r>
            <a:r>
              <a:rPr lang="fa-IR" sz="1400" b="1" dirty="0" smtClean="0">
                <a:cs typeface="B Nazanin" panose="00000400000000000000" pitchFamily="2" charset="-78"/>
              </a:rPr>
              <a:t> و </a:t>
            </a:r>
            <a:r>
              <a:rPr lang="fa-IR" sz="1400" b="1" dirty="0">
                <a:cs typeface="B Nazanin" panose="00000400000000000000" pitchFamily="2" charset="-78"/>
              </a:rPr>
              <a:t>با سؤال و </a:t>
            </a:r>
            <a:r>
              <a:rPr lang="fa-IR" sz="1400" b="1" dirty="0" smtClean="0">
                <a:cs typeface="B Nazanin" panose="00000400000000000000" pitchFamily="2" charset="-78"/>
              </a:rPr>
              <a:t>جواب </a:t>
            </a:r>
            <a:r>
              <a:rPr lang="fa-IR" sz="1400" b="1" dirty="0">
                <a:cs typeface="B Nazanin" panose="00000400000000000000" pitchFamily="2" charset="-78"/>
              </a:rPr>
              <a:t>هایی که می کنیم در باره ی این که با دیدن نور از چه چیز هایی آگاه می شویم صحبت می کنیم . در واقع موارد استفاده از نور را بیان می کنیم . در قسمت گفت و </a:t>
            </a:r>
            <a:r>
              <a:rPr lang="fa-IR" sz="1400" b="1" dirty="0" smtClean="0">
                <a:cs typeface="B Nazanin" panose="00000400000000000000" pitchFamily="2" charset="-78"/>
              </a:rPr>
              <a:t>گو </a:t>
            </a:r>
            <a:r>
              <a:rPr lang="fa-IR" sz="1400" b="1" dirty="0">
                <a:cs typeface="B Nazanin" panose="00000400000000000000" pitchFamily="2" charset="-78"/>
              </a:rPr>
              <a:t>هم در باره فواید صدا ها صحبت می کنیم و بچه ها موارد استفاده از صدا را بیان می کنند . در این جا نکته ای که بیش تر مورد توجه قرار می گیرد چگونگی استفاده ی نابینایان و ناشنوایان از صدا و نور . در این جا از بچه ها در باره وظیفه ی </a:t>
            </a:r>
            <a:r>
              <a:rPr lang="fa-IR" sz="1400" b="1" dirty="0" smtClean="0">
                <a:cs typeface="B Nazanin" panose="00000400000000000000" pitchFamily="2" charset="-78"/>
              </a:rPr>
              <a:t>رانندگان </a:t>
            </a:r>
            <a:r>
              <a:rPr lang="fa-IR" sz="1400" b="1" dirty="0">
                <a:cs typeface="B Nazanin" panose="00000400000000000000" pitchFamily="2" charset="-78"/>
              </a:rPr>
              <a:t>برای عبور آمبولانس صحبت می کنیم و دلایل راه دادن به آمبولانس را از زبان بچه ها بیان می کنیم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صفحه ی </a:t>
            </a:r>
            <a:r>
              <a:rPr lang="fa-IR" sz="1400" b="1" dirty="0" smtClean="0">
                <a:cs typeface="B Nazanin" panose="00000400000000000000" pitchFamily="2" charset="-78"/>
              </a:rPr>
              <a:t>40: </a:t>
            </a:r>
            <a:r>
              <a:rPr lang="fa-IR" sz="1400" b="1" dirty="0">
                <a:cs typeface="B Nazanin" panose="00000400000000000000" pitchFamily="2" charset="-78"/>
              </a:rPr>
              <a:t>کار در کلاس است . این بازی با پیام صدا می باشد . دانش آموز با راهنمای صدا به سمت حروف رفته و آن را پیدا می کند و با در کنار هم گذاشتن حروف رمز مورد نظر را پیدا می کند . در این جا دانش آموز پی می برد که می تواند از صدا به عنوان یک پیام استفاده کند . . این بازی را می تواند در خانه و درکنار دوستان خود انجام دهد .</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4020818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اقدامات لازم قبل از آموزش علوم دوم ابتدایی</a:t>
            </a:r>
            <a:endParaRPr lang="en-US" dirty="0"/>
          </a:p>
        </p:txBody>
      </p:sp>
      <p:sp>
        <p:nvSpPr>
          <p:cNvPr id="3" name="Content Placeholder 2"/>
          <p:cNvSpPr>
            <a:spLocks noGrp="1"/>
          </p:cNvSpPr>
          <p:nvPr>
            <p:ph idx="1"/>
          </p:nvPr>
        </p:nvSpPr>
        <p:spPr/>
        <p:txBody>
          <a:bodyPr>
            <a:normAutofit lnSpcReduction="10000"/>
          </a:bodyPr>
          <a:lstStyle/>
          <a:p>
            <a:pPr marL="0" indent="0" algn="r" rtl="1">
              <a:buNone/>
            </a:pPr>
            <a:endParaRPr lang="fa-IR" dirty="0">
              <a:cs typeface="B Titr" panose="00000700000000000000" pitchFamily="2" charset="-78"/>
            </a:endParaRPr>
          </a:p>
          <a:p>
            <a:pPr marL="0" indent="0" algn="r" rtl="1">
              <a:buNone/>
            </a:pPr>
            <a:endParaRPr lang="fa-IR" dirty="0" smtClean="0">
              <a:cs typeface="B Titr" panose="00000700000000000000" pitchFamily="2" charset="-78"/>
            </a:endParaRPr>
          </a:p>
          <a:p>
            <a:pPr marL="0" indent="0" algn="r" rtl="1">
              <a:buNone/>
            </a:pPr>
            <a:endParaRPr lang="fa-IR" dirty="0">
              <a:cs typeface="B Titr" panose="00000700000000000000" pitchFamily="2" charset="-78"/>
            </a:endParaRPr>
          </a:p>
          <a:p>
            <a:pPr marL="0" indent="0" algn="r" rtl="1">
              <a:buNone/>
            </a:pPr>
            <a:endParaRPr lang="fa-IR" dirty="0" smtClean="0">
              <a:cs typeface="B Titr" panose="00000700000000000000" pitchFamily="2" charset="-78"/>
            </a:endParaRPr>
          </a:p>
          <a:p>
            <a:pPr marL="0" indent="0" algn="r" rtl="1">
              <a:buNone/>
            </a:pPr>
            <a:r>
              <a:rPr lang="fa-IR" dirty="0">
                <a:cs typeface="B Titr" panose="00000700000000000000" pitchFamily="2" charset="-78"/>
              </a:rPr>
              <a:t>1</a:t>
            </a:r>
            <a:r>
              <a:rPr lang="fa-IR" dirty="0" smtClean="0">
                <a:cs typeface="B Titr" panose="00000700000000000000" pitchFamily="2" charset="-78"/>
              </a:rPr>
              <a:t>-تهیه </a:t>
            </a:r>
            <a:r>
              <a:rPr lang="fa-IR" dirty="0">
                <a:solidFill>
                  <a:prstClr val="black">
                    <a:lumMod val="75000"/>
                    <a:lumOff val="25000"/>
                  </a:prstClr>
                </a:solidFill>
                <a:cs typeface="B Titr" panose="00000700000000000000" pitchFamily="2" charset="-78"/>
              </a:rPr>
              <a:t>بسته </a:t>
            </a:r>
            <a:r>
              <a:rPr lang="fa-IR" dirty="0" smtClean="0">
                <a:solidFill>
                  <a:prstClr val="black">
                    <a:lumMod val="75000"/>
                    <a:lumOff val="25000"/>
                  </a:prstClr>
                </a:solidFill>
                <a:cs typeface="B Titr" panose="00000700000000000000" pitchFamily="2" charset="-78"/>
              </a:rPr>
              <a:t>ی  </a:t>
            </a:r>
            <a:r>
              <a:rPr lang="fa-IR" dirty="0">
                <a:solidFill>
                  <a:prstClr val="black">
                    <a:lumMod val="75000"/>
                    <a:lumOff val="25000"/>
                  </a:prstClr>
                </a:solidFill>
                <a:cs typeface="B Titr" panose="00000700000000000000" pitchFamily="2" charset="-78"/>
              </a:rPr>
              <a:t>آموزشی علوم تجربی شامل (کتاب </a:t>
            </a:r>
            <a:r>
              <a:rPr lang="fa-IR" dirty="0" smtClean="0">
                <a:solidFill>
                  <a:prstClr val="black">
                    <a:lumMod val="75000"/>
                    <a:lumOff val="25000"/>
                  </a:prstClr>
                </a:solidFill>
                <a:cs typeface="B Titr" panose="00000700000000000000" pitchFamily="2" charset="-78"/>
              </a:rPr>
              <a:t>درسی.کتاب </a:t>
            </a:r>
            <a:r>
              <a:rPr lang="fa-IR" dirty="0">
                <a:solidFill>
                  <a:prstClr val="black">
                    <a:lumMod val="75000"/>
                    <a:lumOff val="25000"/>
                  </a:prstClr>
                </a:solidFill>
                <a:cs typeface="B Titr" panose="00000700000000000000" pitchFamily="2" charset="-78"/>
              </a:rPr>
              <a:t>راهنمای معلم.</a:t>
            </a:r>
          </a:p>
          <a:p>
            <a:pPr marL="0" indent="0" algn="r" rtl="1">
              <a:buNone/>
            </a:pPr>
            <a:r>
              <a:rPr lang="fa-IR" dirty="0">
                <a:solidFill>
                  <a:prstClr val="black">
                    <a:lumMod val="75000"/>
                    <a:lumOff val="25000"/>
                  </a:prstClr>
                </a:solidFill>
                <a:cs typeface="B Titr" panose="00000700000000000000" pitchFamily="2" charset="-78"/>
              </a:rPr>
              <a:t> فیلم آموزشی شامل: فیلم جامع، فیلم معلم، فیلم </a:t>
            </a:r>
            <a:r>
              <a:rPr lang="fa-IR" dirty="0" smtClean="0">
                <a:solidFill>
                  <a:prstClr val="black">
                    <a:lumMod val="75000"/>
                    <a:lumOff val="25000"/>
                  </a:prstClr>
                </a:solidFill>
                <a:cs typeface="B Titr" panose="00000700000000000000" pitchFamily="2" charset="-78"/>
              </a:rPr>
              <a:t>اولیاء.کتاب </a:t>
            </a:r>
            <a:r>
              <a:rPr lang="fa-IR" dirty="0">
                <a:solidFill>
                  <a:prstClr val="black">
                    <a:lumMod val="75000"/>
                    <a:lumOff val="25000"/>
                  </a:prstClr>
                </a:solidFill>
                <a:cs typeface="B Titr" panose="00000700000000000000" pitchFamily="2" charset="-78"/>
              </a:rPr>
              <a:t>کار</a:t>
            </a:r>
            <a:r>
              <a:rPr lang="fa-IR" dirty="0" smtClean="0">
                <a:solidFill>
                  <a:prstClr val="black">
                    <a:lumMod val="75000"/>
                    <a:lumOff val="25000"/>
                  </a:prstClr>
                </a:solidFill>
                <a:cs typeface="B Titr" panose="00000700000000000000" pitchFamily="2" charset="-78"/>
              </a:rPr>
              <a:t>.</a:t>
            </a:r>
          </a:p>
          <a:p>
            <a:pPr marL="0" indent="0" algn="r" rtl="1">
              <a:buNone/>
            </a:pPr>
            <a:r>
              <a:rPr lang="fa-IR" dirty="0" smtClean="0">
                <a:solidFill>
                  <a:prstClr val="black">
                    <a:lumMod val="75000"/>
                    <a:lumOff val="25000"/>
                  </a:prstClr>
                </a:solidFill>
                <a:cs typeface="B Titr" panose="00000700000000000000" pitchFamily="2" charset="-78"/>
              </a:rPr>
              <a:t>2-تنظیم بودجه بندی کتاب  برای سال تحصیلی</a:t>
            </a:r>
          </a:p>
          <a:p>
            <a:pPr marL="0" indent="0" algn="r" rtl="1">
              <a:buNone/>
            </a:pPr>
            <a:r>
              <a:rPr lang="fa-IR" dirty="0" smtClean="0">
                <a:solidFill>
                  <a:prstClr val="black">
                    <a:lumMod val="75000"/>
                    <a:lumOff val="25000"/>
                  </a:prstClr>
                </a:solidFill>
                <a:cs typeface="B Titr" panose="00000700000000000000" pitchFamily="2" charset="-78"/>
              </a:rPr>
              <a:t>3- تهیه وتنظیم طرح درس سالانه </a:t>
            </a:r>
          </a:p>
          <a:p>
            <a:pPr marL="0" indent="0" algn="r" rtl="1">
              <a:buNone/>
            </a:pPr>
            <a:r>
              <a:rPr lang="fa-IR" dirty="0" smtClean="0">
                <a:solidFill>
                  <a:prstClr val="black">
                    <a:lumMod val="75000"/>
                    <a:lumOff val="25000"/>
                  </a:prstClr>
                </a:solidFill>
                <a:cs typeface="B Titr" panose="00000700000000000000" pitchFamily="2" charset="-78"/>
              </a:rPr>
              <a:t>4-تهیه وتنظیم برنامه هفتگی با رعایت کامل استاندار</a:t>
            </a:r>
            <a:r>
              <a:rPr lang="fa-IR" dirty="0">
                <a:solidFill>
                  <a:prstClr val="black">
                    <a:lumMod val="75000"/>
                    <a:lumOff val="25000"/>
                  </a:prstClr>
                </a:solidFill>
                <a:cs typeface="B Titr" panose="00000700000000000000" pitchFamily="2" charset="-78"/>
              </a:rPr>
              <a:t>د</a:t>
            </a:r>
            <a:r>
              <a:rPr lang="fa-IR" dirty="0" smtClean="0">
                <a:solidFill>
                  <a:prstClr val="black">
                    <a:lumMod val="75000"/>
                    <a:lumOff val="25000"/>
                  </a:prstClr>
                </a:solidFill>
                <a:cs typeface="B Titr" panose="00000700000000000000" pitchFamily="2" charset="-78"/>
              </a:rPr>
              <a:t>ها</a:t>
            </a:r>
          </a:p>
          <a:p>
            <a:pPr marL="0" indent="0" algn="r" rtl="1">
              <a:buNone/>
            </a:pPr>
            <a:r>
              <a:rPr lang="fa-IR" dirty="0" smtClean="0">
                <a:solidFill>
                  <a:prstClr val="black">
                    <a:lumMod val="75000"/>
                    <a:lumOff val="25000"/>
                  </a:prstClr>
                </a:solidFill>
                <a:cs typeface="B Titr" panose="00000700000000000000" pitchFamily="2" charset="-78"/>
              </a:rPr>
              <a:t>5-گروه بندی دانش آموزان</a:t>
            </a:r>
          </a:p>
          <a:p>
            <a:pPr marL="0" indent="0" algn="r" rtl="1">
              <a:buNone/>
            </a:pPr>
            <a:endParaRPr lang="fa-IR" dirty="0">
              <a:solidFill>
                <a:prstClr val="black">
                  <a:lumMod val="75000"/>
                  <a:lumOff val="25000"/>
                </a:prstClr>
              </a:solidFill>
              <a:cs typeface="B Titr" panose="00000700000000000000" pitchFamily="2" charset="-78"/>
            </a:endParaRPr>
          </a:p>
          <a:p>
            <a:pPr marL="0" indent="0" algn="r" rtl="1">
              <a:buNone/>
            </a:pPr>
            <a:endParaRPr lang="fa-IR" dirty="0" smtClean="0">
              <a:solidFill>
                <a:prstClr val="black">
                  <a:lumMod val="75000"/>
                  <a:lumOff val="25000"/>
                </a:prstClr>
              </a:solidFill>
              <a:cs typeface="B Titr" panose="00000700000000000000" pitchFamily="2" charset="-78"/>
            </a:endParaRPr>
          </a:p>
          <a:p>
            <a:pPr marL="0" indent="0" algn="r" rtl="1">
              <a:buNone/>
            </a:pPr>
            <a:endParaRPr lang="fa-IR" dirty="0">
              <a:solidFill>
                <a:prstClr val="black">
                  <a:lumMod val="75000"/>
                  <a:lumOff val="25000"/>
                </a:prstClr>
              </a:solidFill>
              <a:cs typeface="B Titr" panose="00000700000000000000" pitchFamily="2" charset="-78"/>
            </a:endParaRPr>
          </a:p>
          <a:p>
            <a:pPr marL="0" indent="0" algn="r" rtl="1">
              <a:buNone/>
            </a:pPr>
            <a:endParaRPr lang="fa-IR" dirty="0" smtClean="0">
              <a:solidFill>
                <a:prstClr val="black">
                  <a:lumMod val="75000"/>
                  <a:lumOff val="25000"/>
                </a:prstClr>
              </a:solidFill>
              <a:cs typeface="B Titr" panose="00000700000000000000" pitchFamily="2" charset="-78"/>
            </a:endParaRPr>
          </a:p>
          <a:p>
            <a:pPr marL="0" indent="0" algn="r" rtl="1">
              <a:buNone/>
            </a:pPr>
            <a:endParaRPr lang="fa-IR" dirty="0">
              <a:solidFill>
                <a:prstClr val="black">
                  <a:lumMod val="75000"/>
                  <a:lumOff val="25000"/>
                </a:prstClr>
              </a:solidFill>
              <a:cs typeface="B Titr" panose="00000700000000000000" pitchFamily="2" charset="-78"/>
            </a:endParaRPr>
          </a:p>
          <a:p>
            <a:pPr marL="0" indent="0" algn="r" rtl="1">
              <a:buNone/>
            </a:pPr>
            <a:endParaRPr lang="fa-IR" dirty="0">
              <a:solidFill>
                <a:prstClr val="black">
                  <a:lumMod val="75000"/>
                  <a:lumOff val="25000"/>
                </a:prstClr>
              </a:solidFill>
              <a:cs typeface="B Titr" panose="00000700000000000000" pitchFamily="2" charset="-78"/>
            </a:endParaRPr>
          </a:p>
          <a:p>
            <a:pPr marL="0" indent="0" algn="r" rtl="1">
              <a:buNone/>
            </a:pPr>
            <a:endParaRPr lang="en-US" dirty="0">
              <a:cs typeface="B Titr" panose="00000700000000000000" pitchFamily="2" charset="-78"/>
            </a:endParaRPr>
          </a:p>
        </p:txBody>
      </p:sp>
    </p:spTree>
    <p:extLst>
      <p:ext uri="{BB962C8B-B14F-4D97-AF65-F5344CB8AC3E}">
        <p14:creationId xmlns:p14="http://schemas.microsoft.com/office/powerpoint/2010/main" val="2691400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smtClean="0">
                <a:cs typeface="B Titr" panose="00000700000000000000" pitchFamily="2" charset="-78"/>
              </a:rPr>
              <a:t>بررسی صفحات 41، 42 و 43:</a:t>
            </a:r>
            <a:endParaRPr lang="en-US" dirty="0">
              <a:cs typeface="B Titr" panose="00000700000000000000" pitchFamily="2" charset="-78"/>
            </a:endParaRPr>
          </a:p>
        </p:txBody>
      </p:sp>
      <p:sp>
        <p:nvSpPr>
          <p:cNvPr id="3" name="Content Placeholder 2"/>
          <p:cNvSpPr>
            <a:spLocks noGrp="1"/>
          </p:cNvSpPr>
          <p:nvPr>
            <p:ph idx="1"/>
          </p:nvPr>
        </p:nvSpPr>
        <p:spPr>
          <a:xfrm>
            <a:off x="107504" y="1196752"/>
            <a:ext cx="8928991" cy="5472607"/>
          </a:xfrm>
        </p:spPr>
        <p:txBody>
          <a:bodyPr>
            <a:normAutofit/>
          </a:bodyPr>
          <a:lstStyle/>
          <a:p>
            <a:pPr algn="just" rtl="1">
              <a:lnSpc>
                <a:spcPct val="150000"/>
              </a:lnSpc>
            </a:pPr>
            <a:r>
              <a:rPr lang="fa-IR" sz="1400" b="1" dirty="0">
                <a:cs typeface="B Nazanin" panose="00000400000000000000" pitchFamily="2" charset="-78"/>
              </a:rPr>
              <a:t>صفحه ی 41 : تصویر برای مسابقه صفحه ی قبل است که دانش آموزان بازی را گروهی انجام می دهند و مقایسه کنید : در باره ی صداهای کم و زیاد است </a:t>
            </a:r>
            <a:r>
              <a:rPr lang="fa-IR" sz="1400" b="1" dirty="0" smtClean="0">
                <a:cs typeface="B Nazanin" panose="00000400000000000000" pitchFamily="2" charset="-78"/>
              </a:rPr>
              <a:t>که بچه </a:t>
            </a:r>
            <a:r>
              <a:rPr lang="fa-IR" sz="1400" b="1" dirty="0">
                <a:cs typeface="B Nazanin" panose="00000400000000000000" pitchFamily="2" charset="-78"/>
              </a:rPr>
              <a:t>ها با انجام آزمایش آن را مقایسه می کنند و بیان می نمایند . صدای آهسته و بلند - نازک و کلفت صحبت می کنیم َ </a:t>
            </a:r>
            <a:r>
              <a:rPr lang="fa-IR" sz="1400" b="1" dirty="0" smtClean="0">
                <a:cs typeface="B Nazanin" panose="00000400000000000000" pitchFamily="2" charset="-78"/>
              </a:rPr>
              <a:t>.</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صفحه ی 42 : آزمایش را در کلاس انجام می دهند </a:t>
            </a:r>
            <a:r>
              <a:rPr lang="fa-IR" sz="1400" b="1" dirty="0" smtClean="0">
                <a:cs typeface="B Nazanin" panose="00000400000000000000" pitchFamily="2" charset="-78"/>
              </a:rPr>
              <a:t>و </a:t>
            </a:r>
            <a:r>
              <a:rPr lang="fa-IR" sz="1400" b="1" dirty="0">
                <a:cs typeface="B Nazanin" panose="00000400000000000000" pitchFamily="2" charset="-78"/>
              </a:rPr>
              <a:t>در این جا در می یابند که که صدا چگونه تولید می شود و تعریف آن را یاد می گیرند . با گذاشتن دست خود در جلوی گردن خود و صحبت کردن حرکت تارهای صوتی را حس می کنند . با وسایلی که در کلاس است صدا تولید </a:t>
            </a:r>
            <a:r>
              <a:rPr lang="fa-IR" sz="1400" b="1" dirty="0" smtClean="0">
                <a:cs typeface="B Nazanin" panose="00000400000000000000" pitchFamily="2" charset="-78"/>
              </a:rPr>
              <a:t>       می </a:t>
            </a:r>
            <a:r>
              <a:rPr lang="fa-IR" sz="1400" b="1" dirty="0">
                <a:cs typeface="B Nazanin" panose="00000400000000000000" pitchFamily="2" charset="-78"/>
              </a:rPr>
              <a:t>کنند . گوش خود را روی میز می گذارند و روی آن ضربه می زنند . می فهند که چوب می تواند صدا را انتقال دهد و در مورد ریل راه آهن مثال می زنیم که با گذاشتن گوش روی ریل از آمدن قطار می توان آگاه شد . در این جا در می یابند که صدای مرد ها با زن ها تفاوت دارد و همین طور صدای دختران با پسران . . با فیلم آموزشی می توانیم آن را بیش تر یاد آوری کنیم .</a:t>
            </a:r>
            <a:endParaRPr lang="en-US" sz="1400" b="1" dirty="0">
              <a:cs typeface="B Nazanin" panose="00000400000000000000" pitchFamily="2" charset="-78"/>
            </a:endParaRPr>
          </a:p>
          <a:p>
            <a:pPr algn="just" rtl="1">
              <a:lnSpc>
                <a:spcPct val="150000"/>
              </a:lnSpc>
            </a:pPr>
            <a:r>
              <a:rPr lang="fa-IR" sz="1400" b="1" dirty="0" smtClean="0">
                <a:cs typeface="B Nazanin" panose="00000400000000000000" pitchFamily="2" charset="-78"/>
              </a:rPr>
              <a:t>صفحه </a:t>
            </a:r>
            <a:r>
              <a:rPr lang="fa-IR" sz="1400" b="1" dirty="0">
                <a:cs typeface="B Nazanin" panose="00000400000000000000" pitchFamily="2" charset="-78"/>
              </a:rPr>
              <a:t>ی 43 : در این صفحه </a:t>
            </a:r>
            <a:r>
              <a:rPr lang="fa-IR" sz="1400" b="1" dirty="0" smtClean="0">
                <a:cs typeface="B Nazanin" panose="00000400000000000000" pitchFamily="2" charset="-78"/>
              </a:rPr>
              <a:t>آزمایش </a:t>
            </a:r>
            <a:r>
              <a:rPr lang="fa-IR" sz="1400" b="1" dirty="0">
                <a:cs typeface="B Nazanin" panose="00000400000000000000" pitchFamily="2" charset="-78"/>
              </a:rPr>
              <a:t>های آن را انجام می دهیم </a:t>
            </a:r>
            <a:r>
              <a:rPr lang="fa-IR" sz="1400" b="1" dirty="0" smtClean="0">
                <a:cs typeface="B Nazanin" panose="00000400000000000000" pitchFamily="2" charset="-78"/>
              </a:rPr>
              <a:t>و </a:t>
            </a:r>
            <a:r>
              <a:rPr lang="fa-IR" sz="1400" b="1" dirty="0">
                <a:cs typeface="B Nazanin" panose="00000400000000000000" pitchFamily="2" charset="-78"/>
              </a:rPr>
              <a:t>دانش آموزان تجربیات تازه ای را در این باره کسب می کنند . </a:t>
            </a:r>
            <a:r>
              <a:rPr lang="fa-IR" sz="1400" b="1" dirty="0" smtClean="0">
                <a:cs typeface="B Nazanin" panose="00000400000000000000" pitchFamily="2" charset="-78"/>
              </a:rPr>
              <a:t>آزمایش </a:t>
            </a:r>
            <a:r>
              <a:rPr lang="fa-IR" sz="1400" b="1" dirty="0">
                <a:cs typeface="B Nazanin" panose="00000400000000000000" pitchFamily="2" charset="-78"/>
              </a:rPr>
              <a:t>چند لیوان هم اندازه با مقدار متفاوت آ ب را هم انجام می دهیم که با ضربه زدن با قاشق به لبه ی لیوان تفاوت صدای آن را بچه ها بیان می کنند .در پایان </a:t>
            </a:r>
            <a:r>
              <a:rPr lang="fa-IR" sz="1400" b="1" dirty="0" smtClean="0">
                <a:cs typeface="B Nazanin" panose="00000400000000000000" pitchFamily="2" charset="-78"/>
              </a:rPr>
              <a:t>این </a:t>
            </a:r>
            <a:r>
              <a:rPr lang="fa-IR" sz="1400" b="1" dirty="0">
                <a:cs typeface="B Nazanin" panose="00000400000000000000" pitchFamily="2" charset="-78"/>
              </a:rPr>
              <a:t>صفحه در باره ی مضرات زیاد استفاده از گوشی با بچه ها گفت و گو می کنیم و راه های مراقبت از گوش را با پرسش و پاسخ از خود بچه ها بیان می کنیم </a:t>
            </a:r>
            <a:r>
              <a:rPr lang="fa-IR" sz="1400" b="1" dirty="0" smtClean="0">
                <a:cs typeface="B Nazanin" panose="00000400000000000000" pitchFamily="2" charset="-78"/>
              </a:rPr>
              <a:t>و </a:t>
            </a:r>
            <a:r>
              <a:rPr lang="fa-IR" sz="1400" b="1" dirty="0">
                <a:cs typeface="B Nazanin" panose="00000400000000000000" pitchFamily="2" charset="-78"/>
              </a:rPr>
              <a:t>هشدار می دهیم .</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3704854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88640"/>
            <a:ext cx="7125113" cy="924475"/>
          </a:xfrm>
        </p:spPr>
        <p:txBody>
          <a:bodyPr/>
          <a:lstStyle/>
          <a:p>
            <a:pPr algn="r" rtl="1"/>
            <a:r>
              <a:rPr lang="fa-IR" dirty="0" smtClean="0">
                <a:cs typeface="B Titr" panose="00000700000000000000" pitchFamily="2" charset="-78"/>
              </a:rPr>
              <a:t>بررسی صفحات 44 و 45:</a:t>
            </a:r>
            <a:endParaRPr lang="en-US" dirty="0">
              <a:cs typeface="B Titr" panose="00000700000000000000" pitchFamily="2" charset="-78"/>
            </a:endParaRPr>
          </a:p>
        </p:txBody>
      </p:sp>
      <p:sp>
        <p:nvSpPr>
          <p:cNvPr id="3" name="Content Placeholder 2"/>
          <p:cNvSpPr>
            <a:spLocks noGrp="1"/>
          </p:cNvSpPr>
          <p:nvPr>
            <p:ph idx="1"/>
          </p:nvPr>
        </p:nvSpPr>
        <p:spPr>
          <a:xfrm>
            <a:off x="107504" y="1268760"/>
            <a:ext cx="8856983" cy="5472607"/>
          </a:xfrm>
        </p:spPr>
        <p:txBody>
          <a:bodyPr>
            <a:normAutofit/>
          </a:bodyPr>
          <a:lstStyle/>
          <a:p>
            <a:pPr algn="just" rtl="1">
              <a:lnSpc>
                <a:spcPct val="200000"/>
              </a:lnSpc>
            </a:pPr>
            <a:r>
              <a:rPr lang="fa-IR" sz="1400" b="1" dirty="0">
                <a:cs typeface="B Nazanin" panose="00000400000000000000" pitchFamily="2" charset="-78"/>
              </a:rPr>
              <a:t>صفحه ی 44 هم در مورد تصاویر صحبت </a:t>
            </a:r>
            <a:r>
              <a:rPr lang="fa-IR" sz="1400" b="1" dirty="0" smtClean="0">
                <a:cs typeface="B Nazanin" panose="00000400000000000000" pitchFamily="2" charset="-78"/>
              </a:rPr>
              <a:t>می شود و </a:t>
            </a:r>
            <a:r>
              <a:rPr lang="fa-IR" sz="1400" b="1" dirty="0">
                <a:cs typeface="B Nazanin" panose="00000400000000000000" pitchFamily="2" charset="-78"/>
              </a:rPr>
              <a:t>انواع صدا ها در این جا آموزش داده می شود و بچه ها با گفت و گو هایی که انجام </a:t>
            </a:r>
            <a:r>
              <a:rPr lang="fa-IR" sz="1400" b="1" dirty="0" smtClean="0">
                <a:cs typeface="B Nazanin" panose="00000400000000000000" pitchFamily="2" charset="-78"/>
              </a:rPr>
              <a:t>           می </a:t>
            </a:r>
            <a:r>
              <a:rPr lang="fa-IR" sz="1400" b="1" dirty="0">
                <a:cs typeface="B Nazanin" panose="00000400000000000000" pitchFamily="2" charset="-78"/>
              </a:rPr>
              <a:t>دهند می فهمند چه </a:t>
            </a:r>
            <a:r>
              <a:rPr lang="fa-IR" sz="1400" b="1" dirty="0" smtClean="0">
                <a:cs typeface="B Nazanin" panose="00000400000000000000" pitchFamily="2" charset="-78"/>
              </a:rPr>
              <a:t>صداهایی </a:t>
            </a:r>
            <a:r>
              <a:rPr lang="fa-IR" sz="1400" b="1" dirty="0">
                <a:cs typeface="B Nazanin" panose="00000400000000000000" pitchFamily="2" charset="-78"/>
              </a:rPr>
              <a:t>برای ما آزار دهنده است و چه صداهایی مزاحم است و چه صداهایی.......... می باشد و به آن ها می فهمانیم برای این که درس ها را خوب یاد بگیرند باید ساکت باشند . به صداهایی که در زندگی روزمره می شنویم اشاره می کنیم و نام آن را از </a:t>
            </a:r>
            <a:r>
              <a:rPr lang="fa-IR" sz="1400" b="1" dirty="0" smtClean="0">
                <a:cs typeface="B Nazanin" panose="00000400000000000000" pitchFamily="2" charset="-78"/>
              </a:rPr>
              <a:t>       دانش </a:t>
            </a:r>
            <a:r>
              <a:rPr lang="fa-IR" sz="1400" b="1" dirty="0">
                <a:cs typeface="B Nazanin" panose="00000400000000000000" pitchFamily="2" charset="-78"/>
              </a:rPr>
              <a:t>آموزان می پرسیم . همه ی بچه های کلاس را وادار به سکوت می کنیم تا صداهایی را که می شنوند بعد از دو دقیقه سکوت بیان کنند . و دوباره تکرار می کنیم تا بچه هایی که دقت نکرده بودند این بار بیش تر توجه کنند . .</a:t>
            </a:r>
            <a:endParaRPr lang="en-US" sz="1400" b="1" dirty="0">
              <a:cs typeface="B Nazanin" panose="00000400000000000000" pitchFamily="2" charset="-78"/>
            </a:endParaRPr>
          </a:p>
          <a:p>
            <a:pPr algn="just" rtl="1">
              <a:lnSpc>
                <a:spcPct val="200000"/>
              </a:lnSpc>
            </a:pPr>
            <a:r>
              <a:rPr lang="fa-IR" sz="1400" b="1" dirty="0">
                <a:cs typeface="B Nazanin" panose="00000400000000000000" pitchFamily="2" charset="-78"/>
              </a:rPr>
              <a:t>صفحه ی 45 کتاب تحقیق می باشد دانش آموزان در باره صداهایی که در محل زندگی خود </a:t>
            </a:r>
            <a:r>
              <a:rPr lang="fa-IR" sz="1400" b="1" dirty="0" smtClean="0">
                <a:cs typeface="B Nazanin" panose="00000400000000000000" pitchFamily="2" charset="-78"/>
              </a:rPr>
              <a:t>می شنوند </a:t>
            </a:r>
            <a:r>
              <a:rPr lang="fa-IR" sz="1400" b="1" dirty="0">
                <a:cs typeface="B Nazanin" panose="00000400000000000000" pitchFamily="2" charset="-78"/>
              </a:rPr>
              <a:t>تحقیق می کنند و می گویند چه </a:t>
            </a:r>
            <a:r>
              <a:rPr lang="fa-IR" sz="1400" b="1" dirty="0" smtClean="0">
                <a:cs typeface="B Nazanin" panose="00000400000000000000" pitchFamily="2" charset="-78"/>
              </a:rPr>
              <a:t>        پیامی </a:t>
            </a:r>
            <a:r>
              <a:rPr lang="fa-IR" sz="1400" b="1" dirty="0">
                <a:cs typeface="B Nazanin" panose="00000400000000000000" pitchFamily="2" charset="-78"/>
              </a:rPr>
              <a:t>را داشته است . اگر شفاهی تحقیق کرده باشند برای کلاس بیان می کنند و اگر در برگه باشد بعد از این که درکلاس مطرح کردند در پوشه ی کار شان قرار می </a:t>
            </a:r>
            <a:r>
              <a:rPr lang="fa-IR" sz="1400" b="1" dirty="0" smtClean="0">
                <a:cs typeface="B Nazanin" panose="00000400000000000000" pitchFamily="2" charset="-78"/>
              </a:rPr>
              <a:t>گیرد </a:t>
            </a:r>
            <a:r>
              <a:rPr lang="fa-IR" sz="1400" b="1" dirty="0">
                <a:cs typeface="B Nazanin" panose="00000400000000000000" pitchFamily="2" charset="-78"/>
              </a:rPr>
              <a:t>.</a:t>
            </a:r>
            <a:endParaRPr lang="en-US" sz="1400" b="1" dirty="0">
              <a:cs typeface="B Nazanin" panose="00000400000000000000" pitchFamily="2" charset="-78"/>
            </a:endParaRPr>
          </a:p>
          <a:p>
            <a:pPr algn="just">
              <a:lnSpc>
                <a:spcPct val="20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2287029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300000"/>
            <a:ext cx="4664266" cy="6297352"/>
          </a:xfrm>
          <a:prstGeom prst="rect">
            <a:avLst/>
          </a:prstGeom>
        </p:spPr>
      </p:pic>
    </p:spTree>
    <p:extLst>
      <p:ext uri="{BB962C8B-B14F-4D97-AF65-F5344CB8AC3E}">
        <p14:creationId xmlns:p14="http://schemas.microsoft.com/office/powerpoint/2010/main" val="3269431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88640"/>
            <a:ext cx="7125113" cy="924475"/>
          </a:xfrm>
        </p:spPr>
        <p:txBody>
          <a:bodyPr/>
          <a:lstStyle/>
          <a:p>
            <a:pPr algn="r" rtl="1"/>
            <a:r>
              <a:rPr lang="fa-IR" dirty="0">
                <a:cs typeface="B Titr" panose="00000700000000000000" pitchFamily="2" charset="-78"/>
              </a:rPr>
              <a:t>فصل ششم </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07504" y="1124744"/>
            <a:ext cx="8928992" cy="5544615"/>
          </a:xfrm>
        </p:spPr>
        <p:txBody>
          <a:bodyPr>
            <a:normAutofit/>
          </a:bodyPr>
          <a:lstStyle/>
          <a:p>
            <a:pPr algn="just" rtl="1"/>
            <a:r>
              <a:rPr lang="fa-IR" sz="1400" b="1" dirty="0" smtClean="0">
                <a:cs typeface="B Nazanin" panose="00000400000000000000" pitchFamily="2" charset="-78"/>
              </a:rPr>
              <a:t>برای </a:t>
            </a:r>
            <a:r>
              <a:rPr lang="fa-IR" sz="1400" b="1" dirty="0">
                <a:cs typeface="B Nazanin" panose="00000400000000000000" pitchFamily="2" charset="-78"/>
              </a:rPr>
              <a:t>دیدن چیزها ، نور لازم است .</a:t>
            </a:r>
            <a:endParaRPr lang="en-US" sz="1400" b="1" dirty="0">
              <a:cs typeface="B Nazanin" panose="00000400000000000000" pitchFamily="2" charset="-78"/>
            </a:endParaRPr>
          </a:p>
          <a:p>
            <a:pPr algn="just" rtl="1"/>
            <a:r>
              <a:rPr lang="fa-IR" sz="1400" b="1" dirty="0">
                <a:cs typeface="B Nazanin" panose="00000400000000000000" pitchFamily="2" charset="-78"/>
              </a:rPr>
              <a:t>به جسمی که از خودش نور بدهد ، چشمه ی نور می گویند . خورشید ، شمع ، لامپ ، چراغ قوّه ، چراغ مطالعه , چراغ راهنما و آتش ، چشمه ی نور هستند .</a:t>
            </a:r>
            <a:endParaRPr lang="en-US" sz="1400" b="1" dirty="0">
              <a:cs typeface="B Nazanin" panose="00000400000000000000" pitchFamily="2" charset="-78"/>
            </a:endParaRPr>
          </a:p>
          <a:p>
            <a:pPr algn="just" rtl="1"/>
            <a:r>
              <a:rPr lang="fa-IR" sz="1400" b="1" dirty="0">
                <a:cs typeface="B Nazanin" panose="00000400000000000000" pitchFamily="2" charset="-78"/>
              </a:rPr>
              <a:t>پرنورترین چشمه ی نور ، خورشید است . خورشید منبع اصلی نور و گرمای زمین است . </a:t>
            </a:r>
            <a:endParaRPr lang="en-US" sz="1400" b="1" dirty="0">
              <a:cs typeface="B Nazanin" panose="00000400000000000000" pitchFamily="2" charset="-78"/>
            </a:endParaRPr>
          </a:p>
          <a:p>
            <a:pPr algn="just" rtl="1"/>
            <a:r>
              <a:rPr lang="fa-IR" sz="1400" b="1" dirty="0">
                <a:cs typeface="B Nazanin" panose="00000400000000000000" pitchFamily="2" charset="-78"/>
              </a:rPr>
              <a:t>اگر نور از چیزی نگذرد ، در پشت آن چیز ، سایه درست می شود .</a:t>
            </a:r>
            <a:endParaRPr lang="en-US" sz="1400" b="1" dirty="0">
              <a:cs typeface="B Nazanin" panose="00000400000000000000" pitchFamily="2" charset="-78"/>
            </a:endParaRPr>
          </a:p>
          <a:p>
            <a:pPr algn="just" rtl="1"/>
            <a:r>
              <a:rPr lang="fa-IR" sz="1400" b="1" dirty="0">
                <a:cs typeface="B Nazanin" panose="00000400000000000000" pitchFamily="2" charset="-78"/>
              </a:rPr>
              <a:t>هر چسمی که چشمه ی نور نیست ، می تواند سایه درست کند . مثل : کتاب ، مداد ، عروسک ، درخت ، و .....</a:t>
            </a:r>
            <a:endParaRPr lang="en-US" sz="1400" b="1" dirty="0">
              <a:cs typeface="B Nazanin" panose="00000400000000000000" pitchFamily="2" charset="-78"/>
            </a:endParaRPr>
          </a:p>
          <a:p>
            <a:pPr algn="just" rtl="1"/>
            <a:r>
              <a:rPr lang="fa-IR" sz="1400" b="1" dirty="0">
                <a:cs typeface="B Nazanin" panose="00000400000000000000" pitchFamily="2" charset="-78"/>
              </a:rPr>
              <a:t>در پشت شیشه ، آب ، کاغذ شفاف و نایلون ، سایه درست نمی شود ، یا سایه ی کم رنگی دارند ، چون نور از آن ها عبور می کند . </a:t>
            </a:r>
            <a:endParaRPr lang="en-US" sz="1400" b="1" dirty="0">
              <a:cs typeface="B Nazanin" panose="00000400000000000000" pitchFamily="2" charset="-78"/>
            </a:endParaRPr>
          </a:p>
          <a:p>
            <a:pPr algn="just" rtl="1"/>
            <a:r>
              <a:rPr lang="fa-IR" sz="1400" b="1" dirty="0">
                <a:cs typeface="B Nazanin" panose="00000400000000000000" pitchFamily="2" charset="-78"/>
              </a:rPr>
              <a:t>هر چه تابش چشمه ی نور ، مایل تر باشد ، اندازه ی سایه ، بزرگ تر است . یعنی در ضبح و عصر که خورشید مایل می تابد ، اندازه ی سایه ها ، بلندتر است .</a:t>
            </a:r>
            <a:endParaRPr lang="en-US" sz="1400" b="1" dirty="0">
              <a:cs typeface="B Nazanin" panose="00000400000000000000" pitchFamily="2" charset="-78"/>
            </a:endParaRPr>
          </a:p>
          <a:p>
            <a:pPr algn="just" rtl="1"/>
            <a:r>
              <a:rPr lang="fa-IR" sz="1400" b="1" dirty="0">
                <a:cs typeface="B Nazanin" panose="00000400000000000000" pitchFamily="2" charset="-78"/>
              </a:rPr>
              <a:t>سایه ی یک جسم در ظهر ، به کوچک ترین اندازه ی خودش می رسد . چون در ظهر، خورشید به طور مستقیم می تابد .</a:t>
            </a:r>
            <a:endParaRPr lang="en-US" sz="1400" b="1" dirty="0">
              <a:cs typeface="B Nazanin" panose="00000400000000000000" pitchFamily="2" charset="-78"/>
            </a:endParaRPr>
          </a:p>
          <a:p>
            <a:pPr algn="just" rtl="1"/>
            <a:r>
              <a:rPr lang="fa-IR" sz="1400" b="1" dirty="0">
                <a:cs typeface="B Nazanin" panose="00000400000000000000" pitchFamily="2" charset="-78"/>
              </a:rPr>
              <a:t>اگر نور را از جسم دور کنیم ، سایه ، بزرگ می شود و اگر نور را به جسم نزدیک کنیم ، سایه ، کوچک می شود</a:t>
            </a:r>
            <a:endParaRPr lang="en-US" sz="1400" b="1" dirty="0">
              <a:cs typeface="B Nazanin" panose="00000400000000000000" pitchFamily="2" charset="-78"/>
            </a:endParaRPr>
          </a:p>
          <a:p>
            <a:pPr algn="just" rtl="1">
              <a:lnSpc>
                <a:spcPct val="150000"/>
              </a:lnSpc>
            </a:pPr>
            <a:r>
              <a:rPr lang="en-US" sz="1400" b="1" dirty="0">
                <a:cs typeface="B Nazanin" panose="00000400000000000000" pitchFamily="2" charset="-78"/>
              </a:rPr>
              <a:t> </a:t>
            </a:r>
            <a:r>
              <a:rPr lang="fa-IR" sz="1400" b="1" dirty="0" smtClean="0">
                <a:cs typeface="B Nazanin" panose="00000400000000000000" pitchFamily="2" charset="-78"/>
              </a:rPr>
              <a:t>در </a:t>
            </a:r>
            <a:r>
              <a:rPr lang="fa-IR" sz="1400" b="1" dirty="0">
                <a:cs typeface="B Nazanin" panose="00000400000000000000" pitchFamily="2" charset="-78"/>
              </a:rPr>
              <a:t>این بخش عمدتا ویژگی های نور در پیام رسانی تأکید می شود . پیامد های مورد انتظار در این بخش مشابه بخش </a:t>
            </a:r>
            <a:r>
              <a:rPr lang="fa-IR" sz="1400" b="1" dirty="0" smtClean="0">
                <a:cs typeface="B Nazanin" panose="00000400000000000000" pitchFamily="2" charset="-78"/>
              </a:rPr>
              <a:t>قبلی درس </a:t>
            </a:r>
            <a:r>
              <a:rPr lang="fa-IR" sz="1400" b="1" dirty="0">
                <a:cs typeface="B Nazanin" panose="00000400000000000000" pitchFamily="2" charset="-78"/>
              </a:rPr>
              <a:t>که تأکید بر صدا بود ، است . معنای </a:t>
            </a:r>
            <a:r>
              <a:rPr lang="fa-IR" sz="1400" b="1" dirty="0" smtClean="0">
                <a:cs typeface="B Nazanin" panose="00000400000000000000" pitchFamily="2" charset="-78"/>
              </a:rPr>
              <a:t>نورهای </a:t>
            </a:r>
            <a:r>
              <a:rPr lang="fa-IR" sz="1400" b="1" dirty="0">
                <a:cs typeface="B Nazanin" panose="00000400000000000000" pitchFamily="2" charset="-78"/>
              </a:rPr>
              <a:t>رنگی چراغ راهنمایی برای فهم انتقال </a:t>
            </a:r>
            <a:r>
              <a:rPr lang="fa-IR" sz="1400" b="1" dirty="0" smtClean="0">
                <a:cs typeface="B Nazanin" panose="00000400000000000000" pitchFamily="2" charset="-78"/>
              </a:rPr>
              <a:t>پیام با </a:t>
            </a:r>
            <a:r>
              <a:rPr lang="fa-IR" sz="1400" b="1" dirty="0">
                <a:cs typeface="B Nazanin" panose="00000400000000000000" pitchFamily="2" charset="-78"/>
              </a:rPr>
              <a:t>استفاده از نور مناسب است . در این بخش عبور نور از اجسام شفاف و عدم عبور نور از اجسام کدر در قالب بازی ، آموزش داده می شود . دانش آموز با تاباندن نور به فلشی که بر روی مقوای سیاه و ضخیمی تهیه شده است . جهت حرکت در جدول الفبا را می تواند تشخیص دهد . به علاوه تشکیل سایه نیز به تفهیم این مطلب کمک می کند . دانش آموز باید متوجه سایه حاصل از اجسام کدر ، و نیم سایه حاصل از اجسام نیمه شفاف شود ( ذکر کلمه ی نیمه شفاف به دانش آموز لازم نیست . ) </a:t>
            </a:r>
            <a:endParaRPr lang="en-US" sz="1400" b="1" dirty="0">
              <a:cs typeface="B Nazanin" panose="00000400000000000000" pitchFamily="2" charset="-78"/>
            </a:endParaRPr>
          </a:p>
        </p:txBody>
      </p:sp>
    </p:spTree>
    <p:extLst>
      <p:ext uri="{BB962C8B-B14F-4D97-AF65-F5344CB8AC3E}">
        <p14:creationId xmlns:p14="http://schemas.microsoft.com/office/powerpoint/2010/main" val="238972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88640"/>
            <a:ext cx="7125113" cy="924475"/>
          </a:xfrm>
        </p:spPr>
        <p:txBody>
          <a:bodyPr/>
          <a:lstStyle/>
          <a:p>
            <a:pPr algn="r" rtl="1"/>
            <a:r>
              <a:rPr lang="fa-IR" dirty="0" smtClean="0">
                <a:cs typeface="B Titr" panose="00000700000000000000" pitchFamily="2" charset="-78"/>
              </a:rPr>
              <a:t>بررسی صفحات 46 و 47:</a:t>
            </a:r>
            <a:endParaRPr lang="en-US" dirty="0">
              <a:cs typeface="B Titr" panose="00000700000000000000" pitchFamily="2" charset="-78"/>
            </a:endParaRPr>
          </a:p>
        </p:txBody>
      </p:sp>
      <p:sp>
        <p:nvSpPr>
          <p:cNvPr id="3" name="Content Placeholder 2"/>
          <p:cNvSpPr>
            <a:spLocks noGrp="1"/>
          </p:cNvSpPr>
          <p:nvPr>
            <p:ph idx="1"/>
          </p:nvPr>
        </p:nvSpPr>
        <p:spPr>
          <a:xfrm>
            <a:off x="179512" y="1268760"/>
            <a:ext cx="8856983" cy="5400599"/>
          </a:xfrm>
        </p:spPr>
        <p:txBody>
          <a:bodyPr/>
          <a:lstStyle/>
          <a:p>
            <a:pPr algn="just" rtl="1">
              <a:lnSpc>
                <a:spcPct val="150000"/>
              </a:lnSpc>
            </a:pPr>
            <a:r>
              <a:rPr lang="fa-IR" b="1" dirty="0">
                <a:cs typeface="B Nazanin" panose="00000400000000000000" pitchFamily="2" charset="-78"/>
              </a:rPr>
              <a:t>صفحه ی 46 : بچه ها در باره ی نور هایی که می بینند صحبت می کنند که چه جاهایی را نشان می دهد ؟ چه موقع است ؟ چرا بعضی چراغ خانه ها خاموش است ؟ غیر از خانه ها چه جاهای دیگری را می بینند . از کجا تشخیص دادند .</a:t>
            </a:r>
            <a:endParaRPr lang="en-US" b="1" dirty="0">
              <a:cs typeface="B Nazanin" panose="00000400000000000000" pitchFamily="2" charset="-78"/>
            </a:endParaRPr>
          </a:p>
          <a:p>
            <a:pPr marL="0" indent="0" algn="just" rtl="1">
              <a:lnSpc>
                <a:spcPct val="150000"/>
              </a:lnSpc>
              <a:buNone/>
            </a:pP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صفحه ی 47 : در باره ی چراغ راهنمایی صحبت می کنیم می توانیم یرای این منظور بازی را طراحی کرده و بچه ها با دیدن رنگ های چراغ راهنمایی عبور و مرور کنند . </a:t>
            </a:r>
            <a:r>
              <a:rPr lang="fa-IR" b="1" dirty="0" smtClean="0">
                <a:cs typeface="B Nazanin" panose="00000400000000000000" pitchFamily="2" charset="-78"/>
              </a:rPr>
              <a:t>درباره </a:t>
            </a:r>
            <a:r>
              <a:rPr lang="fa-IR" b="1" dirty="0">
                <a:cs typeface="B Nazanin" panose="00000400000000000000" pitchFamily="2" charset="-78"/>
              </a:rPr>
              <a:t>استفاده ی مفید از بوق ماشین هم صحبت می شود . </a:t>
            </a:r>
            <a:r>
              <a:rPr lang="fa-IR" b="1" dirty="0" smtClean="0">
                <a:cs typeface="B Nazanin" panose="00000400000000000000" pitchFamily="2" charset="-78"/>
              </a:rPr>
              <a:t>برای </a:t>
            </a:r>
            <a:r>
              <a:rPr lang="fa-IR" b="1" dirty="0">
                <a:cs typeface="B Nazanin" panose="00000400000000000000" pitchFamily="2" charset="-78"/>
              </a:rPr>
              <a:t>این منظور هم می توان بازی را طراحی کرد و بیان کرد در چه جا هایی بوق زدن مفید است و در چه جاهایی بی فایده و حتی آزار دهنده است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با پرسش و </a:t>
            </a:r>
            <a:r>
              <a:rPr lang="fa-IR" b="1" dirty="0" smtClean="0">
                <a:cs typeface="B Nazanin" panose="00000400000000000000" pitchFamily="2" charset="-78"/>
              </a:rPr>
              <a:t>پاسخ </a:t>
            </a:r>
            <a:r>
              <a:rPr lang="fa-IR" b="1" dirty="0">
                <a:cs typeface="B Nazanin" panose="00000400000000000000" pitchFamily="2" charset="-78"/>
              </a:rPr>
              <a:t>هایی که انجام می دهیم </a:t>
            </a:r>
            <a:r>
              <a:rPr lang="fa-IR" b="1" dirty="0" smtClean="0">
                <a:cs typeface="B Nazanin" panose="00000400000000000000" pitchFamily="2" charset="-78"/>
              </a:rPr>
              <a:t>توجه </a:t>
            </a:r>
            <a:r>
              <a:rPr lang="fa-IR" b="1" dirty="0">
                <a:cs typeface="B Nazanin" panose="00000400000000000000" pitchFamily="2" charset="-78"/>
              </a:rPr>
              <a:t>دانش آموزان را به رعایت و توجه به دستورات پلیس برای آرامش و امنیت بیش تر عبور و مرور یاد آور می شویم .</a:t>
            </a:r>
            <a:endParaRPr lang="en-US" b="1" dirty="0">
              <a:cs typeface="B Nazanin" panose="00000400000000000000" pitchFamily="2" charset="-78"/>
            </a:endParaRPr>
          </a:p>
          <a:p>
            <a:pPr algn="just" rtl="1"/>
            <a:endParaRPr lang="en-US" dirty="0"/>
          </a:p>
        </p:txBody>
      </p:sp>
    </p:spTree>
    <p:extLst>
      <p:ext uri="{BB962C8B-B14F-4D97-AF65-F5344CB8AC3E}">
        <p14:creationId xmlns:p14="http://schemas.microsoft.com/office/powerpoint/2010/main" val="2205045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88640"/>
            <a:ext cx="7125113" cy="924475"/>
          </a:xfrm>
        </p:spPr>
        <p:txBody>
          <a:bodyPr/>
          <a:lstStyle/>
          <a:p>
            <a:pPr algn="r" rtl="1"/>
            <a:r>
              <a:rPr lang="fa-IR" dirty="0" smtClean="0">
                <a:cs typeface="B Titr" panose="00000700000000000000" pitchFamily="2" charset="-78"/>
              </a:rPr>
              <a:t>بررسی صفحات 48 و 49:</a:t>
            </a:r>
            <a:endParaRPr lang="en-US" dirty="0">
              <a:cs typeface="B Titr" panose="00000700000000000000" pitchFamily="2" charset="-78"/>
            </a:endParaRPr>
          </a:p>
        </p:txBody>
      </p:sp>
      <p:sp>
        <p:nvSpPr>
          <p:cNvPr id="3" name="Content Placeholder 2"/>
          <p:cNvSpPr>
            <a:spLocks noGrp="1"/>
          </p:cNvSpPr>
          <p:nvPr>
            <p:ph idx="1"/>
          </p:nvPr>
        </p:nvSpPr>
        <p:spPr>
          <a:xfrm>
            <a:off x="251521" y="1196752"/>
            <a:ext cx="8784976" cy="5544616"/>
          </a:xfrm>
        </p:spPr>
        <p:txBody>
          <a:bodyPr>
            <a:normAutofit/>
          </a:bodyPr>
          <a:lstStyle/>
          <a:p>
            <a:pPr algn="just" rtl="1"/>
            <a:r>
              <a:rPr lang="fa-IR" b="1" dirty="0">
                <a:cs typeface="B Nazanin" panose="00000400000000000000" pitchFamily="2" charset="-78"/>
              </a:rPr>
              <a:t>صفحه ی 48 و 49 : کار در کلاس و انجام بازی می باشد . کلیات این بازی مشابه بازی بخش قبلی می باشد ، فقط در این بازی علامت تأیید با صدا و حرکت با نور تأمین شده است . در صورتی که در بخش قبلی حرکت با صدا و تأیید با نور بود . دانش آموز می تواند تعریف علامت و رمز را در خلال بازی بفهمد و با به کار گیری علامت و رمز در ضمن بازی پیامی را منتقل یا دریافت کند . و این انتقال یا دریافت پیام بر اساس ویژگی های مختلف نور و صدا می باشد .</a:t>
            </a:r>
            <a:endParaRPr lang="en-US" b="1" dirty="0">
              <a:cs typeface="B Nazanin" panose="00000400000000000000" pitchFamily="2" charset="-78"/>
            </a:endParaRPr>
          </a:p>
          <a:p>
            <a:pPr marL="0" indent="0" algn="just" rtl="1">
              <a:buNone/>
            </a:pPr>
            <a:endParaRPr lang="en-US" b="1" dirty="0">
              <a:cs typeface="B Nazanin" panose="00000400000000000000" pitchFamily="2" charset="-78"/>
            </a:endParaRPr>
          </a:p>
          <a:p>
            <a:pPr algn="just" rtl="1"/>
            <a:r>
              <a:rPr lang="fa-IR" b="1" dirty="0">
                <a:cs typeface="B Nazanin" panose="00000400000000000000" pitchFamily="2" charset="-78"/>
              </a:rPr>
              <a:t>نکته ی مهم این که قبل از انجام این بازی و بازی قبلی معلم می تواند بازی های دیگری را طراحی کند و وقتی برای دانش آموز رمز و علات قابل فهم شد بازی های کتاب را انجام دهد . مانند بشین با علامت دست زدن ، پاشو با علامت رومیز زدن و.....</a:t>
            </a:r>
            <a:endParaRPr lang="en-US" b="1" dirty="0">
              <a:cs typeface="B Nazanin" panose="00000400000000000000" pitchFamily="2" charset="-78"/>
            </a:endParaRPr>
          </a:p>
          <a:p>
            <a:pPr marL="0" indent="0" algn="just" rtl="1">
              <a:buNone/>
            </a:pPr>
            <a:endParaRPr lang="en-US" b="1" dirty="0">
              <a:cs typeface="B Nazanin" panose="00000400000000000000" pitchFamily="2" charset="-78"/>
            </a:endParaRPr>
          </a:p>
          <a:p>
            <a:pPr algn="just" rtl="1"/>
            <a:r>
              <a:rPr lang="fa-IR" b="1" dirty="0">
                <a:cs typeface="B Nazanin" panose="00000400000000000000" pitchFamily="2" charset="-78"/>
              </a:rPr>
              <a:t>در صفحه ی 49 چشمه ی نور را تدریس می کنیم . با پرسش و پاسخ این که شب که برق می رود و همه جا تاریک است آیا کتاب را می بینید . مداد را چطور . چه چیزی روشن می کنید . وقتی کبریت را روشن می کنید چه چیزی باعث می شود کتاب را ببینید ؟ چه چیزی باعث می شود اجسام دیده شوند ؟ با پاسخ هایی که می گیریم به بچه ها می گوییم هر چیزی که نور داشته باشد ، به آن چشمه ی نور می گوییم . و برای دیدن حتما نور لازم است . و سپس به خورشید به عنوان بزرگ ترین چشمه ی نر است . در باره ی آیه ی قرآن در </a:t>
            </a:r>
            <a:r>
              <a:rPr lang="fa-IR" b="1" dirty="0" smtClean="0">
                <a:cs typeface="B Nazanin" panose="00000400000000000000" pitchFamily="2" charset="-78"/>
              </a:rPr>
              <a:t>موردخورشید </a:t>
            </a:r>
            <a:r>
              <a:rPr lang="fa-IR" b="1" dirty="0">
                <a:cs typeface="B Nazanin" panose="00000400000000000000" pitchFamily="2" charset="-78"/>
              </a:rPr>
              <a:t>صحبت می کنیم و عظمت خدای بزرگ را یاد آور می شویم . بچه ها در باره فواید نور خورشید گفت و گو می کنند .</a:t>
            </a:r>
            <a:endParaRPr lang="en-US" b="1" dirty="0">
              <a:cs typeface="B Nazanin" panose="00000400000000000000" pitchFamily="2" charset="-78"/>
            </a:endParaRPr>
          </a:p>
          <a:p>
            <a:pPr algn="just" rtl="1"/>
            <a:endParaRPr lang="en-US" dirty="0"/>
          </a:p>
        </p:txBody>
      </p:sp>
    </p:spTree>
    <p:extLst>
      <p:ext uri="{BB962C8B-B14F-4D97-AF65-F5344CB8AC3E}">
        <p14:creationId xmlns:p14="http://schemas.microsoft.com/office/powerpoint/2010/main" val="5507344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7125113" cy="924475"/>
          </a:xfrm>
        </p:spPr>
        <p:txBody>
          <a:bodyPr/>
          <a:lstStyle/>
          <a:p>
            <a:pPr algn="r" rtl="1"/>
            <a:r>
              <a:rPr lang="fa-IR" dirty="0" smtClean="0">
                <a:cs typeface="B Titr" panose="00000700000000000000" pitchFamily="2" charset="-78"/>
              </a:rPr>
              <a:t>بررسی صفحات 50 و 51:</a:t>
            </a:r>
            <a:endParaRPr lang="en-US" dirty="0">
              <a:cs typeface="B Titr" panose="00000700000000000000" pitchFamily="2" charset="-78"/>
            </a:endParaRPr>
          </a:p>
        </p:txBody>
      </p:sp>
      <p:sp>
        <p:nvSpPr>
          <p:cNvPr id="3" name="Content Placeholder 2"/>
          <p:cNvSpPr>
            <a:spLocks noGrp="1"/>
          </p:cNvSpPr>
          <p:nvPr>
            <p:ph idx="1"/>
          </p:nvPr>
        </p:nvSpPr>
        <p:spPr>
          <a:xfrm>
            <a:off x="97972" y="980728"/>
            <a:ext cx="9046028" cy="5735757"/>
          </a:xfrm>
        </p:spPr>
        <p:txBody>
          <a:bodyPr>
            <a:normAutofit lnSpcReduction="10000"/>
          </a:bodyPr>
          <a:lstStyle/>
          <a:p>
            <a:pPr algn="just" rtl="1">
              <a:lnSpc>
                <a:spcPct val="150000"/>
              </a:lnSpc>
            </a:pPr>
            <a:r>
              <a:rPr lang="fa-IR" b="1" dirty="0">
                <a:cs typeface="B Nazanin" panose="00000400000000000000" pitchFamily="2" charset="-78"/>
              </a:rPr>
              <a:t>صفحه ی 50: این صفحه در فضای حیاط تدریس می شود و </a:t>
            </a:r>
            <a:r>
              <a:rPr lang="fa-IR" b="1" dirty="0" smtClean="0">
                <a:cs typeface="B Nazanin" panose="00000400000000000000" pitchFamily="2" charset="-78"/>
              </a:rPr>
              <a:t>انواع </a:t>
            </a:r>
            <a:r>
              <a:rPr lang="fa-IR" b="1" dirty="0">
                <a:cs typeface="B Nazanin" panose="00000400000000000000" pitchFamily="2" charset="-78"/>
              </a:rPr>
              <a:t>اجسام به دانش آموزان داده می شود تا در حیاط سایه ایجاد کنند . طلق های رنگی ، خودکار ، کتاب ، توپ ، سی دی ، شیشه ی براق و کدر و مشجر . و....بچه ها می توانند سایه ی </a:t>
            </a:r>
            <a:r>
              <a:rPr lang="fa-IR" b="1" dirty="0" smtClean="0">
                <a:cs typeface="B Nazanin" panose="00000400000000000000" pitchFamily="2" charset="-78"/>
              </a:rPr>
              <a:t>یکدیگر </a:t>
            </a:r>
            <a:r>
              <a:rPr lang="fa-IR" b="1" dirty="0">
                <a:cs typeface="B Nazanin" panose="00000400000000000000" pitchFamily="2" charset="-78"/>
              </a:rPr>
              <a:t>را روی زمین بکشند و اگر این فعالیت را در دو زمان متفاوت انجام دهند مثلا صبح اول وقت و ظهر می توانند به تفاوت سایه ها پی ببرند و متوجه شوند که خورشید در ظهر راست </a:t>
            </a:r>
            <a:r>
              <a:rPr lang="fa-IR" b="1" dirty="0" smtClean="0">
                <a:cs typeface="B Nazanin" panose="00000400000000000000" pitchFamily="2" charset="-78"/>
              </a:rPr>
              <a:t>      می </a:t>
            </a:r>
            <a:r>
              <a:rPr lang="fa-IR" b="1" dirty="0">
                <a:cs typeface="B Nazanin" panose="00000400000000000000" pitchFamily="2" charset="-78"/>
              </a:rPr>
              <a:t>تابد و سایه کوتاه تر است و در </a:t>
            </a:r>
            <a:r>
              <a:rPr lang="fa-IR" b="1" dirty="0" smtClean="0">
                <a:cs typeface="B Nazanin" panose="00000400000000000000" pitchFamily="2" charset="-78"/>
              </a:rPr>
              <a:t>صبح یا </a:t>
            </a:r>
            <a:r>
              <a:rPr lang="fa-IR" b="1" dirty="0">
                <a:cs typeface="B Nazanin" panose="00000400000000000000" pitchFamily="2" charset="-78"/>
              </a:rPr>
              <a:t>بعد از ظهر مایل می تابد و سایه بلند تر است </a:t>
            </a:r>
            <a:r>
              <a:rPr lang="fa-IR" b="1" dirty="0" smtClean="0">
                <a:cs typeface="B Nazanin" panose="00000400000000000000" pitchFamily="2" charset="-78"/>
              </a:rPr>
              <a:t>. به </a:t>
            </a:r>
            <a:r>
              <a:rPr lang="fa-IR" b="1" dirty="0">
                <a:cs typeface="B Nazanin" panose="00000400000000000000" pitchFamily="2" charset="-78"/>
              </a:rPr>
              <a:t>گرمی نورخورشید در این دو زمان اشاره می کنیم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در </a:t>
            </a:r>
            <a:r>
              <a:rPr lang="fa-IR" b="1" dirty="0" smtClean="0">
                <a:cs typeface="B Nazanin" panose="00000400000000000000" pitchFamily="2" charset="-78"/>
              </a:rPr>
              <a:t>ایجاد </a:t>
            </a:r>
            <a:r>
              <a:rPr lang="fa-IR" b="1" dirty="0">
                <a:cs typeface="B Nazanin" panose="00000400000000000000" pitchFamily="2" charset="-78"/>
              </a:rPr>
              <a:t>می توانیم به سؤال ایستگاه فکر هم پاسخ دهند وقتی </a:t>
            </a:r>
            <a:r>
              <a:rPr lang="fa-IR" b="1" dirty="0" smtClean="0">
                <a:cs typeface="B Nazanin" panose="00000400000000000000" pitchFamily="2" charset="-78"/>
              </a:rPr>
              <a:t>ظهر </a:t>
            </a:r>
            <a:r>
              <a:rPr lang="fa-IR" b="1" dirty="0">
                <a:cs typeface="B Nazanin" panose="00000400000000000000" pitchFamily="2" charset="-78"/>
              </a:rPr>
              <a:t>است سایه به کوتاهترین شکل خود می رسد . برای نگاه نکردن مستقیم به خورشید به بچه ها هشدار می دهیم ضمن این که علت آن را بیان می کنیم .</a:t>
            </a:r>
            <a:endParaRPr lang="en-US" b="1" dirty="0">
              <a:cs typeface="B Nazanin" panose="00000400000000000000" pitchFamily="2" charset="-78"/>
            </a:endParaRPr>
          </a:p>
          <a:p>
            <a:pPr algn="just" rtl="1">
              <a:lnSpc>
                <a:spcPct val="150000"/>
              </a:lnSpc>
            </a:pPr>
            <a:r>
              <a:rPr lang="fa-IR" b="1" dirty="0" smtClean="0">
                <a:cs typeface="B Nazanin" panose="00000400000000000000" pitchFamily="2" charset="-78"/>
              </a:rPr>
              <a:t>صفحه </a:t>
            </a:r>
            <a:r>
              <a:rPr lang="fa-IR" b="1" dirty="0">
                <a:cs typeface="B Nazanin" panose="00000400000000000000" pitchFamily="2" charset="-78"/>
              </a:rPr>
              <a:t>ی 51 : در این صفحه به نکته ی تاریخی </a:t>
            </a:r>
            <a:r>
              <a:rPr lang="fa-IR" b="1" dirty="0" smtClean="0">
                <a:cs typeface="B Nazanin" panose="00000400000000000000" pitchFamily="2" charset="-78"/>
              </a:rPr>
              <a:t>اشاره </a:t>
            </a:r>
            <a:r>
              <a:rPr lang="fa-IR" b="1" dirty="0">
                <a:cs typeface="B Nazanin" panose="00000400000000000000" pitchFamily="2" charset="-78"/>
              </a:rPr>
              <a:t>می کنیم که در گذشته های دور با استفاده از نور خورشید ساعت آفتابی درست کرده و زمان را با آن می </a:t>
            </a:r>
            <a:r>
              <a:rPr lang="fa-IR" b="1" dirty="0" smtClean="0">
                <a:cs typeface="B Nazanin" panose="00000400000000000000" pitchFamily="2" charset="-78"/>
              </a:rPr>
              <a:t>سنجیدند و </a:t>
            </a:r>
            <a:r>
              <a:rPr lang="fa-IR" b="1" dirty="0">
                <a:cs typeface="B Nazanin" panose="00000400000000000000" pitchFamily="2" charset="-78"/>
              </a:rPr>
              <a:t>این فعالیت را از دانش آموزان می خواهیم طبق کتاب انجام داده و گزارش آن را به کلاس بیاورند . برای این که کار را بیاموزند ابتدا در مدرسه و با راهنمایی معلم این فعالیت را </a:t>
            </a:r>
            <a:r>
              <a:rPr lang="fa-IR" b="1" dirty="0" smtClean="0">
                <a:cs typeface="B Nazanin" panose="00000400000000000000" pitchFamily="2" charset="-78"/>
              </a:rPr>
              <a:t>انجام </a:t>
            </a:r>
            <a:r>
              <a:rPr lang="fa-IR" b="1" dirty="0">
                <a:cs typeface="B Nazanin" panose="00000400000000000000" pitchFamily="2" charset="-78"/>
              </a:rPr>
              <a:t>می دهند .</a:t>
            </a:r>
            <a:endParaRPr lang="en-US" b="1" dirty="0">
              <a:cs typeface="B Nazanin" panose="00000400000000000000" pitchFamily="2" charset="-78"/>
            </a:endParaRPr>
          </a:p>
          <a:p>
            <a:pPr algn="just" rtl="1">
              <a:lnSpc>
                <a:spcPct val="150000"/>
              </a:lnSpc>
            </a:pPr>
            <a:r>
              <a:rPr lang="fa-IR" b="1" dirty="0" smtClean="0">
                <a:cs typeface="B Nazanin" panose="00000400000000000000" pitchFamily="2" charset="-78"/>
              </a:rPr>
              <a:t>تحقیقی </a:t>
            </a:r>
            <a:r>
              <a:rPr lang="fa-IR" b="1" dirty="0">
                <a:cs typeface="B Nazanin" panose="00000400000000000000" pitchFamily="2" charset="-78"/>
              </a:rPr>
              <a:t>در باره انتقال پیام در زمان های گذشته را انجام داده و به کلاس بیاورند و گزارش دهند .</a:t>
            </a:r>
            <a:endParaRPr lang="en-US" b="1" dirty="0">
              <a:cs typeface="B Nazanin" panose="00000400000000000000" pitchFamily="2" charset="-78"/>
            </a:endParaRPr>
          </a:p>
          <a:p>
            <a:pPr algn="just" rtl="1"/>
            <a:endParaRPr lang="en-US" dirty="0"/>
          </a:p>
        </p:txBody>
      </p:sp>
    </p:spTree>
    <p:extLst>
      <p:ext uri="{BB962C8B-B14F-4D97-AF65-F5344CB8AC3E}">
        <p14:creationId xmlns:p14="http://schemas.microsoft.com/office/powerpoint/2010/main" val="2743040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88640"/>
            <a:ext cx="7125113" cy="924475"/>
          </a:xfrm>
        </p:spPr>
        <p:txBody>
          <a:bodyPr/>
          <a:lstStyle/>
          <a:p>
            <a:pPr algn="r" rtl="1"/>
            <a:r>
              <a:rPr lang="fa-IR" dirty="0" smtClean="0">
                <a:cs typeface="B Titr" panose="00000700000000000000" pitchFamily="2" charset="-78"/>
              </a:rPr>
              <a:t>بررسی صفحات 52 و 53:</a:t>
            </a:r>
            <a:endParaRPr lang="en-US" dirty="0">
              <a:cs typeface="B Titr" panose="00000700000000000000" pitchFamily="2" charset="-78"/>
            </a:endParaRPr>
          </a:p>
        </p:txBody>
      </p:sp>
      <p:sp>
        <p:nvSpPr>
          <p:cNvPr id="3" name="Content Placeholder 2"/>
          <p:cNvSpPr>
            <a:spLocks noGrp="1"/>
          </p:cNvSpPr>
          <p:nvPr>
            <p:ph idx="1"/>
          </p:nvPr>
        </p:nvSpPr>
        <p:spPr>
          <a:xfrm>
            <a:off x="107504" y="1268760"/>
            <a:ext cx="8925312" cy="5400600"/>
          </a:xfrm>
        </p:spPr>
        <p:txBody>
          <a:bodyPr/>
          <a:lstStyle/>
          <a:p>
            <a:pPr algn="just" rtl="1">
              <a:lnSpc>
                <a:spcPct val="150000"/>
              </a:lnSpc>
            </a:pPr>
            <a:r>
              <a:rPr lang="fa-IR" b="1" dirty="0">
                <a:cs typeface="B Nazanin" panose="00000400000000000000" pitchFamily="2" charset="-78"/>
              </a:rPr>
              <a:t>صفحه ی 52 : در باره شگفتی های آفرینش صحبت می کنیم و دانش آموزان یک بار دیگر به عظمت خدای مهربان پی می برند . قسمت دوم در باره علم و فناوری صحبت می کنیم . توجه داشته باشیم که همه را از زبان خود کودک می گیریم و ما فقط به سمت هدف دانش آموز را هدایت می کنیم . جمع آوری اطلاعات . دوباره دانش آموزان تحقیقی در مورد کاربرد انواع چراغ ها در </a:t>
            </a:r>
            <a:r>
              <a:rPr lang="fa-IR" b="1" dirty="0" smtClean="0">
                <a:cs typeface="B Nazanin" panose="00000400000000000000" pitchFamily="2" charset="-78"/>
              </a:rPr>
              <a:t>اتومبیل </a:t>
            </a:r>
            <a:r>
              <a:rPr lang="fa-IR" b="1" dirty="0">
                <a:cs typeface="B Nazanin" panose="00000400000000000000" pitchFamily="2" charset="-78"/>
              </a:rPr>
              <a:t>انجام می دهند و به کلاس ارائه می کنند .</a:t>
            </a:r>
            <a:endParaRPr lang="en-US" b="1" dirty="0">
              <a:cs typeface="B Nazanin" panose="00000400000000000000" pitchFamily="2" charset="-78"/>
            </a:endParaRPr>
          </a:p>
          <a:p>
            <a:pPr marL="0" indent="0" algn="just" rtl="1">
              <a:lnSpc>
                <a:spcPct val="150000"/>
              </a:lnSpc>
              <a:buNone/>
            </a:pP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صفحه ی 53 : کار در کلاس . دانش آموزان را </a:t>
            </a:r>
            <a:r>
              <a:rPr lang="fa-IR" b="1" dirty="0" smtClean="0">
                <a:cs typeface="B Nazanin" panose="00000400000000000000" pitchFamily="2" charset="-78"/>
              </a:rPr>
              <a:t>با دادن </a:t>
            </a:r>
            <a:r>
              <a:rPr lang="fa-IR" b="1" dirty="0">
                <a:cs typeface="B Nazanin" panose="00000400000000000000" pitchFamily="2" charset="-78"/>
              </a:rPr>
              <a:t>جمله های کتاب به چالش می کشانیم و می گوییم چند لحظه چشم های خود را ببندید و خود را جای چیز هایی که من می گویم قرار دهید </a:t>
            </a:r>
            <a:r>
              <a:rPr lang="fa-IR" b="1" dirty="0" smtClean="0">
                <a:cs typeface="B Nazanin" panose="00000400000000000000" pitchFamily="2" charset="-78"/>
              </a:rPr>
              <a:t>و </a:t>
            </a:r>
            <a:r>
              <a:rPr lang="fa-IR" b="1" dirty="0">
                <a:cs typeface="B Nazanin" panose="00000400000000000000" pitchFamily="2" charset="-78"/>
              </a:rPr>
              <a:t>سپس بگویید چه </a:t>
            </a:r>
            <a:r>
              <a:rPr lang="fa-IR" b="1" dirty="0" smtClean="0">
                <a:cs typeface="B Nazanin" panose="00000400000000000000" pitchFamily="2" charset="-78"/>
              </a:rPr>
              <a:t>        می </a:t>
            </a:r>
            <a:r>
              <a:rPr lang="fa-IR" b="1" dirty="0">
                <a:cs typeface="B Nazanin" panose="00000400000000000000" pitchFamily="2" charset="-78"/>
              </a:rPr>
              <a:t>کنید چگونه از نور کمک می گیرید ؟ سپس راه های </a:t>
            </a:r>
            <a:r>
              <a:rPr lang="fa-IR" b="1" dirty="0" smtClean="0">
                <a:cs typeface="B Nazanin" panose="00000400000000000000" pitchFamily="2" charset="-78"/>
              </a:rPr>
              <a:t>پیشنهادی </a:t>
            </a:r>
            <a:r>
              <a:rPr lang="fa-IR" b="1" dirty="0">
                <a:cs typeface="B Nazanin" panose="00000400000000000000" pitchFamily="2" charset="-78"/>
              </a:rPr>
              <a:t>خود را در جدول بنویسید . البته قبلا در گروهتان هم صحبت </a:t>
            </a:r>
            <a:r>
              <a:rPr lang="fa-IR" b="1" dirty="0" smtClean="0">
                <a:cs typeface="B Nazanin" panose="00000400000000000000" pitchFamily="2" charset="-78"/>
              </a:rPr>
              <a:t>کنید </a:t>
            </a:r>
            <a:r>
              <a:rPr lang="fa-IR" b="1" dirty="0">
                <a:cs typeface="B Nazanin" panose="00000400000000000000" pitchFamily="2" charset="-78"/>
              </a:rPr>
              <a:t>بعد برای کلاس بگویید اگر موردتأیید بیشر کلاس بود شما می توانید در کتاب خود بنویسید .</a:t>
            </a:r>
            <a:endParaRPr lang="en-US" b="1" dirty="0">
              <a:cs typeface="B Nazanin" panose="00000400000000000000" pitchFamily="2" charset="-78"/>
            </a:endParaRPr>
          </a:p>
          <a:p>
            <a:pPr algn="just" rtl="1">
              <a:lnSpc>
                <a:spcPct val="150000"/>
              </a:lnSpc>
            </a:pPr>
            <a:endParaRPr lang="en-US" b="1" dirty="0">
              <a:cs typeface="B Nazanin" panose="00000400000000000000" pitchFamily="2" charset="-78"/>
            </a:endParaRPr>
          </a:p>
        </p:txBody>
      </p:sp>
    </p:spTree>
    <p:extLst>
      <p:ext uri="{BB962C8B-B14F-4D97-AF65-F5344CB8AC3E}">
        <p14:creationId xmlns:p14="http://schemas.microsoft.com/office/powerpoint/2010/main" val="41868726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28261"/>
            <a:ext cx="7056784" cy="636443"/>
          </a:xfrm>
        </p:spPr>
        <p:txBody>
          <a:bodyPr/>
          <a:lstStyle/>
          <a:p>
            <a:pPr algn="r" rtl="1"/>
            <a:r>
              <a:rPr lang="fa-IR" dirty="0">
                <a:cs typeface="B Titr" panose="00000700000000000000" pitchFamily="2" charset="-78"/>
              </a:rPr>
              <a:t>ادامه بررسی صفحات 52 و 53:</a:t>
            </a:r>
            <a:endParaRPr lang="en-US" dirty="0"/>
          </a:p>
        </p:txBody>
      </p:sp>
      <p:sp>
        <p:nvSpPr>
          <p:cNvPr id="3" name="Content Placeholder 2"/>
          <p:cNvSpPr>
            <a:spLocks noGrp="1"/>
          </p:cNvSpPr>
          <p:nvPr>
            <p:ph idx="1"/>
          </p:nvPr>
        </p:nvSpPr>
        <p:spPr>
          <a:xfrm>
            <a:off x="107504" y="908721"/>
            <a:ext cx="8928992" cy="5760640"/>
          </a:xfrm>
        </p:spPr>
        <p:txBody>
          <a:bodyPr>
            <a:noAutofit/>
          </a:bodyPr>
          <a:lstStyle/>
          <a:p>
            <a:pPr algn="just" rtl="1">
              <a:lnSpc>
                <a:spcPct val="150000"/>
              </a:lnSpc>
            </a:pPr>
            <a:r>
              <a:rPr lang="fa-IR" sz="1200" b="1" dirty="0">
                <a:cs typeface="B Nazanin" panose="00000400000000000000" pitchFamily="2" charset="-78"/>
              </a:rPr>
              <a:t>در قسمت فعالیت یک وسیله ی هشداردهنده در رابطه با نور یا صدا طراحی کنند و نقاشی آن رابکشند .</a:t>
            </a:r>
            <a:endParaRPr lang="en-US" sz="1200" b="1" dirty="0">
              <a:cs typeface="B Nazanin" panose="00000400000000000000" pitchFamily="2" charset="-78"/>
            </a:endParaRPr>
          </a:p>
          <a:p>
            <a:pPr algn="just" rtl="1">
              <a:lnSpc>
                <a:spcPct val="150000"/>
              </a:lnSpc>
            </a:pPr>
            <a:r>
              <a:rPr lang="en-US" sz="1200" b="1" dirty="0">
                <a:cs typeface="B Nazanin" panose="00000400000000000000" pitchFamily="2" charset="-78"/>
              </a:rPr>
              <a:t> </a:t>
            </a:r>
            <a:r>
              <a:rPr lang="fa-IR" sz="1200" b="1" dirty="0" smtClean="0">
                <a:cs typeface="B Nazanin" panose="00000400000000000000" pitchFamily="2" charset="-78"/>
              </a:rPr>
              <a:t>توجه </a:t>
            </a:r>
            <a:r>
              <a:rPr lang="fa-IR" sz="1200" b="1" dirty="0">
                <a:cs typeface="B Nazanin" panose="00000400000000000000" pitchFamily="2" charset="-78"/>
              </a:rPr>
              <a:t>داشته باشیم که تدریس علوم یک آموزش فعالیت محور است و معلم فقط نقش هدایت گر را </a:t>
            </a:r>
            <a:r>
              <a:rPr lang="fa-IR" sz="1200" b="1" dirty="0" smtClean="0">
                <a:cs typeface="B Nazanin" panose="00000400000000000000" pitchFamily="2" charset="-78"/>
              </a:rPr>
              <a:t>دارد.و </a:t>
            </a:r>
            <a:r>
              <a:rPr lang="fa-IR" sz="1200" b="1" dirty="0">
                <a:cs typeface="B Nazanin" panose="00000400000000000000" pitchFamily="2" charset="-78"/>
              </a:rPr>
              <a:t>برای هر سؤال علوم دانش آموز باید بتواند یک آزمایش را طراحی کرده و با آزمایش پاسخ سؤال را بدهد .</a:t>
            </a:r>
            <a:endParaRPr lang="en-US" sz="1200" b="1" dirty="0">
              <a:cs typeface="B Nazanin" panose="00000400000000000000" pitchFamily="2" charset="-78"/>
            </a:endParaRPr>
          </a:p>
          <a:p>
            <a:pPr algn="just" rtl="1">
              <a:lnSpc>
                <a:spcPct val="150000"/>
              </a:lnSpc>
            </a:pPr>
            <a:r>
              <a:rPr lang="fa-IR" sz="1200" b="1" dirty="0" smtClean="0">
                <a:cs typeface="B Nazanin" panose="00000400000000000000" pitchFamily="2" charset="-78"/>
              </a:rPr>
              <a:t>معمولی </a:t>
            </a:r>
            <a:r>
              <a:rPr lang="fa-IR" sz="1200" b="1" dirty="0">
                <a:cs typeface="B Nazanin" panose="00000400000000000000" pitchFamily="2" charset="-78"/>
              </a:rPr>
              <a:t>ترین ساعت آفتابی از میله ای ساخته شده است که روی صفحه قرار دارد و ساعت های شبانه روز ، روی صفحه نشانه گذاری شده اند وقتی مکان خورشید در آسمان عوض می شود ، مکان سایه ی میله هم روی صفحه جابه جا می شود و ساعت را نشان می دهد . بزرگ ترین ساعت آفتابی ایران در دانش گاه زنجان قرار دارد .</a:t>
            </a:r>
            <a:endParaRPr lang="en-US" sz="1200" b="1" dirty="0">
              <a:cs typeface="B Nazanin" panose="00000400000000000000" pitchFamily="2" charset="-78"/>
            </a:endParaRPr>
          </a:p>
          <a:p>
            <a:pPr marL="0" indent="0" algn="just" rtl="1">
              <a:lnSpc>
                <a:spcPct val="150000"/>
              </a:lnSpc>
              <a:buNone/>
            </a:pPr>
            <a:r>
              <a:rPr lang="en-US" sz="1200" b="1" dirty="0">
                <a:cs typeface="B Nazanin" panose="00000400000000000000" pitchFamily="2" charset="-78"/>
              </a:rPr>
              <a:t> </a:t>
            </a:r>
            <a:r>
              <a:rPr lang="fa-IR" sz="1200" b="1" dirty="0" smtClean="0">
                <a:cs typeface="B Nazanin" panose="00000400000000000000" pitchFamily="2" charset="-78"/>
              </a:rPr>
              <a:t>1</a:t>
            </a:r>
            <a:r>
              <a:rPr lang="fa-IR" sz="1200" b="1" dirty="0">
                <a:cs typeface="B Nazanin" panose="00000400000000000000" pitchFamily="2" charset="-78"/>
              </a:rPr>
              <a:t>) برای دیدن چه چیزی لازم است ؟ جواب : نور</a:t>
            </a:r>
            <a:endParaRPr lang="en-US" sz="1200" b="1" dirty="0">
              <a:cs typeface="B Nazanin" panose="00000400000000000000" pitchFamily="2" charset="-78"/>
            </a:endParaRPr>
          </a:p>
          <a:p>
            <a:pPr marL="0" indent="0" algn="just" rtl="1">
              <a:lnSpc>
                <a:spcPct val="150000"/>
              </a:lnSpc>
              <a:buNone/>
            </a:pPr>
            <a:r>
              <a:rPr lang="fa-IR" sz="1200" b="1" dirty="0">
                <a:cs typeface="B Nazanin" panose="00000400000000000000" pitchFamily="2" charset="-78"/>
              </a:rPr>
              <a:t>2</a:t>
            </a:r>
            <a:r>
              <a:rPr lang="fa-IR" sz="1200" b="1" dirty="0" smtClean="0">
                <a:cs typeface="B Nazanin" panose="00000400000000000000" pitchFamily="2" charset="-78"/>
              </a:rPr>
              <a:t>) </a:t>
            </a:r>
            <a:r>
              <a:rPr lang="fa-IR" sz="1200" b="1" dirty="0">
                <a:cs typeface="B Nazanin" panose="00000400000000000000" pitchFamily="2" charset="-78"/>
              </a:rPr>
              <a:t>چشمه ی نور چیست ؟ جواب : هر چیزی که از خودش نور داشته باشد . </a:t>
            </a:r>
            <a:endParaRPr lang="en-US" sz="1200" b="1" dirty="0">
              <a:cs typeface="B Nazanin" panose="00000400000000000000" pitchFamily="2" charset="-78"/>
            </a:endParaRPr>
          </a:p>
          <a:p>
            <a:pPr marL="0" indent="0" algn="just" rtl="1">
              <a:lnSpc>
                <a:spcPct val="150000"/>
              </a:lnSpc>
              <a:buNone/>
            </a:pPr>
            <a:r>
              <a:rPr lang="fa-IR" sz="1200" b="1" dirty="0">
                <a:cs typeface="B Nazanin" panose="00000400000000000000" pitchFamily="2" charset="-78"/>
              </a:rPr>
              <a:t>3</a:t>
            </a:r>
            <a:r>
              <a:rPr lang="fa-IR" sz="1200" b="1" dirty="0" smtClean="0">
                <a:cs typeface="B Nazanin" panose="00000400000000000000" pitchFamily="2" charset="-78"/>
              </a:rPr>
              <a:t>) </a:t>
            </a:r>
            <a:r>
              <a:rPr lang="fa-IR" sz="1200" b="1" dirty="0">
                <a:cs typeface="B Nazanin" panose="00000400000000000000" pitchFamily="2" charset="-78"/>
              </a:rPr>
              <a:t>پر نور ترین چشمه ی نور چیست ؟ جواب : خورشید . </a:t>
            </a:r>
            <a:endParaRPr lang="en-US" sz="1200" b="1" dirty="0">
              <a:cs typeface="B Nazanin" panose="00000400000000000000" pitchFamily="2" charset="-78"/>
            </a:endParaRPr>
          </a:p>
          <a:p>
            <a:pPr marL="0" indent="0" algn="just" rtl="1">
              <a:lnSpc>
                <a:spcPct val="150000"/>
              </a:lnSpc>
              <a:buNone/>
            </a:pPr>
            <a:r>
              <a:rPr lang="fa-IR" sz="1200" b="1" dirty="0">
                <a:cs typeface="B Nazanin" panose="00000400000000000000" pitchFamily="2" charset="-78"/>
              </a:rPr>
              <a:t>4</a:t>
            </a:r>
            <a:r>
              <a:rPr lang="fa-IR" sz="1200" b="1" dirty="0" smtClean="0">
                <a:cs typeface="B Nazanin" panose="00000400000000000000" pitchFamily="2" charset="-78"/>
              </a:rPr>
              <a:t>) </a:t>
            </a:r>
            <a:r>
              <a:rPr lang="fa-IR" sz="1200" b="1" dirty="0">
                <a:cs typeface="B Nazanin" panose="00000400000000000000" pitchFamily="2" charset="-78"/>
              </a:rPr>
              <a:t>از نور چه استفاده هایی می شود ؟ جواب : برای مطالعه – بیمارستان ها – چراغ راهنمایی – پختن غذا – رشد گیاه و.. </a:t>
            </a:r>
            <a:endParaRPr lang="en-US" sz="1200" b="1" dirty="0">
              <a:cs typeface="B Nazanin" panose="00000400000000000000" pitchFamily="2" charset="-78"/>
            </a:endParaRPr>
          </a:p>
          <a:p>
            <a:pPr marL="0" indent="0" algn="just" rtl="1">
              <a:lnSpc>
                <a:spcPct val="150000"/>
              </a:lnSpc>
              <a:buNone/>
            </a:pPr>
            <a:r>
              <a:rPr lang="fa-IR" sz="1200" b="1" dirty="0">
                <a:cs typeface="B Nazanin" panose="00000400000000000000" pitchFamily="2" charset="-78"/>
              </a:rPr>
              <a:t>5</a:t>
            </a:r>
            <a:r>
              <a:rPr lang="fa-IR" sz="1200" b="1" dirty="0" smtClean="0">
                <a:cs typeface="B Nazanin" panose="00000400000000000000" pitchFamily="2" charset="-78"/>
              </a:rPr>
              <a:t>) </a:t>
            </a:r>
            <a:r>
              <a:rPr lang="fa-IR" sz="1200" b="1" dirty="0">
                <a:cs typeface="B Nazanin" panose="00000400000000000000" pitchFamily="2" charset="-78"/>
              </a:rPr>
              <a:t>چگونه سایه درست می شود ؟ جواب : هنگامی که نور از چیزی نگذرد در پشت آن چیز سایه درست می شود . </a:t>
            </a:r>
            <a:endParaRPr lang="en-US" sz="1200" b="1" dirty="0">
              <a:cs typeface="B Nazanin" panose="00000400000000000000" pitchFamily="2" charset="-78"/>
            </a:endParaRPr>
          </a:p>
          <a:p>
            <a:pPr marL="0" indent="0" algn="just" rtl="1">
              <a:lnSpc>
                <a:spcPct val="150000"/>
              </a:lnSpc>
              <a:buNone/>
            </a:pPr>
            <a:r>
              <a:rPr lang="fa-IR" sz="1200" b="1" dirty="0">
                <a:cs typeface="B Nazanin" panose="00000400000000000000" pitchFamily="2" charset="-78"/>
              </a:rPr>
              <a:t>6</a:t>
            </a:r>
            <a:r>
              <a:rPr lang="fa-IR" sz="1200" b="1" dirty="0" smtClean="0">
                <a:cs typeface="B Nazanin" panose="00000400000000000000" pitchFamily="2" charset="-78"/>
              </a:rPr>
              <a:t>) </a:t>
            </a:r>
            <a:r>
              <a:rPr lang="fa-IR" sz="1200" b="1" dirty="0">
                <a:cs typeface="B Nazanin" panose="00000400000000000000" pitchFamily="2" charset="-78"/>
              </a:rPr>
              <a:t>آیا همیشه سایه ی یک جسم از خود آن جسم بزرگ تر است ؟ چرا؟ </a:t>
            </a:r>
            <a:endParaRPr lang="en-US" sz="1200" b="1" dirty="0">
              <a:cs typeface="B Nazanin" panose="00000400000000000000" pitchFamily="2" charset="-78"/>
            </a:endParaRPr>
          </a:p>
          <a:p>
            <a:pPr marL="0" indent="0" algn="just" rtl="1">
              <a:lnSpc>
                <a:spcPct val="150000"/>
              </a:lnSpc>
              <a:buNone/>
            </a:pPr>
            <a:r>
              <a:rPr lang="fa-IR" sz="1200" b="1" dirty="0">
                <a:cs typeface="B Nazanin" panose="00000400000000000000" pitchFamily="2" charset="-78"/>
              </a:rPr>
              <a:t>جواب : خیر . زیرا سایه بستگی به تابش نور دارد . در بعضی اوقات بزرگ تر و در بعضی اوقات کوچک تر از جسم هستند .</a:t>
            </a:r>
            <a:endParaRPr lang="en-US" sz="1200" b="1" dirty="0">
              <a:cs typeface="B Nazanin" panose="00000400000000000000" pitchFamily="2" charset="-78"/>
            </a:endParaRPr>
          </a:p>
          <a:p>
            <a:pPr algn="just" rtl="1">
              <a:lnSpc>
                <a:spcPct val="150000"/>
              </a:lnSpc>
            </a:pPr>
            <a:r>
              <a:rPr lang="en-US" sz="1200" b="1" dirty="0">
                <a:cs typeface="B Nazanin" panose="00000400000000000000" pitchFamily="2" charset="-78"/>
              </a:rPr>
              <a:t> </a:t>
            </a:r>
            <a:r>
              <a:rPr lang="fa-IR" sz="1200" b="1" dirty="0" smtClean="0">
                <a:cs typeface="B Nazanin" panose="00000400000000000000" pitchFamily="2" charset="-78"/>
              </a:rPr>
              <a:t>بچه </a:t>
            </a:r>
            <a:r>
              <a:rPr lang="fa-IR" sz="1200" b="1" dirty="0">
                <a:cs typeface="B Nazanin" panose="00000400000000000000" pitchFamily="2" charset="-78"/>
              </a:rPr>
              <a:t>ها برای تشخیص صدای زیر و بم بچه ها در یک بطری خالی، یک بطری پر از آب و در یک بطری که تا نصف آب ریخته بودند فوت کردند و متوجه شدند . . </a:t>
            </a:r>
            <a:r>
              <a:rPr lang="fa-IR" sz="1200" b="1" dirty="0" smtClean="0">
                <a:cs typeface="B Nazanin" panose="00000400000000000000" pitchFamily="2" charset="-78"/>
              </a:rPr>
              <a:t> آن </a:t>
            </a:r>
            <a:r>
              <a:rPr lang="fa-IR" sz="1200" b="1" dirty="0">
                <a:cs typeface="B Nazanin" panose="00000400000000000000" pitchFamily="2" charset="-78"/>
              </a:rPr>
              <a:t>ها با این کار متوجه شدند که چون در بطری پر از آب هوای کم تری وجود دارد وقتی که در آن فوت می کنند هوا تند می لرزد. بالرزش سریع هوا صدای نازک یا زیر تولید می شود و در بطری خالی چون مقدار زیادی هوا وجود دارد وقتی در آن فوت می کنند هوا به آرامی می لرزد. با آرام لرزیدن هوا صدای کلفت تولید می شود</a:t>
            </a:r>
            <a:r>
              <a:rPr lang="fa-IR" sz="1200" b="1" dirty="0" smtClean="0">
                <a:cs typeface="B Nazanin" panose="00000400000000000000" pitchFamily="2" charset="-78"/>
              </a:rPr>
              <a:t>. وقتی </a:t>
            </a:r>
            <a:r>
              <a:rPr lang="fa-IR" sz="1200" b="1" dirty="0">
                <a:cs typeface="B Nazanin" panose="00000400000000000000" pitchFamily="2" charset="-78"/>
              </a:rPr>
              <a:t>چیزی تند بلرزد صدای نازک تولید می شود . وقتی چیزی آرام بلرزد صدای کلفت تولید می شود</a:t>
            </a:r>
            <a:endParaRPr lang="en-US" sz="1200" b="1" dirty="0">
              <a:cs typeface="B Nazanin" panose="00000400000000000000" pitchFamily="2" charset="-78"/>
            </a:endParaRPr>
          </a:p>
          <a:p>
            <a:pPr algn="r" rtl="1"/>
            <a:endParaRPr lang="en-US" sz="1200" b="1" dirty="0">
              <a:cs typeface="B Nazanin" panose="00000400000000000000" pitchFamily="2" charset="-78"/>
            </a:endParaRPr>
          </a:p>
        </p:txBody>
      </p:sp>
    </p:spTree>
    <p:extLst>
      <p:ext uri="{BB962C8B-B14F-4D97-AF65-F5344CB8AC3E}">
        <p14:creationId xmlns:p14="http://schemas.microsoft.com/office/powerpoint/2010/main" val="2242348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188640"/>
            <a:ext cx="4659834" cy="6291368"/>
          </a:xfrm>
          <a:prstGeom prst="rect">
            <a:avLst/>
          </a:prstGeom>
        </p:spPr>
      </p:pic>
    </p:spTree>
    <p:extLst>
      <p:ext uri="{BB962C8B-B14F-4D97-AF65-F5344CB8AC3E}">
        <p14:creationId xmlns:p14="http://schemas.microsoft.com/office/powerpoint/2010/main" val="76273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بررسی درس به درس کتاب علوم تجربی پایه دوم ابتدایی</a:t>
            </a:r>
            <a:endParaRPr lang="en-US" dirty="0"/>
          </a:p>
        </p:txBody>
      </p:sp>
      <p:sp>
        <p:nvSpPr>
          <p:cNvPr id="3" name="Content Placeholder 2"/>
          <p:cNvSpPr>
            <a:spLocks noGrp="1"/>
          </p:cNvSpPr>
          <p:nvPr>
            <p:ph idx="1"/>
          </p:nvPr>
        </p:nvSpPr>
        <p:spPr/>
        <p:txBody>
          <a:bodyPr>
            <a:normAutofit fontScale="92500" lnSpcReduction="20000"/>
          </a:bodyPr>
          <a:lstStyle/>
          <a:p>
            <a:pPr algn="r" rtl="1"/>
            <a:endParaRPr lang="fa-IR" dirty="0" smtClean="0"/>
          </a:p>
          <a:p>
            <a:pPr marL="0" indent="0" algn="r" rtl="1">
              <a:buNone/>
            </a:pPr>
            <a:endParaRPr lang="fa-IR" dirty="0" smtClean="0"/>
          </a:p>
          <a:p>
            <a:pPr marL="0" indent="0" algn="r" rtl="1">
              <a:buNone/>
            </a:pPr>
            <a:endParaRPr lang="fa-IR" dirty="0"/>
          </a:p>
          <a:p>
            <a:pPr marL="0" indent="0" algn="r" rtl="1">
              <a:buNone/>
            </a:pPr>
            <a:endParaRPr lang="fa-IR" dirty="0" smtClean="0"/>
          </a:p>
          <a:p>
            <a:pPr marL="0" indent="0" algn="r" rtl="1">
              <a:buNone/>
            </a:pPr>
            <a:endParaRPr lang="fa-IR" dirty="0"/>
          </a:p>
          <a:p>
            <a:pPr marL="0" indent="0" algn="r" rtl="1">
              <a:buNone/>
            </a:pPr>
            <a:endParaRPr lang="fa-IR" dirty="0" smtClean="0"/>
          </a:p>
          <a:p>
            <a:pPr marL="0" indent="0" algn="r" rtl="1">
              <a:buNone/>
            </a:pPr>
            <a:r>
              <a:rPr lang="fa-IR" dirty="0" smtClean="0"/>
              <a:t>کتاب جدید  علوم پایه دوم شامل 14 فصل می باشد </a:t>
            </a:r>
          </a:p>
          <a:p>
            <a:pPr marL="0" indent="0" algn="r" rtl="1">
              <a:buNone/>
            </a:pPr>
            <a:r>
              <a:rPr lang="fa-IR" dirty="0" smtClean="0"/>
              <a:t>شما باید این 14 فصل را درطول 28 هفته فعال سال تحصیلی اموزش دهید </a:t>
            </a:r>
          </a:p>
          <a:p>
            <a:pPr marL="0" indent="0" algn="r" rtl="1">
              <a:buNone/>
            </a:pPr>
            <a:r>
              <a:rPr lang="fa-IR" dirty="0" smtClean="0"/>
              <a:t>یعنی در 7 ماه و در هر ماه 2فصل (ماههای خرداد ونیمه دوم اسفندماه ونیمه اول فرودین ماه معمولا تعطیل یا نیمه تعطیل است)</a:t>
            </a:r>
            <a:endParaRPr lang="fa-IR" dirty="0"/>
          </a:p>
          <a:p>
            <a:pPr algn="r" rtl="1"/>
            <a:r>
              <a:rPr lang="fa-IR" dirty="0" smtClean="0">
                <a:solidFill>
                  <a:srgbClr val="FF0000"/>
                </a:solidFill>
              </a:rPr>
              <a:t>توجه: درآموزش علوم شما می توانید متناسب با شرایط محلی ومنطقه ای خود ترتیب آموزش فصل ها  را تغییر دهید</a:t>
            </a:r>
          </a:p>
          <a:p>
            <a:pPr algn="r" rtl="1"/>
            <a:endParaRPr lang="fa-IR" dirty="0"/>
          </a:p>
          <a:p>
            <a:pPr algn="r" rtl="1"/>
            <a:endParaRPr lang="fa-IR" dirty="0" smtClean="0"/>
          </a:p>
          <a:p>
            <a:pPr algn="r" rtl="1"/>
            <a:endParaRPr lang="fa-IR" dirty="0"/>
          </a:p>
          <a:p>
            <a:pPr algn="r" rtl="1"/>
            <a:endParaRPr lang="fa-IR" dirty="0" smtClean="0"/>
          </a:p>
          <a:p>
            <a:pPr algn="r" rtl="1"/>
            <a:endParaRPr lang="fa-IR" dirty="0"/>
          </a:p>
          <a:p>
            <a:pPr algn="r" rtl="1"/>
            <a:endParaRPr lang="fa-IR" dirty="0" smtClean="0"/>
          </a:p>
          <a:p>
            <a:pPr algn="r" rtl="1"/>
            <a:endParaRPr lang="en-US" dirty="0"/>
          </a:p>
        </p:txBody>
      </p:sp>
      <p:pic>
        <p:nvPicPr>
          <p:cNvPr id="4"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1882" y="1807361"/>
            <a:ext cx="609600" cy="609600"/>
          </a:xfrm>
          <a:prstGeom prst="rect">
            <a:avLst/>
          </a:prstGeom>
        </p:spPr>
      </p:pic>
    </p:spTree>
    <p:extLst>
      <p:ext uri="{BB962C8B-B14F-4D97-AF65-F5344CB8AC3E}">
        <p14:creationId xmlns:p14="http://schemas.microsoft.com/office/powerpoint/2010/main" val="889337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375" y="116632"/>
            <a:ext cx="7125113" cy="924475"/>
          </a:xfrm>
        </p:spPr>
        <p:txBody>
          <a:bodyPr/>
          <a:lstStyle/>
          <a:p>
            <a:pPr algn="r" rtl="1"/>
            <a:r>
              <a:rPr lang="fa-IR" dirty="0">
                <a:cs typeface="B Titr" panose="00000700000000000000" pitchFamily="2" charset="-78"/>
              </a:rPr>
              <a:t>فصل </a:t>
            </a:r>
            <a:r>
              <a:rPr lang="fa-IR" dirty="0" smtClean="0">
                <a:cs typeface="B Titr" panose="00000700000000000000" pitchFamily="2" charset="-78"/>
              </a:rPr>
              <a:t>هفتم:</a:t>
            </a:r>
            <a:endParaRPr lang="en-US" dirty="0">
              <a:cs typeface="B Titr" panose="00000700000000000000" pitchFamily="2" charset="-78"/>
            </a:endParaRPr>
          </a:p>
        </p:txBody>
      </p:sp>
      <p:sp>
        <p:nvSpPr>
          <p:cNvPr id="3" name="Content Placeholder 2"/>
          <p:cNvSpPr>
            <a:spLocks noGrp="1"/>
          </p:cNvSpPr>
          <p:nvPr>
            <p:ph idx="1"/>
          </p:nvPr>
        </p:nvSpPr>
        <p:spPr>
          <a:xfrm>
            <a:off x="107504" y="980728"/>
            <a:ext cx="8928992" cy="5688631"/>
          </a:xfrm>
        </p:spPr>
        <p:txBody>
          <a:bodyPr>
            <a:normAutofit/>
          </a:bodyPr>
          <a:lstStyle/>
          <a:p>
            <a:pPr algn="just" rtl="1">
              <a:lnSpc>
                <a:spcPct val="150000"/>
              </a:lnSpc>
            </a:pPr>
            <a:r>
              <a:rPr lang="fa-IR" b="1" dirty="0">
                <a:cs typeface="B Nazanin" panose="00000400000000000000" pitchFamily="2" charset="-78"/>
              </a:rPr>
              <a:t>موادّی مثل نفت ، بنزین ، گاز و گازوییل را سوخت می نامند . این سوخت ها میلیون ها سال قبل ، از بقایای جانوران و گیاهانی که از بین رفته اند و مرده اند ، به وجود آمده اند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سوخت ها می سوزند و گرما تولید می کنند و ما از گرمای آن ها ، برای گرم کردن خانه ها ، مدرسه ها و محّل کار و به حرکت در آوردن خودروها استفاده می کنیم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با مصرف سوخت ها ، منابع آن ها کم کم تمام می شود ، پس باید از سوخت ها ، درست استفاده کنیم و در مصرف آن ها ، صرفه جویی کنیم تا با هدر ندادن سوخت ها ، آن ها را برای فرزندانمان نگه داریم .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امروزه در بعضی از کشورها ، از نور و گرمای خورشید برای تولید برق و گرم کردن آب و پختن غذا استفاده </a:t>
            </a:r>
            <a:r>
              <a:rPr lang="fa-IR" b="1" dirty="0" smtClean="0">
                <a:cs typeface="B Nazanin" panose="00000400000000000000" pitchFamily="2" charset="-78"/>
              </a:rPr>
              <a:t>   می </a:t>
            </a:r>
            <a:r>
              <a:rPr lang="fa-IR" b="1" dirty="0">
                <a:cs typeface="B Nazanin" panose="00000400000000000000" pitchFamily="2" charset="-78"/>
              </a:rPr>
              <a:t>شود . در کشور ما ایران ، از گرما و نور خورشید ، در تولید برق و آب گرم کن های خورشیدی استفاده </a:t>
            </a:r>
            <a:r>
              <a:rPr lang="fa-IR" b="1" dirty="0" smtClean="0">
                <a:cs typeface="B Nazanin" panose="00000400000000000000" pitchFamily="2" charset="-78"/>
              </a:rPr>
              <a:t>    می </a:t>
            </a:r>
            <a:r>
              <a:rPr lang="fa-IR" b="1" dirty="0">
                <a:cs typeface="B Nazanin" panose="00000400000000000000" pitchFamily="2" charset="-78"/>
              </a:rPr>
              <a:t>شود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خورشید یک منبع تمام نشدنی است ، بدون هزینه در دسترس همه است و استفاده از آن ، محیط زیست را آلوده نمی کند .</a:t>
            </a:r>
            <a:endParaRPr lang="en-US" b="1" dirty="0">
              <a:cs typeface="B Nazanin" panose="00000400000000000000" pitchFamily="2" charset="-78"/>
            </a:endParaRPr>
          </a:p>
          <a:p>
            <a:pPr algn="just" rtl="1">
              <a:lnSpc>
                <a:spcPct val="150000"/>
              </a:lnSpc>
            </a:pPr>
            <a:endParaRPr lang="en-US" b="1" dirty="0">
              <a:cs typeface="B Nazanin" panose="00000400000000000000" pitchFamily="2" charset="-78"/>
            </a:endParaRPr>
          </a:p>
        </p:txBody>
      </p:sp>
    </p:spTree>
    <p:extLst>
      <p:ext uri="{BB962C8B-B14F-4D97-AF65-F5344CB8AC3E}">
        <p14:creationId xmlns:p14="http://schemas.microsoft.com/office/powerpoint/2010/main" val="1487283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7125113" cy="924475"/>
          </a:xfrm>
        </p:spPr>
        <p:txBody>
          <a:bodyPr/>
          <a:lstStyle/>
          <a:p>
            <a:pPr algn="r" rtl="1"/>
            <a:r>
              <a:rPr lang="fa-IR" dirty="0">
                <a:cs typeface="B Titr" panose="00000700000000000000" pitchFamily="2" charset="-78"/>
              </a:rPr>
              <a:t>دانستنی ها برای </a:t>
            </a:r>
            <a:r>
              <a:rPr lang="fa-IR" dirty="0" smtClean="0">
                <a:cs typeface="B Titr" panose="00000700000000000000" pitchFamily="2" charset="-78"/>
              </a:rPr>
              <a:t>معلم:</a:t>
            </a:r>
            <a:endParaRPr lang="en-US" dirty="0">
              <a:cs typeface="B Titr" panose="00000700000000000000" pitchFamily="2" charset="-78"/>
            </a:endParaRPr>
          </a:p>
        </p:txBody>
      </p:sp>
      <p:sp>
        <p:nvSpPr>
          <p:cNvPr id="3" name="Content Placeholder 2"/>
          <p:cNvSpPr>
            <a:spLocks noGrp="1"/>
          </p:cNvSpPr>
          <p:nvPr>
            <p:ph idx="1"/>
          </p:nvPr>
        </p:nvSpPr>
        <p:spPr>
          <a:xfrm>
            <a:off x="107504" y="1196752"/>
            <a:ext cx="8928991" cy="5472607"/>
          </a:xfrm>
        </p:spPr>
        <p:txBody>
          <a:bodyPr>
            <a:normAutofit/>
          </a:bodyPr>
          <a:lstStyle/>
          <a:p>
            <a:pPr algn="just" rtl="1">
              <a:lnSpc>
                <a:spcPct val="160000"/>
              </a:lnSpc>
            </a:pPr>
            <a:r>
              <a:rPr lang="fa-IR" b="1" dirty="0" smtClean="0">
                <a:cs typeface="B Nazanin" panose="00000400000000000000" pitchFamily="2" charset="-78"/>
              </a:rPr>
              <a:t>منابع </a:t>
            </a:r>
            <a:r>
              <a:rPr lang="fa-IR" b="1" dirty="0">
                <a:cs typeface="B Nazanin" panose="00000400000000000000" pitchFamily="2" charset="-78"/>
              </a:rPr>
              <a:t>انرژی: ما در زندگی روزمره از منابع متنوع انرژی برای انجام کارهای خود استفاده </a:t>
            </a:r>
            <a:r>
              <a:rPr lang="fa-IR" b="1" dirty="0" smtClean="0">
                <a:cs typeface="B Nazanin" panose="00000400000000000000" pitchFamily="2" charset="-78"/>
              </a:rPr>
              <a:t>می کنیم</a:t>
            </a:r>
            <a:r>
              <a:rPr lang="fa-IR" b="1" dirty="0">
                <a:cs typeface="B Nazanin" panose="00000400000000000000" pitchFamily="2" charset="-78"/>
              </a:rPr>
              <a:t>. منابع انرژی را می </a:t>
            </a:r>
            <a:r>
              <a:rPr lang="fa-IR" b="1" dirty="0" smtClean="0">
                <a:cs typeface="B Nazanin" panose="00000400000000000000" pitchFamily="2" charset="-78"/>
              </a:rPr>
              <a:t>توان به </a:t>
            </a:r>
            <a:r>
              <a:rPr lang="fa-IR" b="1" dirty="0">
                <a:cs typeface="B Nazanin" panose="00000400000000000000" pitchFamily="2" charset="-78"/>
              </a:rPr>
              <a:t>دو گروه تجدیدپذیر و تجدیدناپذیر تقسیم کرد.</a:t>
            </a:r>
            <a:endParaRPr lang="en-US" b="1" dirty="0">
              <a:cs typeface="B Nazanin" panose="00000400000000000000" pitchFamily="2" charset="-78"/>
            </a:endParaRPr>
          </a:p>
          <a:p>
            <a:pPr algn="just" rtl="1">
              <a:lnSpc>
                <a:spcPct val="160000"/>
              </a:lnSpc>
            </a:pPr>
            <a:r>
              <a:rPr lang="fa-IR" b="1" dirty="0">
                <a:cs typeface="B Nazanin" panose="00000400000000000000" pitchFamily="2" charset="-78"/>
              </a:rPr>
              <a:t>نفت، گاز طبیعی، بنزین، گازوییل، ذغال سنگ، چوب و اورانیوم از منابع تجدیدناپذیر هستند. یعنی منابع آنها محدود است </a:t>
            </a:r>
            <a:r>
              <a:rPr lang="fa-IR" b="1" dirty="0" smtClean="0">
                <a:cs typeface="B Nazanin" panose="00000400000000000000" pitchFamily="2" charset="-78"/>
              </a:rPr>
              <a:t>و قابلیت </a:t>
            </a:r>
            <a:r>
              <a:rPr lang="fa-IR" b="1" dirty="0">
                <a:cs typeface="B Nazanin" panose="00000400000000000000" pitchFamily="2" charset="-78"/>
              </a:rPr>
              <a:t>بازگشت مجدد را ندارند. میلیون ها سال طول می کشد تا از بقایای گیاهان و جانوران دریایی قدیمی یک قطره نفت درست </a:t>
            </a:r>
            <a:r>
              <a:rPr lang="fa-IR" b="1" dirty="0" smtClean="0">
                <a:cs typeface="B Nazanin" panose="00000400000000000000" pitchFamily="2" charset="-78"/>
              </a:rPr>
              <a:t>شود.پس </a:t>
            </a:r>
            <a:r>
              <a:rPr lang="fa-IR" b="1" dirty="0">
                <a:cs typeface="B Nazanin" panose="00000400000000000000" pitchFamily="2" charset="-78"/>
              </a:rPr>
              <a:t>ضرورت دارد تا </a:t>
            </a:r>
            <a:r>
              <a:rPr lang="fa-IR" b="1" dirty="0" smtClean="0">
                <a:cs typeface="B Nazanin" panose="00000400000000000000" pitchFamily="2" charset="-78"/>
              </a:rPr>
              <a:t>بی رویه </a:t>
            </a:r>
            <a:r>
              <a:rPr lang="fa-IR" b="1" dirty="0">
                <a:cs typeface="B Nazanin" panose="00000400000000000000" pitchFamily="2" charset="-78"/>
              </a:rPr>
              <a:t>از منابع استفاده نکنیم و در حفظ آنها برای آیندگان </a:t>
            </a:r>
            <a:r>
              <a:rPr lang="fa-IR" b="1" dirty="0" smtClean="0">
                <a:cs typeface="B Nazanin" panose="00000400000000000000" pitchFamily="2" charset="-78"/>
              </a:rPr>
              <a:t>بکوشیم.از </a:t>
            </a:r>
            <a:r>
              <a:rPr lang="fa-IR" b="1" dirty="0">
                <a:cs typeface="B Nazanin" panose="00000400000000000000" pitchFamily="2" charset="-78"/>
              </a:rPr>
              <a:t>این منابع برای تولید برق، حرکت </a:t>
            </a:r>
            <a:r>
              <a:rPr lang="fa-IR" b="1" dirty="0" smtClean="0">
                <a:cs typeface="B Nazanin" panose="00000400000000000000" pitchFamily="2" charset="-78"/>
              </a:rPr>
              <a:t>اتومبیل ها</a:t>
            </a:r>
            <a:r>
              <a:rPr lang="fa-IR" b="1" dirty="0">
                <a:cs typeface="B Nazanin" panose="00000400000000000000" pitchFamily="2" charset="-78"/>
              </a:rPr>
              <a:t>، گرم کردن </a:t>
            </a:r>
            <a:r>
              <a:rPr lang="fa-IR" b="1" dirty="0" smtClean="0">
                <a:cs typeface="B Nazanin" panose="00000400000000000000" pitchFamily="2" charset="-78"/>
              </a:rPr>
              <a:t>خانه ها </a:t>
            </a:r>
            <a:r>
              <a:rPr lang="fa-IR" b="1" dirty="0">
                <a:cs typeface="B Nazanin" panose="00000400000000000000" pitchFamily="2" charset="-78"/>
              </a:rPr>
              <a:t>و محل کار و تولید انواع وسایل استفاده می شود.</a:t>
            </a:r>
            <a:endParaRPr lang="en-US" b="1" dirty="0">
              <a:cs typeface="B Nazanin" panose="00000400000000000000" pitchFamily="2" charset="-78"/>
            </a:endParaRPr>
          </a:p>
          <a:p>
            <a:pPr algn="just" rtl="1">
              <a:lnSpc>
                <a:spcPct val="160000"/>
              </a:lnSpc>
            </a:pPr>
            <a:r>
              <a:rPr lang="fa-IR" b="1" dirty="0">
                <a:cs typeface="B Nazanin" panose="00000400000000000000" pitchFamily="2" charset="-78"/>
              </a:rPr>
              <a:t>منابع انرژی تجدیدپذیر: منابعی هستند که قابلیت بازگشت مجدد به طبیعت را دارند، مثل خورشید باد آب جاری </a:t>
            </a:r>
            <a:r>
              <a:rPr lang="fa-IR" b="1" dirty="0" smtClean="0">
                <a:cs typeface="B Nazanin" panose="00000400000000000000" pitchFamily="2" charset="-78"/>
              </a:rPr>
              <a:t>امواج دریا </a:t>
            </a:r>
            <a:r>
              <a:rPr lang="fa-IR" b="1" dirty="0">
                <a:cs typeface="B Nazanin" panose="00000400000000000000" pitchFamily="2" charset="-78"/>
              </a:rPr>
              <a:t>انرژی گرمایی زمین جزر و مد، و تمام شدنی نیستند. خورشید هر روز </a:t>
            </a:r>
            <a:r>
              <a:rPr lang="fa-IR" b="1" dirty="0" smtClean="0">
                <a:cs typeface="B Nazanin" panose="00000400000000000000" pitchFamily="2" charset="-78"/>
              </a:rPr>
              <a:t>می تابد</a:t>
            </a:r>
            <a:r>
              <a:rPr lang="fa-IR" b="1" dirty="0">
                <a:cs typeface="B Nazanin" panose="00000400000000000000" pitchFamily="2" charset="-78"/>
              </a:rPr>
              <a:t>، آب رودخانه ها جاری است و ... </a:t>
            </a:r>
            <a:r>
              <a:rPr lang="fa-IR" b="1" dirty="0" smtClean="0">
                <a:cs typeface="B Nazanin" panose="00000400000000000000" pitchFamily="2" charset="-78"/>
              </a:rPr>
              <a:t>امروزه تلاش </a:t>
            </a:r>
            <a:r>
              <a:rPr lang="fa-IR" b="1" dirty="0">
                <a:cs typeface="B Nazanin" panose="00000400000000000000" pitchFamily="2" charset="-78"/>
              </a:rPr>
              <a:t>می شود تا از این منابع برای تولید انرژی به خصوص تولید برق استفاده شود؛ زیرا آلودگی هوا کاهش می یابد، و این منابع نیز تمام نمی شوند. </a:t>
            </a:r>
            <a:endParaRPr lang="en-US" b="1" dirty="0">
              <a:cs typeface="B Nazanin" panose="00000400000000000000" pitchFamily="2" charset="-78"/>
            </a:endParaRPr>
          </a:p>
          <a:p>
            <a:pPr algn="just"/>
            <a:endParaRPr lang="en-US" dirty="0"/>
          </a:p>
        </p:txBody>
      </p:sp>
    </p:spTree>
    <p:extLst>
      <p:ext uri="{BB962C8B-B14F-4D97-AF65-F5344CB8AC3E}">
        <p14:creationId xmlns:p14="http://schemas.microsoft.com/office/powerpoint/2010/main" val="3286389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3"/>
            <a:ext cx="7232617" cy="720080"/>
          </a:xfrm>
        </p:spPr>
        <p:txBody>
          <a:bodyPr/>
          <a:lstStyle/>
          <a:p>
            <a:pPr algn="r" rtl="1"/>
            <a:r>
              <a:rPr lang="fa-IR" dirty="0">
                <a:cs typeface="B Titr" panose="00000700000000000000" pitchFamily="2" charset="-78"/>
              </a:rPr>
              <a:t>نکات آموزشی و فعالیت های </a:t>
            </a:r>
            <a:r>
              <a:rPr lang="fa-IR" dirty="0" smtClean="0">
                <a:cs typeface="B Titr" panose="00000700000000000000" pitchFamily="2" charset="-78"/>
              </a:rPr>
              <a:t>پیشنهادی:</a:t>
            </a:r>
            <a:endParaRPr lang="en-US" dirty="0">
              <a:cs typeface="B Titr" panose="00000700000000000000" pitchFamily="2" charset="-78"/>
            </a:endParaRPr>
          </a:p>
        </p:txBody>
      </p:sp>
      <p:sp>
        <p:nvSpPr>
          <p:cNvPr id="3" name="Content Placeholder 2"/>
          <p:cNvSpPr>
            <a:spLocks noGrp="1"/>
          </p:cNvSpPr>
          <p:nvPr>
            <p:ph idx="1"/>
          </p:nvPr>
        </p:nvSpPr>
        <p:spPr>
          <a:xfrm>
            <a:off x="179512" y="980728"/>
            <a:ext cx="8784975" cy="5616623"/>
          </a:xfrm>
        </p:spPr>
        <p:txBody>
          <a:bodyPr>
            <a:normAutofit fontScale="92500"/>
          </a:bodyPr>
          <a:lstStyle/>
          <a:p>
            <a:pPr algn="just" rtl="1"/>
            <a:r>
              <a:rPr lang="fa-IR" b="1" dirty="0" smtClean="0">
                <a:cs typeface="B Nazanin" panose="00000400000000000000" pitchFamily="2" charset="-78"/>
              </a:rPr>
              <a:t>هدف </a:t>
            </a:r>
            <a:r>
              <a:rPr lang="fa-IR" b="1" dirty="0">
                <a:cs typeface="B Nazanin" panose="00000400000000000000" pitchFamily="2" charset="-78"/>
              </a:rPr>
              <a:t>این درس به هیچ عنوان آموزش مفهوم انرژی یا منابع انرژی نیست، اگرچه </a:t>
            </a:r>
            <a:r>
              <a:rPr lang="fa-IR" b="1" dirty="0" smtClean="0">
                <a:cs typeface="B Nazanin" panose="00000400000000000000" pitchFamily="2" charset="-78"/>
              </a:rPr>
              <a:t>سوخت ها</a:t>
            </a:r>
            <a:r>
              <a:rPr lang="fa-IR" b="1" dirty="0">
                <a:cs typeface="B Nazanin" panose="00000400000000000000" pitchFamily="2" charset="-78"/>
              </a:rPr>
              <a:t>، جزء منابع انرژی هستند ولی </a:t>
            </a:r>
            <a:r>
              <a:rPr lang="fa-IR" b="1" dirty="0" smtClean="0">
                <a:cs typeface="B Nazanin" panose="00000400000000000000" pitchFamily="2" charset="-78"/>
              </a:rPr>
              <a:t>مفهوم انرژی </a:t>
            </a:r>
            <a:r>
              <a:rPr lang="fa-IR" b="1" dirty="0">
                <a:cs typeface="B Nazanin" panose="00000400000000000000" pitchFamily="2" charset="-78"/>
              </a:rPr>
              <a:t>و منبع انرژی برای دانش آموز دوم ابتدایی قابل درک نیست و نباید هیچ پرسشی یا فعالیتی که پاسخ آن انرژی یا منبع انرژی </a:t>
            </a:r>
            <a:r>
              <a:rPr lang="fa-IR" b="1" dirty="0" smtClean="0">
                <a:cs typeface="B Nazanin" panose="00000400000000000000" pitchFamily="2" charset="-78"/>
              </a:rPr>
              <a:t>باشد برای </a:t>
            </a:r>
            <a:r>
              <a:rPr lang="fa-IR" b="1" dirty="0">
                <a:cs typeface="B Nazanin" panose="00000400000000000000" pitchFamily="2" charset="-78"/>
              </a:rPr>
              <a:t>دانش آموزان مطرح کرد. آموزش مفهوم انرژی و منابع آن در سال های بعد است.</a:t>
            </a:r>
            <a:endParaRPr lang="en-US" b="1" dirty="0">
              <a:cs typeface="B Nazanin" panose="00000400000000000000" pitchFamily="2" charset="-78"/>
            </a:endParaRPr>
          </a:p>
          <a:p>
            <a:pPr algn="just" rtl="1"/>
            <a:r>
              <a:rPr lang="fa-IR" b="1" dirty="0">
                <a:cs typeface="B Nazanin" panose="00000400000000000000" pitchFamily="2" charset="-78"/>
              </a:rPr>
              <a:t>پرسش های کتاب را در کلاس مورد بحث قرار دهید و توجه آنها را به پیامد مصرف بی </a:t>
            </a:r>
            <a:r>
              <a:rPr lang="fa-IR" b="1" dirty="0" smtClean="0">
                <a:cs typeface="B Nazanin" panose="00000400000000000000" pitchFamily="2" charset="-78"/>
              </a:rPr>
              <a:t>رویه  </a:t>
            </a:r>
            <a:r>
              <a:rPr lang="fa-IR" b="1" dirty="0">
                <a:cs typeface="B Nazanin" panose="00000400000000000000" pitchFamily="2" charset="-78"/>
              </a:rPr>
              <a:t>سوخت ها در زندگی </a:t>
            </a:r>
            <a:r>
              <a:rPr lang="fa-IR" b="1" dirty="0" smtClean="0">
                <a:cs typeface="B Nazanin" panose="00000400000000000000" pitchFamily="2" charset="-78"/>
              </a:rPr>
              <a:t>روزمره )</a:t>
            </a:r>
            <a:r>
              <a:rPr lang="fa-IR" b="1" dirty="0">
                <a:cs typeface="B Nazanin" panose="00000400000000000000" pitchFamily="2" charset="-78"/>
              </a:rPr>
              <a:t>ترافیک و آلودگی هوا و آلودگی صوتی که در بر دارد( جلب کنید. اجازه دهید تا دانش آموزان تجربیاتی که </a:t>
            </a:r>
            <a:r>
              <a:rPr lang="fa-IR" b="1" dirty="0" smtClean="0">
                <a:cs typeface="B Nazanin" panose="00000400000000000000" pitchFamily="2" charset="-78"/>
              </a:rPr>
              <a:t>درباره </a:t>
            </a:r>
            <a:r>
              <a:rPr lang="fa-IR" b="1" dirty="0">
                <a:cs typeface="B Nazanin" panose="00000400000000000000" pitchFamily="2" charset="-78"/>
              </a:rPr>
              <a:t>پرسش </a:t>
            </a:r>
            <a:r>
              <a:rPr lang="fa-IR" b="1" dirty="0" smtClean="0">
                <a:cs typeface="B Nazanin" panose="00000400000000000000" pitchFamily="2" charset="-78"/>
              </a:rPr>
              <a:t>های کتاب </a:t>
            </a:r>
            <a:r>
              <a:rPr lang="fa-IR" b="1" dirty="0">
                <a:cs typeface="B Nazanin" panose="00000400000000000000" pitchFamily="2" charset="-78"/>
              </a:rPr>
              <a:t>در زندگی روزمره دارند در اختیار کلاس قرار دهند. اگردر موقعیت هایی هستید که مشکل ترافیک وجود ندارد )</a:t>
            </a:r>
            <a:r>
              <a:rPr lang="fa-IR" b="1" dirty="0" smtClean="0">
                <a:cs typeface="B Nazanin" panose="00000400000000000000" pitchFamily="2" charset="-78"/>
              </a:rPr>
              <a:t>شهرهای کوچک </a:t>
            </a:r>
            <a:r>
              <a:rPr lang="fa-IR" b="1" dirty="0">
                <a:cs typeface="B Nazanin" panose="00000400000000000000" pitchFamily="2" charset="-78"/>
              </a:rPr>
              <a:t>روستاها( و ممکن است مصرف بی </a:t>
            </a:r>
            <a:r>
              <a:rPr lang="fa-IR" b="1" dirty="0" smtClean="0">
                <a:cs typeface="B Nazanin" panose="00000400000000000000" pitchFamily="2" charset="-78"/>
              </a:rPr>
              <a:t>رویه </a:t>
            </a:r>
            <a:r>
              <a:rPr lang="fa-IR" b="1" dirty="0">
                <a:cs typeface="B Nazanin" panose="00000400000000000000" pitchFamily="2" charset="-78"/>
              </a:rPr>
              <a:t>سوخت ها به صورت های دیگر باشد، مثلاً روشن گذاشتن </a:t>
            </a:r>
            <a:r>
              <a:rPr lang="fa-IR" b="1" dirty="0" smtClean="0">
                <a:cs typeface="B Nazanin" panose="00000400000000000000" pitchFamily="2" charset="-78"/>
              </a:rPr>
              <a:t>ماشین های </a:t>
            </a:r>
            <a:r>
              <a:rPr lang="fa-IR" b="1" dirty="0">
                <a:cs typeface="B Nazanin" panose="00000400000000000000" pitchFamily="2" charset="-78"/>
              </a:rPr>
              <a:t>کشاورزی </a:t>
            </a:r>
            <a:r>
              <a:rPr lang="fa-IR" b="1" dirty="0" smtClean="0">
                <a:cs typeface="B Nazanin" panose="00000400000000000000" pitchFamily="2" charset="-78"/>
              </a:rPr>
              <a:t>هنگامی که </a:t>
            </a:r>
            <a:r>
              <a:rPr lang="fa-IR" b="1" dirty="0">
                <a:cs typeface="B Nazanin" panose="00000400000000000000" pitchFamily="2" charset="-78"/>
              </a:rPr>
              <a:t>از آن استفاده </a:t>
            </a:r>
            <a:r>
              <a:rPr lang="fa-IR" b="1" dirty="0" smtClean="0">
                <a:cs typeface="B Nazanin" panose="00000400000000000000" pitchFamily="2" charset="-78"/>
              </a:rPr>
              <a:t>نمی شود</a:t>
            </a:r>
            <a:r>
              <a:rPr lang="fa-IR" b="1" dirty="0">
                <a:cs typeface="B Nazanin" panose="00000400000000000000" pitchFamily="2" charset="-78"/>
              </a:rPr>
              <a:t>، </a:t>
            </a:r>
            <a:r>
              <a:rPr lang="fa-IR" b="1" dirty="0" smtClean="0">
                <a:cs typeface="B Nazanin" panose="00000400000000000000" pitchFamily="2" charset="-78"/>
              </a:rPr>
              <a:t>پرسش ها می تواند </a:t>
            </a:r>
            <a:r>
              <a:rPr lang="fa-IR" b="1" dirty="0">
                <a:cs typeface="B Nazanin" panose="00000400000000000000" pitchFamily="2" charset="-78"/>
              </a:rPr>
              <a:t>با توجه به موقعیت محلی مطرح شود.</a:t>
            </a:r>
            <a:endParaRPr lang="en-US" b="1" dirty="0">
              <a:cs typeface="B Nazanin" panose="00000400000000000000" pitchFamily="2" charset="-78"/>
            </a:endParaRPr>
          </a:p>
          <a:p>
            <a:pPr algn="just" rtl="1"/>
            <a:r>
              <a:rPr lang="fa-IR" b="1" dirty="0">
                <a:cs typeface="B Nazanin" panose="00000400000000000000" pitchFamily="2" charset="-78"/>
              </a:rPr>
              <a:t>فعالیت هایی </a:t>
            </a:r>
            <a:r>
              <a:rPr lang="fa-IR" b="1" dirty="0" smtClean="0">
                <a:cs typeface="B Nazanin" panose="00000400000000000000" pitchFamily="2" charset="-78"/>
              </a:rPr>
              <a:t>درباره </a:t>
            </a:r>
            <a:r>
              <a:rPr lang="fa-IR" b="1" dirty="0">
                <a:cs typeface="B Nazanin" panose="00000400000000000000" pitchFamily="2" charset="-78"/>
              </a:rPr>
              <a:t>تأثیر سوخت ها در زندگی روزمره یا محیط زیست طراحی کنید )مصرف بی رویه(. مثلاً دانش آموزان مشاهدات خود را </a:t>
            </a:r>
            <a:r>
              <a:rPr lang="fa-IR" b="1" dirty="0" smtClean="0">
                <a:cs typeface="B Nazanin" panose="00000400000000000000" pitchFamily="2" charset="-78"/>
              </a:rPr>
              <a:t>درباره </a:t>
            </a:r>
            <a:r>
              <a:rPr lang="fa-IR" b="1" dirty="0">
                <a:cs typeface="B Nazanin" panose="00000400000000000000" pitchFamily="2" charset="-78"/>
              </a:rPr>
              <a:t>هدر رفتن سوخت ها، مثلاً مصرف بی </a:t>
            </a:r>
            <a:r>
              <a:rPr lang="fa-IR" b="1" dirty="0" smtClean="0">
                <a:cs typeface="B Nazanin" panose="00000400000000000000" pitchFamily="2" charset="-78"/>
              </a:rPr>
              <a:t>رویه گاز </a:t>
            </a:r>
            <a:r>
              <a:rPr lang="fa-IR" b="1" dirty="0">
                <a:cs typeface="B Nazanin" panose="00000400000000000000" pitchFamily="2" charset="-78"/>
              </a:rPr>
              <a:t>در خانه یا بنزین در خودرو و تأثیر آن بر محیط زیست به کلاس گزارش کنند و یا </a:t>
            </a:r>
            <a:r>
              <a:rPr lang="fa-IR" b="1" dirty="0" smtClean="0">
                <a:cs typeface="B Nazanin" panose="00000400000000000000" pitchFamily="2" charset="-78"/>
              </a:rPr>
              <a:t>درباره </a:t>
            </a:r>
            <a:r>
              <a:rPr lang="fa-IR" b="1" dirty="0">
                <a:cs typeface="B Nazanin" panose="00000400000000000000" pitchFamily="2" charset="-78"/>
              </a:rPr>
              <a:t>درست مصرف کردن سوخت ها راه حل پیشنهاد کنند، یا قیمت مصرف گاز در خانه با قیمت مصرف گاز در مدرسه یا محل کار بزر گترهای خود را مقایسه کنند.</a:t>
            </a:r>
            <a:endParaRPr lang="en-US" b="1" dirty="0">
              <a:cs typeface="B Nazanin" panose="00000400000000000000" pitchFamily="2" charset="-78"/>
            </a:endParaRPr>
          </a:p>
          <a:p>
            <a:pPr algn="just" rtl="1"/>
            <a:r>
              <a:rPr lang="fa-IR" b="1" dirty="0" smtClean="0">
                <a:cs typeface="B Nazanin" panose="00000400000000000000" pitchFamily="2" charset="-78"/>
              </a:rPr>
              <a:t>دانش آموزان می توانند </a:t>
            </a:r>
            <a:r>
              <a:rPr lang="fa-IR" b="1" dirty="0">
                <a:cs typeface="B Nazanin" panose="00000400000000000000" pitchFamily="2" charset="-78"/>
              </a:rPr>
              <a:t>درباره </a:t>
            </a:r>
            <a:r>
              <a:rPr lang="fa-IR" b="1" dirty="0" smtClean="0">
                <a:cs typeface="B Nazanin" panose="00000400000000000000" pitchFamily="2" charset="-78"/>
              </a:rPr>
              <a:t>پرسش های </a:t>
            </a:r>
            <a:r>
              <a:rPr lang="fa-IR" b="1" dirty="0">
                <a:cs typeface="B Nazanin" panose="00000400000000000000" pitchFamily="2" charset="-78"/>
              </a:rPr>
              <a:t>کتاب که درباره مشکلات پیش آمده بعد از تمام شدن </a:t>
            </a:r>
            <a:r>
              <a:rPr lang="fa-IR" b="1" dirty="0" smtClean="0">
                <a:cs typeface="B Nazanin" panose="00000400000000000000" pitchFamily="2" charset="-78"/>
              </a:rPr>
              <a:t>سوخت ها </a:t>
            </a:r>
            <a:r>
              <a:rPr lang="fa-IR" b="1" dirty="0">
                <a:cs typeface="B Nazanin" panose="00000400000000000000" pitchFamily="2" charset="-78"/>
              </a:rPr>
              <a:t>است به صورت گروهی نقاشی کشیده و به دیوار نصب کنند. باید احساس مسئولیت در قبال مصرف درست </a:t>
            </a:r>
            <a:r>
              <a:rPr lang="fa-IR" b="1" dirty="0" smtClean="0">
                <a:cs typeface="B Nazanin" panose="00000400000000000000" pitchFamily="2" charset="-78"/>
              </a:rPr>
              <a:t>سوخت </a:t>
            </a:r>
            <a:r>
              <a:rPr lang="fa-IR" b="1" dirty="0">
                <a:cs typeface="B Nazanin" panose="00000400000000000000" pitchFamily="2" charset="-78"/>
              </a:rPr>
              <a:t>در </a:t>
            </a:r>
            <a:r>
              <a:rPr lang="fa-IR" b="1" dirty="0" smtClean="0">
                <a:cs typeface="B Nazanin" panose="00000400000000000000" pitchFamily="2" charset="-78"/>
              </a:rPr>
              <a:t>بچه ها </a:t>
            </a:r>
            <a:r>
              <a:rPr lang="fa-IR" b="1" dirty="0">
                <a:cs typeface="B Nazanin" panose="00000400000000000000" pitchFamily="2" charset="-78"/>
              </a:rPr>
              <a:t>تقویت شود و این که وقتی سوختی مصرف شود قابل برگشت نیست.</a:t>
            </a:r>
            <a:endParaRPr lang="en-US" b="1" dirty="0">
              <a:cs typeface="B Nazanin" panose="00000400000000000000" pitchFamily="2" charset="-78"/>
            </a:endParaRPr>
          </a:p>
          <a:p>
            <a:pPr algn="just" rtl="1"/>
            <a:r>
              <a:rPr lang="fa-IR" b="1" dirty="0">
                <a:cs typeface="B Nazanin" panose="00000400000000000000" pitchFamily="2" charset="-78"/>
              </a:rPr>
              <a:t>در فعالیت سوخت برای همه، بچ هها به طور گروهی پوستر تهیه </a:t>
            </a:r>
            <a:r>
              <a:rPr lang="fa-IR" b="1" dirty="0" smtClean="0">
                <a:cs typeface="B Nazanin" panose="00000400000000000000" pitchFamily="2" charset="-78"/>
              </a:rPr>
              <a:t>کنند </a:t>
            </a:r>
            <a:r>
              <a:rPr lang="fa-IR" b="1" dirty="0">
                <a:cs typeface="B Nazanin" panose="00000400000000000000" pitchFamily="2" charset="-78"/>
              </a:rPr>
              <a:t>و نمایشگاهی از پوسترها درست کنند و به گفتگو بگذارند تا آنها با دیدگاه های سایر دانش آموزان آشنا شوند. </a:t>
            </a:r>
            <a:endParaRPr lang="en-US" b="1" dirty="0">
              <a:cs typeface="B Nazanin" panose="00000400000000000000" pitchFamily="2" charset="-78"/>
            </a:endParaRPr>
          </a:p>
          <a:p>
            <a:pPr algn="just"/>
            <a:endParaRPr lang="en-US" b="1" dirty="0">
              <a:cs typeface="B Nazanin" panose="00000400000000000000" pitchFamily="2" charset="-78"/>
            </a:endParaRPr>
          </a:p>
        </p:txBody>
      </p:sp>
    </p:spTree>
    <p:extLst>
      <p:ext uri="{BB962C8B-B14F-4D97-AF65-F5344CB8AC3E}">
        <p14:creationId xmlns:p14="http://schemas.microsoft.com/office/powerpoint/2010/main" val="3424073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smtClean="0">
                <a:cs typeface="B Titr" panose="00000700000000000000" pitchFamily="2" charset="-78"/>
              </a:rPr>
              <a:t>ادامه نکات آموزشی و فعالیت های پیشنهادی:</a:t>
            </a:r>
            <a:endParaRPr lang="en-US" dirty="0">
              <a:cs typeface="B Titr" panose="00000700000000000000" pitchFamily="2" charset="-78"/>
            </a:endParaRPr>
          </a:p>
        </p:txBody>
      </p:sp>
      <p:sp>
        <p:nvSpPr>
          <p:cNvPr id="3" name="Content Placeholder 2"/>
          <p:cNvSpPr>
            <a:spLocks noGrp="1"/>
          </p:cNvSpPr>
          <p:nvPr>
            <p:ph idx="1"/>
          </p:nvPr>
        </p:nvSpPr>
        <p:spPr>
          <a:xfrm>
            <a:off x="179512" y="980728"/>
            <a:ext cx="8784975" cy="5760639"/>
          </a:xfrm>
        </p:spPr>
        <p:txBody>
          <a:bodyPr>
            <a:noAutofit/>
          </a:bodyPr>
          <a:lstStyle/>
          <a:p>
            <a:pPr algn="just" rtl="1"/>
            <a:r>
              <a:rPr lang="fa-IR" sz="1200" b="1" dirty="0">
                <a:cs typeface="B Nazanin" panose="00000400000000000000" pitchFamily="2" charset="-78"/>
              </a:rPr>
              <a:t>«با دوچرخه به محل کار خود برویم تا هوای پاک داشته باشیم »</a:t>
            </a:r>
            <a:endParaRPr lang="en-US" sz="1200" b="1" dirty="0">
              <a:cs typeface="B Nazanin" panose="00000400000000000000" pitchFamily="2" charset="-78"/>
            </a:endParaRPr>
          </a:p>
          <a:p>
            <a:pPr algn="just" rtl="1"/>
            <a:r>
              <a:rPr lang="fa-IR" sz="1200" b="1" dirty="0">
                <a:cs typeface="B Nazanin" panose="00000400000000000000" pitchFamily="2" charset="-78"/>
              </a:rPr>
              <a:t>«گاز سرمایه ملی است در زمستا نها، با پوشیدن لباس گرم </a:t>
            </a:r>
            <a:r>
              <a:rPr lang="fa-IR" sz="1200" b="1" dirty="0" smtClean="0">
                <a:cs typeface="B Nazanin" panose="00000400000000000000" pitchFamily="2" charset="-78"/>
              </a:rPr>
              <a:t>شعله بخاری </a:t>
            </a:r>
            <a:r>
              <a:rPr lang="fa-IR" sz="1200" b="1" dirty="0">
                <a:cs typeface="B Nazanin" panose="00000400000000000000" pitchFamily="2" charset="-78"/>
              </a:rPr>
              <a:t>را کم کرده و آن را حفظ کنیم »</a:t>
            </a:r>
            <a:endParaRPr lang="en-US" sz="1200" b="1" dirty="0">
              <a:cs typeface="B Nazanin" panose="00000400000000000000" pitchFamily="2" charset="-78"/>
            </a:endParaRPr>
          </a:p>
          <a:p>
            <a:pPr algn="just" rtl="1"/>
            <a:r>
              <a:rPr lang="fa-IR" sz="1200" b="1" dirty="0">
                <a:cs typeface="B Nazanin" panose="00000400000000000000" pitchFamily="2" charset="-78"/>
              </a:rPr>
              <a:t>بچه ها در، درست کردن پوستر ها و تعیین شعارها می توانند از خانواد ههای خود کمک بگیرند.</a:t>
            </a:r>
            <a:endParaRPr lang="en-US" sz="1200" b="1" dirty="0">
              <a:cs typeface="B Nazanin" panose="00000400000000000000" pitchFamily="2" charset="-78"/>
            </a:endParaRPr>
          </a:p>
          <a:p>
            <a:pPr algn="just" rtl="1"/>
            <a:r>
              <a:rPr lang="fa-IR" sz="1200" b="1" dirty="0">
                <a:cs typeface="B Nazanin" panose="00000400000000000000" pitchFamily="2" charset="-78"/>
              </a:rPr>
              <a:t>بچه ها را به دنیایی ببرید که در آن سوخت ها کاملاً تمام شده اند. نفت، گاز، بنزین، چوب ها )جنگل ها( همه تمام شده اند.</a:t>
            </a:r>
            <a:endParaRPr lang="en-US" sz="1200" b="1" dirty="0">
              <a:cs typeface="B Nazanin" panose="00000400000000000000" pitchFamily="2" charset="-78"/>
            </a:endParaRPr>
          </a:p>
          <a:p>
            <a:pPr algn="just" rtl="1"/>
            <a:r>
              <a:rPr lang="fa-IR" sz="1200" b="1" dirty="0">
                <a:cs typeface="B Nazanin" panose="00000400000000000000" pitchFamily="2" charset="-78"/>
              </a:rPr>
              <a:t>اکنون بخواهید راه حل هایی برای پخت و پز، گرم کردن خانه ها، حمل و نقل پیشنهاد کنند. ممکن است راه ح لهایی که بچه ها </a:t>
            </a:r>
            <a:r>
              <a:rPr lang="fa-IR" sz="1200" b="1" dirty="0" smtClean="0">
                <a:cs typeface="B Nazanin" panose="00000400000000000000" pitchFamily="2" charset="-78"/>
              </a:rPr>
              <a:t>ارائه می </a:t>
            </a:r>
            <a:r>
              <a:rPr lang="fa-IR" sz="1200" b="1" dirty="0">
                <a:cs typeface="B Nazanin" panose="00000400000000000000" pitchFamily="2" charset="-78"/>
              </a:rPr>
              <a:t>کنند عملی و جامع نباشد، اما شما راه حل ها را در کلاس به بحث بگذارید.</a:t>
            </a:r>
            <a:endParaRPr lang="en-US" sz="1200" b="1" dirty="0">
              <a:cs typeface="B Nazanin" panose="00000400000000000000" pitchFamily="2" charset="-78"/>
            </a:endParaRPr>
          </a:p>
          <a:p>
            <a:pPr algn="just" rtl="1"/>
            <a:r>
              <a:rPr lang="en-US" sz="1200" b="1" dirty="0">
                <a:cs typeface="B Nazanin" panose="00000400000000000000" pitchFamily="2" charset="-78"/>
              </a:rPr>
              <a:t> </a:t>
            </a:r>
            <a:r>
              <a:rPr lang="fa-IR" sz="1200" b="1" dirty="0" smtClean="0">
                <a:cs typeface="B Nazanin" panose="00000400000000000000" pitchFamily="2" charset="-78"/>
              </a:rPr>
              <a:t>ساختن </a:t>
            </a:r>
            <a:r>
              <a:rPr lang="fa-IR" sz="1200" b="1" dirty="0">
                <a:cs typeface="B Nazanin" panose="00000400000000000000" pitchFamily="2" charset="-78"/>
              </a:rPr>
              <a:t>ماشین به نکات زیر توجه فرمایید:</a:t>
            </a:r>
            <a:endParaRPr lang="en-US" sz="1200" b="1" dirty="0">
              <a:cs typeface="B Nazanin" panose="00000400000000000000" pitchFamily="2" charset="-78"/>
            </a:endParaRPr>
          </a:p>
          <a:p>
            <a:pPr algn="just" rtl="1"/>
            <a:r>
              <a:rPr lang="en-US" sz="1200" b="1" dirty="0">
                <a:cs typeface="B Nazanin" panose="00000400000000000000" pitchFamily="2" charset="-78"/>
              </a:rPr>
              <a:t> </a:t>
            </a:r>
            <a:r>
              <a:rPr lang="fa-IR" sz="1200" b="1" dirty="0" smtClean="0">
                <a:cs typeface="B Nazanin" panose="00000400000000000000" pitchFamily="2" charset="-78"/>
              </a:rPr>
              <a:t>اندازه </a:t>
            </a:r>
            <a:r>
              <a:rPr lang="fa-IR" sz="1200" b="1" dirty="0">
                <a:cs typeface="B Nazanin" panose="00000400000000000000" pitchFamily="2" charset="-78"/>
              </a:rPr>
              <a:t>سوراخی که </a:t>
            </a:r>
            <a:r>
              <a:rPr lang="fa-IR" sz="1200" b="1" dirty="0" smtClean="0">
                <a:cs typeface="B Nazanin" panose="00000400000000000000" pitchFamily="2" charset="-78"/>
              </a:rPr>
              <a:t>دهانه بادکنک </a:t>
            </a:r>
            <a:r>
              <a:rPr lang="fa-IR" sz="1200" b="1" dirty="0">
                <a:cs typeface="B Nazanin" panose="00000400000000000000" pitchFamily="2" charset="-78"/>
              </a:rPr>
              <a:t>در آن قرار می </a:t>
            </a:r>
            <a:r>
              <a:rPr lang="fa-IR" sz="1200" b="1" dirty="0" smtClean="0">
                <a:cs typeface="B Nazanin" panose="00000400000000000000" pitchFamily="2" charset="-78"/>
              </a:rPr>
              <a:t>گیرد باید </a:t>
            </a:r>
            <a:r>
              <a:rPr lang="fa-IR" sz="1200" b="1" dirty="0">
                <a:cs typeface="B Nazanin" panose="00000400000000000000" pitchFamily="2" charset="-78"/>
              </a:rPr>
              <a:t>دقیق تعبیه شود؛ اگر قطر سوراخ کوچک باشد، هوا با سرعت کم خارج می شود و ماشین </a:t>
            </a:r>
            <a:r>
              <a:rPr lang="fa-IR" sz="1200" b="1" dirty="0" smtClean="0">
                <a:cs typeface="B Nazanin" panose="00000400000000000000" pitchFamily="2" charset="-78"/>
              </a:rPr>
              <a:t>حرکت       </a:t>
            </a:r>
            <a:r>
              <a:rPr lang="fa-IR" sz="1200" b="1" dirty="0">
                <a:cs typeface="B Nazanin" panose="00000400000000000000" pitchFamily="2" charset="-78"/>
              </a:rPr>
              <a:t>نمی کند.</a:t>
            </a:r>
            <a:endParaRPr lang="en-US" sz="1200" b="1" dirty="0">
              <a:cs typeface="B Nazanin" panose="00000400000000000000" pitchFamily="2" charset="-78"/>
            </a:endParaRPr>
          </a:p>
          <a:p>
            <a:pPr algn="just" rtl="1"/>
            <a:r>
              <a:rPr lang="en-US" sz="1200" b="1" dirty="0">
                <a:cs typeface="B Nazanin" panose="00000400000000000000" pitchFamily="2" charset="-78"/>
              </a:rPr>
              <a:t> </a:t>
            </a:r>
            <a:r>
              <a:rPr lang="fa-IR" sz="1200" b="1" dirty="0">
                <a:cs typeface="B Nazanin" panose="00000400000000000000" pitchFamily="2" charset="-78"/>
              </a:rPr>
              <a:t>سوراخ های روی پاکت نسبت به سطح زمین باید در فاصل های باشد که کف ماشین روی زمین قرار نگیرد، تا اصطکاک مانع حرکت نشود.</a:t>
            </a:r>
            <a:endParaRPr lang="en-US" sz="1200" b="1" dirty="0">
              <a:cs typeface="B Nazanin" panose="00000400000000000000" pitchFamily="2" charset="-78"/>
            </a:endParaRPr>
          </a:p>
          <a:p>
            <a:pPr algn="just" rtl="1"/>
            <a:r>
              <a:rPr lang="en-US" sz="1200" b="1" dirty="0">
                <a:cs typeface="B Nazanin" panose="00000400000000000000" pitchFamily="2" charset="-78"/>
              </a:rPr>
              <a:t> </a:t>
            </a:r>
            <a:r>
              <a:rPr lang="fa-IR" sz="1200" b="1" dirty="0">
                <a:cs typeface="B Nazanin" panose="00000400000000000000" pitchFamily="2" charset="-78"/>
              </a:rPr>
              <a:t>کوچک بودن بادکنک یا کم باد کردن آن باعث می شود ماشین نتواند مسافت بیشتری طی کند.</a:t>
            </a:r>
            <a:endParaRPr lang="en-US" sz="1200" b="1" dirty="0">
              <a:cs typeface="B Nazanin" panose="00000400000000000000" pitchFamily="2" charset="-78"/>
            </a:endParaRPr>
          </a:p>
          <a:p>
            <a:pPr algn="just" rtl="1"/>
            <a:r>
              <a:rPr lang="en-US" sz="1200" b="1" dirty="0">
                <a:cs typeface="B Nazanin" panose="00000400000000000000" pitchFamily="2" charset="-78"/>
              </a:rPr>
              <a:t> </a:t>
            </a:r>
            <a:r>
              <a:rPr lang="fa-IR" sz="1200" b="1" dirty="0">
                <a:cs typeface="B Nazanin" panose="00000400000000000000" pitchFamily="2" charset="-78"/>
              </a:rPr>
              <a:t>خارج شدن قرقره ها از سیخ چوبی مانع حرکت ماشین می شود. با گذاشتن واشر یا خمیر بازی مانع خارج شدن قرقره ها از سیخ شوید.</a:t>
            </a:r>
            <a:endParaRPr lang="en-US" sz="1200" b="1" dirty="0">
              <a:cs typeface="B Nazanin" panose="00000400000000000000" pitchFamily="2" charset="-78"/>
            </a:endParaRPr>
          </a:p>
          <a:p>
            <a:pPr algn="just" rtl="1"/>
            <a:r>
              <a:rPr lang="en-US" sz="1200" b="1" dirty="0">
                <a:cs typeface="B Nazanin" panose="00000400000000000000" pitchFamily="2" charset="-78"/>
              </a:rPr>
              <a:t> </a:t>
            </a:r>
            <a:r>
              <a:rPr lang="fa-IR" sz="1200" b="1" dirty="0">
                <a:cs typeface="B Nazanin" panose="00000400000000000000" pitchFamily="2" charset="-78"/>
              </a:rPr>
              <a:t>از هر نوع جسم غلتان </a:t>
            </a:r>
            <a:r>
              <a:rPr lang="fa-IR" sz="1200" b="1" dirty="0" smtClean="0">
                <a:cs typeface="B Nazanin" panose="00000400000000000000" pitchFamily="2" charset="-78"/>
              </a:rPr>
              <a:t>می توانید </a:t>
            </a:r>
            <a:r>
              <a:rPr lang="fa-IR" sz="1200" b="1" dirty="0">
                <a:cs typeface="B Nazanin" panose="00000400000000000000" pitchFamily="2" charset="-78"/>
              </a:rPr>
              <a:t>به عنوان چر خهای </a:t>
            </a:r>
            <a:r>
              <a:rPr lang="fa-IR" sz="1200" b="1" dirty="0" smtClean="0">
                <a:cs typeface="B Nazanin" panose="00000400000000000000" pitchFamily="2" charset="-78"/>
              </a:rPr>
              <a:t>ماشین استفاده </a:t>
            </a:r>
            <a:r>
              <a:rPr lang="fa-IR" sz="1200" b="1" dirty="0">
                <a:cs typeface="B Nazanin" panose="00000400000000000000" pitchFamily="2" charset="-78"/>
              </a:rPr>
              <a:t>کنید.</a:t>
            </a:r>
            <a:endParaRPr lang="en-US" sz="1200" b="1" dirty="0">
              <a:cs typeface="B Nazanin" panose="00000400000000000000" pitchFamily="2" charset="-78"/>
            </a:endParaRPr>
          </a:p>
          <a:p>
            <a:pPr algn="just" rtl="1"/>
            <a:r>
              <a:rPr lang="fa-IR" sz="1200" b="1" dirty="0">
                <a:cs typeface="B Nazanin" panose="00000400000000000000" pitchFamily="2" charset="-78"/>
              </a:rPr>
              <a:t>اجازه دهید گروهی که ماشین آنها به خوبی حرکت می کند </a:t>
            </a:r>
            <a:r>
              <a:rPr lang="fa-IR" sz="1200" b="1" dirty="0" smtClean="0">
                <a:cs typeface="B Nazanin" panose="00000400000000000000" pitchFamily="2" charset="-78"/>
              </a:rPr>
              <a:t>درباره </a:t>
            </a:r>
            <a:r>
              <a:rPr lang="fa-IR" sz="1200" b="1" dirty="0">
                <a:cs typeface="B Nazanin" panose="00000400000000000000" pitchFamily="2" charset="-78"/>
              </a:rPr>
              <a:t>ساخت ماشین خود برای کلاس صحبت کنند. گرو ههایی که نیاز به کمک دارند را راهنمایی کنید. این مسابقه را برای </a:t>
            </a:r>
            <a:r>
              <a:rPr lang="fa-IR" sz="1200" b="1" dirty="0" smtClean="0">
                <a:cs typeface="B Nazanin" panose="00000400000000000000" pitchFamily="2" charset="-78"/>
              </a:rPr>
              <a:t>بچه ها </a:t>
            </a:r>
            <a:r>
              <a:rPr lang="fa-IR" sz="1200" b="1" dirty="0">
                <a:cs typeface="B Nazanin" panose="00000400000000000000" pitchFamily="2" charset="-78"/>
              </a:rPr>
              <a:t>لذت بخش کنید توجه کنید اضطرابی در آنها به وجود نیاید.</a:t>
            </a:r>
            <a:endParaRPr lang="en-US" sz="1200" b="1" dirty="0">
              <a:cs typeface="B Nazanin" panose="00000400000000000000" pitchFamily="2" charset="-78"/>
            </a:endParaRPr>
          </a:p>
          <a:p>
            <a:pPr algn="just" rtl="1"/>
            <a:r>
              <a:rPr lang="fa-IR" sz="1200" b="1" dirty="0">
                <a:cs typeface="B Nazanin" panose="00000400000000000000" pitchFamily="2" charset="-78"/>
              </a:rPr>
              <a:t>این ماشین یک نمونه ساده است، شما </a:t>
            </a:r>
            <a:r>
              <a:rPr lang="fa-IR" sz="1200" b="1" dirty="0" smtClean="0">
                <a:cs typeface="B Nazanin" panose="00000400000000000000" pitchFamily="2" charset="-78"/>
              </a:rPr>
              <a:t>می توانید </a:t>
            </a:r>
            <a:r>
              <a:rPr lang="fa-IR" sz="1200" b="1" dirty="0">
                <a:cs typeface="B Nazanin" panose="00000400000000000000" pitchFamily="2" charset="-78"/>
              </a:rPr>
              <a:t>با توجه به موقعیت کلاس </a:t>
            </a:r>
            <a:r>
              <a:rPr lang="fa-IR" sz="1200" b="1" dirty="0" smtClean="0">
                <a:cs typeface="B Nazanin" panose="00000400000000000000" pitchFamily="2" charset="-78"/>
              </a:rPr>
              <a:t>ماشین های </a:t>
            </a:r>
            <a:r>
              <a:rPr lang="fa-IR" sz="1200" b="1" dirty="0">
                <a:cs typeface="B Nazanin" panose="00000400000000000000" pitchFamily="2" charset="-78"/>
              </a:rPr>
              <a:t>دیگری طراحی کنید.</a:t>
            </a:r>
            <a:endParaRPr lang="en-US" sz="1200" b="1" dirty="0">
              <a:cs typeface="B Nazanin" panose="00000400000000000000" pitchFamily="2" charset="-78"/>
            </a:endParaRPr>
          </a:p>
          <a:p>
            <a:pPr algn="just" rtl="1"/>
            <a:r>
              <a:rPr lang="fa-IR" sz="1200" b="1" dirty="0">
                <a:cs typeface="B Nazanin" panose="00000400000000000000" pitchFamily="2" charset="-78"/>
              </a:rPr>
              <a:t>بچه ها </a:t>
            </a:r>
            <a:r>
              <a:rPr lang="fa-IR" sz="1200" b="1" dirty="0" smtClean="0">
                <a:cs typeface="B Nazanin" panose="00000400000000000000" pitchFamily="2" charset="-78"/>
              </a:rPr>
              <a:t>درباره فایده ها </a:t>
            </a:r>
            <a:r>
              <a:rPr lang="fa-IR" sz="1200" b="1" dirty="0">
                <a:cs typeface="B Nazanin" panose="00000400000000000000" pitchFamily="2" charset="-78"/>
              </a:rPr>
              <a:t>و مشکلات جایگزین کردن ماشین بادکنکی به جای خودروها بحث کنند به طور مثال ترکیدن بادکنک یا تمام شدن هوای بادکنک و ... از جمله مشکلات است و فایده ها می تواند آلوده نشدن هوا، تمام نشدن </a:t>
            </a:r>
            <a:r>
              <a:rPr lang="fa-IR" sz="1200" b="1" dirty="0" smtClean="0">
                <a:cs typeface="B Nazanin" panose="00000400000000000000" pitchFamily="2" charset="-78"/>
              </a:rPr>
              <a:t>سوخت ها</a:t>
            </a:r>
            <a:r>
              <a:rPr lang="fa-IR" sz="1200" b="1" dirty="0">
                <a:cs typeface="B Nazanin" panose="00000400000000000000" pitchFamily="2" charset="-78"/>
              </a:rPr>
              <a:t>، ارزان بودن و همیشگی بودن باشد.</a:t>
            </a:r>
            <a:endParaRPr lang="en-US" sz="1200" b="1" dirty="0">
              <a:cs typeface="B Nazanin" panose="00000400000000000000" pitchFamily="2" charset="-78"/>
            </a:endParaRPr>
          </a:p>
          <a:p>
            <a:pPr algn="just"/>
            <a:endParaRPr lang="en-US" sz="1200" b="1" dirty="0">
              <a:cs typeface="B Nazanin" panose="00000400000000000000" pitchFamily="2" charset="-78"/>
            </a:endParaRPr>
          </a:p>
        </p:txBody>
      </p:sp>
    </p:spTree>
    <p:extLst>
      <p:ext uri="{BB962C8B-B14F-4D97-AF65-F5344CB8AC3E}">
        <p14:creationId xmlns:p14="http://schemas.microsoft.com/office/powerpoint/2010/main" val="19703270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fa-IR" dirty="0" smtClean="0">
                <a:cs typeface="B Titr" panose="00000700000000000000" pitchFamily="2" charset="-78"/>
              </a:rPr>
              <a:t>بررسی صفحات 54 و 55:</a:t>
            </a:r>
            <a:endParaRPr lang="en-US" dirty="0">
              <a:cs typeface="B Titr" panose="00000700000000000000" pitchFamily="2" charset="-78"/>
            </a:endParaRPr>
          </a:p>
        </p:txBody>
      </p:sp>
      <p:sp>
        <p:nvSpPr>
          <p:cNvPr id="3" name="Content Placeholder 2"/>
          <p:cNvSpPr>
            <a:spLocks noGrp="1"/>
          </p:cNvSpPr>
          <p:nvPr>
            <p:ph idx="1"/>
          </p:nvPr>
        </p:nvSpPr>
        <p:spPr>
          <a:xfrm>
            <a:off x="179512" y="1196752"/>
            <a:ext cx="8856983" cy="5400599"/>
          </a:xfrm>
        </p:spPr>
        <p:txBody>
          <a:bodyPr/>
          <a:lstStyle/>
          <a:p>
            <a:pPr algn="just" rtl="1">
              <a:lnSpc>
                <a:spcPct val="150000"/>
              </a:lnSpc>
            </a:pPr>
            <a:r>
              <a:rPr lang="fa-IR" b="1" dirty="0">
                <a:cs typeface="B Nazanin" panose="00000400000000000000" pitchFamily="2" charset="-78"/>
              </a:rPr>
              <a:t>صفحه ي 54 : در اين صفحه ي عنواني دانش آموزان در باره تصوير و سوخت صحبت و گفت و گو مي كنند و موارد استفاده از سوخت را بين مي كنند . ضمن گفت و </a:t>
            </a:r>
            <a:r>
              <a:rPr lang="fa-IR" b="1" dirty="0" smtClean="0">
                <a:cs typeface="B Nazanin" panose="00000400000000000000" pitchFamily="2" charset="-78"/>
              </a:rPr>
              <a:t>گوهايي </a:t>
            </a:r>
            <a:r>
              <a:rPr lang="fa-IR" b="1" dirty="0">
                <a:cs typeface="B Nazanin" panose="00000400000000000000" pitchFamily="2" charset="-78"/>
              </a:rPr>
              <a:t>كه مي شود تعريف سوخت را هم ياد مي گيرند و بيان مي كنند . </a:t>
            </a:r>
            <a:r>
              <a:rPr lang="fa-IR" b="1" dirty="0" smtClean="0">
                <a:cs typeface="B Nazanin" panose="00000400000000000000" pitchFamily="2" charset="-78"/>
              </a:rPr>
              <a:t>يك </a:t>
            </a:r>
            <a:r>
              <a:rPr lang="fa-IR" b="1" dirty="0">
                <a:cs typeface="B Nazanin" panose="00000400000000000000" pitchFamily="2" charset="-78"/>
              </a:rPr>
              <a:t>فيلم آموزشي هم نشان داده مي شود و بچه ها نظرات خود را بيان مي كنند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صفحه ي 55 : در مورد ترافيك ها ي سنگين صحبت صحبت مي كنيم و با پرسش و پاسخ هايي كه صورت مي گيرد بچه ها پي مي برند كه صداي بوق ماشين ها و دود آن ها چقدر آزار دهنده است </a:t>
            </a:r>
            <a:r>
              <a:rPr lang="fa-IR" b="1" dirty="0" smtClean="0">
                <a:cs typeface="B Nazanin" panose="00000400000000000000" pitchFamily="2" charset="-78"/>
              </a:rPr>
              <a:t>و </a:t>
            </a:r>
            <a:r>
              <a:rPr lang="fa-IR" b="1" dirty="0">
                <a:cs typeface="B Nazanin" panose="00000400000000000000" pitchFamily="2" charset="-78"/>
              </a:rPr>
              <a:t>اين صفحه ا تصوير خواني مي كنند و نظرات خود را بيان مي نمايند </a:t>
            </a:r>
            <a:r>
              <a:rPr lang="fa-IR" b="1" dirty="0" smtClean="0">
                <a:cs typeface="B Nazanin" panose="00000400000000000000" pitchFamily="2" charset="-78"/>
              </a:rPr>
              <a:t>و با </a:t>
            </a:r>
            <a:r>
              <a:rPr lang="fa-IR" b="1" dirty="0">
                <a:cs typeface="B Nazanin" panose="00000400000000000000" pitchFamily="2" charset="-78"/>
              </a:rPr>
              <a:t>بيان خاطرات خود به </a:t>
            </a:r>
            <a:r>
              <a:rPr lang="fa-IR" b="1" dirty="0" smtClean="0">
                <a:cs typeface="B Nazanin" panose="00000400000000000000" pitchFamily="2" charset="-78"/>
              </a:rPr>
              <a:t>پرسش </a:t>
            </a:r>
            <a:r>
              <a:rPr lang="fa-IR" b="1" dirty="0">
                <a:cs typeface="B Nazanin" panose="00000400000000000000" pitchFamily="2" charset="-78"/>
              </a:rPr>
              <a:t>هاي گفت و گو كنيم پاسخ مي </a:t>
            </a:r>
            <a:r>
              <a:rPr lang="fa-IR" b="1" dirty="0" smtClean="0">
                <a:cs typeface="B Nazanin" panose="00000400000000000000" pitchFamily="2" charset="-78"/>
              </a:rPr>
              <a:t>دهند. </a:t>
            </a:r>
            <a:r>
              <a:rPr lang="fa-IR" b="1" dirty="0">
                <a:cs typeface="B Nazanin" panose="00000400000000000000" pitchFamily="2" charset="-78"/>
              </a:rPr>
              <a:t>بچه ها در مورد رفت و آمد هاي خود و ازدحام وسايل نقليه گفت و گو مي كنند .</a:t>
            </a:r>
            <a:endParaRPr lang="en-US" b="1" dirty="0">
              <a:cs typeface="B Nazanin" panose="00000400000000000000" pitchFamily="2" charset="-78"/>
            </a:endParaRPr>
          </a:p>
          <a:p>
            <a:pPr algn="just">
              <a:lnSpc>
                <a:spcPct val="150000"/>
              </a:lnSpc>
            </a:pPr>
            <a:endParaRPr lang="en-US" b="1" dirty="0">
              <a:cs typeface="B Nazanin" panose="00000400000000000000" pitchFamily="2" charset="-78"/>
            </a:endParaRPr>
          </a:p>
        </p:txBody>
      </p:sp>
    </p:spTree>
    <p:extLst>
      <p:ext uri="{BB962C8B-B14F-4D97-AF65-F5344CB8AC3E}">
        <p14:creationId xmlns:p14="http://schemas.microsoft.com/office/powerpoint/2010/main" val="40241735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7125113" cy="924475"/>
          </a:xfrm>
        </p:spPr>
        <p:txBody>
          <a:bodyPr/>
          <a:lstStyle/>
          <a:p>
            <a:pPr algn="r" rtl="1"/>
            <a:r>
              <a:rPr lang="fa-IR" dirty="0">
                <a:cs typeface="B Titr" panose="00000700000000000000" pitchFamily="2" charset="-78"/>
              </a:rPr>
              <a:t>بررسی </a:t>
            </a:r>
            <a:r>
              <a:rPr lang="fa-IR" dirty="0" smtClean="0">
                <a:cs typeface="B Titr" panose="00000700000000000000" pitchFamily="2" charset="-78"/>
              </a:rPr>
              <a:t>صفحه 56 :</a:t>
            </a:r>
            <a:endParaRPr lang="en-US" dirty="0"/>
          </a:p>
        </p:txBody>
      </p:sp>
      <p:sp>
        <p:nvSpPr>
          <p:cNvPr id="3" name="Content Placeholder 2"/>
          <p:cNvSpPr>
            <a:spLocks noGrp="1"/>
          </p:cNvSpPr>
          <p:nvPr>
            <p:ph idx="1"/>
          </p:nvPr>
        </p:nvSpPr>
        <p:spPr>
          <a:xfrm>
            <a:off x="179512" y="1052736"/>
            <a:ext cx="8856983" cy="5400599"/>
          </a:xfrm>
        </p:spPr>
        <p:txBody>
          <a:bodyPr>
            <a:normAutofit fontScale="92500" lnSpcReduction="20000"/>
          </a:bodyPr>
          <a:lstStyle/>
          <a:p>
            <a:pPr algn="just" rtl="1">
              <a:lnSpc>
                <a:spcPct val="120000"/>
              </a:lnSpc>
            </a:pPr>
            <a:r>
              <a:rPr lang="fa-IR" b="1" dirty="0">
                <a:cs typeface="B Nazanin" panose="00000400000000000000" pitchFamily="2" charset="-78"/>
              </a:rPr>
              <a:t>صفحه 56 : در اين صفحه به انواع سوخت گيري هاي وسايل نقليه مي </a:t>
            </a:r>
            <a:r>
              <a:rPr lang="fa-IR" b="1" dirty="0" smtClean="0">
                <a:cs typeface="B Nazanin" panose="00000400000000000000" pitchFamily="2" charset="-78"/>
              </a:rPr>
              <a:t>پردازيم </a:t>
            </a:r>
            <a:r>
              <a:rPr lang="fa-IR" b="1" dirty="0">
                <a:cs typeface="B Nazanin" panose="00000400000000000000" pitchFamily="2" charset="-78"/>
              </a:rPr>
              <a:t>و بچه ها خاطرات خود را در زمينه ي سوخت گيري و شلو غي هاي آن بيان مي </a:t>
            </a:r>
            <a:r>
              <a:rPr lang="fa-IR" b="1" dirty="0" smtClean="0">
                <a:cs typeface="B Nazanin" panose="00000400000000000000" pitchFamily="2" charset="-78"/>
              </a:rPr>
              <a:t>كنند . و </a:t>
            </a:r>
            <a:r>
              <a:rPr lang="fa-IR" b="1" dirty="0">
                <a:cs typeface="B Nazanin" panose="00000400000000000000" pitchFamily="2" charset="-78"/>
              </a:rPr>
              <a:t>در مورد </a:t>
            </a:r>
            <a:r>
              <a:rPr lang="fa-IR" b="1" dirty="0" smtClean="0">
                <a:cs typeface="B Nazanin" panose="00000400000000000000" pitchFamily="2" charset="-78"/>
              </a:rPr>
              <a:t>خودرو </a:t>
            </a:r>
            <a:r>
              <a:rPr lang="fa-IR" b="1" dirty="0">
                <a:cs typeface="B Nazanin" panose="00000400000000000000" pitchFamily="2" charset="-78"/>
              </a:rPr>
              <a:t>هاي شخصي و </a:t>
            </a:r>
            <a:r>
              <a:rPr lang="fa-IR" b="1" dirty="0" smtClean="0">
                <a:cs typeface="B Nazanin" panose="00000400000000000000" pitchFamily="2" charset="-78"/>
              </a:rPr>
              <a:t>عمومي </a:t>
            </a:r>
            <a:r>
              <a:rPr lang="fa-IR" b="1" dirty="0">
                <a:cs typeface="B Nazanin" panose="00000400000000000000" pitchFamily="2" charset="-78"/>
              </a:rPr>
              <a:t>صحبت مي شود در زمينه ي جمع آوري اطلاعات دانش آموزان تحقيقي را انجام داده و به كلاس ارائه مي نمايند . در قسمت گفت و گو بچه ها به فوايد استفاده از خود روهاي عمومي پي مي برند و با پرسش و پاسخ هايي كه صورت مي گيرد در مي يابند كه بايد كمتر از خود رو هاي تك سرنشين استفاده كرد . البته مشكلات </a:t>
            </a:r>
            <a:r>
              <a:rPr lang="fa-IR" b="1" dirty="0" smtClean="0">
                <a:cs typeface="B Nazanin" panose="00000400000000000000" pitchFamily="2" charset="-78"/>
              </a:rPr>
              <a:t>خودروهاي </a:t>
            </a:r>
            <a:r>
              <a:rPr lang="fa-IR" b="1" dirty="0">
                <a:cs typeface="B Nazanin" panose="00000400000000000000" pitchFamily="2" charset="-78"/>
              </a:rPr>
              <a:t>عمومي را هم بيان مي كنند ولي درنهايت به اين نتيجه مي رسند كه براي كمتر آلوده شدن هوا و صرفه جويي در سوخت و كمتر شدن آلودگي هاي صوتي بهتر است از </a:t>
            </a:r>
            <a:r>
              <a:rPr lang="fa-IR" b="1" dirty="0" smtClean="0">
                <a:cs typeface="B Nazanin" panose="00000400000000000000" pitchFamily="2" charset="-78"/>
              </a:rPr>
              <a:t>خودروهاي </a:t>
            </a:r>
            <a:r>
              <a:rPr lang="fa-IR" b="1" dirty="0">
                <a:cs typeface="B Nazanin" panose="00000400000000000000" pitchFamily="2" charset="-78"/>
              </a:rPr>
              <a:t>عمومي استفاده شود اگر يك خودروي عمومي چهل سرنشين داشته باشد يعني اين كه چهل خودروي شخصي خاموش است و در مصرف سوخت صرفه جويي شده است .</a:t>
            </a:r>
            <a:endParaRPr lang="en-US" b="1" dirty="0">
              <a:cs typeface="B Nazanin" panose="00000400000000000000" pitchFamily="2" charset="-78"/>
            </a:endParaRPr>
          </a:p>
          <a:p>
            <a:pPr marL="0" indent="0" algn="just" rtl="1">
              <a:lnSpc>
                <a:spcPct val="120000"/>
              </a:lnSpc>
              <a:buNone/>
            </a:pPr>
            <a:endParaRPr lang="en-US" b="1" dirty="0">
              <a:cs typeface="B Nazanin" panose="00000400000000000000" pitchFamily="2" charset="-78"/>
            </a:endParaRPr>
          </a:p>
          <a:p>
            <a:pPr algn="just" rtl="1">
              <a:lnSpc>
                <a:spcPct val="120000"/>
              </a:lnSpc>
            </a:pPr>
            <a:r>
              <a:rPr lang="fa-IR" b="1" dirty="0">
                <a:cs typeface="B Nazanin" panose="00000400000000000000" pitchFamily="2" charset="-78"/>
              </a:rPr>
              <a:t>آزمايش مربوط به اين صفحه : در مرحله ي اول : تعدادي دانش آموز مي آوريم و </a:t>
            </a:r>
            <a:r>
              <a:rPr lang="fa-IR" b="1" dirty="0" smtClean="0">
                <a:cs typeface="B Nazanin" panose="00000400000000000000" pitchFamily="2" charset="-78"/>
              </a:rPr>
              <a:t> </a:t>
            </a:r>
            <a:r>
              <a:rPr lang="fa-IR" b="1" dirty="0">
                <a:cs typeface="B Nazanin" panose="00000400000000000000" pitchFamily="2" charset="-78"/>
              </a:rPr>
              <a:t>به هر كدام يك ليوان مي دهيم يك پارچ آب هم داريم براي هر دانش آموز به مقدار مساوي آب مي ريزيم و به آن ها مي گوييم اين سوخت است . </a:t>
            </a:r>
            <a:r>
              <a:rPr lang="fa-IR" b="1" dirty="0" smtClean="0">
                <a:cs typeface="B Nazanin" panose="00000400000000000000" pitchFamily="2" charset="-78"/>
              </a:rPr>
              <a:t>شما هم </a:t>
            </a:r>
            <a:r>
              <a:rPr lang="fa-IR" b="1" dirty="0">
                <a:cs typeface="B Nazanin" panose="00000400000000000000" pitchFamily="2" charset="-78"/>
              </a:rPr>
              <a:t>خودروي شخصي با اين سوخت كه داريد در كلاس حركت كنيد و سه تا زو مي توانيد سوخت خود را تمام كنيد . . وقتي بچه ها اين بازي را كردند سیال مي كنيم بچه ها صدا ها را شنيديد ؟ پارچ آب هم كه بيشتر آن مصرف شد درسته ؟ حالا بازي دوم : يك دانش آموز را مي آوريم . و يك ليوان به او مي دهيم و از پارچ ديگر به همان اندازه ي بازيكنان قبلي آب مي ريزيم و تعدادي دانش آموز هم مي آْوريم پشت او بايستند و اين خود روي عمومي ما است . حالا با همان سه تا زو حركت كن . بعد از اين نمايش دانش آموزان بازي اول و دوم را با هم مقايسه مي كنند . و نظرات خود را بيان مي دارند . مقايسه ي پارچ آب كه در دومي بيشتر ماند . مقايسه ي صداي </a:t>
            </a:r>
            <a:r>
              <a:rPr lang="fa-IR" b="1" dirty="0" smtClean="0">
                <a:cs typeface="B Nazanin" panose="00000400000000000000" pitchFamily="2" charset="-78"/>
              </a:rPr>
              <a:t>اتومبيل </a:t>
            </a:r>
            <a:r>
              <a:rPr lang="fa-IR" b="1" dirty="0">
                <a:cs typeface="B Nazanin" panose="00000400000000000000" pitchFamily="2" charset="-78"/>
              </a:rPr>
              <a:t>شخصي و عمومي - شلوغ بودن ماشين ها - آلودگي هوا و...</a:t>
            </a:r>
            <a:endParaRPr lang="en-US" b="1" dirty="0">
              <a:cs typeface="B Nazanin" panose="00000400000000000000" pitchFamily="2" charset="-78"/>
            </a:endParaRPr>
          </a:p>
          <a:p>
            <a:pPr algn="just"/>
            <a:endParaRPr lang="en-US" dirty="0"/>
          </a:p>
        </p:txBody>
      </p:sp>
    </p:spTree>
    <p:extLst>
      <p:ext uri="{BB962C8B-B14F-4D97-AF65-F5344CB8AC3E}">
        <p14:creationId xmlns:p14="http://schemas.microsoft.com/office/powerpoint/2010/main" val="3881572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44624"/>
            <a:ext cx="7125113" cy="924475"/>
          </a:xfrm>
        </p:spPr>
        <p:txBody>
          <a:bodyPr/>
          <a:lstStyle/>
          <a:p>
            <a:pPr algn="r" rtl="1"/>
            <a:r>
              <a:rPr lang="fa-IR" dirty="0">
                <a:cs typeface="B Titr" panose="00000700000000000000" pitchFamily="2" charset="-78"/>
              </a:rPr>
              <a:t>بررسی صفحات </a:t>
            </a:r>
            <a:r>
              <a:rPr lang="fa-IR" dirty="0" smtClean="0">
                <a:cs typeface="B Titr" panose="00000700000000000000" pitchFamily="2" charset="-78"/>
              </a:rPr>
              <a:t>57 </a:t>
            </a:r>
            <a:r>
              <a:rPr lang="fa-IR" dirty="0">
                <a:cs typeface="B Titr" panose="00000700000000000000" pitchFamily="2" charset="-78"/>
              </a:rPr>
              <a:t>و </a:t>
            </a:r>
            <a:r>
              <a:rPr lang="fa-IR" dirty="0" smtClean="0">
                <a:cs typeface="B Titr" panose="00000700000000000000" pitchFamily="2" charset="-78"/>
              </a:rPr>
              <a:t>58:</a:t>
            </a:r>
            <a:endParaRPr lang="en-US" dirty="0"/>
          </a:p>
        </p:txBody>
      </p:sp>
      <p:sp>
        <p:nvSpPr>
          <p:cNvPr id="3" name="Content Placeholder 2"/>
          <p:cNvSpPr>
            <a:spLocks noGrp="1"/>
          </p:cNvSpPr>
          <p:nvPr>
            <p:ph idx="1"/>
          </p:nvPr>
        </p:nvSpPr>
        <p:spPr>
          <a:xfrm>
            <a:off x="107504" y="1124744"/>
            <a:ext cx="8856983" cy="5472607"/>
          </a:xfrm>
        </p:spPr>
        <p:txBody>
          <a:bodyPr>
            <a:normAutofit/>
          </a:bodyPr>
          <a:lstStyle/>
          <a:p>
            <a:pPr algn="just" rtl="1"/>
            <a:r>
              <a:rPr lang="fa-IR" b="1" dirty="0">
                <a:cs typeface="B Nazanin" panose="00000400000000000000" pitchFamily="2" charset="-78"/>
              </a:rPr>
              <a:t>صفحه ي 57 : در اين صفحه به اهميت هواي پاك مي پردازد </a:t>
            </a:r>
            <a:r>
              <a:rPr lang="fa-IR" b="1" dirty="0" smtClean="0">
                <a:cs typeface="B Nazanin" panose="00000400000000000000" pitchFamily="2" charset="-78"/>
              </a:rPr>
              <a:t>و اينكه </a:t>
            </a:r>
            <a:r>
              <a:rPr lang="fa-IR" b="1" dirty="0">
                <a:cs typeface="B Nazanin" panose="00000400000000000000" pitchFamily="2" charset="-78"/>
              </a:rPr>
              <a:t>چه چيز هايي هوا را آلوده مي كنند و بچه ها از خاطرات گردش و تفريح خود در </a:t>
            </a:r>
            <a:r>
              <a:rPr lang="fa-IR" b="1" dirty="0" smtClean="0">
                <a:cs typeface="B Nazanin" panose="00000400000000000000" pitchFamily="2" charset="-78"/>
              </a:rPr>
              <a:t>تفرجگاه </a:t>
            </a:r>
            <a:r>
              <a:rPr lang="fa-IR" b="1" dirty="0">
                <a:cs typeface="B Nazanin" panose="00000400000000000000" pitchFamily="2" charset="-78"/>
              </a:rPr>
              <a:t>ها صحبت مي كنند . و اين كه در تفريحات از چه وسايلي براي پخت و پز استفاده مي كنند و در اين جا به نحوه ي استفاده از آش در اين اماكن گفت و گو مي كنيم و ياد آور مي شويم كه در پايان بايد آتشي را كه از چوب يا هيزم درست كرده اند كاملا خاموش شود و علت را از خودشان مي پرسيم . در قسمت گفت و گو كنيم در باره ي انواع وسايلي كه از سوخت استفاده مي كنند صحبت مي كنيم </a:t>
            </a:r>
            <a:r>
              <a:rPr lang="fa-IR" b="1" dirty="0" smtClean="0">
                <a:cs typeface="B Nazanin" panose="00000400000000000000" pitchFamily="2" charset="-78"/>
              </a:rPr>
              <a:t>. </a:t>
            </a:r>
            <a:r>
              <a:rPr lang="fa-IR" b="1" dirty="0">
                <a:cs typeface="B Nazanin" panose="00000400000000000000" pitchFamily="2" charset="-78"/>
              </a:rPr>
              <a:t>به اهميت چوب مي پردازيم كه نبايد زياد از چوب استفاده كرد مگر اين كه خشك شده باشد و به اهميت درخت و درخت كاري مي پردازيم و به دانش آموزان مي گوييم در باره </a:t>
            </a:r>
            <a:r>
              <a:rPr lang="fa-IR" b="1" dirty="0" smtClean="0">
                <a:cs typeface="B Nazanin" panose="00000400000000000000" pitchFamily="2" charset="-78"/>
              </a:rPr>
              <a:t>نابودي </a:t>
            </a:r>
            <a:r>
              <a:rPr lang="fa-IR" b="1" dirty="0">
                <a:cs typeface="B Nazanin" panose="00000400000000000000" pitchFamily="2" charset="-78"/>
              </a:rPr>
              <a:t>جنگل ها بر اثر سوختن چوب ها تحقيقي را انجام دهند .</a:t>
            </a:r>
            <a:endParaRPr lang="en-US" b="1" dirty="0">
              <a:cs typeface="B Nazanin" panose="00000400000000000000" pitchFamily="2" charset="-78"/>
            </a:endParaRPr>
          </a:p>
          <a:p>
            <a:pPr marL="0" indent="0" algn="just" rtl="1">
              <a:buNone/>
            </a:pPr>
            <a:endParaRPr lang="en-US" b="1" dirty="0">
              <a:cs typeface="B Nazanin" panose="00000400000000000000" pitchFamily="2" charset="-78"/>
            </a:endParaRPr>
          </a:p>
          <a:p>
            <a:pPr algn="just" rtl="1"/>
            <a:r>
              <a:rPr lang="fa-IR" b="1" dirty="0" smtClean="0">
                <a:cs typeface="B Nazanin" panose="00000400000000000000" pitchFamily="2" charset="-78"/>
              </a:rPr>
              <a:t>صفحه </a:t>
            </a:r>
            <a:r>
              <a:rPr lang="fa-IR" b="1" dirty="0">
                <a:cs typeface="B Nazanin" panose="00000400000000000000" pitchFamily="2" charset="-78"/>
              </a:rPr>
              <a:t>58 : بچه هارا در اين صفحه با گفت و گوهايي كه مي كنيم به دنيايي مي بريم كه سوخت تمام شده است و بايد چه فكري بكنيم اگر يك چنين اتفاقي بيفتد چه مشكلاتي پيش مي آيد و ما چه وظيفه اي داريم . در قسمت گفت و گو كنيم بچه ها </a:t>
            </a:r>
            <a:r>
              <a:rPr lang="fa-IR" b="1" dirty="0" smtClean="0">
                <a:cs typeface="B Nazanin" panose="00000400000000000000" pitchFamily="2" charset="-78"/>
              </a:rPr>
              <a:t>درباره </a:t>
            </a:r>
            <a:r>
              <a:rPr lang="fa-IR" b="1" dirty="0">
                <a:cs typeface="B Nazanin" panose="00000400000000000000" pitchFamily="2" charset="-78"/>
              </a:rPr>
              <a:t>ي استفاده از سوخت ها گفت و گو مي كنند و تصميم مي گيرند يك تابلو يا پوستر درست كنند و مردم را به استفاده ي درست از سوخت ها دعوت كنند </a:t>
            </a:r>
            <a:r>
              <a:rPr lang="fa-IR" b="1" dirty="0" smtClean="0">
                <a:cs typeface="B Nazanin" panose="00000400000000000000" pitchFamily="2" charset="-78"/>
              </a:rPr>
              <a:t>و </a:t>
            </a:r>
            <a:r>
              <a:rPr lang="fa-IR" b="1" dirty="0">
                <a:cs typeface="B Nazanin" panose="00000400000000000000" pitchFamily="2" charset="-78"/>
              </a:rPr>
              <a:t>از آن ها مي خواهيم و راهنمايي مي كنيم كه چگونه مي توانند ميزان سوخت را در خانواده ي خود كاهش دهند .</a:t>
            </a:r>
            <a:endParaRPr lang="en-US" b="1" dirty="0">
              <a:cs typeface="B Nazanin" panose="00000400000000000000" pitchFamily="2" charset="-78"/>
            </a:endParaRPr>
          </a:p>
          <a:p>
            <a:pPr algn="just"/>
            <a:endParaRPr lang="en-US" b="1" dirty="0">
              <a:cs typeface="B Nazanin" panose="00000400000000000000" pitchFamily="2" charset="-78"/>
            </a:endParaRPr>
          </a:p>
        </p:txBody>
      </p:sp>
    </p:spTree>
    <p:extLst>
      <p:ext uri="{BB962C8B-B14F-4D97-AF65-F5344CB8AC3E}">
        <p14:creationId xmlns:p14="http://schemas.microsoft.com/office/powerpoint/2010/main" val="15162521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7125113" cy="924475"/>
          </a:xfrm>
        </p:spPr>
        <p:txBody>
          <a:bodyPr/>
          <a:lstStyle/>
          <a:p>
            <a:pPr algn="r" rtl="1"/>
            <a:r>
              <a:rPr lang="fa-IR" dirty="0">
                <a:cs typeface="B Titr" panose="00000700000000000000" pitchFamily="2" charset="-78"/>
              </a:rPr>
              <a:t>بررسی </a:t>
            </a:r>
            <a:r>
              <a:rPr lang="fa-IR" dirty="0" smtClean="0">
                <a:cs typeface="B Titr" panose="00000700000000000000" pitchFamily="2" charset="-78"/>
              </a:rPr>
              <a:t>صفحه59:</a:t>
            </a:r>
            <a:endParaRPr lang="en-US" dirty="0"/>
          </a:p>
        </p:txBody>
      </p:sp>
      <p:sp>
        <p:nvSpPr>
          <p:cNvPr id="3" name="Content Placeholder 2"/>
          <p:cNvSpPr>
            <a:spLocks noGrp="1"/>
          </p:cNvSpPr>
          <p:nvPr>
            <p:ph idx="1"/>
          </p:nvPr>
        </p:nvSpPr>
        <p:spPr>
          <a:xfrm>
            <a:off x="179512" y="980728"/>
            <a:ext cx="8784975" cy="5616623"/>
          </a:xfrm>
        </p:spPr>
        <p:txBody>
          <a:bodyPr>
            <a:normAutofit/>
          </a:bodyPr>
          <a:lstStyle/>
          <a:p>
            <a:pPr algn="just" rtl="1">
              <a:lnSpc>
                <a:spcPct val="150000"/>
              </a:lnSpc>
            </a:pPr>
            <a:r>
              <a:rPr lang="fa-IR" b="1" dirty="0">
                <a:cs typeface="B Nazanin" panose="00000400000000000000" pitchFamily="2" charset="-78"/>
              </a:rPr>
              <a:t>صفحه ي 59 : درباره نقش علم در زندگي ما صحبت مي كند و اين كه علم به كمك ما مي آيد تا كمتر از سوخت هايي كه به اتمام مي رسند استفاده كنيم </a:t>
            </a:r>
            <a:r>
              <a:rPr lang="fa-IR" b="1" dirty="0" smtClean="0">
                <a:cs typeface="B Nazanin" panose="00000400000000000000" pitchFamily="2" charset="-78"/>
              </a:rPr>
              <a:t>و </a:t>
            </a:r>
            <a:r>
              <a:rPr lang="fa-IR" b="1" dirty="0">
                <a:cs typeface="B Nazanin" panose="00000400000000000000" pitchFamily="2" charset="-78"/>
              </a:rPr>
              <a:t>بچه ها را با پرسش و پاسخ هايي كه انجام مي دهيم به سمت استفاده از انرژي خورشيد كه پايان نا پذير است هدايت مي كنيم و همين طور انرژي آب و باد .</a:t>
            </a:r>
            <a:endParaRPr lang="en-US" b="1" dirty="0">
              <a:cs typeface="B Nazanin" panose="00000400000000000000" pitchFamily="2" charset="-78"/>
            </a:endParaRPr>
          </a:p>
          <a:p>
            <a:pPr algn="just" rtl="1">
              <a:lnSpc>
                <a:spcPct val="150000"/>
              </a:lnSpc>
            </a:pPr>
            <a:r>
              <a:rPr lang="fa-IR" b="1" dirty="0" smtClean="0">
                <a:cs typeface="B Nazanin" panose="00000400000000000000" pitchFamily="2" charset="-78"/>
              </a:rPr>
              <a:t>نكته </a:t>
            </a:r>
            <a:r>
              <a:rPr lang="fa-IR" b="1" dirty="0">
                <a:cs typeface="B Nazanin" panose="00000400000000000000" pitchFamily="2" charset="-78"/>
              </a:rPr>
              <a:t>ي تاريخي را به انجام تحقيقي مي پردازيم كه از </a:t>
            </a:r>
            <a:r>
              <a:rPr lang="fa-IR" b="1" dirty="0" smtClean="0">
                <a:cs typeface="B Nazanin" panose="00000400000000000000" pitchFamily="2" charset="-78"/>
              </a:rPr>
              <a:t>بزرگترها </a:t>
            </a:r>
            <a:r>
              <a:rPr lang="fa-IR" b="1" dirty="0">
                <a:cs typeface="B Nazanin" panose="00000400000000000000" pitchFamily="2" charset="-78"/>
              </a:rPr>
              <a:t>بپرسند در زمان هاي گذشته يراي پختن غذا و گرم كردن خانه از چه وسايلي استفاده مي كردند و از چه نوع </a:t>
            </a:r>
            <a:r>
              <a:rPr lang="fa-IR" b="1" dirty="0" smtClean="0">
                <a:cs typeface="B Nazanin" panose="00000400000000000000" pitchFamily="2" charset="-78"/>
              </a:rPr>
              <a:t>سوختي </a:t>
            </a:r>
            <a:r>
              <a:rPr lang="fa-IR" b="1" dirty="0">
                <a:cs typeface="B Nazanin" panose="00000400000000000000" pitchFamily="2" charset="-78"/>
              </a:rPr>
              <a:t>؟ اين تحقيق را انجام داده و به كلاس ارائه دهند .</a:t>
            </a:r>
            <a:endParaRPr lang="en-US" b="1" dirty="0">
              <a:cs typeface="B Nazanin" panose="00000400000000000000" pitchFamily="2" charset="-78"/>
            </a:endParaRPr>
          </a:p>
          <a:p>
            <a:pPr algn="just" rtl="1">
              <a:lnSpc>
                <a:spcPct val="150000"/>
              </a:lnSpc>
            </a:pPr>
            <a:r>
              <a:rPr lang="fa-IR" b="1" dirty="0" smtClean="0">
                <a:cs typeface="B Nazanin" panose="00000400000000000000" pitchFamily="2" charset="-78"/>
              </a:rPr>
              <a:t>طبقه </a:t>
            </a:r>
            <a:r>
              <a:rPr lang="fa-IR" b="1" dirty="0">
                <a:cs typeface="B Nazanin" panose="00000400000000000000" pitchFamily="2" charset="-78"/>
              </a:rPr>
              <a:t>بندي كنيد اين صفحه وسايل را به </a:t>
            </a:r>
            <a:r>
              <a:rPr lang="fa-IR" b="1" dirty="0" smtClean="0">
                <a:cs typeface="B Nazanin" panose="00000400000000000000" pitchFamily="2" charset="-78"/>
              </a:rPr>
              <a:t>دو گروه </a:t>
            </a:r>
            <a:r>
              <a:rPr lang="fa-IR" b="1" dirty="0">
                <a:cs typeface="B Nazanin" panose="00000400000000000000" pitchFamily="2" charset="-78"/>
              </a:rPr>
              <a:t>كه نياز به سوخت دارند و نياز به سوخت ندارند طبقه بندي مي كنند .</a:t>
            </a:r>
            <a:endParaRPr lang="en-US" b="1" dirty="0">
              <a:cs typeface="B Nazanin" panose="00000400000000000000" pitchFamily="2" charset="-78"/>
            </a:endParaRPr>
          </a:p>
          <a:p>
            <a:pPr algn="just" rtl="1">
              <a:lnSpc>
                <a:spcPct val="150000"/>
              </a:lnSpc>
            </a:pPr>
            <a:r>
              <a:rPr lang="en-US" b="1" dirty="0">
                <a:cs typeface="B Nazanin" panose="00000400000000000000" pitchFamily="2" charset="-78"/>
              </a:rPr>
              <a:t> </a:t>
            </a:r>
            <a:r>
              <a:rPr lang="fa-IR" b="1" dirty="0" smtClean="0">
                <a:cs typeface="B Nazanin" panose="00000400000000000000" pitchFamily="2" charset="-78"/>
              </a:rPr>
              <a:t>در </a:t>
            </a:r>
            <a:r>
              <a:rPr lang="fa-IR" b="1" dirty="0">
                <a:cs typeface="B Nazanin" panose="00000400000000000000" pitchFamily="2" charset="-78"/>
              </a:rPr>
              <a:t>يكي از روز هاي گرم همراه خانواده ي خود از نور خورشيد براي پختن غذا و يا گرم كردن آب و غذا استفاده كنند .</a:t>
            </a:r>
            <a:endParaRPr lang="en-US" b="1" dirty="0">
              <a:cs typeface="B Nazanin" panose="00000400000000000000" pitchFamily="2" charset="-78"/>
            </a:endParaRPr>
          </a:p>
          <a:p>
            <a:pPr algn="just">
              <a:lnSpc>
                <a:spcPct val="150000"/>
              </a:lnSpc>
            </a:pPr>
            <a:endParaRPr lang="en-US" b="1" dirty="0">
              <a:cs typeface="B Nazanin" panose="00000400000000000000" pitchFamily="2" charset="-78"/>
            </a:endParaRPr>
          </a:p>
        </p:txBody>
      </p:sp>
    </p:spTree>
    <p:extLst>
      <p:ext uri="{BB962C8B-B14F-4D97-AF65-F5344CB8AC3E}">
        <p14:creationId xmlns:p14="http://schemas.microsoft.com/office/powerpoint/2010/main" val="10798481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amily\Desktop\فصل 8 علوم.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789" y="260648"/>
            <a:ext cx="4644427"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31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375" y="188640"/>
            <a:ext cx="7125113" cy="924475"/>
          </a:xfrm>
        </p:spPr>
        <p:txBody>
          <a:bodyPr/>
          <a:lstStyle/>
          <a:p>
            <a:pPr algn="r" rtl="1"/>
            <a:r>
              <a:rPr lang="fa-IR" dirty="0">
                <a:cs typeface="B Titr" panose="00000700000000000000" pitchFamily="2" charset="-78"/>
              </a:rPr>
              <a:t>دانستنی ها برای </a:t>
            </a:r>
            <a:r>
              <a:rPr lang="fa-IR" dirty="0" smtClean="0">
                <a:cs typeface="B Titr" panose="00000700000000000000" pitchFamily="2" charset="-78"/>
              </a:rPr>
              <a:t>معلم:</a:t>
            </a:r>
            <a:endParaRPr lang="en-US" dirty="0">
              <a:cs typeface="B Titr" panose="00000700000000000000" pitchFamily="2" charset="-78"/>
            </a:endParaRPr>
          </a:p>
        </p:txBody>
      </p:sp>
      <p:sp>
        <p:nvSpPr>
          <p:cNvPr id="3" name="Content Placeholder 2"/>
          <p:cNvSpPr>
            <a:spLocks noGrp="1"/>
          </p:cNvSpPr>
          <p:nvPr>
            <p:ph idx="1"/>
          </p:nvPr>
        </p:nvSpPr>
        <p:spPr>
          <a:xfrm>
            <a:off x="251520" y="1124744"/>
            <a:ext cx="8640959" cy="5400599"/>
          </a:xfrm>
        </p:spPr>
        <p:txBody>
          <a:bodyPr>
            <a:normAutofit lnSpcReduction="10000"/>
          </a:bodyPr>
          <a:lstStyle/>
          <a:p>
            <a:pPr algn="just" rtl="1">
              <a:lnSpc>
                <a:spcPct val="150000"/>
              </a:lnSpc>
            </a:pPr>
            <a:r>
              <a:rPr lang="fa-IR" b="1" dirty="0" smtClean="0">
                <a:cs typeface="B Nazanin" panose="00000400000000000000" pitchFamily="2" charset="-78"/>
              </a:rPr>
              <a:t>می </a:t>
            </a:r>
            <a:r>
              <a:rPr lang="fa-IR" b="1" dirty="0">
                <a:cs typeface="B Nazanin" panose="00000400000000000000" pitchFamily="2" charset="-78"/>
              </a:rPr>
              <a:t>توانید با تدارک یک کمد در کلاس، دست ساخته های بچه ها را در معرض نمایش قرار دهید، تا </a:t>
            </a:r>
            <a:r>
              <a:rPr lang="fa-IR" b="1" dirty="0" smtClean="0">
                <a:cs typeface="B Nazanin" panose="00000400000000000000" pitchFamily="2" charset="-78"/>
              </a:rPr>
              <a:t>زمینه </a:t>
            </a:r>
            <a:r>
              <a:rPr lang="fa-IR" b="1" dirty="0">
                <a:cs typeface="B Nazanin" panose="00000400000000000000" pitchFamily="2" charset="-78"/>
              </a:rPr>
              <a:t>فعال کردن </a:t>
            </a:r>
            <a:r>
              <a:rPr lang="fa-IR" b="1" dirty="0" smtClean="0">
                <a:cs typeface="B Nazanin" panose="00000400000000000000" pitchFamily="2" charset="-78"/>
              </a:rPr>
              <a:t>ذهن دانش آموزان </a:t>
            </a:r>
            <a:r>
              <a:rPr lang="fa-IR" b="1" dirty="0">
                <a:cs typeface="B Nazanin" panose="00000400000000000000" pitchFamily="2" charset="-78"/>
              </a:rPr>
              <a:t>فراهم گردد </a:t>
            </a:r>
            <a:r>
              <a:rPr lang="fa-IR" b="1" dirty="0" smtClean="0">
                <a:cs typeface="B Nazanin" panose="00000400000000000000" pitchFamily="2" charset="-78"/>
              </a:rPr>
              <a:t>(ویترین </a:t>
            </a:r>
            <a:r>
              <a:rPr lang="fa-IR" b="1" dirty="0">
                <a:cs typeface="B Nazanin" panose="00000400000000000000" pitchFamily="2" charset="-78"/>
              </a:rPr>
              <a:t>های </a:t>
            </a:r>
            <a:r>
              <a:rPr lang="fa-IR" b="1" dirty="0" smtClean="0">
                <a:cs typeface="B Nazanin" panose="00000400000000000000" pitchFamily="2" charset="-78"/>
              </a:rPr>
              <a:t>شیشه ای </a:t>
            </a:r>
            <a:r>
              <a:rPr lang="fa-IR" b="1" dirty="0">
                <a:cs typeface="B Nazanin" panose="00000400000000000000" pitchFamily="2" charset="-78"/>
              </a:rPr>
              <a:t>خارج از کلاس هم مناسب </a:t>
            </a:r>
            <a:r>
              <a:rPr lang="fa-IR" b="1" dirty="0" smtClean="0">
                <a:cs typeface="B Nazanin" panose="00000400000000000000" pitchFamily="2" charset="-78"/>
              </a:rPr>
              <a:t>است).</a:t>
            </a:r>
            <a:endParaRPr lang="fa-IR" b="1" dirty="0">
              <a:cs typeface="B Nazanin" panose="00000400000000000000" pitchFamily="2" charset="-78"/>
            </a:endParaRPr>
          </a:p>
          <a:p>
            <a:pPr algn="just" rtl="1">
              <a:lnSpc>
                <a:spcPct val="150000"/>
              </a:lnSpc>
            </a:pPr>
            <a:r>
              <a:rPr lang="fa-IR" b="1" dirty="0">
                <a:cs typeface="B Nazanin" panose="00000400000000000000" pitchFamily="2" charset="-78"/>
              </a:rPr>
              <a:t>از طرفی قرار گرفتن جامدادی روی میز معلم که به </a:t>
            </a:r>
            <a:r>
              <a:rPr lang="fa-IR" b="1" dirty="0" smtClean="0">
                <a:cs typeface="B Nazanin" panose="00000400000000000000" pitchFamily="2" charset="-78"/>
              </a:rPr>
              <a:t>دست وی </a:t>
            </a:r>
            <a:r>
              <a:rPr lang="fa-IR" b="1" dirty="0">
                <a:cs typeface="B Nazanin" panose="00000400000000000000" pitchFamily="2" charset="-78"/>
              </a:rPr>
              <a:t>و از مواد دور ریختنی ساخته شده، راه را برای اقدام </a:t>
            </a:r>
            <a:r>
              <a:rPr lang="fa-IR" b="1" dirty="0" smtClean="0">
                <a:cs typeface="B Nazanin" panose="00000400000000000000" pitchFamily="2" charset="-78"/>
              </a:rPr>
              <a:t>های جدی </a:t>
            </a:r>
            <a:r>
              <a:rPr lang="fa-IR" b="1" dirty="0">
                <a:cs typeface="B Nazanin" panose="00000400000000000000" pitchFamily="2" charset="-78"/>
              </a:rPr>
              <a:t>تر بچه ها باز می کند. به خاطر داشته باشید هرگونه </a:t>
            </a:r>
            <a:r>
              <a:rPr lang="fa-IR" b="1" dirty="0" smtClean="0">
                <a:cs typeface="B Nazanin" panose="00000400000000000000" pitchFamily="2" charset="-78"/>
              </a:rPr>
              <a:t>قضاوت معلم </a:t>
            </a:r>
            <a:r>
              <a:rPr lang="fa-IR" b="1" dirty="0">
                <a:cs typeface="B Nazanin" panose="00000400000000000000" pitchFamily="2" charset="-78"/>
              </a:rPr>
              <a:t>در مورد زیبایی، درستی و یا کیفیت ساخت کارهای بچه </a:t>
            </a:r>
            <a:r>
              <a:rPr lang="fa-IR" b="1" dirty="0" smtClean="0">
                <a:cs typeface="B Nazanin" panose="00000400000000000000" pitchFamily="2" charset="-78"/>
              </a:rPr>
              <a:t>ها منجر </a:t>
            </a:r>
            <a:r>
              <a:rPr lang="fa-IR" b="1" dirty="0">
                <a:cs typeface="B Nazanin" panose="00000400000000000000" pitchFamily="2" charset="-78"/>
              </a:rPr>
              <a:t>به کاهش سطح انگیزش عده ای م یگردد و عدم توانایی </a:t>
            </a:r>
            <a:r>
              <a:rPr lang="fa-IR" b="1" dirty="0" smtClean="0">
                <a:cs typeface="B Nazanin" panose="00000400000000000000" pitchFamily="2" charset="-78"/>
              </a:rPr>
              <a:t>را به </a:t>
            </a:r>
            <a:r>
              <a:rPr lang="fa-IR" b="1" dirty="0">
                <a:cs typeface="B Nazanin" panose="00000400000000000000" pitchFamily="2" charset="-78"/>
              </a:rPr>
              <a:t>آنها القا </a:t>
            </a:r>
            <a:r>
              <a:rPr lang="fa-IR" b="1" dirty="0" smtClean="0">
                <a:cs typeface="B Nazanin" panose="00000400000000000000" pitchFamily="2" charset="-78"/>
              </a:rPr>
              <a:t>می کند</a:t>
            </a:r>
            <a:r>
              <a:rPr lang="fa-IR" b="1" dirty="0">
                <a:cs typeface="B Nazanin" panose="00000400000000000000" pitchFamily="2" charset="-78"/>
              </a:rPr>
              <a:t>. بهتر است با طرح سؤا لهایی مانند زیر از </a:t>
            </a:r>
            <a:r>
              <a:rPr lang="fa-IR" b="1" dirty="0" smtClean="0">
                <a:cs typeface="B Nazanin" panose="00000400000000000000" pitchFamily="2" charset="-78"/>
              </a:rPr>
              <a:t>این مشکل </a:t>
            </a:r>
            <a:r>
              <a:rPr lang="fa-IR" b="1" dirty="0">
                <a:cs typeface="B Nazanin" panose="00000400000000000000" pitchFamily="2" charset="-78"/>
              </a:rPr>
              <a:t>جلوگیری شود:</a:t>
            </a:r>
          </a:p>
          <a:p>
            <a:pPr algn="just" rtl="1">
              <a:lnSpc>
                <a:spcPct val="150000"/>
              </a:lnSpc>
            </a:pPr>
            <a:r>
              <a:rPr lang="fa-IR" b="1" dirty="0" smtClean="0">
                <a:cs typeface="B Nazanin" panose="00000400000000000000" pitchFamily="2" charset="-78"/>
              </a:rPr>
              <a:t>چگونه </a:t>
            </a:r>
            <a:r>
              <a:rPr lang="fa-IR" b="1" dirty="0">
                <a:cs typeface="B Nazanin" panose="00000400000000000000" pitchFamily="2" charset="-78"/>
              </a:rPr>
              <a:t>به فکر ساختن این کاردستی افتادی؟</a:t>
            </a:r>
          </a:p>
          <a:p>
            <a:pPr algn="just" rtl="1">
              <a:lnSpc>
                <a:spcPct val="150000"/>
              </a:lnSpc>
            </a:pPr>
            <a:r>
              <a:rPr lang="fa-IR" b="1" dirty="0" smtClean="0">
                <a:cs typeface="B Nazanin" panose="00000400000000000000" pitchFamily="2" charset="-78"/>
              </a:rPr>
              <a:t>در </a:t>
            </a:r>
            <a:r>
              <a:rPr lang="fa-IR" b="1" dirty="0">
                <a:cs typeface="B Nazanin" panose="00000400000000000000" pitchFamily="2" charset="-78"/>
              </a:rPr>
              <a:t>زمان ساختن چه احساسی داشتی؟</a:t>
            </a:r>
          </a:p>
          <a:p>
            <a:pPr algn="just" rtl="1">
              <a:lnSpc>
                <a:spcPct val="150000"/>
              </a:lnSpc>
            </a:pPr>
            <a:r>
              <a:rPr lang="fa-IR" b="1" dirty="0" smtClean="0">
                <a:cs typeface="B Nazanin" panose="00000400000000000000" pitchFamily="2" charset="-78"/>
              </a:rPr>
              <a:t>در </a:t>
            </a:r>
            <a:r>
              <a:rPr lang="fa-IR" b="1" dirty="0">
                <a:cs typeface="B Nazanin" panose="00000400000000000000" pitchFamily="2" charset="-78"/>
              </a:rPr>
              <a:t>ذهن خود چه چیزی را مجسم کردی که مدل </a:t>
            </a:r>
            <a:r>
              <a:rPr lang="fa-IR" b="1" dirty="0" smtClean="0">
                <a:cs typeface="B Nazanin" panose="00000400000000000000" pitchFamily="2" charset="-78"/>
              </a:rPr>
              <a:t>آن را </a:t>
            </a:r>
            <a:r>
              <a:rPr lang="fa-IR" b="1" dirty="0">
                <a:cs typeface="B Nazanin" panose="00000400000000000000" pitchFamily="2" charset="-78"/>
              </a:rPr>
              <a:t>بسازی؟</a:t>
            </a:r>
          </a:p>
          <a:p>
            <a:pPr algn="just" rtl="1">
              <a:lnSpc>
                <a:spcPct val="150000"/>
              </a:lnSpc>
            </a:pPr>
            <a:r>
              <a:rPr lang="fa-IR" b="1" dirty="0" smtClean="0">
                <a:cs typeface="B Nazanin" panose="00000400000000000000" pitchFamily="2" charset="-78"/>
              </a:rPr>
              <a:t>پس </a:t>
            </a:r>
            <a:r>
              <a:rPr lang="fa-IR" b="1" dirty="0">
                <a:cs typeface="B Nazanin" panose="00000400000000000000" pitchFamily="2" charset="-78"/>
              </a:rPr>
              <a:t>از پایان کار چه احساسی پیدا کردی</a:t>
            </a:r>
            <a:r>
              <a:rPr lang="fa-IR" b="1" dirty="0" smtClean="0">
                <a:cs typeface="B Nazanin" panose="00000400000000000000" pitchFamily="2" charset="-78"/>
              </a:rPr>
              <a:t>؟</a:t>
            </a:r>
          </a:p>
          <a:p>
            <a:pPr algn="just" rtl="1">
              <a:lnSpc>
                <a:spcPct val="150000"/>
              </a:lnSpc>
            </a:pPr>
            <a:r>
              <a:rPr lang="fa-IR" b="1" dirty="0" smtClean="0">
                <a:cs typeface="B Nazanin" panose="00000400000000000000" pitchFamily="2" charset="-78"/>
              </a:rPr>
              <a:t> </a:t>
            </a:r>
            <a:r>
              <a:rPr lang="fa-IR" b="1" dirty="0">
                <a:cs typeface="B Nazanin" panose="00000400000000000000" pitchFamily="2" charset="-78"/>
              </a:rPr>
              <a:t>در آینده چه چیزی می خواهی بسازی؟</a:t>
            </a:r>
            <a:endParaRPr lang="en-US" b="1" dirty="0">
              <a:cs typeface="B Nazanin" panose="00000400000000000000" pitchFamily="2" charset="-78"/>
            </a:endParaRPr>
          </a:p>
        </p:txBody>
      </p:sp>
    </p:spTree>
    <p:extLst>
      <p:ext uri="{BB962C8B-B14F-4D97-AF65-F5344CB8AC3E}">
        <p14:creationId xmlns:p14="http://schemas.microsoft.com/office/powerpoint/2010/main" val="648608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نمونه بودجه بندی برای کتاب علوم دوم</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45873866"/>
              </p:ext>
            </p:extLst>
          </p:nvPr>
        </p:nvGraphicFramePr>
        <p:xfrm>
          <a:off x="827585" y="2060848"/>
          <a:ext cx="7700760" cy="1872208"/>
        </p:xfrm>
        <a:graphic>
          <a:graphicData uri="http://schemas.openxmlformats.org/drawingml/2006/table">
            <a:tbl>
              <a:tblPr firstRow="1" bandRow="1">
                <a:tableStyleId>{5C22544A-7EE6-4342-B048-85BDC9FD1C3A}</a:tableStyleId>
              </a:tblPr>
              <a:tblGrid>
                <a:gridCol w="855640">
                  <a:extLst>
                    <a:ext uri="{9D8B030D-6E8A-4147-A177-3AD203B41FA5}">
                      <a16:colId xmlns:a16="http://schemas.microsoft.com/office/drawing/2014/main" val="1090871927"/>
                    </a:ext>
                  </a:extLst>
                </a:gridCol>
                <a:gridCol w="855640">
                  <a:extLst>
                    <a:ext uri="{9D8B030D-6E8A-4147-A177-3AD203B41FA5}">
                      <a16:colId xmlns:a16="http://schemas.microsoft.com/office/drawing/2014/main" val="3493553485"/>
                    </a:ext>
                  </a:extLst>
                </a:gridCol>
                <a:gridCol w="855640">
                  <a:extLst>
                    <a:ext uri="{9D8B030D-6E8A-4147-A177-3AD203B41FA5}">
                      <a16:colId xmlns:a16="http://schemas.microsoft.com/office/drawing/2014/main" val="2172819913"/>
                    </a:ext>
                  </a:extLst>
                </a:gridCol>
                <a:gridCol w="855640">
                  <a:extLst>
                    <a:ext uri="{9D8B030D-6E8A-4147-A177-3AD203B41FA5}">
                      <a16:colId xmlns:a16="http://schemas.microsoft.com/office/drawing/2014/main" val="2277245848"/>
                    </a:ext>
                  </a:extLst>
                </a:gridCol>
                <a:gridCol w="855640">
                  <a:extLst>
                    <a:ext uri="{9D8B030D-6E8A-4147-A177-3AD203B41FA5}">
                      <a16:colId xmlns:a16="http://schemas.microsoft.com/office/drawing/2014/main" val="4285214261"/>
                    </a:ext>
                  </a:extLst>
                </a:gridCol>
                <a:gridCol w="855640">
                  <a:extLst>
                    <a:ext uri="{9D8B030D-6E8A-4147-A177-3AD203B41FA5}">
                      <a16:colId xmlns:a16="http://schemas.microsoft.com/office/drawing/2014/main" val="2499971887"/>
                    </a:ext>
                  </a:extLst>
                </a:gridCol>
                <a:gridCol w="855640">
                  <a:extLst>
                    <a:ext uri="{9D8B030D-6E8A-4147-A177-3AD203B41FA5}">
                      <a16:colId xmlns:a16="http://schemas.microsoft.com/office/drawing/2014/main" val="3655244332"/>
                    </a:ext>
                  </a:extLst>
                </a:gridCol>
                <a:gridCol w="855640">
                  <a:extLst>
                    <a:ext uri="{9D8B030D-6E8A-4147-A177-3AD203B41FA5}">
                      <a16:colId xmlns:a16="http://schemas.microsoft.com/office/drawing/2014/main" val="3969515202"/>
                    </a:ext>
                  </a:extLst>
                </a:gridCol>
                <a:gridCol w="855640">
                  <a:extLst>
                    <a:ext uri="{9D8B030D-6E8A-4147-A177-3AD203B41FA5}">
                      <a16:colId xmlns:a16="http://schemas.microsoft.com/office/drawing/2014/main" val="301709528"/>
                    </a:ext>
                  </a:extLst>
                </a:gridCol>
              </a:tblGrid>
              <a:tr h="936104">
                <a:tc>
                  <a:txBody>
                    <a:bodyPr/>
                    <a:lstStyle/>
                    <a:p>
                      <a:pPr algn="ctr"/>
                      <a:r>
                        <a:rPr lang="fa-IR" sz="1400" dirty="0" smtClean="0">
                          <a:solidFill>
                            <a:srgbClr val="FF0000"/>
                          </a:solidFill>
                          <a:cs typeface="B Titr" panose="00000700000000000000" pitchFamily="2" charset="-78"/>
                        </a:rPr>
                        <a:t>خرداد</a:t>
                      </a:r>
                      <a:endParaRPr lang="en-US" sz="1400" dirty="0">
                        <a:solidFill>
                          <a:srgbClr val="FF0000"/>
                        </a:solidFill>
                        <a:cs typeface="B Titr" panose="00000700000000000000" pitchFamily="2" charset="-78"/>
                      </a:endParaRPr>
                    </a:p>
                  </a:txBody>
                  <a:tcPr/>
                </a:tc>
                <a:tc>
                  <a:txBody>
                    <a:bodyPr/>
                    <a:lstStyle/>
                    <a:p>
                      <a:pPr algn="ctr"/>
                      <a:r>
                        <a:rPr lang="fa-IR" sz="1400" dirty="0" smtClean="0">
                          <a:solidFill>
                            <a:srgbClr val="FF0000"/>
                          </a:solidFill>
                          <a:cs typeface="B Titr" panose="00000700000000000000" pitchFamily="2" charset="-78"/>
                        </a:rPr>
                        <a:t>اردیبهشت</a:t>
                      </a:r>
                      <a:endParaRPr lang="en-US" sz="1400" dirty="0">
                        <a:solidFill>
                          <a:srgbClr val="FF0000"/>
                        </a:solidFill>
                        <a:cs typeface="B Titr" panose="00000700000000000000" pitchFamily="2" charset="-78"/>
                      </a:endParaRPr>
                    </a:p>
                  </a:txBody>
                  <a:tcPr/>
                </a:tc>
                <a:tc>
                  <a:txBody>
                    <a:bodyPr/>
                    <a:lstStyle/>
                    <a:p>
                      <a:pPr algn="ctr"/>
                      <a:r>
                        <a:rPr lang="fa-IR" sz="1400" dirty="0" smtClean="0">
                          <a:solidFill>
                            <a:srgbClr val="FF0000"/>
                          </a:solidFill>
                          <a:cs typeface="B Titr" panose="00000700000000000000" pitchFamily="2" charset="-78"/>
                        </a:rPr>
                        <a:t>فروردین</a:t>
                      </a:r>
                      <a:endParaRPr lang="en-US" sz="1400" dirty="0">
                        <a:solidFill>
                          <a:srgbClr val="FF0000"/>
                        </a:solidFill>
                        <a:cs typeface="B Titr" panose="00000700000000000000" pitchFamily="2" charset="-78"/>
                      </a:endParaRPr>
                    </a:p>
                  </a:txBody>
                  <a:tcPr/>
                </a:tc>
                <a:tc>
                  <a:txBody>
                    <a:bodyPr/>
                    <a:lstStyle/>
                    <a:p>
                      <a:pPr algn="ctr"/>
                      <a:r>
                        <a:rPr lang="fa-IR" sz="1400" dirty="0" smtClean="0">
                          <a:solidFill>
                            <a:srgbClr val="FF0000"/>
                          </a:solidFill>
                          <a:cs typeface="B Titr" panose="00000700000000000000" pitchFamily="2" charset="-78"/>
                        </a:rPr>
                        <a:t>اسفند</a:t>
                      </a:r>
                      <a:endParaRPr lang="en-US" sz="1400" dirty="0">
                        <a:solidFill>
                          <a:srgbClr val="FF0000"/>
                        </a:solidFill>
                        <a:cs typeface="B Titr" panose="00000700000000000000" pitchFamily="2" charset="-78"/>
                      </a:endParaRPr>
                    </a:p>
                  </a:txBody>
                  <a:tcPr/>
                </a:tc>
                <a:tc>
                  <a:txBody>
                    <a:bodyPr/>
                    <a:lstStyle/>
                    <a:p>
                      <a:pPr algn="ctr"/>
                      <a:r>
                        <a:rPr lang="fa-IR" sz="1400" dirty="0" smtClean="0">
                          <a:solidFill>
                            <a:srgbClr val="FF0000"/>
                          </a:solidFill>
                          <a:cs typeface="B Titr" panose="00000700000000000000" pitchFamily="2" charset="-78"/>
                        </a:rPr>
                        <a:t>بهمن</a:t>
                      </a:r>
                      <a:endParaRPr lang="en-US" sz="1400" dirty="0">
                        <a:solidFill>
                          <a:srgbClr val="FF0000"/>
                        </a:solidFill>
                        <a:cs typeface="B Titr" panose="00000700000000000000" pitchFamily="2" charset="-78"/>
                      </a:endParaRPr>
                    </a:p>
                  </a:txBody>
                  <a:tcPr/>
                </a:tc>
                <a:tc>
                  <a:txBody>
                    <a:bodyPr/>
                    <a:lstStyle/>
                    <a:p>
                      <a:pPr algn="ctr"/>
                      <a:r>
                        <a:rPr lang="fa-IR" sz="1400" dirty="0" smtClean="0">
                          <a:solidFill>
                            <a:srgbClr val="FF0000"/>
                          </a:solidFill>
                          <a:cs typeface="B Titr" panose="00000700000000000000" pitchFamily="2" charset="-78"/>
                        </a:rPr>
                        <a:t>دی</a:t>
                      </a:r>
                      <a:endParaRPr lang="en-US" sz="1400" dirty="0">
                        <a:solidFill>
                          <a:srgbClr val="FF0000"/>
                        </a:solidFill>
                        <a:cs typeface="B Titr" panose="00000700000000000000" pitchFamily="2" charset="-78"/>
                      </a:endParaRPr>
                    </a:p>
                  </a:txBody>
                  <a:tcPr/>
                </a:tc>
                <a:tc>
                  <a:txBody>
                    <a:bodyPr/>
                    <a:lstStyle/>
                    <a:p>
                      <a:pPr algn="ctr"/>
                      <a:r>
                        <a:rPr lang="fa-IR" sz="1400" dirty="0" smtClean="0">
                          <a:solidFill>
                            <a:srgbClr val="FF0000"/>
                          </a:solidFill>
                          <a:cs typeface="B Titr" panose="00000700000000000000" pitchFamily="2" charset="-78"/>
                        </a:rPr>
                        <a:t>آذر</a:t>
                      </a:r>
                      <a:endParaRPr lang="en-US" sz="1400" dirty="0">
                        <a:solidFill>
                          <a:srgbClr val="FF0000"/>
                        </a:solidFill>
                        <a:cs typeface="B Titr" panose="00000700000000000000" pitchFamily="2" charset="-78"/>
                      </a:endParaRPr>
                    </a:p>
                  </a:txBody>
                  <a:tcPr/>
                </a:tc>
                <a:tc>
                  <a:txBody>
                    <a:bodyPr/>
                    <a:lstStyle/>
                    <a:p>
                      <a:pPr algn="ctr" rtl="1"/>
                      <a:r>
                        <a:rPr lang="fa-IR" sz="1400" dirty="0" smtClean="0">
                          <a:solidFill>
                            <a:srgbClr val="FF0000"/>
                          </a:solidFill>
                          <a:cs typeface="B Titr" panose="00000700000000000000" pitchFamily="2" charset="-78"/>
                        </a:rPr>
                        <a:t>آبان</a:t>
                      </a:r>
                      <a:endParaRPr lang="en-US" sz="1400" dirty="0">
                        <a:solidFill>
                          <a:srgbClr val="FF0000"/>
                        </a:solidFill>
                        <a:cs typeface="B Titr" panose="00000700000000000000" pitchFamily="2" charset="-78"/>
                      </a:endParaRPr>
                    </a:p>
                  </a:txBody>
                  <a:tcPr/>
                </a:tc>
                <a:tc>
                  <a:txBody>
                    <a:bodyPr/>
                    <a:lstStyle/>
                    <a:p>
                      <a:pPr algn="ctr"/>
                      <a:r>
                        <a:rPr lang="fa-IR" sz="1400" dirty="0" smtClean="0">
                          <a:solidFill>
                            <a:srgbClr val="FF0000"/>
                          </a:solidFill>
                          <a:cs typeface="B Titr" panose="00000700000000000000" pitchFamily="2" charset="-78"/>
                        </a:rPr>
                        <a:t>مهر</a:t>
                      </a:r>
                      <a:endParaRPr lang="en-US" sz="1400" dirty="0">
                        <a:solidFill>
                          <a:srgbClr val="FF0000"/>
                        </a:solidFill>
                        <a:cs typeface="B Titr" panose="00000700000000000000" pitchFamily="2" charset="-78"/>
                      </a:endParaRPr>
                    </a:p>
                  </a:txBody>
                  <a:tcPr/>
                </a:tc>
                <a:extLst>
                  <a:ext uri="{0D108BD9-81ED-4DB2-BD59-A6C34878D82A}">
                    <a16:rowId xmlns:a16="http://schemas.microsoft.com/office/drawing/2014/main" val="2906926348"/>
                  </a:ext>
                </a:extLst>
              </a:tr>
              <a:tr h="936104">
                <a:tc>
                  <a:txBody>
                    <a:bodyPr/>
                    <a:lstStyle/>
                    <a:p>
                      <a:pPr algn="ctr"/>
                      <a:r>
                        <a:rPr lang="fa-IR" sz="1400" dirty="0" smtClean="0">
                          <a:cs typeface="B Titr" panose="00000700000000000000" pitchFamily="2" charset="-78"/>
                        </a:rPr>
                        <a:t>*</a:t>
                      </a:r>
                      <a:endParaRPr lang="en-US" sz="1400" dirty="0">
                        <a:cs typeface="B Titr" panose="00000700000000000000" pitchFamily="2" charset="-78"/>
                      </a:endParaRPr>
                    </a:p>
                  </a:txBody>
                  <a:tcPr/>
                </a:tc>
                <a:tc>
                  <a:txBody>
                    <a:bodyPr/>
                    <a:lstStyle/>
                    <a:p>
                      <a:pPr algn="ctr"/>
                      <a:r>
                        <a:rPr lang="fa-IR" sz="1400" dirty="0" smtClean="0">
                          <a:cs typeface="B Titr" panose="00000700000000000000" pitchFamily="2" charset="-78"/>
                        </a:rPr>
                        <a:t>98-103</a:t>
                      </a:r>
                      <a:endParaRPr lang="en-US" sz="1400" dirty="0">
                        <a:cs typeface="B Titr" panose="00000700000000000000" pitchFamily="2" charset="-78"/>
                      </a:endParaRPr>
                    </a:p>
                  </a:txBody>
                  <a:tcPr/>
                </a:tc>
                <a:tc>
                  <a:txBody>
                    <a:bodyPr/>
                    <a:lstStyle/>
                    <a:p>
                      <a:pPr algn="ctr"/>
                      <a:r>
                        <a:rPr lang="fa-IR" sz="1400" dirty="0" smtClean="0">
                          <a:cs typeface="B Titr" panose="00000700000000000000" pitchFamily="2" charset="-78"/>
                        </a:rPr>
                        <a:t>90-97</a:t>
                      </a:r>
                      <a:endParaRPr lang="en-US" sz="1400" dirty="0">
                        <a:cs typeface="B Titr" panose="00000700000000000000" pitchFamily="2" charset="-78"/>
                      </a:endParaRPr>
                    </a:p>
                  </a:txBody>
                  <a:tcPr/>
                </a:tc>
                <a:tc>
                  <a:txBody>
                    <a:bodyPr/>
                    <a:lstStyle/>
                    <a:p>
                      <a:pPr algn="ctr"/>
                      <a:r>
                        <a:rPr lang="fa-IR" sz="1400" dirty="0" smtClean="0">
                          <a:cs typeface="B Titr" panose="00000700000000000000" pitchFamily="2" charset="-78"/>
                        </a:rPr>
                        <a:t>76-89</a:t>
                      </a:r>
                      <a:endParaRPr lang="en-US" sz="1400" dirty="0">
                        <a:cs typeface="B Titr" panose="00000700000000000000" pitchFamily="2" charset="-78"/>
                      </a:endParaRPr>
                    </a:p>
                  </a:txBody>
                  <a:tcPr/>
                </a:tc>
                <a:tc>
                  <a:txBody>
                    <a:bodyPr/>
                    <a:lstStyle/>
                    <a:p>
                      <a:pPr algn="ctr"/>
                      <a:r>
                        <a:rPr lang="fa-IR" sz="1400" dirty="0" smtClean="0">
                          <a:cs typeface="B Titr" panose="00000700000000000000" pitchFamily="2" charset="-78"/>
                        </a:rPr>
                        <a:t>64-75</a:t>
                      </a:r>
                      <a:endParaRPr lang="en-US" sz="1400" dirty="0">
                        <a:cs typeface="B Titr" panose="00000700000000000000" pitchFamily="2" charset="-78"/>
                      </a:endParaRPr>
                    </a:p>
                  </a:txBody>
                  <a:tcPr/>
                </a:tc>
                <a:tc>
                  <a:txBody>
                    <a:bodyPr/>
                    <a:lstStyle/>
                    <a:p>
                      <a:pPr algn="ctr"/>
                      <a:r>
                        <a:rPr lang="fa-IR" sz="1400" dirty="0" smtClean="0">
                          <a:cs typeface="B Titr" panose="00000700000000000000" pitchFamily="2" charset="-78"/>
                        </a:rPr>
                        <a:t>50-63</a:t>
                      </a:r>
                      <a:endParaRPr lang="en-US" sz="1400" dirty="0">
                        <a:cs typeface="B Titr" panose="00000700000000000000" pitchFamily="2" charset="-78"/>
                      </a:endParaRPr>
                    </a:p>
                  </a:txBody>
                  <a:tcPr/>
                </a:tc>
                <a:tc>
                  <a:txBody>
                    <a:bodyPr/>
                    <a:lstStyle/>
                    <a:p>
                      <a:pPr algn="ctr"/>
                      <a:r>
                        <a:rPr lang="fa-IR" sz="1400" dirty="0" smtClean="0">
                          <a:cs typeface="B Titr" panose="00000700000000000000" pitchFamily="2" charset="-78"/>
                        </a:rPr>
                        <a:t>36-49</a:t>
                      </a:r>
                      <a:endParaRPr lang="en-US" sz="1400" dirty="0">
                        <a:cs typeface="B Titr" panose="00000700000000000000" pitchFamily="2" charset="-78"/>
                      </a:endParaRPr>
                    </a:p>
                  </a:txBody>
                  <a:tcPr/>
                </a:tc>
                <a:tc>
                  <a:txBody>
                    <a:bodyPr/>
                    <a:lstStyle/>
                    <a:p>
                      <a:pPr algn="ctr"/>
                      <a:r>
                        <a:rPr lang="fa-IR" sz="1400" dirty="0" smtClean="0">
                          <a:cs typeface="B Titr" panose="00000700000000000000" pitchFamily="2" charset="-78"/>
                        </a:rPr>
                        <a:t>22-35</a:t>
                      </a:r>
                      <a:endParaRPr lang="en-US" sz="1400" dirty="0">
                        <a:cs typeface="B Titr" panose="00000700000000000000" pitchFamily="2" charset="-78"/>
                      </a:endParaRPr>
                    </a:p>
                  </a:txBody>
                  <a:tcPr/>
                </a:tc>
                <a:tc>
                  <a:txBody>
                    <a:bodyPr/>
                    <a:lstStyle/>
                    <a:p>
                      <a:pPr algn="ctr"/>
                      <a:r>
                        <a:rPr lang="fa-IR" sz="1400" dirty="0" smtClean="0">
                          <a:cs typeface="B Titr" panose="00000700000000000000" pitchFamily="2" charset="-78"/>
                        </a:rPr>
                        <a:t>1-21</a:t>
                      </a:r>
                      <a:endParaRPr lang="en-US" sz="1400" dirty="0">
                        <a:cs typeface="B Titr" panose="00000700000000000000" pitchFamily="2" charset="-78"/>
                      </a:endParaRPr>
                    </a:p>
                  </a:txBody>
                  <a:tcPr/>
                </a:tc>
                <a:extLst>
                  <a:ext uri="{0D108BD9-81ED-4DB2-BD59-A6C34878D82A}">
                    <a16:rowId xmlns:a16="http://schemas.microsoft.com/office/drawing/2014/main" val="166037000"/>
                  </a:ext>
                </a:extLst>
              </a:tr>
            </a:tbl>
          </a:graphicData>
        </a:graphic>
      </p:graphicFrame>
      <p:pic>
        <p:nvPicPr>
          <p:cNvPr id="3"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8104" y="371128"/>
            <a:ext cx="609600" cy="609600"/>
          </a:xfrm>
          <a:prstGeom prst="rect">
            <a:avLst/>
          </a:prstGeom>
        </p:spPr>
      </p:pic>
    </p:spTree>
    <p:extLst>
      <p:ext uri="{BB962C8B-B14F-4D97-AF65-F5344CB8AC3E}">
        <p14:creationId xmlns:p14="http://schemas.microsoft.com/office/powerpoint/2010/main" val="427577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7125113" cy="924475"/>
          </a:xfrm>
        </p:spPr>
        <p:txBody>
          <a:bodyPr/>
          <a:lstStyle/>
          <a:p>
            <a:pPr algn="r" rtl="1"/>
            <a:r>
              <a:rPr lang="fa-IR" dirty="0">
                <a:cs typeface="B Titr" panose="00000700000000000000" pitchFamily="2" charset="-78"/>
              </a:rPr>
              <a:t>نکات آموزشی و فعالیت های </a:t>
            </a:r>
            <a:r>
              <a:rPr lang="fa-IR" dirty="0" smtClean="0">
                <a:cs typeface="B Titr" panose="00000700000000000000" pitchFamily="2" charset="-78"/>
              </a:rPr>
              <a:t>پیشنهادی:</a:t>
            </a:r>
            <a:endParaRPr lang="en-US" dirty="0">
              <a:cs typeface="B Titr" panose="00000700000000000000" pitchFamily="2" charset="-78"/>
            </a:endParaRPr>
          </a:p>
        </p:txBody>
      </p:sp>
      <p:sp>
        <p:nvSpPr>
          <p:cNvPr id="3" name="Content Placeholder 2"/>
          <p:cNvSpPr>
            <a:spLocks noGrp="1"/>
          </p:cNvSpPr>
          <p:nvPr>
            <p:ph idx="1"/>
          </p:nvPr>
        </p:nvSpPr>
        <p:spPr>
          <a:xfrm>
            <a:off x="107504" y="980728"/>
            <a:ext cx="8856983" cy="5616623"/>
          </a:xfrm>
        </p:spPr>
        <p:txBody>
          <a:bodyPr>
            <a:normAutofit fontScale="92500" lnSpcReduction="10000"/>
          </a:bodyPr>
          <a:lstStyle/>
          <a:p>
            <a:pPr algn="just" rtl="1">
              <a:lnSpc>
                <a:spcPct val="150000"/>
              </a:lnSpc>
            </a:pPr>
            <a:r>
              <a:rPr lang="fa-IR" sz="1600" b="1" dirty="0" smtClean="0">
                <a:cs typeface="B Nazanin" panose="00000400000000000000" pitchFamily="2" charset="-78"/>
              </a:rPr>
              <a:t>زمان </a:t>
            </a:r>
            <a:r>
              <a:rPr lang="fa-IR" sz="1600" b="1" dirty="0">
                <a:cs typeface="B Nazanin" panose="00000400000000000000" pitchFamily="2" charset="-78"/>
              </a:rPr>
              <a:t>لازم برای بررسی دست ساخته های </a:t>
            </a:r>
            <a:r>
              <a:rPr lang="fa-IR" sz="1600" b="1" dirty="0" smtClean="0">
                <a:cs typeface="B Nazanin" panose="00000400000000000000" pitchFamily="2" charset="-78"/>
              </a:rPr>
              <a:t>بچه ها </a:t>
            </a:r>
            <a:r>
              <a:rPr lang="fa-IR" sz="1600" b="1" dirty="0">
                <a:cs typeface="B Nazanin" panose="00000400000000000000" pitchFamily="2" charset="-78"/>
              </a:rPr>
              <a:t>در کلاس را ایجاد کنید و با فرصت دادن به آنها برای توضیح کار خود</a:t>
            </a:r>
            <a:r>
              <a:rPr lang="fa-IR" sz="1600" b="1" dirty="0" smtClean="0">
                <a:cs typeface="B Nazanin" panose="00000400000000000000" pitchFamily="2" charset="-78"/>
              </a:rPr>
              <a:t>، اعتمادبه </a:t>
            </a:r>
            <a:r>
              <a:rPr lang="fa-IR" sz="1600" b="1" dirty="0">
                <a:cs typeface="B Nazanin" panose="00000400000000000000" pitchFamily="2" charset="-78"/>
              </a:rPr>
              <a:t>نفس لازم را در آنها تقویت نمایید.</a:t>
            </a:r>
          </a:p>
          <a:p>
            <a:pPr algn="just" rtl="1">
              <a:lnSpc>
                <a:spcPct val="150000"/>
              </a:lnSpc>
            </a:pPr>
            <a:r>
              <a:rPr lang="fa-IR" sz="1600" b="1" dirty="0">
                <a:cs typeface="B Nazanin" panose="00000400000000000000" pitchFamily="2" charset="-78"/>
              </a:rPr>
              <a:t>با طرح سؤال می توانید از آنها برای حل مشکلات راه حل بخواهید </a:t>
            </a:r>
            <a:r>
              <a:rPr lang="fa-IR" sz="1600" b="1">
                <a:cs typeface="B Nazanin" panose="00000400000000000000" pitchFamily="2" charset="-78"/>
              </a:rPr>
              <a:t>که </a:t>
            </a:r>
            <a:r>
              <a:rPr lang="fa-IR" sz="1600" b="1" smtClean="0">
                <a:cs typeface="B Nazanin" panose="00000400000000000000" pitchFamily="2" charset="-78"/>
              </a:rPr>
              <a:t>نتیجه </a:t>
            </a:r>
            <a:r>
              <a:rPr lang="fa-IR" sz="1600" b="1" dirty="0">
                <a:cs typeface="B Nazanin" panose="00000400000000000000" pitchFamily="2" charset="-78"/>
              </a:rPr>
              <a:t>آن ساخت مدلی از یک وسیله باشد. با نشان </a:t>
            </a:r>
            <a:r>
              <a:rPr lang="fa-IR" sz="1600" b="1" dirty="0" smtClean="0">
                <a:cs typeface="B Nazanin" panose="00000400000000000000" pitchFamily="2" charset="-78"/>
              </a:rPr>
              <a:t>دادن یک ماده </a:t>
            </a:r>
            <a:r>
              <a:rPr lang="fa-IR" sz="1600" b="1" dirty="0">
                <a:cs typeface="B Nazanin" panose="00000400000000000000" pitchFamily="2" charset="-78"/>
              </a:rPr>
              <a:t>دور ریختنی در کلاس بپرسید:</a:t>
            </a:r>
          </a:p>
          <a:p>
            <a:pPr algn="just" rtl="1">
              <a:lnSpc>
                <a:spcPct val="150000"/>
              </a:lnSpc>
            </a:pPr>
            <a:r>
              <a:rPr lang="fa-IR" sz="1600" b="1" dirty="0">
                <a:cs typeface="B Nazanin" panose="00000400000000000000" pitchFamily="2" charset="-78"/>
              </a:rPr>
              <a:t>اگر شما چنین چیزی را پیدا کنید، چه چیزهایی با آن م یتوانید بسازید. به نظرات </a:t>
            </a:r>
            <a:r>
              <a:rPr lang="fa-IR" sz="1600" b="1" dirty="0" smtClean="0">
                <a:cs typeface="B Nazanin" panose="00000400000000000000" pitchFamily="2" charset="-78"/>
              </a:rPr>
              <a:t>همه بچه ها </a:t>
            </a:r>
            <a:r>
              <a:rPr lang="fa-IR" sz="1600" b="1" dirty="0">
                <a:cs typeface="B Nazanin" panose="00000400000000000000" pitchFamily="2" charset="-78"/>
              </a:rPr>
              <a:t>گوش کنید ولی در مورد هیچ </a:t>
            </a:r>
            <a:r>
              <a:rPr lang="fa-IR" sz="1600" b="1" dirty="0" smtClean="0">
                <a:cs typeface="B Nazanin" panose="00000400000000000000" pitchFamily="2" charset="-78"/>
              </a:rPr>
              <a:t>یک قضاوت </a:t>
            </a:r>
            <a:r>
              <a:rPr lang="fa-IR" sz="1600" b="1" dirty="0">
                <a:cs typeface="B Nazanin" panose="00000400000000000000" pitchFamily="2" charset="-78"/>
              </a:rPr>
              <a:t>ننمایید. فقط بپرسید: دیگه چی؟</a:t>
            </a:r>
          </a:p>
          <a:p>
            <a:pPr algn="just" rtl="1">
              <a:lnSpc>
                <a:spcPct val="150000"/>
              </a:lnSpc>
            </a:pPr>
            <a:r>
              <a:rPr lang="fa-IR" sz="1600" b="1" dirty="0">
                <a:cs typeface="B Nazanin" panose="00000400000000000000" pitchFamily="2" charset="-78"/>
              </a:rPr>
              <a:t>در مورد اینکه چگونه می خواهید آن را تغییر دهید می توانید بپرسید: با چی می خواهی ببُری؟ با چی می خواهی وصل کنی؟ </a:t>
            </a:r>
            <a:r>
              <a:rPr lang="fa-IR" sz="1600" b="1" dirty="0" smtClean="0">
                <a:cs typeface="B Nazanin" panose="00000400000000000000" pitchFamily="2" charset="-78"/>
              </a:rPr>
              <a:t>با چی </a:t>
            </a:r>
            <a:r>
              <a:rPr lang="fa-IR" sz="1600" b="1" dirty="0">
                <a:cs typeface="B Nazanin" panose="00000400000000000000" pitchFamily="2" charset="-78"/>
              </a:rPr>
              <a:t>می خواهی بکِشی؟ و </a:t>
            </a:r>
            <a:r>
              <a:rPr lang="fa-IR" sz="1600" b="1" dirty="0" smtClean="0">
                <a:cs typeface="B Nazanin" panose="00000400000000000000" pitchFamily="2" charset="-78"/>
              </a:rPr>
              <a:t>… نگویید </a:t>
            </a:r>
            <a:r>
              <a:rPr lang="fa-IR" sz="1600" b="1" dirty="0">
                <a:cs typeface="B Nazanin" panose="00000400000000000000" pitchFamily="2" charset="-78"/>
              </a:rPr>
              <a:t>غلط است، بگویید می توانی توضیح دهی چطور</a:t>
            </a:r>
            <a:r>
              <a:rPr lang="fa-IR" sz="1600" b="1" dirty="0" smtClean="0">
                <a:cs typeface="B Nazanin" panose="00000400000000000000" pitchFamily="2" charset="-78"/>
              </a:rPr>
              <a:t>؟ چه </a:t>
            </a:r>
            <a:r>
              <a:rPr lang="fa-IR" sz="1600" b="1" dirty="0">
                <a:cs typeface="B Nazanin" panose="00000400000000000000" pitchFamily="2" charset="-78"/>
              </a:rPr>
              <a:t>ابزارهایی به کار بردی؟ چه ابزار دیگری </a:t>
            </a:r>
            <a:r>
              <a:rPr lang="fa-IR" sz="1600" b="1" dirty="0" smtClean="0">
                <a:cs typeface="B Nazanin" panose="00000400000000000000" pitchFamily="2" charset="-78"/>
              </a:rPr>
              <a:t>می توانی </a:t>
            </a:r>
            <a:r>
              <a:rPr lang="fa-IR" sz="1600" b="1" dirty="0">
                <a:cs typeface="B Nazanin" panose="00000400000000000000" pitchFamily="2" charset="-78"/>
              </a:rPr>
              <a:t>به کار ببری؟ اگر از این وسیله بخواهیم به مقدار زیاد تولید کنیم چه </a:t>
            </a:r>
            <a:r>
              <a:rPr lang="fa-IR" sz="1600" b="1" dirty="0" smtClean="0">
                <a:cs typeface="B Nazanin" panose="00000400000000000000" pitchFamily="2" charset="-78"/>
              </a:rPr>
              <a:t>ابزاری را </a:t>
            </a:r>
            <a:r>
              <a:rPr lang="fa-IR" sz="1600" b="1" dirty="0">
                <a:cs typeface="B Nazanin" panose="00000400000000000000" pitchFamily="2" charset="-78"/>
              </a:rPr>
              <a:t>پیشنهاد </a:t>
            </a:r>
            <a:r>
              <a:rPr lang="fa-IR" sz="1600" b="1" dirty="0" smtClean="0">
                <a:cs typeface="B Nazanin" panose="00000400000000000000" pitchFamily="2" charset="-78"/>
              </a:rPr>
              <a:t>می کنی</a:t>
            </a:r>
            <a:r>
              <a:rPr lang="fa-IR" sz="1600" b="1" dirty="0">
                <a:cs typeface="B Nazanin" panose="00000400000000000000" pitchFamily="2" charset="-78"/>
              </a:rPr>
              <a:t>؟ سپس از بقیه بپرسید شما هم همین ابزار را انتخاب م یکردید یا خیر؟ چرا؟</a:t>
            </a:r>
          </a:p>
          <a:p>
            <a:pPr algn="just" rtl="1">
              <a:lnSpc>
                <a:spcPct val="150000"/>
              </a:lnSpc>
            </a:pPr>
            <a:r>
              <a:rPr lang="fa-IR" sz="1600" b="1" dirty="0">
                <a:cs typeface="B Nazanin" panose="00000400000000000000" pitchFamily="2" charset="-78"/>
              </a:rPr>
              <a:t>فضای زمان انسان های نخستین را تصور کنید و در شرایط خاصی که آنها داشته اند بچه ها را قرار دهید سپس بگویید: اگر </a:t>
            </a:r>
            <a:r>
              <a:rPr lang="fa-IR" sz="1600" b="1" dirty="0" smtClean="0">
                <a:cs typeface="B Nazanin" panose="00000400000000000000" pitchFamily="2" charset="-78"/>
              </a:rPr>
              <a:t>شما در </a:t>
            </a:r>
            <a:r>
              <a:rPr lang="fa-IR" sz="1600" b="1" dirty="0">
                <a:cs typeface="B Nazanin" panose="00000400000000000000" pitchFamily="2" charset="-78"/>
              </a:rPr>
              <a:t>آن زمان بودید؟ این مشکل را چگونه حل می کردید؟</a:t>
            </a:r>
          </a:p>
          <a:p>
            <a:pPr algn="just" rtl="1">
              <a:lnSpc>
                <a:spcPct val="150000"/>
              </a:lnSpc>
            </a:pPr>
            <a:r>
              <a:rPr lang="fa-IR" sz="1600" b="1" dirty="0">
                <a:cs typeface="B Nazanin" panose="00000400000000000000" pitchFamily="2" charset="-78"/>
              </a:rPr>
              <a:t>در پایان درس با پرسش این سؤال: «که اگر انگشتان انسان به هم چسبیده بود می توانست چنین چیزهای زیبایی را بسازد؟ »</a:t>
            </a:r>
          </a:p>
          <a:p>
            <a:pPr algn="just" rtl="1">
              <a:lnSpc>
                <a:spcPct val="150000"/>
              </a:lnSpc>
            </a:pPr>
            <a:r>
              <a:rPr lang="fa-IR" sz="1600" b="1" dirty="0" smtClean="0">
                <a:cs typeface="B Nazanin" panose="00000400000000000000" pitchFamily="2" charset="-78"/>
              </a:rPr>
              <a:t>دانش آموزان </a:t>
            </a:r>
            <a:r>
              <a:rPr lang="fa-IR" sz="1600" b="1" dirty="0">
                <a:cs typeface="B Nazanin" panose="00000400000000000000" pitchFamily="2" charset="-78"/>
              </a:rPr>
              <a:t>را در مورد یکی دیگر از شگفتی های آفرینش به فکر بیندازید.</a:t>
            </a:r>
            <a:endParaRPr lang="en-US" sz="1600" b="1" dirty="0">
              <a:cs typeface="B Nazanin" panose="00000400000000000000" pitchFamily="2" charset="-78"/>
            </a:endParaRPr>
          </a:p>
        </p:txBody>
      </p:sp>
    </p:spTree>
    <p:extLst>
      <p:ext uri="{BB962C8B-B14F-4D97-AF65-F5344CB8AC3E}">
        <p14:creationId xmlns:p14="http://schemas.microsoft.com/office/powerpoint/2010/main" val="975415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260648"/>
            <a:ext cx="4708736" cy="6357392"/>
          </a:xfrm>
          <a:prstGeom prst="rect">
            <a:avLst/>
          </a:prstGeom>
        </p:spPr>
      </p:pic>
    </p:spTree>
    <p:extLst>
      <p:ext uri="{BB962C8B-B14F-4D97-AF65-F5344CB8AC3E}">
        <p14:creationId xmlns:p14="http://schemas.microsoft.com/office/powerpoint/2010/main" val="22762445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smtClean="0">
                <a:cs typeface="B Titr" panose="00000700000000000000" pitchFamily="2" charset="-78"/>
              </a:rPr>
              <a:t>فصل نهم</a:t>
            </a:r>
            <a:endParaRPr lang="en-US" dirty="0">
              <a:cs typeface="B Titr" panose="00000700000000000000" pitchFamily="2" charset="-78"/>
            </a:endParaRPr>
          </a:p>
        </p:txBody>
      </p:sp>
      <p:sp>
        <p:nvSpPr>
          <p:cNvPr id="3" name="Content Placeholder 2"/>
          <p:cNvSpPr>
            <a:spLocks noGrp="1"/>
          </p:cNvSpPr>
          <p:nvPr>
            <p:ph idx="1"/>
          </p:nvPr>
        </p:nvSpPr>
        <p:spPr>
          <a:xfrm>
            <a:off x="107504" y="1124744"/>
            <a:ext cx="8928991" cy="5544615"/>
          </a:xfrm>
        </p:spPr>
        <p:txBody>
          <a:bodyPr>
            <a:normAutofit lnSpcReduction="10000"/>
          </a:bodyPr>
          <a:lstStyle/>
          <a:p>
            <a:pPr algn="just" rtl="1">
              <a:lnSpc>
                <a:spcPct val="150000"/>
              </a:lnSpc>
            </a:pPr>
            <a:r>
              <a:rPr lang="fa-IR" b="1" dirty="0">
                <a:cs typeface="B Nazanin" panose="00000400000000000000" pitchFamily="2" charset="-78"/>
              </a:rPr>
              <a:t>درون میوه ها ، دانه وجود دارد. درون بعضی از میوه ها ، چند دانه وجود دارد . مثل : سیب ، پرتقال ، هندوانه و انار و در درون بعضی از میوه ها ، یک دانه وجود دارد . مثل گیلاس ، هلو و خرما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دانه ها به دو گروه خوراکی و غیر خوراکی تقسیم می شوند . دانه هایی مثل : دانه ی لیمو ، دانه ی هلو ، دانه ی سیب و دانه ی آلبالو ، غیر خوراکی هستند و دانه هایی مثل : گندم ،نخود و لوبیا ، خوراکی هستند .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هر دانه از سه بخش : پوسته ، اندوخته و گیاهک تشکیل شده است . گیاهک از اندوخته ی دانه استفاده می کند تا رشد کند . یک گیاه جدید به وجود می آید که این گیاه هم می تواند دوباره دانه تولید کند . دانه برای رشد به هوا ، خاک ، آب و نور خورشید نیاز دارد .</a:t>
            </a:r>
            <a:endParaRPr lang="en-US" b="1" dirty="0">
              <a:cs typeface="B Nazanin" panose="00000400000000000000" pitchFamily="2" charset="-78"/>
            </a:endParaRPr>
          </a:p>
          <a:p>
            <a:pPr algn="just" rtl="1">
              <a:lnSpc>
                <a:spcPct val="150000"/>
              </a:lnSpc>
            </a:pPr>
            <a:r>
              <a:rPr lang="fa-IR" b="1" dirty="0">
                <a:cs typeface="B Nazanin" panose="00000400000000000000" pitchFamily="2" charset="-78"/>
              </a:rPr>
              <a:t>دانه های گیاهان باید پراکنده شوند تا در جای مناسب برویند و به گیاه تبدیل شوند . باد ، آب ، جانوران و انسان ها ، به پراکنده شدن دانه ها کمک می کنند . باد دانه هایی را جا به جا می کند که سبک هستند و بال یا چتر دارند . بعضی از دانه ها ، به پشم و پر جانوران چسبیده و جا به جا می شوند . انسان هم دانه ها را از گیاه جدا می کند و در جای دیگری می کارد . یک گیاه فقط از رویش دانه به وجود نمی آید . قلمه زدن یکی از راه های تکثیر گیاهان است . برای قلمه زدن ، چند ساقه از گیاه را جدا کرده و در ظرف آب می گذارنیم . پس از چند روز ، قلمه ها در آب ریشه می دهند و می توان قلمه ها را در خاک کاشت تا رشد کنند </a:t>
            </a:r>
            <a:r>
              <a:rPr lang="fa-IR" b="1" dirty="0" smtClean="0">
                <a:cs typeface="B Nazanin" panose="00000400000000000000" pitchFamily="2" charset="-78"/>
              </a:rPr>
              <a:t>.</a:t>
            </a:r>
            <a:endParaRPr lang="en-US" b="1" dirty="0">
              <a:cs typeface="B Nazanin" panose="00000400000000000000" pitchFamily="2" charset="-78"/>
            </a:endParaRPr>
          </a:p>
        </p:txBody>
      </p:sp>
    </p:spTree>
    <p:extLst>
      <p:ext uri="{BB962C8B-B14F-4D97-AF65-F5344CB8AC3E}">
        <p14:creationId xmlns:p14="http://schemas.microsoft.com/office/powerpoint/2010/main" val="27435427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44624"/>
            <a:ext cx="7125113" cy="720080"/>
          </a:xfrm>
        </p:spPr>
        <p:txBody>
          <a:bodyPr/>
          <a:lstStyle/>
          <a:p>
            <a:pPr algn="r" rtl="1"/>
            <a:r>
              <a:rPr lang="fa-IR" dirty="0">
                <a:cs typeface="B Titr" panose="00000700000000000000" pitchFamily="2" charset="-78"/>
              </a:rPr>
              <a:t>دانستنی ها برای </a:t>
            </a:r>
            <a:r>
              <a:rPr lang="fa-IR" dirty="0" smtClean="0">
                <a:cs typeface="B Titr" panose="00000700000000000000" pitchFamily="2" charset="-78"/>
              </a:rPr>
              <a:t>معلم:</a:t>
            </a:r>
            <a:endParaRPr lang="en-US" dirty="0">
              <a:cs typeface="B Titr" panose="00000700000000000000" pitchFamily="2" charset="-78"/>
            </a:endParaRPr>
          </a:p>
        </p:txBody>
      </p:sp>
      <p:sp>
        <p:nvSpPr>
          <p:cNvPr id="3" name="Content Placeholder 2"/>
          <p:cNvSpPr>
            <a:spLocks noGrp="1"/>
          </p:cNvSpPr>
          <p:nvPr>
            <p:ph idx="1"/>
          </p:nvPr>
        </p:nvSpPr>
        <p:spPr>
          <a:xfrm>
            <a:off x="251520" y="764704"/>
            <a:ext cx="8784976" cy="5832648"/>
          </a:xfrm>
        </p:spPr>
        <p:txBody>
          <a:bodyPr>
            <a:normAutofit fontScale="92500"/>
          </a:bodyPr>
          <a:lstStyle/>
          <a:p>
            <a:pPr algn="just" rtl="1">
              <a:lnSpc>
                <a:spcPct val="150000"/>
              </a:lnSpc>
            </a:pPr>
            <a:r>
              <a:rPr lang="fa-IR" sz="1300" b="1" dirty="0" smtClean="0">
                <a:cs typeface="B Nazanin" panose="00000400000000000000" pitchFamily="2" charset="-78"/>
              </a:rPr>
              <a:t>معمولاً </a:t>
            </a:r>
            <a:r>
              <a:rPr lang="fa-IR" sz="1300" b="1" dirty="0">
                <a:cs typeface="B Nazanin" panose="00000400000000000000" pitchFamily="2" charset="-78"/>
              </a:rPr>
              <a:t>وقتی دانه تشکیل می شود، تخمدان و یا بخش های دیگر گل(مثل </a:t>
            </a:r>
            <a:r>
              <a:rPr lang="fa-IR" sz="1300" b="1" dirty="0" smtClean="0">
                <a:cs typeface="B Nazanin" panose="00000400000000000000" pitchFamily="2" charset="-78"/>
              </a:rPr>
              <a:t>کاسبرگها</a:t>
            </a:r>
            <a:r>
              <a:rPr lang="fa-IR" sz="1300" b="1" dirty="0">
                <a:cs typeface="B Nazanin" panose="00000400000000000000" pitchFamily="2" charset="-78"/>
              </a:rPr>
              <a:t>) به میوه تبدیل می شود و دانه ها را در برگرفته، از آنها حفاظت می کند؛ مثلاً بخش درونی میوه های گوشتی مثل هلو و گیلاس سخت است و در میوه های خشک مثل فندق </a:t>
            </a:r>
            <a:r>
              <a:rPr lang="fa-IR" sz="1300" b="1" dirty="0" smtClean="0">
                <a:cs typeface="B Nazanin" panose="00000400000000000000" pitchFamily="2" charset="-78"/>
              </a:rPr>
              <a:t>دیواره </a:t>
            </a:r>
            <a:r>
              <a:rPr lang="fa-IR" sz="1300" b="1" dirty="0">
                <a:cs typeface="B Nazanin" panose="00000400000000000000" pitchFamily="2" charset="-78"/>
              </a:rPr>
              <a:t>درونی میوه چوبی است.</a:t>
            </a:r>
            <a:endParaRPr lang="en-US" sz="1300" b="1" dirty="0">
              <a:cs typeface="B Nazanin" panose="00000400000000000000" pitchFamily="2" charset="-78"/>
            </a:endParaRPr>
          </a:p>
          <a:p>
            <a:pPr algn="just" rtl="1">
              <a:lnSpc>
                <a:spcPct val="150000"/>
              </a:lnSpc>
            </a:pPr>
            <a:r>
              <a:rPr lang="fa-IR" sz="1300" b="1" dirty="0" smtClean="0">
                <a:cs typeface="B Nazanin" panose="00000400000000000000" pitchFamily="2" charset="-78"/>
              </a:rPr>
              <a:t>میوه </a:t>
            </a:r>
            <a:r>
              <a:rPr lang="fa-IR" sz="1300" b="1" dirty="0">
                <a:cs typeface="B Nazanin" panose="00000400000000000000" pitchFamily="2" charset="-78"/>
              </a:rPr>
              <a:t>لوبیا غلافی است که دانه ها درون آن قرار دارند. اگر </a:t>
            </a:r>
            <a:r>
              <a:rPr lang="fa-IR" sz="1300" b="1" dirty="0" smtClean="0">
                <a:cs typeface="B Nazanin" panose="00000400000000000000" pitchFamily="2" charset="-78"/>
              </a:rPr>
              <a:t>پوسته </a:t>
            </a:r>
            <a:r>
              <a:rPr lang="fa-IR" sz="1300" b="1" dirty="0">
                <a:cs typeface="B Nazanin" panose="00000400000000000000" pitchFamily="2" charset="-78"/>
              </a:rPr>
              <a:t>دانه را از یک </a:t>
            </a:r>
            <a:r>
              <a:rPr lang="fa-IR" sz="1300" b="1" dirty="0" smtClean="0">
                <a:cs typeface="B Nazanin" panose="00000400000000000000" pitchFamily="2" charset="-78"/>
              </a:rPr>
              <a:t>دانه </a:t>
            </a:r>
            <a:r>
              <a:rPr lang="fa-IR" sz="1300" b="1" dirty="0">
                <a:cs typeface="B Nazanin" panose="00000400000000000000" pitchFamily="2" charset="-78"/>
              </a:rPr>
              <a:t>لوبیای خیسانده شده جدا کنیم، آنچه باقی می ماند «رویان » نام دارد که شامل ساق هچه که چند برگ کوچک را حمل می کند؛ لپه ها و ریشه چه است.</a:t>
            </a:r>
            <a:endParaRPr lang="en-US" sz="1300" b="1" dirty="0">
              <a:cs typeface="B Nazanin" panose="00000400000000000000" pitchFamily="2" charset="-78"/>
            </a:endParaRPr>
          </a:p>
          <a:p>
            <a:pPr algn="just" rtl="1">
              <a:lnSpc>
                <a:spcPct val="150000"/>
              </a:lnSpc>
            </a:pPr>
            <a:r>
              <a:rPr lang="fa-IR" sz="1300" b="1" dirty="0">
                <a:cs typeface="B Nazanin" panose="00000400000000000000" pitchFamily="2" charset="-78"/>
              </a:rPr>
              <a:t>گندم، ذرت و برنج </a:t>
            </a:r>
            <a:r>
              <a:rPr lang="fa-IR" sz="1300" b="1" dirty="0" smtClean="0">
                <a:cs typeface="B Nazanin" panose="00000400000000000000" pitchFamily="2" charset="-78"/>
              </a:rPr>
              <a:t>میوه </a:t>
            </a:r>
            <a:r>
              <a:rPr lang="fa-IR" sz="1300" b="1" dirty="0">
                <a:cs typeface="B Nazanin" panose="00000400000000000000" pitchFamily="2" charset="-78"/>
              </a:rPr>
              <a:t>تک دانه ای خشک اند. در این میوه ها </a:t>
            </a:r>
            <a:r>
              <a:rPr lang="fa-IR" sz="1300" b="1" dirty="0" smtClean="0">
                <a:cs typeface="B Nazanin" panose="00000400000000000000" pitchFamily="2" charset="-78"/>
              </a:rPr>
              <a:t>دیواره </a:t>
            </a:r>
            <a:r>
              <a:rPr lang="fa-IR" sz="1300" b="1" dirty="0">
                <a:cs typeface="B Nazanin" panose="00000400000000000000" pitchFamily="2" charset="-78"/>
              </a:rPr>
              <a:t>تخمدان کاملاً به دانه چسبیده، جدا کردن آنها از یکدیگر ممکن نیست. سبوس برنج که با شالی کوبی از دانه جدا </a:t>
            </a:r>
            <a:r>
              <a:rPr lang="fa-IR" sz="1300" b="1" dirty="0" smtClean="0">
                <a:cs typeface="B Nazanin" panose="00000400000000000000" pitchFamily="2" charset="-78"/>
              </a:rPr>
              <a:t>می شود</a:t>
            </a:r>
            <a:r>
              <a:rPr lang="fa-IR" sz="1300" b="1" dirty="0">
                <a:cs typeface="B Nazanin" panose="00000400000000000000" pitchFamily="2" charset="-78"/>
              </a:rPr>
              <a:t>، پوسته های دانه به همراه لایهٔ پروتئین دار آن است. لپه، برگ تغییر شکل یافته ای است که کار آن ذخیره مواد غذایی و یا انتقال آنها به رویان است. برخی از گیاهان فقط یک لپه </a:t>
            </a:r>
            <a:r>
              <a:rPr lang="fa-IR" sz="1300" b="1" dirty="0" smtClean="0">
                <a:cs typeface="B Nazanin" panose="00000400000000000000" pitchFamily="2" charset="-78"/>
              </a:rPr>
              <a:t>(گندم</a:t>
            </a:r>
            <a:r>
              <a:rPr lang="fa-IR" sz="1300" b="1" dirty="0">
                <a:cs typeface="B Nazanin" panose="00000400000000000000" pitchFamily="2" charset="-78"/>
              </a:rPr>
              <a:t>، ذرت و </a:t>
            </a:r>
            <a:r>
              <a:rPr lang="fa-IR" sz="1300" b="1" dirty="0" smtClean="0">
                <a:cs typeface="B Nazanin" panose="00000400000000000000" pitchFamily="2" charset="-78"/>
              </a:rPr>
              <a:t>برنج)، </a:t>
            </a:r>
            <a:r>
              <a:rPr lang="fa-IR" sz="1300" b="1" dirty="0">
                <a:cs typeface="B Nazanin" panose="00000400000000000000" pitchFamily="2" charset="-78"/>
              </a:rPr>
              <a:t>گروهی دو لپه </a:t>
            </a:r>
            <a:r>
              <a:rPr lang="fa-IR" sz="1300" b="1" dirty="0" smtClean="0">
                <a:cs typeface="B Nazanin" panose="00000400000000000000" pitchFamily="2" charset="-78"/>
              </a:rPr>
              <a:t>(لوبیا</a:t>
            </a:r>
            <a:r>
              <a:rPr lang="fa-IR" sz="1300" b="1" dirty="0">
                <a:cs typeface="B Nazanin" panose="00000400000000000000" pitchFamily="2" charset="-78"/>
              </a:rPr>
              <a:t>، نخود و </a:t>
            </a:r>
            <a:r>
              <a:rPr lang="fa-IR" sz="1300" b="1" dirty="0" smtClean="0">
                <a:cs typeface="B Nazanin" panose="00000400000000000000" pitchFamily="2" charset="-78"/>
              </a:rPr>
              <a:t>عدس) </a:t>
            </a:r>
            <a:r>
              <a:rPr lang="fa-IR" sz="1300" b="1" dirty="0">
                <a:cs typeface="B Nazanin" panose="00000400000000000000" pitchFamily="2" charset="-78"/>
              </a:rPr>
              <a:t>و گروهی چند لپه </a:t>
            </a:r>
            <a:r>
              <a:rPr lang="fa-IR" sz="1300" b="1" dirty="0" smtClean="0">
                <a:cs typeface="B Nazanin" panose="00000400000000000000" pitchFamily="2" charset="-78"/>
              </a:rPr>
              <a:t>(کاج) </a:t>
            </a:r>
            <a:r>
              <a:rPr lang="fa-IR" sz="1300" b="1" dirty="0">
                <a:cs typeface="B Nazanin" panose="00000400000000000000" pitchFamily="2" charset="-78"/>
              </a:rPr>
              <a:t>دارند.</a:t>
            </a:r>
            <a:endParaRPr lang="en-US" sz="1300" b="1" dirty="0">
              <a:cs typeface="B Nazanin" panose="00000400000000000000" pitchFamily="2" charset="-78"/>
            </a:endParaRPr>
          </a:p>
          <a:p>
            <a:pPr algn="just" rtl="1">
              <a:lnSpc>
                <a:spcPct val="150000"/>
              </a:lnSpc>
            </a:pPr>
            <a:r>
              <a:rPr lang="fa-IR" sz="1300" b="1" dirty="0">
                <a:cs typeface="B Nazanin" panose="00000400000000000000" pitchFamily="2" charset="-78"/>
              </a:rPr>
              <a:t>هر گیاهی دانه و </a:t>
            </a:r>
            <a:r>
              <a:rPr lang="fa-IR" sz="1300" b="1" dirty="0" smtClean="0">
                <a:cs typeface="B Nazanin" panose="00000400000000000000" pitchFamily="2" charset="-78"/>
              </a:rPr>
              <a:t>میوه ویژه </a:t>
            </a:r>
            <a:r>
              <a:rPr lang="fa-IR" sz="1300" b="1" dirty="0">
                <a:cs typeface="B Nazanin" panose="00000400000000000000" pitchFamily="2" charset="-78"/>
              </a:rPr>
              <a:t>خود را تولید می کند. دانه ها از نظر شکل، اندازه، رنگ و وزن با هم تفاوت دارند. در این درس بچه ها با بررسی دانه های مختلف این تفاوت ها را مشاهده و توصیف می کنند. آنان مشابه بودن اجزای تشکیل دهندهٔ دانه ها را با بررسی دانه های خیس کرده، متوجه می شوند. بچه ها باید با استفاده از شکل راهنمای کتاب خود، اجزای اصلی تشکیل </a:t>
            </a:r>
            <a:r>
              <a:rPr lang="fa-IR" sz="1300" b="1" dirty="0" smtClean="0">
                <a:cs typeface="B Nazanin" panose="00000400000000000000" pitchFamily="2" charset="-78"/>
              </a:rPr>
              <a:t>دهنده </a:t>
            </a:r>
            <a:r>
              <a:rPr lang="fa-IR" sz="1300" b="1" dirty="0">
                <a:cs typeface="B Nazanin" panose="00000400000000000000" pitchFamily="2" charset="-78"/>
              </a:rPr>
              <a:t>دانه های دو لپه ای </a:t>
            </a:r>
            <a:r>
              <a:rPr lang="fa-IR" sz="1300" b="1" dirty="0" smtClean="0">
                <a:cs typeface="B Nazanin" panose="00000400000000000000" pitchFamily="2" charset="-78"/>
              </a:rPr>
              <a:t>(نخود</a:t>
            </a:r>
            <a:r>
              <a:rPr lang="fa-IR" sz="1300" b="1" dirty="0">
                <a:cs typeface="B Nazanin" panose="00000400000000000000" pitchFamily="2" charset="-78"/>
              </a:rPr>
              <a:t>، لوبیا و </a:t>
            </a:r>
            <a:r>
              <a:rPr lang="fa-IR" sz="1300" b="1" dirty="0" smtClean="0">
                <a:cs typeface="B Nazanin" panose="00000400000000000000" pitchFamily="2" charset="-78"/>
              </a:rPr>
              <a:t>عدس)را </a:t>
            </a:r>
            <a:r>
              <a:rPr lang="fa-IR" sz="1300" b="1" dirty="0">
                <a:cs typeface="B Nazanin" panose="00000400000000000000" pitchFamily="2" charset="-78"/>
              </a:rPr>
              <a:t>نام گذاری کنند.</a:t>
            </a:r>
            <a:endParaRPr lang="en-US" sz="1300" b="1" dirty="0">
              <a:cs typeface="B Nazanin" panose="00000400000000000000" pitchFamily="2" charset="-78"/>
            </a:endParaRPr>
          </a:p>
          <a:p>
            <a:pPr algn="just" rtl="1">
              <a:lnSpc>
                <a:spcPct val="150000"/>
              </a:lnSpc>
            </a:pPr>
            <a:r>
              <a:rPr lang="fa-IR" sz="1300" b="1" dirty="0">
                <a:cs typeface="B Nazanin" panose="00000400000000000000" pitchFamily="2" charset="-78"/>
              </a:rPr>
              <a:t>کاشتن دانه: وقتی </a:t>
            </a:r>
            <a:r>
              <a:rPr lang="fa-IR" sz="1300" b="1" dirty="0" smtClean="0">
                <a:cs typeface="B Nazanin" panose="00000400000000000000" pitchFamily="2" charset="-78"/>
              </a:rPr>
              <a:t>دانه های </a:t>
            </a:r>
            <a:r>
              <a:rPr lang="fa-IR" sz="1300" b="1" dirty="0">
                <a:cs typeface="B Nazanin" panose="00000400000000000000" pitchFamily="2" charset="-78"/>
              </a:rPr>
              <a:t>رسیده در معرض رطوبت، اکسیژن و دمای مناسب قرار گیرند، رویش می کنند. دانه به سرعت آب جذب </a:t>
            </a:r>
            <a:r>
              <a:rPr lang="fa-IR" sz="1300" b="1" dirty="0" smtClean="0">
                <a:cs typeface="B Nazanin" panose="00000400000000000000" pitchFamily="2" charset="-78"/>
              </a:rPr>
              <a:t>می کند </a:t>
            </a:r>
            <a:r>
              <a:rPr lang="fa-IR" sz="1300" b="1" dirty="0">
                <a:cs typeface="B Nazanin" panose="00000400000000000000" pitchFamily="2" charset="-78"/>
              </a:rPr>
              <a:t>و متورم می شود. معمولاً نخستین </a:t>
            </a:r>
            <a:r>
              <a:rPr lang="fa-IR" sz="1300" b="1" dirty="0" smtClean="0">
                <a:cs typeface="B Nazanin" panose="00000400000000000000" pitchFamily="2" charset="-78"/>
              </a:rPr>
              <a:t>نشانه </a:t>
            </a:r>
            <a:r>
              <a:rPr lang="fa-IR" sz="1300" b="1" dirty="0">
                <a:cs typeface="B Nazanin" panose="00000400000000000000" pitchFamily="2" charset="-78"/>
              </a:rPr>
              <a:t>رویش دانه، تورم ریشه چه است زیرا به سرعت آب جذب </a:t>
            </a:r>
            <a:r>
              <a:rPr lang="fa-IR" sz="1300" b="1" dirty="0" smtClean="0">
                <a:cs typeface="B Nazanin" panose="00000400000000000000" pitchFamily="2" charset="-78"/>
              </a:rPr>
              <a:t>می کند </a:t>
            </a:r>
            <a:r>
              <a:rPr lang="fa-IR" sz="1300" b="1" dirty="0">
                <a:cs typeface="B Nazanin" panose="00000400000000000000" pitchFamily="2" charset="-78"/>
              </a:rPr>
              <a:t>و با پاره کردن </a:t>
            </a:r>
            <a:r>
              <a:rPr lang="fa-IR" sz="1300" b="1" dirty="0" smtClean="0">
                <a:cs typeface="B Nazanin" panose="00000400000000000000" pitchFamily="2" charset="-78"/>
              </a:rPr>
              <a:t>پوسته </a:t>
            </a:r>
            <a:r>
              <a:rPr lang="fa-IR" sz="1300" b="1" dirty="0">
                <a:cs typeface="B Nazanin" panose="00000400000000000000" pitchFamily="2" charset="-78"/>
              </a:rPr>
              <a:t>دانه از آن خارج می شود. ریشه چه به سمت زمین رشد می کند. وقتی دانهٔ لوبیا کاشته شود ابتدا بخش </a:t>
            </a:r>
            <a:r>
              <a:rPr lang="fa-IR" sz="1300" b="1" dirty="0" smtClean="0">
                <a:cs typeface="B Nazanin" panose="00000400000000000000" pitchFamily="2" charset="-78"/>
              </a:rPr>
              <a:t>خمیده ساقه </a:t>
            </a:r>
            <a:r>
              <a:rPr lang="fa-IR" sz="1300" b="1" dirty="0">
                <a:cs typeface="B Nazanin" panose="00000400000000000000" pitchFamily="2" charset="-78"/>
              </a:rPr>
              <a:t>گیاه از خاک خارج می شود که پس از مدتی به حالت راست قرار </a:t>
            </a:r>
            <a:r>
              <a:rPr lang="fa-IR" sz="1300" b="1" dirty="0" smtClean="0">
                <a:cs typeface="B Nazanin" panose="00000400000000000000" pitchFamily="2" charset="-78"/>
              </a:rPr>
              <a:t>می گیرد.پس </a:t>
            </a:r>
            <a:r>
              <a:rPr lang="fa-IR" sz="1300" b="1" dirty="0">
                <a:cs typeface="B Nazanin" panose="00000400000000000000" pitchFamily="2" charset="-78"/>
              </a:rPr>
              <a:t>از آن لپه ها و اولین برگ ها نیز از خاک در می آیند. پس از مدتی لپه ها </a:t>
            </a:r>
            <a:r>
              <a:rPr lang="fa-IR" sz="1300" b="1" dirty="0" smtClean="0">
                <a:cs typeface="B Nazanin" panose="00000400000000000000" pitchFamily="2" charset="-78"/>
              </a:rPr>
              <a:t>می ریزند</a:t>
            </a:r>
            <a:r>
              <a:rPr lang="fa-IR" sz="1300" b="1" dirty="0">
                <a:cs typeface="B Nazanin" panose="00000400000000000000" pitchFamily="2" charset="-78"/>
              </a:rPr>
              <a:t>. در گیاه نخود، </a:t>
            </a:r>
            <a:r>
              <a:rPr lang="fa-IR" sz="1300" b="1" dirty="0" smtClean="0">
                <a:cs typeface="B Nazanin" panose="00000400000000000000" pitchFamily="2" charset="-78"/>
              </a:rPr>
              <a:t>لپه ها </a:t>
            </a:r>
            <a:r>
              <a:rPr lang="fa-IR" sz="1300" b="1" dirty="0">
                <a:cs typeface="B Nazanin" panose="00000400000000000000" pitchFamily="2" charset="-78"/>
              </a:rPr>
              <a:t>از خاک خارج نمی شوند.</a:t>
            </a:r>
            <a:endParaRPr lang="en-US" sz="1300" b="1" dirty="0">
              <a:cs typeface="B Nazanin" panose="00000400000000000000" pitchFamily="2" charset="-78"/>
            </a:endParaRPr>
          </a:p>
          <a:p>
            <a:pPr algn="just" rtl="1">
              <a:lnSpc>
                <a:spcPct val="150000"/>
              </a:lnSpc>
            </a:pPr>
            <a:r>
              <a:rPr lang="fa-IR" sz="1300" b="1" dirty="0">
                <a:cs typeface="B Nazanin" panose="00000400000000000000" pitchFamily="2" charset="-78"/>
              </a:rPr>
              <a:t>برخی دانه ها ممکن است سال ها قدرت رویش خود را حفظ کنند. وقتی دانه برسد، آب خود را از دست می دهد و فعالیت های درون آن متوقف می شود. </a:t>
            </a:r>
            <a:r>
              <a:rPr lang="fa-IR" sz="1300" b="1" dirty="0" smtClean="0">
                <a:cs typeface="B Nazanin" panose="00000400000000000000" pitchFamily="2" charset="-78"/>
              </a:rPr>
              <a:t>پوسته </a:t>
            </a:r>
            <a:r>
              <a:rPr lang="fa-IR" sz="1300" b="1" dirty="0">
                <a:cs typeface="B Nazanin" panose="00000400000000000000" pitchFamily="2" charset="-78"/>
              </a:rPr>
              <a:t>دانه نقش حفاظت از رویان درون آن را دارد. </a:t>
            </a:r>
            <a:r>
              <a:rPr lang="fa-IR" sz="1300" b="1" dirty="0" smtClean="0">
                <a:cs typeface="B Nazanin" panose="00000400000000000000" pitchFamily="2" charset="-78"/>
              </a:rPr>
              <a:t>پوسته </a:t>
            </a:r>
            <a:r>
              <a:rPr lang="fa-IR" sz="1300" b="1" dirty="0">
                <a:cs typeface="B Nazanin" panose="00000400000000000000" pitchFamily="2" charset="-78"/>
              </a:rPr>
              <a:t>دانه </a:t>
            </a:r>
            <a:r>
              <a:rPr lang="fa-IR" sz="1300" b="1" dirty="0" smtClean="0">
                <a:cs typeface="B Nazanin" panose="00000400000000000000" pitchFamily="2" charset="-78"/>
              </a:rPr>
              <a:t>اجازه </a:t>
            </a:r>
            <a:r>
              <a:rPr lang="fa-IR" sz="1300" b="1" dirty="0">
                <a:cs typeface="B Nazanin" panose="00000400000000000000" pitchFamily="2" charset="-78"/>
              </a:rPr>
              <a:t>تبادل مواد با دانه را نمی دهد و به همین علت دانه توان رویش خود را تا مدت ها حفظ </a:t>
            </a:r>
            <a:r>
              <a:rPr lang="fa-IR" sz="1300" b="1" dirty="0" smtClean="0">
                <a:cs typeface="B Nazanin" panose="00000400000000000000" pitchFamily="2" charset="-78"/>
              </a:rPr>
              <a:t>می کند</a:t>
            </a:r>
            <a:r>
              <a:rPr lang="fa-IR" sz="1300" b="1" dirty="0">
                <a:cs typeface="B Nazanin" panose="00000400000000000000" pitchFamily="2" charset="-78"/>
              </a:rPr>
              <a:t>. در این درس دانش آموزان دانه های دو لپه ای مثل لوبیا، نخود و … را پس از خیساندن می کارند</a:t>
            </a:r>
            <a:r>
              <a:rPr lang="fa-IR" sz="1300" b="1" dirty="0" smtClean="0">
                <a:cs typeface="B Nazanin" panose="00000400000000000000" pitchFamily="2" charset="-78"/>
              </a:rPr>
              <a:t>.</a:t>
            </a:r>
            <a:endParaRPr lang="en-US" sz="1300" b="1" dirty="0">
              <a:cs typeface="B Nazanin" panose="00000400000000000000" pitchFamily="2" charset="-78"/>
            </a:endParaRPr>
          </a:p>
        </p:txBody>
      </p:sp>
    </p:spTree>
    <p:extLst>
      <p:ext uri="{BB962C8B-B14F-4D97-AF65-F5344CB8AC3E}">
        <p14:creationId xmlns:p14="http://schemas.microsoft.com/office/powerpoint/2010/main" val="27199559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332656"/>
            <a:ext cx="4378730" cy="5919360"/>
          </a:xfrm>
          <a:prstGeom prst="rect">
            <a:avLst/>
          </a:prstGeom>
        </p:spPr>
      </p:pic>
    </p:spTree>
    <p:extLst>
      <p:ext uri="{BB962C8B-B14F-4D97-AF65-F5344CB8AC3E}">
        <p14:creationId xmlns:p14="http://schemas.microsoft.com/office/powerpoint/2010/main" val="33292616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3"/>
            <a:ext cx="7232617" cy="432047"/>
          </a:xfrm>
        </p:spPr>
        <p:txBody>
          <a:bodyPr/>
          <a:lstStyle/>
          <a:p>
            <a:pPr algn="r" rtl="1"/>
            <a:r>
              <a:rPr lang="ar-SA" dirty="0">
                <a:cs typeface="B Titr" panose="00000700000000000000" pitchFamily="2" charset="-78"/>
              </a:rPr>
              <a:t>فصل </a:t>
            </a:r>
            <a:r>
              <a:rPr lang="ar-SA" dirty="0" smtClean="0">
                <a:cs typeface="B Titr" panose="00000700000000000000" pitchFamily="2" charset="-78"/>
              </a:rPr>
              <a:t>دهم</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79512" y="692696"/>
            <a:ext cx="8856984" cy="5976663"/>
          </a:xfrm>
        </p:spPr>
        <p:txBody>
          <a:bodyPr>
            <a:normAutofit fontScale="85000" lnSpcReduction="20000"/>
          </a:bodyPr>
          <a:lstStyle/>
          <a:p>
            <a:pPr algn="just" rtl="1">
              <a:lnSpc>
                <a:spcPct val="150000"/>
              </a:lnSpc>
            </a:pPr>
            <a:r>
              <a:rPr lang="ar-SA" sz="1400" b="1" dirty="0" smtClean="0">
                <a:cs typeface="B Nazanin" panose="00000400000000000000" pitchFamily="2" charset="-78"/>
              </a:rPr>
              <a:t>بیش </a:t>
            </a:r>
            <a:r>
              <a:rPr lang="ar-SA" sz="1400" b="1" dirty="0">
                <a:cs typeface="B Nazanin" panose="00000400000000000000" pitchFamily="2" charset="-78"/>
              </a:rPr>
              <a:t>تر جانوران ، محّل زندگی ویژه ای برای خود دارند و در جایی زندگی می کنند که برای آن ها مناسب باشد .بسیاری از جانوران برای خود و بچه هایشان ، لانه درست می کنند . جانوران لانه های خود را در جاهای متفاوتی می سازند : زیر زمین ، روی درختان ، داخل شکاف سنگ های کوهستان ، بین نیزارها ، بین شاخه و برگ ها ، داخل سوراخ تنه ی درختان و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پرندگان از پر ، پشم ، شاخه ها و برگ های نازک درختان ، لانه درست می کند ، در لانه تخم می گذارند و از جوجه هایشان مراقبت می کنند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بعضی از حشره ها و بسیاری از مورچه ها ، در زیر خاک زندگی می کنند . خرگوش هم لانه هایی را در زیر خاک حفر می کند ؛ در آن جا بچه هایش را به دنیا می آورد و به آن ها شیر می دهد تا به اندازه ی کافی بزرگ شوند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جانوران برای </a:t>
            </a:r>
            <a:r>
              <a:rPr lang="ar-SA" sz="1400" b="1" dirty="0" smtClean="0">
                <a:cs typeface="B Nazanin" panose="00000400000000000000" pitchFamily="2" charset="-78"/>
              </a:rPr>
              <a:t>نگهداری </a:t>
            </a:r>
            <a:r>
              <a:rPr lang="ar-SA" sz="1400" b="1" dirty="0">
                <a:cs typeface="B Nazanin" panose="00000400000000000000" pitchFamily="2" charset="-78"/>
              </a:rPr>
              <a:t>از غذا ، </a:t>
            </a:r>
            <a:r>
              <a:rPr lang="ar-SA" sz="1400" b="1" dirty="0" smtClean="0">
                <a:cs typeface="B Nazanin" panose="00000400000000000000" pitchFamily="2" charset="-78"/>
              </a:rPr>
              <a:t>نگهداری </a:t>
            </a:r>
            <a:r>
              <a:rPr lang="ar-SA" sz="1400" b="1" dirty="0">
                <a:cs typeface="B Nazanin" panose="00000400000000000000" pitchFamily="2" charset="-78"/>
              </a:rPr>
              <a:t>و پرورش بچه ها ، استراحت ، در امان بودن از دشمن ، در امان بودن از گرما و سرما ، لانه می سازند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جانوران بزرگ ، به دلیل اندازه ی بزرگ بدنشان و جا به جایی زیاد در روز ، لانه نمی سازند و در غارها یا میان شاخه های انبوه درختان زندگی می کنند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یعضی از جانوران به خود زحمت لانه ساختن را نمی دهند ، مثل روباه که از لانه های قدیمی دیگر جانوران استفاده می کند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زندگی کرم ابریشم ، از یک تخم آغاز می شود . کرم ابریشم از تخم بیرون می آید ، مدتّی برگ های درخت توت را می خورد ، بعد روی یک شاخه پیله درست می کند و پس از مدتّی پروانه از پیله خارج می شود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زندگی پرنده ها هم از یک تخم آغاز می شود . پرنده ها درون لانه هایشان تخم می گذارند و روی تخم های خود می خوابند . از تخم جوجه بیرون می آید که بدنش بدون پر است یا پرهای ریز و کمی دارد . پرنده ها برای جوجه های خود ، غذا می آورند تا جوجه ها بزرگ شوند ، خودشان بتوانند پرواز کنند و غذا به دست بیاورند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قورباغه ها در آب تخم ریزی می کنند از هر تخم قورباغه ، یک نوزاد بیرون می آید که شبیه قورباغه نیست ، با دم و باله شنا می کند و فقط در آب می تواند زندگی کند . نوزاد قورباغه کمکم رشد می کند ، دم و باله اش از بین می رود ، دارای دست و پا شده و به قورباغه ی کامل تبدیل می شود که باید در خشکی زندگی کند و به وسیله ی زبانش از جانوران کوچک تغذیه نماید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جانورانی مثل لاک پشت و مار ، تخم </a:t>
            </a:r>
            <a:r>
              <a:rPr lang="fa-IR" sz="1400" b="1" dirty="0" smtClean="0">
                <a:cs typeface="B Nazanin" panose="00000400000000000000" pitchFamily="2" charset="-78"/>
              </a:rPr>
              <a:t>م</a:t>
            </a:r>
            <a:r>
              <a:rPr lang="ar-SA" sz="1400" b="1" dirty="0" smtClean="0">
                <a:cs typeface="B Nazanin" panose="00000400000000000000" pitchFamily="2" charset="-78"/>
              </a:rPr>
              <a:t>ی </a:t>
            </a:r>
            <a:r>
              <a:rPr lang="ar-SA" sz="1400" b="1" dirty="0">
                <a:cs typeface="B Nazanin" panose="00000400000000000000" pitchFamily="2" charset="-78"/>
              </a:rPr>
              <a:t>گذارند . از هر تخم یک نوزاد بیرون می آید که شبیه مادرش است . نوزاد کم کم رشد می کند ، بزرگ می شود و می تواند خودش غذا به دست بیاورد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جانورانی مثل گوسفند و </a:t>
            </a:r>
            <a:r>
              <a:rPr lang="ar-SA" sz="1400" b="1" dirty="0" smtClean="0">
                <a:cs typeface="B Nazanin" panose="00000400000000000000" pitchFamily="2" charset="-78"/>
              </a:rPr>
              <a:t>گ</a:t>
            </a:r>
            <a:r>
              <a:rPr lang="fa-IR" sz="1400" b="1" dirty="0" smtClean="0">
                <a:cs typeface="B Nazanin" panose="00000400000000000000" pitchFamily="2" charset="-78"/>
              </a:rPr>
              <a:t>ا</a:t>
            </a:r>
            <a:r>
              <a:rPr lang="ar-SA" sz="1400" b="1" dirty="0" smtClean="0">
                <a:cs typeface="B Nazanin" panose="00000400000000000000" pitchFamily="2" charset="-78"/>
              </a:rPr>
              <a:t>و </a:t>
            </a:r>
            <a:r>
              <a:rPr lang="ar-SA" sz="1400" b="1" dirty="0">
                <a:cs typeface="B Nazanin" panose="00000400000000000000" pitchFamily="2" charset="-78"/>
              </a:rPr>
              <a:t>، بچّه می زایند و به بچّه های خود </a:t>
            </a:r>
            <a:r>
              <a:rPr lang="fa-IR" sz="1400" b="1" dirty="0" smtClean="0">
                <a:cs typeface="B Nazanin" panose="00000400000000000000" pitchFamily="2" charset="-78"/>
              </a:rPr>
              <a:t>را</a:t>
            </a:r>
            <a:r>
              <a:rPr lang="ar-SA" sz="1400" b="1" dirty="0" smtClean="0">
                <a:cs typeface="B Nazanin" panose="00000400000000000000" pitchFamily="2" charset="-78"/>
              </a:rPr>
              <a:t>شیر </a:t>
            </a:r>
            <a:r>
              <a:rPr lang="ar-SA" sz="1400" b="1" dirty="0">
                <a:cs typeface="B Nazanin" panose="00000400000000000000" pitchFamily="2" charset="-78"/>
              </a:rPr>
              <a:t>می دهند تا بزرگ شوند.</a:t>
            </a:r>
            <a:endParaRPr lang="en-US" sz="1400" b="1" dirty="0">
              <a:cs typeface="B Nazanin" panose="00000400000000000000" pitchFamily="2" charset="-78"/>
            </a:endParaRPr>
          </a:p>
          <a:p>
            <a:pPr algn="just"/>
            <a:endParaRPr lang="en-US" b="1" dirty="0"/>
          </a:p>
        </p:txBody>
      </p:sp>
    </p:spTree>
    <p:extLst>
      <p:ext uri="{BB962C8B-B14F-4D97-AF65-F5344CB8AC3E}">
        <p14:creationId xmlns:p14="http://schemas.microsoft.com/office/powerpoint/2010/main" val="17748685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ar-SA" dirty="0">
                <a:cs typeface="B Titr" panose="00000700000000000000" pitchFamily="2" charset="-78"/>
              </a:rPr>
              <a:t>دانستنی ها برای </a:t>
            </a:r>
            <a:r>
              <a:rPr lang="ar-SA" dirty="0" smtClean="0">
                <a:cs typeface="B Titr" panose="00000700000000000000" pitchFamily="2" charset="-78"/>
              </a:rPr>
              <a:t>معلم</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79512" y="1196752"/>
            <a:ext cx="8784975" cy="5472607"/>
          </a:xfrm>
        </p:spPr>
        <p:txBody>
          <a:bodyPr>
            <a:normAutofit fontScale="92500" lnSpcReduction="10000"/>
          </a:bodyPr>
          <a:lstStyle/>
          <a:p>
            <a:pPr algn="just" rtl="1">
              <a:lnSpc>
                <a:spcPct val="150000"/>
              </a:lnSpc>
            </a:pPr>
            <a:r>
              <a:rPr lang="ar-SA" sz="1600" b="1" dirty="0" smtClean="0">
                <a:cs typeface="B Nazanin" panose="00000400000000000000" pitchFamily="2" charset="-78"/>
              </a:rPr>
              <a:t>چرخ </a:t>
            </a:r>
            <a:r>
              <a:rPr lang="ar-SA" sz="1600" b="1" dirty="0">
                <a:cs typeface="B Nazanin" panose="00000400000000000000" pitchFamily="2" charset="-78"/>
              </a:rPr>
              <a:t>ریسک پشت بلوطی: این </a:t>
            </a:r>
            <a:r>
              <a:rPr lang="ar-SA" sz="1600" b="1" dirty="0" smtClean="0">
                <a:cs typeface="B Nazanin" panose="00000400000000000000" pitchFamily="2" charset="-78"/>
              </a:rPr>
              <a:t>پرنده</a:t>
            </a:r>
            <a:r>
              <a:rPr lang="fa-IR" sz="1600" b="1" dirty="0" smtClean="0">
                <a:cs typeface="B Nazanin" panose="00000400000000000000" pitchFamily="2" charset="-78"/>
              </a:rPr>
              <a:t> </a:t>
            </a:r>
            <a:r>
              <a:rPr lang="ar-SA" sz="1600" b="1" dirty="0" smtClean="0">
                <a:cs typeface="B Nazanin" panose="00000400000000000000" pitchFamily="2" charset="-78"/>
              </a:rPr>
              <a:t>کوچک </a:t>
            </a:r>
            <a:r>
              <a:rPr lang="ar-SA" sz="1600" b="1" dirty="0">
                <a:cs typeface="B Nazanin" panose="00000400000000000000" pitchFamily="2" charset="-78"/>
              </a:rPr>
              <a:t>از </a:t>
            </a:r>
            <a:r>
              <a:rPr lang="ar-SA" sz="1600" b="1" dirty="0" smtClean="0">
                <a:cs typeface="B Nazanin" panose="00000400000000000000" pitchFamily="2" charset="-78"/>
              </a:rPr>
              <a:t>گروه</a:t>
            </a:r>
            <a:r>
              <a:rPr lang="fa-IR" sz="1600" b="1" dirty="0" smtClean="0">
                <a:cs typeface="B Nazanin" panose="00000400000000000000" pitchFamily="2" charset="-78"/>
              </a:rPr>
              <a:t> </a:t>
            </a:r>
            <a:r>
              <a:rPr lang="ar-SA" sz="1600" b="1" dirty="0" smtClean="0">
                <a:cs typeface="B Nazanin" panose="00000400000000000000" pitchFamily="2" charset="-78"/>
              </a:rPr>
              <a:t>)</a:t>
            </a:r>
            <a:r>
              <a:rPr lang="ar-SA" sz="1600" b="1" dirty="0">
                <a:cs typeface="B Nazanin" panose="00000400000000000000" pitchFamily="2" charset="-78"/>
              </a:rPr>
              <a:t>راستهٔ( گنجشک هاست. پرهای پشت پرنده بلوطی رنگ است.</a:t>
            </a:r>
            <a:endParaRPr lang="en-US" sz="1600" b="1" dirty="0">
              <a:cs typeface="B Nazanin" panose="00000400000000000000" pitchFamily="2" charset="-78"/>
            </a:endParaRPr>
          </a:p>
          <a:p>
            <a:pPr algn="just" rtl="1">
              <a:lnSpc>
                <a:spcPct val="150000"/>
              </a:lnSpc>
            </a:pPr>
            <a:r>
              <a:rPr lang="ar-SA" sz="1600" b="1" dirty="0" smtClean="0">
                <a:cs typeface="B Nazanin" panose="00000400000000000000" pitchFamily="2" charset="-78"/>
              </a:rPr>
              <a:t>شیوه لانه</a:t>
            </a:r>
            <a:r>
              <a:rPr lang="fa-IR" sz="1600" b="1" dirty="0" smtClean="0">
                <a:cs typeface="B Nazanin" panose="00000400000000000000" pitchFamily="2" charset="-78"/>
              </a:rPr>
              <a:t> </a:t>
            </a:r>
            <a:r>
              <a:rPr lang="ar-SA" sz="1600" b="1" dirty="0" smtClean="0">
                <a:cs typeface="B Nazanin" panose="00000400000000000000" pitchFamily="2" charset="-78"/>
              </a:rPr>
              <a:t>سازی </a:t>
            </a:r>
            <a:r>
              <a:rPr lang="ar-SA" sz="1600" b="1" dirty="0">
                <a:cs typeface="B Nazanin" panose="00000400000000000000" pitchFamily="2" charset="-78"/>
              </a:rPr>
              <a:t>آن با چرخ ریسک های دیگر ایران متفاوت است.این پرنده درختزی است. منقار و پاهای کوتاه و نیرومندی دارد که به کمک آنها آشیانهٔ خاص خود را م یسازند. آشیانهٔ این پرنده از شاخ ههای درخت یا بوته ها آویزان است</a:t>
            </a:r>
            <a:r>
              <a:rPr lang="ar-SA" sz="1600" b="1" dirty="0" smtClean="0">
                <a:cs typeface="B Nazanin" panose="00000400000000000000" pitchFamily="2" charset="-78"/>
              </a:rPr>
              <a:t>.</a:t>
            </a:r>
            <a:r>
              <a:rPr lang="fa-IR" sz="1600" b="1" dirty="0" smtClean="0">
                <a:cs typeface="B Nazanin" panose="00000400000000000000" pitchFamily="2" charset="-78"/>
              </a:rPr>
              <a:t> </a:t>
            </a:r>
            <a:r>
              <a:rPr lang="ar-SA" sz="1600" b="1" dirty="0" smtClean="0">
                <a:cs typeface="B Nazanin" panose="00000400000000000000" pitchFamily="2" charset="-78"/>
              </a:rPr>
              <a:t>کار </a:t>
            </a:r>
            <a:r>
              <a:rPr lang="ar-SA" sz="1600" b="1" dirty="0">
                <a:cs typeface="B Nazanin" panose="00000400000000000000" pitchFamily="2" charset="-78"/>
              </a:rPr>
              <a:t>لانه سازی </a:t>
            </a:r>
            <a:r>
              <a:rPr lang="ar-SA" sz="1600" b="1">
                <a:cs typeface="B Nazanin" panose="00000400000000000000" pitchFamily="2" charset="-78"/>
              </a:rPr>
              <a:t>را </a:t>
            </a:r>
            <a:r>
              <a:rPr lang="ar-SA" sz="1600" b="1" smtClean="0">
                <a:cs typeface="B Nazanin" panose="00000400000000000000" pitchFamily="2" charset="-78"/>
              </a:rPr>
              <a:t>پرنده </a:t>
            </a:r>
            <a:r>
              <a:rPr lang="ar-SA" sz="1600" b="1" dirty="0">
                <a:cs typeface="B Nazanin" panose="00000400000000000000" pitchFamily="2" charset="-78"/>
              </a:rPr>
              <a:t>نر انجام می دهد و با کمک </a:t>
            </a:r>
            <a:r>
              <a:rPr lang="ar-SA" sz="1600" b="1" dirty="0" smtClean="0">
                <a:cs typeface="B Nazanin" panose="00000400000000000000" pitchFamily="2" charset="-78"/>
              </a:rPr>
              <a:t>پرنده</a:t>
            </a:r>
            <a:r>
              <a:rPr lang="fa-IR" sz="1600" b="1" dirty="0" smtClean="0">
                <a:cs typeface="B Nazanin" panose="00000400000000000000" pitchFamily="2" charset="-78"/>
              </a:rPr>
              <a:t> </a:t>
            </a:r>
            <a:r>
              <a:rPr lang="ar-SA" sz="1600" b="1" dirty="0" smtClean="0">
                <a:cs typeface="B Nazanin" panose="00000400000000000000" pitchFamily="2" charset="-78"/>
              </a:rPr>
              <a:t>ماده </a:t>
            </a:r>
            <a:r>
              <a:rPr lang="ar-SA" sz="1600" b="1" dirty="0">
                <a:cs typeface="B Nazanin" panose="00000400000000000000" pitchFamily="2" charset="-78"/>
              </a:rPr>
              <a:t>داخل آن را از مواد نرم فرش م یکند. </a:t>
            </a:r>
            <a:r>
              <a:rPr lang="ar-SA" sz="1600" b="1" dirty="0" smtClean="0">
                <a:cs typeface="B Nazanin" panose="00000400000000000000" pitchFamily="2" charset="-78"/>
              </a:rPr>
              <a:t>پرنده</a:t>
            </a:r>
            <a:r>
              <a:rPr lang="fa-IR" sz="1600" b="1" dirty="0" smtClean="0">
                <a:cs typeface="B Nazanin" panose="00000400000000000000" pitchFamily="2" charset="-78"/>
              </a:rPr>
              <a:t> </a:t>
            </a:r>
            <a:r>
              <a:rPr lang="ar-SA" sz="1600" b="1" dirty="0" smtClean="0">
                <a:cs typeface="B Nazanin" panose="00000400000000000000" pitchFamily="2" charset="-78"/>
              </a:rPr>
              <a:t>ماده </a:t>
            </a:r>
            <a:r>
              <a:rPr lang="ar-SA" sz="1600" b="1" dirty="0">
                <a:cs typeface="B Nazanin" panose="00000400000000000000" pitchFamily="2" charset="-78"/>
              </a:rPr>
              <a:t>روی تخم </a:t>
            </a:r>
            <a:r>
              <a:rPr lang="ar-SA" sz="1600" b="1" dirty="0" smtClean="0">
                <a:cs typeface="B Nazanin" panose="00000400000000000000" pitchFamily="2" charset="-78"/>
              </a:rPr>
              <a:t>ها</a:t>
            </a:r>
            <a:r>
              <a:rPr lang="fa-IR" sz="1600" b="1" dirty="0" smtClean="0">
                <a:cs typeface="B Nazanin" panose="00000400000000000000" pitchFamily="2" charset="-78"/>
              </a:rPr>
              <a:t> </a:t>
            </a:r>
            <a:r>
              <a:rPr lang="ar-SA" sz="1600" b="1" dirty="0" smtClean="0">
                <a:cs typeface="B Nazanin" panose="00000400000000000000" pitchFamily="2" charset="-78"/>
              </a:rPr>
              <a:t>می </a:t>
            </a:r>
            <a:r>
              <a:rPr lang="ar-SA" sz="1600" b="1" dirty="0">
                <a:cs typeface="B Nazanin" panose="00000400000000000000" pitchFamily="2" charset="-78"/>
              </a:rPr>
              <a:t>خوابد. این پرنده از حشرات به ویژه حشرات آفت تغذیه </a:t>
            </a:r>
            <a:r>
              <a:rPr lang="ar-SA" sz="1600" b="1" dirty="0" smtClean="0">
                <a:cs typeface="B Nazanin" panose="00000400000000000000" pitchFamily="2" charset="-78"/>
              </a:rPr>
              <a:t>می</a:t>
            </a:r>
            <a:r>
              <a:rPr lang="fa-IR" sz="1600" b="1" dirty="0" smtClean="0">
                <a:cs typeface="B Nazanin" panose="00000400000000000000" pitchFamily="2" charset="-78"/>
              </a:rPr>
              <a:t> </a:t>
            </a:r>
            <a:r>
              <a:rPr lang="ar-SA" sz="1600" b="1" dirty="0" smtClean="0">
                <a:cs typeface="B Nazanin" panose="00000400000000000000" pitchFamily="2" charset="-78"/>
              </a:rPr>
              <a:t>کند</a:t>
            </a:r>
            <a:r>
              <a:rPr lang="fa-IR" sz="1600" b="1" dirty="0" smtClean="0">
                <a:cs typeface="B Nazanin" panose="00000400000000000000" pitchFamily="2" charset="-78"/>
              </a:rPr>
              <a:t> </a:t>
            </a:r>
            <a:r>
              <a:rPr lang="ar-SA" sz="1600" b="1" dirty="0" smtClean="0">
                <a:cs typeface="B Nazanin" panose="00000400000000000000" pitchFamily="2" charset="-78"/>
              </a:rPr>
              <a:t>و </a:t>
            </a:r>
            <a:r>
              <a:rPr lang="ar-SA" sz="1600" b="1" dirty="0">
                <a:cs typeface="B Nazanin" panose="00000400000000000000" pitchFamily="2" charset="-78"/>
              </a:rPr>
              <a:t>نیز میوه های گیاهان را می خورد و لان ههای آنها را با </a:t>
            </a:r>
            <a:r>
              <a:rPr lang="ar-SA" sz="1600" b="1" dirty="0" smtClean="0">
                <a:cs typeface="B Nazanin" panose="00000400000000000000" pitchFamily="2" charset="-78"/>
              </a:rPr>
              <a:t>مدفوع</a:t>
            </a:r>
            <a:r>
              <a:rPr lang="fa-IR" sz="1600" b="1" dirty="0" smtClean="0">
                <a:cs typeface="B Nazanin" panose="00000400000000000000" pitchFamily="2" charset="-78"/>
              </a:rPr>
              <a:t> </a:t>
            </a:r>
            <a:r>
              <a:rPr lang="ar-SA" sz="1600" b="1" dirty="0" smtClean="0">
                <a:cs typeface="B Nazanin" panose="00000400000000000000" pitchFamily="2" charset="-78"/>
              </a:rPr>
              <a:t>خود </a:t>
            </a:r>
            <a:r>
              <a:rPr lang="ar-SA" sz="1600" b="1" dirty="0">
                <a:cs typeface="B Nazanin" panose="00000400000000000000" pitchFamily="2" charset="-78"/>
              </a:rPr>
              <a:t>پراکنده </a:t>
            </a:r>
            <a:r>
              <a:rPr lang="ar-SA" sz="1600" b="1" dirty="0" smtClean="0">
                <a:cs typeface="B Nazanin" panose="00000400000000000000" pitchFamily="2" charset="-78"/>
              </a:rPr>
              <a:t>می</a:t>
            </a:r>
            <a:r>
              <a:rPr lang="fa-IR" sz="1600" b="1" dirty="0" smtClean="0">
                <a:cs typeface="B Nazanin" panose="00000400000000000000" pitchFamily="2" charset="-78"/>
              </a:rPr>
              <a:t> </a:t>
            </a:r>
            <a:r>
              <a:rPr lang="ar-SA" sz="1600" b="1" dirty="0" smtClean="0">
                <a:cs typeface="B Nazanin" panose="00000400000000000000" pitchFamily="2" charset="-78"/>
              </a:rPr>
              <a:t>کند</a:t>
            </a:r>
            <a:r>
              <a:rPr lang="ar-SA" sz="1600" b="1" dirty="0">
                <a:cs typeface="B Nazanin" panose="00000400000000000000" pitchFamily="2" charset="-78"/>
              </a:rPr>
              <a:t>.</a:t>
            </a:r>
            <a:endParaRPr lang="en-US" sz="1600" b="1" dirty="0">
              <a:cs typeface="B Nazanin" panose="00000400000000000000" pitchFamily="2" charset="-78"/>
            </a:endParaRPr>
          </a:p>
          <a:p>
            <a:pPr algn="just" rtl="1">
              <a:lnSpc>
                <a:spcPct val="150000"/>
              </a:lnSpc>
            </a:pPr>
            <a:r>
              <a:rPr lang="ar-SA" sz="1600" b="1" dirty="0">
                <a:cs typeface="B Nazanin" panose="00000400000000000000" pitchFamily="2" charset="-78"/>
              </a:rPr>
              <a:t>دانش آموزان را ترغیب کنید موضوع شگفتی های </a:t>
            </a:r>
            <a:r>
              <a:rPr lang="ar-SA" sz="1600" b="1" dirty="0" smtClean="0">
                <a:cs typeface="B Nazanin" panose="00000400000000000000" pitchFamily="2" charset="-78"/>
              </a:rPr>
              <a:t>آفرینش</a:t>
            </a:r>
            <a:r>
              <a:rPr lang="fa-IR" sz="1600" b="1" dirty="0" smtClean="0">
                <a:cs typeface="B Nazanin" panose="00000400000000000000" pitchFamily="2" charset="-78"/>
              </a:rPr>
              <a:t> </a:t>
            </a:r>
            <a:r>
              <a:rPr lang="ar-SA" sz="1600" b="1" dirty="0" smtClean="0">
                <a:cs typeface="B Nazanin" panose="00000400000000000000" pitchFamily="2" charset="-78"/>
              </a:rPr>
              <a:t>ارائه </a:t>
            </a:r>
            <a:r>
              <a:rPr lang="ar-SA" sz="1600" b="1" dirty="0">
                <a:cs typeface="B Nazanin" panose="00000400000000000000" pitchFamily="2" charset="-78"/>
              </a:rPr>
              <a:t>شده در صفحه 71 کتاب درسی که در تصویر فوق </a:t>
            </a:r>
            <a:r>
              <a:rPr lang="ar-SA" sz="1600" b="1" dirty="0" smtClean="0">
                <a:cs typeface="B Nazanin" panose="00000400000000000000" pitchFamily="2" charset="-78"/>
              </a:rPr>
              <a:t>آمده</a:t>
            </a:r>
            <a:r>
              <a:rPr lang="fa-IR" sz="1600" b="1" dirty="0" smtClean="0">
                <a:cs typeface="B Nazanin" panose="00000400000000000000" pitchFamily="2" charset="-78"/>
              </a:rPr>
              <a:t> </a:t>
            </a:r>
            <a:r>
              <a:rPr lang="ar-SA" sz="1600" b="1" dirty="0" smtClean="0">
                <a:cs typeface="B Nazanin" panose="00000400000000000000" pitchFamily="2" charset="-78"/>
              </a:rPr>
              <a:t>است </a:t>
            </a:r>
            <a:r>
              <a:rPr lang="ar-SA" sz="1600" b="1" dirty="0">
                <a:cs typeface="B Nazanin" panose="00000400000000000000" pitchFamily="2" charset="-78"/>
              </a:rPr>
              <a:t>را در گروه به گفتگو بگذارند و اهمیت آن را در زندگی خودبررسی و بیان کنند.</a:t>
            </a:r>
            <a:endParaRPr lang="en-US" sz="1600" b="1" dirty="0">
              <a:cs typeface="B Nazanin" panose="00000400000000000000" pitchFamily="2" charset="-78"/>
            </a:endParaRPr>
          </a:p>
          <a:p>
            <a:pPr algn="just" rtl="1">
              <a:lnSpc>
                <a:spcPct val="150000"/>
              </a:lnSpc>
            </a:pPr>
            <a:r>
              <a:rPr lang="ar-SA" sz="1600" b="1" dirty="0" smtClean="0">
                <a:cs typeface="B Nazanin" panose="00000400000000000000" pitchFamily="2" charset="-78"/>
              </a:rPr>
              <a:t>لان</a:t>
            </a:r>
            <a:r>
              <a:rPr lang="fa-IR" sz="1600" b="1" dirty="0" smtClean="0">
                <a:cs typeface="B Nazanin" panose="00000400000000000000" pitchFamily="2" charset="-78"/>
              </a:rPr>
              <a:t>ه </a:t>
            </a:r>
            <a:r>
              <a:rPr lang="ar-SA" sz="1600" b="1" dirty="0" smtClean="0">
                <a:cs typeface="B Nazanin" panose="00000400000000000000" pitchFamily="2" charset="-78"/>
              </a:rPr>
              <a:t>مورچه</a:t>
            </a:r>
            <a:r>
              <a:rPr lang="fa-IR" sz="1600" b="1" dirty="0" smtClean="0">
                <a:cs typeface="B Nazanin" panose="00000400000000000000" pitchFamily="2" charset="-78"/>
              </a:rPr>
              <a:t> </a:t>
            </a:r>
            <a:r>
              <a:rPr lang="ar-SA" sz="1600" b="1" dirty="0" smtClean="0">
                <a:cs typeface="B Nazanin" panose="00000400000000000000" pitchFamily="2" charset="-78"/>
              </a:rPr>
              <a:t>ها</a:t>
            </a:r>
            <a:r>
              <a:rPr lang="ar-SA" sz="1600" b="1" dirty="0">
                <a:cs typeface="B Nazanin" panose="00000400000000000000" pitchFamily="2" charset="-78"/>
              </a:rPr>
              <a:t>: بسیاری از </a:t>
            </a:r>
            <a:r>
              <a:rPr lang="ar-SA" sz="1600" b="1" dirty="0" smtClean="0">
                <a:cs typeface="B Nazanin" panose="00000400000000000000" pitchFamily="2" charset="-78"/>
              </a:rPr>
              <a:t>مورچه</a:t>
            </a:r>
            <a:r>
              <a:rPr lang="fa-IR" sz="1600" b="1" dirty="0" smtClean="0">
                <a:cs typeface="B Nazanin" panose="00000400000000000000" pitchFamily="2" charset="-78"/>
              </a:rPr>
              <a:t> </a:t>
            </a:r>
            <a:r>
              <a:rPr lang="ar-SA" sz="1600" b="1" dirty="0" smtClean="0">
                <a:cs typeface="B Nazanin" panose="00000400000000000000" pitchFamily="2" charset="-78"/>
              </a:rPr>
              <a:t>ها </a:t>
            </a:r>
            <a:r>
              <a:rPr lang="ar-SA" sz="1600" b="1" dirty="0">
                <a:cs typeface="B Nazanin" panose="00000400000000000000" pitchFamily="2" charset="-78"/>
              </a:rPr>
              <a:t>در زیر </a:t>
            </a:r>
            <a:r>
              <a:rPr lang="ar-SA" sz="1600" b="1" dirty="0" smtClean="0">
                <a:cs typeface="B Nazanin" panose="00000400000000000000" pitchFamily="2" charset="-78"/>
              </a:rPr>
              <a:t>خاک،تخته سنگ</a:t>
            </a:r>
            <a:r>
              <a:rPr lang="fa-IR" sz="1600" b="1" dirty="0" smtClean="0">
                <a:cs typeface="B Nazanin" panose="00000400000000000000" pitchFamily="2" charset="-78"/>
              </a:rPr>
              <a:t> </a:t>
            </a:r>
            <a:r>
              <a:rPr lang="ar-SA" sz="1600" b="1" dirty="0" smtClean="0">
                <a:cs typeface="B Nazanin" panose="00000400000000000000" pitchFamily="2" charset="-78"/>
              </a:rPr>
              <a:t>ها </a:t>
            </a:r>
            <a:r>
              <a:rPr lang="ar-SA" sz="1600" b="1" dirty="0">
                <a:cs typeface="B Nazanin" panose="00000400000000000000" pitchFamily="2" charset="-78"/>
              </a:rPr>
              <a:t>و درون درخت ها لانه </a:t>
            </a:r>
            <a:r>
              <a:rPr lang="ar-SA" sz="1600" b="1" dirty="0" smtClean="0">
                <a:cs typeface="B Nazanin" panose="00000400000000000000" pitchFamily="2" charset="-78"/>
              </a:rPr>
              <a:t>می</a:t>
            </a:r>
            <a:r>
              <a:rPr lang="fa-IR" sz="1600" b="1" dirty="0" smtClean="0">
                <a:cs typeface="B Nazanin" panose="00000400000000000000" pitchFamily="2" charset="-78"/>
              </a:rPr>
              <a:t> </a:t>
            </a:r>
            <a:r>
              <a:rPr lang="ar-SA" sz="1600" b="1" dirty="0" smtClean="0">
                <a:cs typeface="B Nazanin" panose="00000400000000000000" pitchFamily="2" charset="-78"/>
              </a:rPr>
              <a:t>سازند</a:t>
            </a:r>
            <a:r>
              <a:rPr lang="ar-SA" sz="1600" b="1" dirty="0">
                <a:cs typeface="B Nazanin" panose="00000400000000000000" pitchFamily="2" charset="-78"/>
              </a:rPr>
              <a:t>. لانه های آنها در زیر خاک، دالان های منظم و ساده ای است که در اعماق نسبتاً </a:t>
            </a:r>
            <a:r>
              <a:rPr lang="ar-SA" sz="1600" b="1" dirty="0" smtClean="0">
                <a:cs typeface="B Nazanin" panose="00000400000000000000" pitchFamily="2" charset="-78"/>
              </a:rPr>
              <a:t>زیاد</a:t>
            </a:r>
            <a:r>
              <a:rPr lang="fa-IR" sz="1600" b="1" dirty="0" smtClean="0">
                <a:cs typeface="B Nazanin" panose="00000400000000000000" pitchFamily="2" charset="-78"/>
              </a:rPr>
              <a:t> </a:t>
            </a:r>
            <a:r>
              <a:rPr lang="ar-SA" sz="1600" b="1" dirty="0" smtClean="0">
                <a:cs typeface="B Nazanin" panose="00000400000000000000" pitchFamily="2" charset="-78"/>
              </a:rPr>
              <a:t>قرار </a:t>
            </a:r>
            <a:r>
              <a:rPr lang="ar-SA" sz="1600" b="1" dirty="0">
                <a:cs typeface="B Nazanin" panose="00000400000000000000" pitchFamily="2" charset="-78"/>
              </a:rPr>
              <a:t>داشته درون آن </a:t>
            </a:r>
            <a:r>
              <a:rPr lang="ar-SA" sz="1600" b="1" dirty="0" smtClean="0">
                <a:cs typeface="B Nazanin" panose="00000400000000000000" pitchFamily="2" charset="-78"/>
              </a:rPr>
              <a:t>اتاقهایی </a:t>
            </a:r>
            <a:r>
              <a:rPr lang="ar-SA" sz="1600" b="1" dirty="0">
                <a:cs typeface="B Nazanin" panose="00000400000000000000" pitchFamily="2" charset="-78"/>
              </a:rPr>
              <a:t>برای ملکه، پرورش </a:t>
            </a:r>
            <a:r>
              <a:rPr lang="ar-SA" sz="1600" b="1" dirty="0" smtClean="0">
                <a:cs typeface="B Nazanin" panose="00000400000000000000" pitchFamily="2" charset="-78"/>
              </a:rPr>
              <a:t>تخم</a:t>
            </a:r>
            <a:r>
              <a:rPr lang="fa-IR" sz="1600" b="1" dirty="0" smtClean="0">
                <a:cs typeface="B Nazanin" panose="00000400000000000000" pitchFamily="2" charset="-78"/>
              </a:rPr>
              <a:t> </a:t>
            </a:r>
            <a:r>
              <a:rPr lang="ar-SA" sz="1600" b="1" dirty="0" smtClean="0">
                <a:cs typeface="B Nazanin" panose="00000400000000000000" pitchFamily="2" charset="-78"/>
              </a:rPr>
              <a:t>ها </a:t>
            </a:r>
            <a:r>
              <a:rPr lang="ar-SA" sz="1600" b="1" dirty="0">
                <a:cs typeface="B Nazanin" panose="00000400000000000000" pitchFamily="2" charset="-78"/>
              </a:rPr>
              <a:t>و نوزادان و انبار غذا وجود دارد. در ابتدا </a:t>
            </a:r>
            <a:r>
              <a:rPr lang="ar-SA" sz="1600" b="1" dirty="0" smtClean="0">
                <a:cs typeface="B Nazanin" panose="00000400000000000000" pitchFamily="2" charset="-78"/>
              </a:rPr>
              <a:t>ملکه</a:t>
            </a:r>
            <a:r>
              <a:rPr lang="fa-IR" sz="1600" b="1" dirty="0" smtClean="0">
                <a:cs typeface="B Nazanin" panose="00000400000000000000" pitchFamily="2" charset="-78"/>
              </a:rPr>
              <a:t> </a:t>
            </a:r>
            <a:r>
              <a:rPr lang="ar-SA" sz="1600" b="1" dirty="0" smtClean="0">
                <a:cs typeface="B Nazanin" panose="00000400000000000000" pitchFamily="2" charset="-78"/>
              </a:rPr>
              <a:t>مؤسس </a:t>
            </a:r>
            <a:r>
              <a:rPr lang="ar-SA" sz="1600" b="1" dirty="0">
                <a:cs typeface="B Nazanin" panose="00000400000000000000" pitchFamily="2" charset="-78"/>
              </a:rPr>
              <a:t>اجتماع مورچه ها</a:t>
            </a:r>
            <a:r>
              <a:rPr lang="ar-SA" sz="1600" b="1" dirty="0" smtClean="0">
                <a:cs typeface="B Nazanin" panose="00000400000000000000" pitchFamily="2" charset="-78"/>
              </a:rPr>
              <a:t>،</a:t>
            </a:r>
            <a:r>
              <a:rPr lang="fa-IR" sz="1600" b="1" dirty="0" smtClean="0">
                <a:cs typeface="B Nazanin" panose="00000400000000000000" pitchFamily="2" charset="-78"/>
              </a:rPr>
              <a:t> </a:t>
            </a:r>
            <a:r>
              <a:rPr lang="ar-SA" sz="1600" b="1" dirty="0" smtClean="0">
                <a:cs typeface="B Nazanin" panose="00000400000000000000" pitchFamily="2" charset="-78"/>
              </a:rPr>
              <a:t>لانه </a:t>
            </a:r>
            <a:r>
              <a:rPr lang="ar-SA" sz="1600" b="1" dirty="0">
                <a:cs typeface="B Nazanin" panose="00000400000000000000" pitchFamily="2" charset="-78"/>
              </a:rPr>
              <a:t>ای را در زیر خاک یا یک پناهگاه دیگر حفر و در آن تخم ریزی </a:t>
            </a:r>
            <a:r>
              <a:rPr lang="ar-SA" sz="1600" b="1" dirty="0" smtClean="0">
                <a:cs typeface="B Nazanin" panose="00000400000000000000" pitchFamily="2" charset="-78"/>
              </a:rPr>
              <a:t>می</a:t>
            </a:r>
            <a:r>
              <a:rPr lang="fa-IR" sz="1600" b="1" dirty="0" smtClean="0">
                <a:cs typeface="B Nazanin" panose="00000400000000000000" pitchFamily="2" charset="-78"/>
              </a:rPr>
              <a:t> </a:t>
            </a:r>
            <a:r>
              <a:rPr lang="ar-SA" sz="1600" b="1" dirty="0" smtClean="0">
                <a:cs typeface="B Nazanin" panose="00000400000000000000" pitchFamily="2" charset="-78"/>
              </a:rPr>
              <a:t>کند </a:t>
            </a:r>
            <a:r>
              <a:rPr lang="ar-SA" sz="1600" b="1" dirty="0">
                <a:cs typeface="B Nazanin" panose="00000400000000000000" pitchFamily="2" charset="-78"/>
              </a:rPr>
              <a:t>و تا آماده شدن </a:t>
            </a:r>
            <a:r>
              <a:rPr lang="ar-SA" sz="1600" b="1" dirty="0" smtClean="0">
                <a:cs typeface="B Nazanin" panose="00000400000000000000" pitchFamily="2" charset="-78"/>
              </a:rPr>
              <a:t>مورچه</a:t>
            </a:r>
            <a:r>
              <a:rPr lang="fa-IR" sz="1600" b="1" dirty="0" smtClean="0">
                <a:cs typeface="B Nazanin" panose="00000400000000000000" pitchFamily="2" charset="-78"/>
              </a:rPr>
              <a:t> </a:t>
            </a:r>
            <a:r>
              <a:rPr lang="ar-SA" sz="1600" b="1" dirty="0" smtClean="0">
                <a:cs typeface="B Nazanin" panose="00000400000000000000" pitchFamily="2" charset="-78"/>
              </a:rPr>
              <a:t>های </a:t>
            </a:r>
            <a:r>
              <a:rPr lang="ar-SA" sz="1600" b="1" dirty="0">
                <a:cs typeface="B Nazanin" panose="00000400000000000000" pitchFamily="2" charset="-78"/>
              </a:rPr>
              <a:t>کارگر، از تخم ها و </a:t>
            </a:r>
            <a:r>
              <a:rPr lang="ar-SA" sz="1600" b="1" dirty="0" smtClean="0">
                <a:cs typeface="B Nazanin" panose="00000400000000000000" pitchFamily="2" charset="-78"/>
              </a:rPr>
              <a:t>نوزادان</a:t>
            </a:r>
            <a:r>
              <a:rPr lang="fa-IR" sz="1600" b="1" dirty="0" smtClean="0">
                <a:cs typeface="B Nazanin" panose="00000400000000000000" pitchFamily="2" charset="-78"/>
              </a:rPr>
              <a:t> </a:t>
            </a:r>
            <a:r>
              <a:rPr lang="ar-SA" sz="1600" b="1" dirty="0" smtClean="0">
                <a:cs typeface="B Nazanin" panose="00000400000000000000" pitchFamily="2" charset="-78"/>
              </a:rPr>
              <a:t>مراقبت </a:t>
            </a:r>
            <a:r>
              <a:rPr lang="ar-SA" sz="1600" b="1" dirty="0">
                <a:cs typeface="B Nazanin" panose="00000400000000000000" pitchFamily="2" charset="-78"/>
              </a:rPr>
              <a:t>می کند. پس از آن کار ملکه فقط تخم گذاری است و مورچه های کارگر </a:t>
            </a:r>
            <a:r>
              <a:rPr lang="ar-SA" sz="1600" b="1" dirty="0" smtClean="0">
                <a:cs typeface="B Nazanin" panose="00000400000000000000" pitchFamily="2" charset="-78"/>
              </a:rPr>
              <a:t>وظیفه</a:t>
            </a:r>
            <a:r>
              <a:rPr lang="fa-IR" sz="1600" b="1" dirty="0" smtClean="0">
                <a:cs typeface="B Nazanin" panose="00000400000000000000" pitchFamily="2" charset="-78"/>
              </a:rPr>
              <a:t> </a:t>
            </a:r>
            <a:r>
              <a:rPr lang="ar-SA" sz="1600" b="1" dirty="0" smtClean="0">
                <a:cs typeface="B Nazanin" panose="00000400000000000000" pitchFamily="2" charset="-78"/>
              </a:rPr>
              <a:t>جمع </a:t>
            </a:r>
            <a:r>
              <a:rPr lang="ar-SA" sz="1600" b="1" dirty="0">
                <a:cs typeface="B Nazanin" panose="00000400000000000000" pitchFamily="2" charset="-78"/>
              </a:rPr>
              <a:t>آوری غذا، دفاع، مراقبت و تغذیه از تخم </a:t>
            </a:r>
            <a:r>
              <a:rPr lang="ar-SA" sz="1600" b="1" dirty="0" smtClean="0">
                <a:cs typeface="B Nazanin" panose="00000400000000000000" pitchFamily="2" charset="-78"/>
              </a:rPr>
              <a:t>ها</a:t>
            </a:r>
            <a:r>
              <a:rPr lang="fa-IR" sz="1600" b="1" dirty="0" smtClean="0">
                <a:cs typeface="B Nazanin" panose="00000400000000000000" pitchFamily="2" charset="-78"/>
              </a:rPr>
              <a:t> </a:t>
            </a:r>
            <a:r>
              <a:rPr lang="ar-SA" sz="1600" b="1" dirty="0" smtClean="0">
                <a:cs typeface="B Nazanin" panose="00000400000000000000" pitchFamily="2" charset="-78"/>
              </a:rPr>
              <a:t>و </a:t>
            </a:r>
            <a:r>
              <a:rPr lang="ar-SA" sz="1600" b="1" dirty="0">
                <a:cs typeface="B Nazanin" panose="00000400000000000000" pitchFamily="2" charset="-78"/>
              </a:rPr>
              <a:t>لاروها را انجام </a:t>
            </a:r>
            <a:r>
              <a:rPr lang="ar-SA" sz="1600" b="1" dirty="0" smtClean="0">
                <a:cs typeface="B Nazanin" panose="00000400000000000000" pitchFamily="2" charset="-78"/>
              </a:rPr>
              <a:t>می</a:t>
            </a:r>
            <a:r>
              <a:rPr lang="fa-IR" sz="1600" b="1" dirty="0" smtClean="0">
                <a:cs typeface="B Nazanin" panose="00000400000000000000" pitchFamily="2" charset="-78"/>
              </a:rPr>
              <a:t> </a:t>
            </a:r>
            <a:r>
              <a:rPr lang="ar-SA" sz="1600" b="1" dirty="0" smtClean="0">
                <a:cs typeface="B Nazanin" panose="00000400000000000000" pitchFamily="2" charset="-78"/>
              </a:rPr>
              <a:t>دهند</a:t>
            </a:r>
            <a:r>
              <a:rPr lang="ar-SA" sz="1600" b="1" dirty="0">
                <a:cs typeface="B Nazanin" panose="00000400000000000000" pitchFamily="2" charset="-78"/>
              </a:rPr>
              <a:t>. مورچه ها از مواد بدن جانوران و گیاهان به خصوص دانه ها، </a:t>
            </a:r>
            <a:r>
              <a:rPr lang="ar-SA" sz="1600" b="1" dirty="0" smtClean="0">
                <a:cs typeface="B Nazanin" panose="00000400000000000000" pitchFamily="2" charset="-78"/>
              </a:rPr>
              <a:t>ماده </a:t>
            </a:r>
            <a:r>
              <a:rPr lang="ar-SA" sz="1600" b="1" dirty="0">
                <a:cs typeface="B Nazanin" panose="00000400000000000000" pitchFamily="2" charset="-78"/>
              </a:rPr>
              <a:t>دفعی شته ها </a:t>
            </a:r>
            <a:r>
              <a:rPr lang="fa-IR" sz="1600" b="1" dirty="0" smtClean="0">
                <a:cs typeface="B Nazanin" panose="00000400000000000000" pitchFamily="2" charset="-78"/>
              </a:rPr>
              <a:t>(</a:t>
            </a:r>
            <a:r>
              <a:rPr lang="ar-SA" sz="1600" b="1" dirty="0" smtClean="0">
                <a:cs typeface="B Nazanin" panose="00000400000000000000" pitchFamily="2" charset="-78"/>
              </a:rPr>
              <a:t>ماده </a:t>
            </a:r>
            <a:r>
              <a:rPr lang="ar-SA" sz="1600" b="1" dirty="0">
                <a:cs typeface="B Nazanin" panose="00000400000000000000" pitchFamily="2" charset="-78"/>
              </a:rPr>
              <a:t>ای شیرین به نام </a:t>
            </a:r>
            <a:r>
              <a:rPr lang="ar-SA" sz="1600" b="1" dirty="0" smtClean="0">
                <a:cs typeface="B Nazanin" panose="00000400000000000000" pitchFamily="2" charset="-78"/>
              </a:rPr>
              <a:t>عسل</a:t>
            </a:r>
            <a:r>
              <a:rPr lang="fa-IR" sz="1600" b="1" dirty="0" smtClean="0">
                <a:cs typeface="B Nazanin" panose="00000400000000000000" pitchFamily="2" charset="-78"/>
              </a:rPr>
              <a:t>ک) </a:t>
            </a:r>
            <a:r>
              <a:rPr lang="ar-SA" sz="1600" b="1" dirty="0" smtClean="0">
                <a:cs typeface="B Nazanin" panose="00000400000000000000" pitchFamily="2" charset="-78"/>
              </a:rPr>
              <a:t>تغذیه </a:t>
            </a:r>
            <a:r>
              <a:rPr lang="ar-SA" sz="1600" b="1" dirty="0">
                <a:cs typeface="B Nazanin" panose="00000400000000000000" pitchFamily="2" charset="-78"/>
              </a:rPr>
              <a:t>می کنند. مورچه به روش دهان به دهان به یکدیگر و لاروهای خود غذا می دهند. </a:t>
            </a:r>
            <a:r>
              <a:rPr lang="ar-SA" sz="1600" b="1" dirty="0" smtClean="0">
                <a:cs typeface="B Nazanin" panose="00000400000000000000" pitchFamily="2" charset="-78"/>
              </a:rPr>
              <a:t>مورچه</a:t>
            </a:r>
            <a:r>
              <a:rPr lang="fa-IR" sz="1600" b="1" dirty="0" smtClean="0">
                <a:cs typeface="B Nazanin" panose="00000400000000000000" pitchFamily="2" charset="-78"/>
              </a:rPr>
              <a:t> </a:t>
            </a:r>
            <a:r>
              <a:rPr lang="ar-SA" sz="1600" b="1" dirty="0" smtClean="0">
                <a:cs typeface="B Nazanin" panose="00000400000000000000" pitchFamily="2" charset="-78"/>
              </a:rPr>
              <a:t>ها </a:t>
            </a:r>
            <a:r>
              <a:rPr lang="ar-SA" sz="1600" b="1" dirty="0">
                <a:cs typeface="B Nazanin" panose="00000400000000000000" pitchFamily="2" charset="-78"/>
              </a:rPr>
              <a:t>غذای جانوران مختلف مثل </a:t>
            </a:r>
            <a:r>
              <a:rPr lang="ar-SA" sz="1600" b="1" dirty="0" smtClean="0">
                <a:cs typeface="B Nazanin" panose="00000400000000000000" pitchFamily="2" charset="-78"/>
              </a:rPr>
              <a:t>پرندگان</a:t>
            </a:r>
            <a:r>
              <a:rPr lang="fa-IR" sz="1600" b="1" dirty="0" smtClean="0">
                <a:cs typeface="B Nazanin" panose="00000400000000000000" pitchFamily="2" charset="-78"/>
              </a:rPr>
              <a:t> </a:t>
            </a:r>
            <a:r>
              <a:rPr lang="ar-SA" sz="1600" b="1" dirty="0" smtClean="0">
                <a:cs typeface="B Nazanin" panose="00000400000000000000" pitchFamily="2" charset="-78"/>
              </a:rPr>
              <a:t>و </a:t>
            </a:r>
            <a:r>
              <a:rPr lang="ar-SA" sz="1600" b="1" dirty="0">
                <a:cs typeface="B Nazanin" panose="00000400000000000000" pitchFamily="2" charset="-78"/>
              </a:rPr>
              <a:t>مورچه خوارند. بعضی از مورچه ها به طور گروهی به جانورانی مثل موش حمله و آنهارا شکار می کنند.</a:t>
            </a:r>
            <a:endParaRPr lang="en-US" sz="1600" b="1" dirty="0">
              <a:cs typeface="B Nazanin" panose="00000400000000000000" pitchFamily="2" charset="-78"/>
            </a:endParaRPr>
          </a:p>
          <a:p>
            <a:pPr algn="just">
              <a:lnSpc>
                <a:spcPct val="150000"/>
              </a:lnSpc>
            </a:pPr>
            <a:endParaRPr lang="en-US" sz="1600" b="1" dirty="0">
              <a:cs typeface="B Nazanin" panose="00000400000000000000" pitchFamily="2" charset="-78"/>
            </a:endParaRPr>
          </a:p>
        </p:txBody>
      </p:sp>
    </p:spTree>
    <p:extLst>
      <p:ext uri="{BB962C8B-B14F-4D97-AF65-F5344CB8AC3E}">
        <p14:creationId xmlns:p14="http://schemas.microsoft.com/office/powerpoint/2010/main" val="38435946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5" y="44624"/>
            <a:ext cx="7128792" cy="576064"/>
          </a:xfrm>
        </p:spPr>
        <p:txBody>
          <a:bodyPr/>
          <a:lstStyle/>
          <a:p>
            <a:pPr algn="r" rtl="1"/>
            <a:r>
              <a:rPr lang="fa-IR" dirty="0">
                <a:cs typeface="B Titr" panose="00000700000000000000" pitchFamily="2" charset="-78"/>
              </a:rPr>
              <a:t>ادامه </a:t>
            </a:r>
            <a:r>
              <a:rPr lang="ar-SA" dirty="0">
                <a:cs typeface="B Titr" panose="00000700000000000000" pitchFamily="2" charset="-78"/>
              </a:rPr>
              <a:t>دانستنی ها برای معلم</a:t>
            </a:r>
            <a:r>
              <a:rPr lang="fa-IR" dirty="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07504" y="692696"/>
            <a:ext cx="8928992" cy="5976663"/>
          </a:xfrm>
        </p:spPr>
        <p:txBody>
          <a:bodyPr>
            <a:normAutofit/>
          </a:bodyPr>
          <a:lstStyle/>
          <a:p>
            <a:pPr algn="just" rtl="1">
              <a:lnSpc>
                <a:spcPct val="150000"/>
              </a:lnSpc>
            </a:pPr>
            <a:r>
              <a:rPr lang="ar-SA" sz="1400" b="1" dirty="0" smtClean="0">
                <a:cs typeface="B Nazanin" panose="00000400000000000000" pitchFamily="2" charset="-78"/>
              </a:rPr>
              <a:t>پروان</a:t>
            </a:r>
            <a:r>
              <a:rPr lang="fa-IR" sz="1400" b="1" dirty="0" smtClean="0">
                <a:cs typeface="B Nazanin" panose="00000400000000000000" pitchFamily="2" charset="-78"/>
              </a:rPr>
              <a:t>ه</a:t>
            </a:r>
            <a:r>
              <a:rPr lang="ar-SA" sz="1400" b="1" dirty="0" smtClean="0">
                <a:cs typeface="B Nazanin" panose="00000400000000000000" pitchFamily="2" charset="-78"/>
              </a:rPr>
              <a:t> </a:t>
            </a:r>
            <a:r>
              <a:rPr lang="ar-SA" sz="1400" b="1" dirty="0">
                <a:cs typeface="B Nazanin" panose="00000400000000000000" pitchFamily="2" charset="-78"/>
              </a:rPr>
              <a:t>ابریشم: </a:t>
            </a:r>
            <a:r>
              <a:rPr lang="ar-SA" sz="1400" b="1" dirty="0" smtClean="0">
                <a:cs typeface="B Nazanin" panose="00000400000000000000" pitchFamily="2" charset="-78"/>
              </a:rPr>
              <a:t>دوره </a:t>
            </a:r>
            <a:r>
              <a:rPr lang="ar-SA" sz="1400" b="1" dirty="0">
                <a:cs typeface="B Nazanin" panose="00000400000000000000" pitchFamily="2" charset="-78"/>
              </a:rPr>
              <a:t>زندگی کرم ابریشم به چهار </a:t>
            </a:r>
            <a:r>
              <a:rPr lang="ar-SA" sz="1400" b="1" dirty="0" smtClean="0">
                <a:cs typeface="B Nazanin" panose="00000400000000000000" pitchFamily="2" charset="-78"/>
              </a:rPr>
              <a:t>مرحله</a:t>
            </a:r>
            <a:r>
              <a:rPr lang="fa-IR" sz="1400" b="1" dirty="0" smtClean="0">
                <a:cs typeface="B Nazanin" panose="00000400000000000000" pitchFamily="2" charset="-78"/>
              </a:rPr>
              <a:t> </a:t>
            </a:r>
            <a:r>
              <a:rPr lang="ar-SA" sz="1400" b="1" dirty="0" smtClean="0">
                <a:cs typeface="B Nazanin" panose="00000400000000000000" pitchFamily="2" charset="-78"/>
              </a:rPr>
              <a:t>تخم</a:t>
            </a:r>
            <a:r>
              <a:rPr lang="ar-SA" sz="1400" b="1" dirty="0">
                <a:cs typeface="B Nazanin" panose="00000400000000000000" pitchFamily="2" charset="-78"/>
              </a:rPr>
              <a:t>، نوزاد کرمی شکل، شفیره و پروانه تقسیم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شود</a:t>
            </a:r>
            <a:r>
              <a:rPr lang="ar-SA" sz="1400" b="1" dirty="0">
                <a:cs typeface="B Nazanin" panose="00000400000000000000" pitchFamily="2" charset="-78"/>
              </a:rPr>
              <a:t>. کرم های ابریشم برای زندگی به درخت توت وابسته اند. درخت محل زندگی و غذای مناسب را فراهم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کند </a:t>
            </a:r>
            <a:r>
              <a:rPr lang="ar-SA" sz="1400" b="1" dirty="0">
                <a:cs typeface="B Nazanin" panose="00000400000000000000" pitchFamily="2" charset="-78"/>
              </a:rPr>
              <a:t>تا جانور بتواند مراحل زندگی خود را طی کند. گونه ای از این جانور را انسان اهلی کرده است و از نژادهای مختلف آن در صنعت پرورش کرم ابریشم یا نوغان داری، بهره برداری می کنند. پرورش کرم ابریشم در ایران </a:t>
            </a:r>
            <a:r>
              <a:rPr lang="ar-SA" sz="1400" b="1" dirty="0" smtClean="0">
                <a:cs typeface="B Nazanin" panose="00000400000000000000" pitchFamily="2" charset="-78"/>
              </a:rPr>
              <a:t>سابق</a:t>
            </a:r>
            <a:r>
              <a:rPr lang="fa-IR" sz="1400" b="1" dirty="0" smtClean="0">
                <a:cs typeface="B Nazanin" panose="00000400000000000000" pitchFamily="2" charset="-78"/>
              </a:rPr>
              <a:t>ه</a:t>
            </a:r>
            <a:r>
              <a:rPr lang="ar-SA" sz="1400" b="1" dirty="0" smtClean="0">
                <a:cs typeface="B Nazanin" panose="00000400000000000000" pitchFamily="2" charset="-78"/>
              </a:rPr>
              <a:t> طولانی </a:t>
            </a:r>
            <a:r>
              <a:rPr lang="ar-SA" sz="1400" b="1" dirty="0">
                <a:cs typeface="B Nazanin" panose="00000400000000000000" pitchFamily="2" charset="-78"/>
              </a:rPr>
              <a:t>دارد. اکنون در برخی از مناطق ایران مثل گیلان، آذربایجان شرقی، اصفهان و خراسان رضوی، کرم ابریشم پرورش می دهند.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در پرورش کرم ابریشم تخم نوغان را مدتی در سردخانه نگهداری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کنند </a:t>
            </a:r>
            <a:r>
              <a:rPr lang="ar-SA" sz="1400" b="1" dirty="0">
                <a:cs typeface="B Nazanin" panose="00000400000000000000" pitchFamily="2" charset="-78"/>
              </a:rPr>
              <a:t>و بعد در </a:t>
            </a:r>
            <a:r>
              <a:rPr lang="ar-SA" sz="1400" b="1" dirty="0" smtClean="0">
                <a:cs typeface="B Nazanin" panose="00000400000000000000" pitchFamily="2" charset="-78"/>
              </a:rPr>
              <a:t>اتاقهای </a:t>
            </a:r>
            <a:r>
              <a:rPr lang="ar-SA" sz="1400" b="1" dirty="0">
                <a:cs typeface="B Nazanin" panose="00000400000000000000" pitchFamily="2" charset="-78"/>
              </a:rPr>
              <a:t>مخصوص که دما و رطوبت کافی دارند، روی سینی های تمیز قرار می دهند تا نوزادهای کرمی شکل از </a:t>
            </a:r>
            <a:r>
              <a:rPr lang="ar-SA" sz="1400" b="1" dirty="0" smtClean="0">
                <a:cs typeface="B Nazanin" panose="00000400000000000000" pitchFamily="2" charset="-78"/>
              </a:rPr>
              <a:t>تخم</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خارج شوند. </a:t>
            </a:r>
            <a:r>
              <a:rPr lang="ar-SA" sz="1400" b="1" dirty="0" smtClean="0">
                <a:cs typeface="B Nazanin" panose="00000400000000000000" pitchFamily="2" charset="-78"/>
              </a:rPr>
              <a:t>کرم</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را با برگ های تازه و سالم توت تغذیه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کنند</a:t>
            </a:r>
            <a:r>
              <a:rPr lang="ar-SA" sz="1400" b="1" dirty="0">
                <a:cs typeface="B Nazanin" panose="00000400000000000000" pitchFamily="2" charset="-78"/>
              </a:rPr>
              <a:t>. کر مها اشتهای زیادی دارند و در این مرحله چهاربار پوست اندازی می کنند.</a:t>
            </a:r>
            <a:endParaRPr lang="en-US" sz="1400" b="1" dirty="0">
              <a:cs typeface="B Nazanin" panose="00000400000000000000" pitchFamily="2" charset="-78"/>
            </a:endParaRPr>
          </a:p>
          <a:p>
            <a:pPr algn="just" rtl="1">
              <a:lnSpc>
                <a:spcPct val="150000"/>
              </a:lnSpc>
            </a:pPr>
            <a:r>
              <a:rPr lang="ar-SA" sz="1400" b="1" dirty="0" smtClean="0">
                <a:cs typeface="B Nazanin" panose="00000400000000000000" pitchFamily="2" charset="-78"/>
              </a:rPr>
              <a:t>پس </a:t>
            </a:r>
            <a:r>
              <a:rPr lang="ar-SA" sz="1400" b="1" dirty="0">
                <a:cs typeface="B Nazanin" panose="00000400000000000000" pitchFamily="2" charset="-78"/>
              </a:rPr>
              <a:t>از مدتی </a:t>
            </a:r>
            <a:r>
              <a:rPr lang="ar-SA" sz="1400" b="1" dirty="0" smtClean="0">
                <a:cs typeface="B Nazanin" panose="00000400000000000000" pitchFamily="2" charset="-78"/>
              </a:rPr>
              <a:t>کرمها </a:t>
            </a:r>
            <a:r>
              <a:rPr lang="ar-SA" sz="1400" b="1" dirty="0">
                <a:cs typeface="B Nazanin" panose="00000400000000000000" pitchFamily="2" charset="-78"/>
              </a:rPr>
              <a:t>اشتهای خود را از دست داده، </a:t>
            </a:r>
            <a:r>
              <a:rPr lang="ar-SA" sz="1400" b="1" dirty="0" smtClean="0">
                <a:cs typeface="B Nazanin" panose="00000400000000000000" pitchFamily="2" charset="-78"/>
              </a:rPr>
              <a:t>آماده</a:t>
            </a:r>
            <a:r>
              <a:rPr lang="fa-IR" sz="1400" b="1" dirty="0" smtClean="0">
                <a:cs typeface="B Nazanin" panose="00000400000000000000" pitchFamily="2" charset="-78"/>
              </a:rPr>
              <a:t> ی</a:t>
            </a:r>
            <a:r>
              <a:rPr lang="ar-SA" sz="1400" b="1" dirty="0" smtClean="0">
                <a:cs typeface="B Nazanin" panose="00000400000000000000" pitchFamily="2" charset="-78"/>
              </a:rPr>
              <a:t> </a:t>
            </a:r>
            <a:r>
              <a:rPr lang="ar-SA" sz="1400" b="1" dirty="0">
                <a:cs typeface="B Nazanin" panose="00000400000000000000" pitchFamily="2" charset="-78"/>
              </a:rPr>
              <a:t>تنیدن تار می شوند. کرم </a:t>
            </a:r>
            <a:r>
              <a:rPr lang="ar-SA" sz="1400" b="1" dirty="0" smtClean="0">
                <a:cs typeface="B Nazanin" panose="00000400000000000000" pitchFamily="2" charset="-78"/>
              </a:rPr>
              <a:t>پیله</a:t>
            </a:r>
            <a:r>
              <a:rPr lang="fa-IR" sz="1400" b="1" dirty="0" smtClean="0">
                <a:cs typeface="B Nazanin" panose="00000400000000000000" pitchFamily="2" charset="-78"/>
              </a:rPr>
              <a:t> </a:t>
            </a:r>
            <a:r>
              <a:rPr lang="ar-SA" sz="1400" b="1" dirty="0" smtClean="0">
                <a:cs typeface="B Nazanin" panose="00000400000000000000" pitchFamily="2" charset="-78"/>
              </a:rPr>
              <a:t>اش </a:t>
            </a:r>
            <a:r>
              <a:rPr lang="ar-SA" sz="1400" b="1" dirty="0">
                <a:cs typeface="B Nazanin" panose="00000400000000000000" pitchFamily="2" charset="-78"/>
              </a:rPr>
              <a:t>را روی شاخه ها و در بلندی می تند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درون </a:t>
            </a:r>
            <a:r>
              <a:rPr lang="ar-SA" sz="1400" b="1" dirty="0">
                <a:cs typeface="B Nazanin" panose="00000400000000000000" pitchFamily="2" charset="-78"/>
              </a:rPr>
              <a:t>پیله، کرم به </a:t>
            </a:r>
            <a:r>
              <a:rPr lang="ar-SA" sz="1400" b="1" dirty="0" smtClean="0">
                <a:cs typeface="B Nazanin" panose="00000400000000000000" pitchFamily="2" charset="-78"/>
              </a:rPr>
              <a:t>شفیره </a:t>
            </a:r>
            <a:r>
              <a:rPr lang="ar-SA" sz="1400" b="1" dirty="0">
                <a:cs typeface="B Nazanin" panose="00000400000000000000" pitchFamily="2" charset="-78"/>
              </a:rPr>
              <a:t>قهوه ای رنگ تبدیل می شود. برای به دست آوردن نخ ابریشم، </a:t>
            </a:r>
            <a:r>
              <a:rPr lang="ar-SA" sz="1400" b="1" dirty="0" smtClean="0">
                <a:cs typeface="B Nazanin" panose="00000400000000000000" pitchFamily="2" charset="-78"/>
              </a:rPr>
              <a:t>پیله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را در هوا یا آب داغ قرار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دهند </a:t>
            </a:r>
            <a:r>
              <a:rPr lang="ar-SA" sz="1400" b="1" dirty="0">
                <a:cs typeface="B Nazanin" panose="00000400000000000000" pitchFamily="2" charset="-78"/>
              </a:rPr>
              <a:t>تا شفیره ها بمیرند. حدود پانزده روز پس از تنیدن پیله، پروانه با بزاق خود پیله را سوراخ و از آن خارج می شود. پروانه های ماده پس از جفت گیری با </a:t>
            </a:r>
            <a:r>
              <a:rPr lang="ar-SA" sz="1400" b="1" dirty="0" smtClean="0">
                <a:cs typeface="B Nazanin" panose="00000400000000000000" pitchFamily="2" charset="-78"/>
              </a:rPr>
              <a:t>پروانه </a:t>
            </a:r>
            <a:r>
              <a:rPr lang="ar-SA" sz="1400" b="1" dirty="0">
                <a:cs typeface="B Nazanin" panose="00000400000000000000" pitchFamily="2" charset="-78"/>
              </a:rPr>
              <a:t>نر، تخم بارور تولید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کنند</a:t>
            </a:r>
            <a:r>
              <a:rPr lang="ar-SA" sz="1400" b="1" dirty="0">
                <a:cs typeface="B Nazanin" panose="00000400000000000000" pitchFamily="2" charset="-78"/>
              </a:rPr>
              <a:t>. پروانه چند روزی بدون تغذیه و با استفاده از چربی بدن خود زندگی می کند. پس از لقاح و تخم ریزی پروانه ها می میرند.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گنجشک: گنجشک خانگی در سوراخ دیوار ساختمان یا زیر شیروانی، در زمین زراعی یا باغ، </a:t>
            </a:r>
            <a:r>
              <a:rPr lang="ar-SA" sz="1400" b="1" dirty="0" smtClean="0">
                <a:cs typeface="B Nazanin" panose="00000400000000000000" pitchFamily="2" charset="-78"/>
              </a:rPr>
              <a:t>لانه </a:t>
            </a:r>
            <a:r>
              <a:rPr lang="ar-SA" sz="1400" b="1" dirty="0">
                <a:cs typeface="B Nazanin" panose="00000400000000000000" pitchFamily="2" charset="-78"/>
              </a:rPr>
              <a:t>خود را می سازد و </a:t>
            </a:r>
            <a:r>
              <a:rPr lang="ar-SA" sz="1400" b="1" dirty="0" smtClean="0">
                <a:cs typeface="B Nazanin" panose="00000400000000000000" pitchFamily="2" charset="-78"/>
              </a:rPr>
              <a:t>از</a:t>
            </a:r>
            <a:r>
              <a:rPr lang="fa-IR" sz="1400" b="1" dirty="0" smtClean="0">
                <a:cs typeface="B Nazanin" panose="00000400000000000000" pitchFamily="2" charset="-78"/>
              </a:rPr>
              <a:t> </a:t>
            </a:r>
            <a:r>
              <a:rPr lang="ar-SA" sz="1400" b="1" dirty="0" smtClean="0">
                <a:cs typeface="B Nazanin" panose="00000400000000000000" pitchFamily="2" charset="-78"/>
              </a:rPr>
              <a:t>این </a:t>
            </a:r>
            <a:r>
              <a:rPr lang="ar-SA" sz="1400" b="1" dirty="0">
                <a:cs typeface="B Nazanin" panose="00000400000000000000" pitchFamily="2" charset="-78"/>
              </a:rPr>
              <a:t>جهت به زندگی در محیط شهری سازگاری یافته اند. پرندهٔ ماده 3 تا 5 تخم در لانه می گذارد و 11 تا 14 روز روی تخم ها می خوابد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والدین </a:t>
            </a:r>
            <a:r>
              <a:rPr lang="ar-SA" sz="1400" b="1" dirty="0">
                <a:cs typeface="B Nazanin" panose="00000400000000000000" pitchFamily="2" charset="-78"/>
              </a:rPr>
              <a:t>12 تا 16 روز از جوجه ها مراقبت و آنها را تغذیه می کنند. اگر غذا فراوان و شرایط مساعد باشد، </a:t>
            </a:r>
            <a:r>
              <a:rPr lang="ar-SA" sz="1400" b="1" dirty="0" smtClean="0">
                <a:cs typeface="B Nazanin" panose="00000400000000000000" pitchFamily="2" charset="-78"/>
              </a:rPr>
              <a:t>پرنده </a:t>
            </a:r>
            <a:r>
              <a:rPr lang="ar-SA" sz="1400" b="1" dirty="0">
                <a:cs typeface="B Nazanin" panose="00000400000000000000" pitchFamily="2" charset="-78"/>
              </a:rPr>
              <a:t>ماده در فصل </a:t>
            </a:r>
            <a:r>
              <a:rPr lang="ar-SA" sz="1400" b="1" dirty="0" smtClean="0">
                <a:cs typeface="B Nazanin" panose="00000400000000000000" pitchFamily="2" charset="-78"/>
              </a:rPr>
              <a:t>زادآوری</a:t>
            </a:r>
            <a:r>
              <a:rPr lang="fa-IR" sz="1400" b="1" dirty="0" smtClean="0">
                <a:cs typeface="B Nazanin" panose="00000400000000000000" pitchFamily="2" charset="-78"/>
              </a:rPr>
              <a:t> </a:t>
            </a:r>
            <a:r>
              <a:rPr lang="ar-SA" sz="1400" b="1" dirty="0" smtClean="0">
                <a:cs typeface="B Nazanin" panose="00000400000000000000" pitchFamily="2" charset="-78"/>
              </a:rPr>
              <a:t>2 </a:t>
            </a:r>
            <a:r>
              <a:rPr lang="ar-SA" sz="1400" b="1" dirty="0">
                <a:cs typeface="B Nazanin" panose="00000400000000000000" pitchFamily="2" charset="-78"/>
              </a:rPr>
              <a:t>تا 3 بار تخم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گذارد</a:t>
            </a:r>
            <a:r>
              <a:rPr lang="ar-SA" sz="1400" b="1" dirty="0">
                <a:cs typeface="B Nazanin" panose="00000400000000000000" pitchFamily="2" charset="-78"/>
              </a:rPr>
              <a:t>. جوجه گنجشک ها از حشره و گنجشک های بالغ از </a:t>
            </a:r>
            <a:r>
              <a:rPr lang="ar-SA" sz="1400" b="1" dirty="0" smtClean="0">
                <a:cs typeface="B Nazanin" panose="00000400000000000000" pitchFamily="2" charset="-78"/>
              </a:rPr>
              <a:t>دانه </a:t>
            </a:r>
            <a:r>
              <a:rPr lang="ar-SA" sz="1400" b="1" dirty="0">
                <a:cs typeface="B Nazanin" panose="00000400000000000000" pitchFamily="2" charset="-78"/>
              </a:rPr>
              <a:t>گیاهان تغذیه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کنند</a:t>
            </a:r>
            <a:r>
              <a:rPr lang="ar-SA" sz="1400" b="1" dirty="0">
                <a:cs typeface="B Nazanin" panose="00000400000000000000" pitchFamily="2" charset="-78"/>
              </a:rPr>
              <a:t>. </a:t>
            </a:r>
            <a:r>
              <a:rPr lang="ar-SA" sz="1400" b="1" dirty="0" smtClean="0">
                <a:cs typeface="B Nazanin" panose="00000400000000000000" pitchFamily="2" charset="-78"/>
              </a:rPr>
              <a:t>گنجشک</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غذای پرنده </a:t>
            </a:r>
            <a:r>
              <a:rPr lang="ar-SA" sz="1400" b="1" dirty="0" smtClean="0">
                <a:cs typeface="B Nazanin" panose="00000400000000000000" pitchFamily="2" charset="-78"/>
              </a:rPr>
              <a:t>های</a:t>
            </a:r>
            <a:r>
              <a:rPr lang="fa-IR" sz="1400" b="1" dirty="0" smtClean="0">
                <a:cs typeface="B Nazanin" panose="00000400000000000000" pitchFamily="2" charset="-78"/>
              </a:rPr>
              <a:t> </a:t>
            </a:r>
            <a:r>
              <a:rPr lang="ar-SA" sz="1400" b="1" dirty="0" smtClean="0">
                <a:cs typeface="B Nazanin" panose="00000400000000000000" pitchFamily="2" charset="-78"/>
              </a:rPr>
              <a:t>شکاری </a:t>
            </a:r>
            <a:r>
              <a:rPr lang="ar-SA" sz="1400" b="1" dirty="0">
                <a:cs typeface="B Nazanin" panose="00000400000000000000" pitchFamily="2" charset="-78"/>
              </a:rPr>
              <a:t>و گوشتخوارانی مثل گربه اند.</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21550079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3"/>
            <a:ext cx="7125113" cy="576064"/>
          </a:xfrm>
        </p:spPr>
        <p:txBody>
          <a:bodyPr/>
          <a:lstStyle/>
          <a:p>
            <a:pPr algn="r" rtl="1"/>
            <a:r>
              <a:rPr lang="ar-SA" dirty="0">
                <a:cs typeface="B Titr" panose="00000700000000000000" pitchFamily="2" charset="-78"/>
              </a:rPr>
              <a:t>نکات آموزشی و فعالیت های </a:t>
            </a:r>
            <a:r>
              <a:rPr lang="ar-SA" dirty="0" smtClean="0">
                <a:cs typeface="B Titr" panose="00000700000000000000" pitchFamily="2" charset="-78"/>
              </a:rPr>
              <a:t>پیشنهادی</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79512" y="908720"/>
            <a:ext cx="8784975" cy="5688631"/>
          </a:xfrm>
        </p:spPr>
        <p:txBody>
          <a:bodyPr>
            <a:normAutofit fontScale="92500"/>
          </a:bodyPr>
          <a:lstStyle/>
          <a:p>
            <a:pPr algn="just" rtl="1">
              <a:lnSpc>
                <a:spcPct val="150000"/>
              </a:lnSpc>
            </a:pP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توانید </a:t>
            </a:r>
            <a:r>
              <a:rPr lang="ar-SA" sz="1400" b="1" dirty="0">
                <a:cs typeface="B Nazanin" panose="00000400000000000000" pitchFamily="2" charset="-78"/>
              </a:rPr>
              <a:t>از یکی از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بخواهید متن درس را برای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بخواند و دیگران به آن گوش دهند و سپس نیاز جانوران به محل زندگی و لانه را با نشان دادن تصویر لانه و پرنده با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به گفتگو بگذارید. برای آغاز گفتگو </a:t>
            </a:r>
            <a:r>
              <a:rPr lang="ar-SA" sz="1400" b="1" dirty="0" smtClean="0">
                <a:cs typeface="B Nazanin" panose="00000400000000000000" pitchFamily="2" charset="-78"/>
              </a:rPr>
              <a:t>پرسش</a:t>
            </a:r>
            <a:r>
              <a:rPr lang="fa-IR" sz="1400" b="1" dirty="0" smtClean="0">
                <a:cs typeface="B Nazanin" panose="00000400000000000000" pitchFamily="2" charset="-78"/>
              </a:rPr>
              <a:t> </a:t>
            </a:r>
            <a:r>
              <a:rPr lang="ar-SA" sz="1400" b="1" dirty="0" smtClean="0">
                <a:cs typeface="B Nazanin" panose="00000400000000000000" pitchFamily="2" charset="-78"/>
              </a:rPr>
              <a:t>هایی </a:t>
            </a:r>
            <a:r>
              <a:rPr lang="ar-SA" sz="1400" b="1" dirty="0">
                <a:cs typeface="B Nazanin" panose="00000400000000000000" pitchFamily="2" charset="-78"/>
              </a:rPr>
              <a:t>را طرح کنید. مثل این پرسش ها: پرنده از چه وسایلی برای لانه سازی استفاده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کند</a:t>
            </a:r>
            <a:r>
              <a:rPr lang="ar-SA" sz="1400" b="1" dirty="0">
                <a:cs typeface="B Nazanin" panose="00000400000000000000" pitchFamily="2" charset="-78"/>
              </a:rPr>
              <a:t>؟ چطور آنهارا حمل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کند</a:t>
            </a:r>
            <a:r>
              <a:rPr lang="ar-SA" sz="1400" b="1" dirty="0">
                <a:cs typeface="B Nazanin" panose="00000400000000000000" pitchFamily="2" charset="-78"/>
              </a:rPr>
              <a:t>؟ ضمن کار </a:t>
            </a:r>
            <a:r>
              <a:rPr lang="ar-SA" sz="1400" b="1" dirty="0" smtClean="0">
                <a:cs typeface="B Nazanin" panose="00000400000000000000" pitchFamily="2" charset="-78"/>
              </a:rPr>
              <a:t>توضیح</a:t>
            </a:r>
            <a:r>
              <a:rPr lang="fa-IR" sz="1400" b="1" dirty="0" smtClean="0">
                <a:cs typeface="B Nazanin" panose="00000400000000000000" pitchFamily="2" charset="-78"/>
              </a:rPr>
              <a:t> </a:t>
            </a:r>
            <a:r>
              <a:rPr lang="ar-SA" sz="1400" b="1" dirty="0" smtClean="0">
                <a:cs typeface="B Nazanin" panose="00000400000000000000" pitchFamily="2" charset="-78"/>
              </a:rPr>
              <a:t>های </a:t>
            </a:r>
            <a:r>
              <a:rPr lang="ar-SA" sz="1400" b="1" dirty="0">
                <a:cs typeface="B Nazanin" panose="00000400000000000000" pitchFamily="2" charset="-78"/>
              </a:rPr>
              <a:t>کوتاهی را ارائه کنید. مثل اینکه پرنده با نوک خود الیاف گیاهی را به یک شاخه گره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زند </a:t>
            </a:r>
            <a:r>
              <a:rPr lang="ar-SA" sz="1400" b="1" dirty="0">
                <a:cs typeface="B Nazanin" panose="00000400000000000000" pitchFamily="2" charset="-78"/>
              </a:rPr>
              <a:t>و با پرواز به دور آن </a:t>
            </a:r>
            <a:r>
              <a:rPr lang="ar-SA" sz="1400" b="1" dirty="0" smtClean="0">
                <a:cs typeface="B Nazanin" panose="00000400000000000000" pitchFamily="2" charset="-78"/>
              </a:rPr>
              <a:t>رشته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را به هم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بافد </a:t>
            </a:r>
            <a:r>
              <a:rPr lang="ar-SA" sz="1400" b="1" dirty="0">
                <a:cs typeface="B Nazanin" panose="00000400000000000000" pitchFamily="2" charset="-78"/>
              </a:rPr>
              <a:t>تا لانه کامل شود.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بچه ها را وادار به تجسم کار پرنده بکنید. حتی می توانید از آنها بخواهید در خانه و با جمع آوری با شاخه ها و برگ های نازک لانه ای بسازند تا به پیچیدگی کار پرنده و شگفتی آفرینش آن بیشتر </a:t>
            </a:r>
            <a:r>
              <a:rPr lang="ar-SA" sz="1400" b="1" dirty="0" smtClean="0">
                <a:cs typeface="B Nazanin" panose="00000400000000000000" pitchFamily="2" charset="-78"/>
              </a:rPr>
              <a:t>پی</a:t>
            </a:r>
            <a:r>
              <a:rPr lang="fa-IR" sz="1400" b="1" dirty="0" smtClean="0">
                <a:cs typeface="B Nazanin" panose="00000400000000000000" pitchFamily="2" charset="-78"/>
              </a:rPr>
              <a:t> </a:t>
            </a:r>
            <a:r>
              <a:rPr lang="ar-SA" sz="1400" b="1" dirty="0" smtClean="0">
                <a:cs typeface="B Nazanin" panose="00000400000000000000" pitchFamily="2" charset="-78"/>
              </a:rPr>
              <a:t>ببرند</a:t>
            </a:r>
            <a:r>
              <a:rPr lang="ar-SA" sz="1400" b="1" dirty="0">
                <a:cs typeface="B Nazanin" panose="00000400000000000000" pitchFamily="2" charset="-78"/>
              </a:rPr>
              <a:t>. در پایان با یک پرسش برای درس بعدی زمینه سازی کنید: چرا پرنده با این دقت لانه درست می کند؟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بچه ها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توانند </a:t>
            </a:r>
            <a:r>
              <a:rPr lang="ar-SA" sz="1400" b="1" dirty="0">
                <a:cs typeface="B Nazanin" panose="00000400000000000000" pitchFamily="2" charset="-78"/>
              </a:rPr>
              <a:t>با مراجعه به افراد آگاه و یا کتاب و یا فیلم </a:t>
            </a:r>
            <a:r>
              <a:rPr lang="ar-SA" sz="1400" b="1" dirty="0" smtClean="0">
                <a:cs typeface="B Nazanin" panose="00000400000000000000" pitchFamily="2" charset="-78"/>
              </a:rPr>
              <a:t>درباره </a:t>
            </a:r>
            <a:r>
              <a:rPr lang="ar-SA" sz="1400" b="1" dirty="0">
                <a:cs typeface="B Nazanin" panose="00000400000000000000" pitchFamily="2" charset="-78"/>
              </a:rPr>
              <a:t>لانه سازی یک جانور اطلاعات جمع آوری کنند. </a:t>
            </a:r>
            <a:r>
              <a:rPr lang="ar-SA" sz="1400" b="1" dirty="0" smtClean="0">
                <a:cs typeface="B Nazanin" panose="00000400000000000000" pitchFamily="2" charset="-78"/>
              </a:rPr>
              <a:t>این</a:t>
            </a:r>
            <a:r>
              <a:rPr lang="fa-IR" sz="1400" b="1" dirty="0" smtClean="0">
                <a:cs typeface="B Nazanin" panose="00000400000000000000" pitchFamily="2" charset="-78"/>
              </a:rPr>
              <a:t> </a:t>
            </a:r>
            <a:r>
              <a:rPr lang="ar-SA" sz="1400" b="1" dirty="0" smtClean="0">
                <a:cs typeface="B Nazanin" panose="00000400000000000000" pitchFamily="2" charset="-78"/>
              </a:rPr>
              <a:t>اطلاعات می</a:t>
            </a:r>
            <a:r>
              <a:rPr lang="fa-IR" sz="1400" b="1" dirty="0" smtClean="0">
                <a:cs typeface="B Nazanin" panose="00000400000000000000" pitchFamily="2" charset="-78"/>
              </a:rPr>
              <a:t> </a:t>
            </a:r>
            <a:r>
              <a:rPr lang="ar-SA" sz="1400" b="1" dirty="0" smtClean="0">
                <a:cs typeface="B Nazanin" panose="00000400000000000000" pitchFamily="2" charset="-78"/>
              </a:rPr>
              <a:t>تواند </a:t>
            </a:r>
            <a:r>
              <a:rPr lang="ar-SA" sz="1400" b="1" dirty="0">
                <a:cs typeface="B Nazanin" panose="00000400000000000000" pitchFamily="2" charset="-78"/>
              </a:rPr>
              <a:t>شامل محل لانه سازی، وسایل مورد استفاده، ابزاری که جانور برای لانه سازی به کار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برد</a:t>
            </a:r>
            <a:r>
              <a:rPr lang="ar-SA" sz="1400" b="1" dirty="0">
                <a:cs typeface="B Nazanin" panose="00000400000000000000" pitchFamily="2" charset="-78"/>
              </a:rPr>
              <a:t>، باشد. توجه داشته باشید بچه ها را نباید سراغ </a:t>
            </a:r>
            <a:r>
              <a:rPr lang="ar-SA" sz="1400" b="1" dirty="0" smtClean="0">
                <a:cs typeface="B Nazanin" panose="00000400000000000000" pitchFamily="2" charset="-78"/>
              </a:rPr>
              <a:t>لانه </a:t>
            </a:r>
            <a:r>
              <a:rPr lang="ar-SA" sz="1400" b="1" dirty="0">
                <a:cs typeface="B Nazanin" panose="00000400000000000000" pitchFamily="2" charset="-78"/>
              </a:rPr>
              <a:t>جانوران بفرستید. این کار ممکن است برای آنها و یا جانوران خطرآفرین باشد.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در این فعالیت بچه ها می توانند دالان هایی را که مورچه ها حفر می کنند و نیز انتقال دانه های گندم یا خرده های نان و شکر را به بخش هایی از دالان مشاهده کنند. مرطوب نگهداشتن خاک برای اینکه مورچه ها آب کافی داشته باشند، بسیار مهم است. البته باید مراقب باشید که مقدار آب زیاد نشود چون باید به </a:t>
            </a:r>
            <a:r>
              <a:rPr lang="ar-SA" sz="1400" b="1" dirty="0" smtClean="0">
                <a:cs typeface="B Nazanin" panose="00000400000000000000" pitchFamily="2" charset="-78"/>
              </a:rPr>
              <a:t>مورچه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هوای کافی برسد. برای آسان شدن کار می توانید از ظرف های شیشه ای که در فلزی دارند، استفاده کنید و در ظرف را با میخ های ریز سوراخ کنید و به جای </a:t>
            </a:r>
            <a:r>
              <a:rPr lang="ar-SA" sz="1400" b="1" dirty="0" smtClean="0">
                <a:cs typeface="B Nazanin" panose="00000400000000000000" pitchFamily="2" charset="-78"/>
              </a:rPr>
              <a:t>پارچه </a:t>
            </a:r>
            <a:r>
              <a:rPr lang="ar-SA" sz="1400" b="1" dirty="0">
                <a:cs typeface="B Nazanin" panose="00000400000000000000" pitchFamily="2" charset="-78"/>
              </a:rPr>
              <a:t>توری از آن استفاده کنید. هر چه ظرف شیشه ای پهنای کمتری داشته باشد </a:t>
            </a:r>
            <a:r>
              <a:rPr lang="ar-SA" sz="1400" b="1" dirty="0" smtClean="0">
                <a:cs typeface="B Nazanin" panose="00000400000000000000" pitchFamily="2" charset="-78"/>
              </a:rPr>
              <a:t>مناسب</a:t>
            </a:r>
            <a:r>
              <a:rPr lang="fa-IR" sz="1400" b="1" dirty="0" smtClean="0">
                <a:cs typeface="B Nazanin" panose="00000400000000000000" pitchFamily="2" charset="-78"/>
              </a:rPr>
              <a:t> </a:t>
            </a:r>
            <a:r>
              <a:rPr lang="ar-SA" sz="1400" b="1" dirty="0" smtClean="0">
                <a:cs typeface="B Nazanin" panose="00000400000000000000" pitchFamily="2" charset="-78"/>
              </a:rPr>
              <a:t>تر </a:t>
            </a:r>
            <a:r>
              <a:rPr lang="ar-SA" sz="1400" b="1" dirty="0">
                <a:cs typeface="B Nazanin" panose="00000400000000000000" pitchFamily="2" charset="-78"/>
              </a:rPr>
              <a:t>است چون بهتر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توان </a:t>
            </a:r>
            <a:r>
              <a:rPr lang="ar-SA" sz="1400" b="1" dirty="0">
                <a:cs typeface="B Nazanin" panose="00000400000000000000" pitchFamily="2" charset="-78"/>
              </a:rPr>
              <a:t>دالان های </a:t>
            </a:r>
            <a:r>
              <a:rPr lang="ar-SA" sz="1400" b="1" dirty="0" smtClean="0">
                <a:cs typeface="B Nazanin" panose="00000400000000000000" pitchFamily="2" charset="-78"/>
              </a:rPr>
              <a:t>مورچه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را مشاهده کرد. ظرف مورچه ها را در جایی قرار دهید که دمای معتدل داشته باشد. ظرف مورچه ها نباید تکان بخورد پس بهتر است این فعالیت را در کلاس و یا آزمایشگاه مدرسه انجام دهید.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از دو مثال </a:t>
            </a:r>
            <a:r>
              <a:rPr lang="ar-SA" sz="1400" b="1" dirty="0" smtClean="0">
                <a:cs typeface="B Nazanin" panose="00000400000000000000" pitchFamily="2" charset="-78"/>
              </a:rPr>
              <a:t>لانه </a:t>
            </a:r>
            <a:r>
              <a:rPr lang="ar-SA" sz="1400" b="1" dirty="0">
                <a:cs typeface="B Nazanin" panose="00000400000000000000" pitchFamily="2" charset="-78"/>
              </a:rPr>
              <a:t>مورچه ها و پرنده ها برای گفتگو </a:t>
            </a:r>
            <a:r>
              <a:rPr lang="ar-SA" sz="1400" b="1" dirty="0" smtClean="0">
                <a:cs typeface="B Nazanin" panose="00000400000000000000" pitchFamily="2" charset="-78"/>
              </a:rPr>
              <a:t>درباره فایده </a:t>
            </a:r>
            <a:r>
              <a:rPr lang="ar-SA" sz="1400" b="1" dirty="0">
                <a:cs typeface="B Nazanin" panose="00000400000000000000" pitchFamily="2" charset="-78"/>
              </a:rPr>
              <a:t>لانه سازی استفاده کنید.</a:t>
            </a:r>
            <a:endParaRPr lang="en-US" sz="1400" b="1" dirty="0">
              <a:cs typeface="B Nazanin" panose="00000400000000000000" pitchFamily="2" charset="-78"/>
            </a:endParaRPr>
          </a:p>
          <a:p>
            <a:pPr algn="just"/>
            <a:endParaRPr lang="en-US" dirty="0"/>
          </a:p>
        </p:txBody>
      </p:sp>
    </p:spTree>
    <p:extLst>
      <p:ext uri="{BB962C8B-B14F-4D97-AF65-F5344CB8AC3E}">
        <p14:creationId xmlns:p14="http://schemas.microsoft.com/office/powerpoint/2010/main" val="6694687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3"/>
            <a:ext cx="6981097" cy="504056"/>
          </a:xfrm>
        </p:spPr>
        <p:txBody>
          <a:bodyPr/>
          <a:lstStyle/>
          <a:p>
            <a:pPr algn="r" rtl="1"/>
            <a:r>
              <a:rPr lang="fa-IR" dirty="0" smtClean="0">
                <a:cs typeface="B Titr" panose="00000700000000000000" pitchFamily="2" charset="-78"/>
              </a:rPr>
              <a:t>ادامه دانستنی ها برای معلم:</a:t>
            </a:r>
            <a:endParaRPr lang="en-US" dirty="0">
              <a:cs typeface="B Titr" panose="00000700000000000000" pitchFamily="2" charset="-78"/>
            </a:endParaRPr>
          </a:p>
        </p:txBody>
      </p:sp>
      <p:sp>
        <p:nvSpPr>
          <p:cNvPr id="3" name="Content Placeholder 2"/>
          <p:cNvSpPr>
            <a:spLocks noGrp="1"/>
          </p:cNvSpPr>
          <p:nvPr>
            <p:ph idx="1"/>
          </p:nvPr>
        </p:nvSpPr>
        <p:spPr>
          <a:xfrm>
            <a:off x="179512" y="620688"/>
            <a:ext cx="8856984" cy="5976663"/>
          </a:xfrm>
        </p:spPr>
        <p:txBody>
          <a:bodyPr>
            <a:noAutofit/>
          </a:bodyPr>
          <a:lstStyle/>
          <a:p>
            <a:pPr algn="just" rtl="1">
              <a:lnSpc>
                <a:spcPct val="150000"/>
              </a:lnSpc>
            </a:pPr>
            <a:r>
              <a:rPr lang="ar-SA" sz="1400" b="1" dirty="0">
                <a:cs typeface="B Nazanin" panose="00000400000000000000" pitchFamily="2" charset="-78"/>
              </a:rPr>
              <a:t>با نشان دادن تصاویر زندگی کرم ابریشم یا نمایش فیلم پرورش کرم ابریشم؛ دانش آموزان را درگیر گفتگو </a:t>
            </a:r>
            <a:r>
              <a:rPr lang="ar-SA" sz="1400" b="1" dirty="0" smtClean="0">
                <a:cs typeface="B Nazanin" panose="00000400000000000000" pitchFamily="2" charset="-78"/>
              </a:rPr>
              <a:t>درباره </a:t>
            </a:r>
            <a:r>
              <a:rPr lang="ar-SA" sz="1400" b="1" dirty="0">
                <a:cs typeface="B Nazanin" panose="00000400000000000000" pitchFamily="2" charset="-78"/>
              </a:rPr>
              <a:t>نیازهای این جانور و نقش گیاه توت در برآوردن این نیازها بکنید. مثل اینکه جانور از برگ گیاه توت تغذیه می کند و روی شاخه پیله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تند</a:t>
            </a:r>
            <a:r>
              <a:rPr lang="ar-SA" sz="1400" b="1" dirty="0">
                <a:cs typeface="B Nazanin" panose="00000400000000000000" pitchFamily="2" charset="-78"/>
              </a:rPr>
              <a:t>. </a:t>
            </a:r>
            <a:r>
              <a:rPr lang="ar-SA" sz="1400" b="1" dirty="0" smtClean="0">
                <a:cs typeface="B Nazanin" panose="00000400000000000000" pitchFamily="2" charset="-78"/>
              </a:rPr>
              <a:t>پروانه </a:t>
            </a:r>
            <a:r>
              <a:rPr lang="ar-SA" sz="1400" b="1" dirty="0">
                <a:cs typeface="B Nazanin" panose="00000400000000000000" pitchFamily="2" charset="-78"/>
              </a:rPr>
              <a:t>ابریشم </a:t>
            </a:r>
            <a:r>
              <a:rPr lang="ar-SA" sz="1400" b="1" dirty="0" smtClean="0">
                <a:cs typeface="B Nazanin" panose="00000400000000000000" pitchFamily="2" charset="-78"/>
              </a:rPr>
              <a:t>تخم</a:t>
            </a:r>
            <a:r>
              <a:rPr lang="fa-IR" sz="1400" b="1" dirty="0" smtClean="0">
                <a:cs typeface="B Nazanin" panose="00000400000000000000" pitchFamily="2" charset="-78"/>
              </a:rPr>
              <a:t> </a:t>
            </a:r>
            <a:r>
              <a:rPr lang="ar-SA" sz="1400" b="1" dirty="0" smtClean="0">
                <a:cs typeface="B Nazanin" panose="00000400000000000000" pitchFamily="2" charset="-78"/>
              </a:rPr>
              <a:t>هایش </a:t>
            </a:r>
            <a:r>
              <a:rPr lang="ar-SA" sz="1400" b="1" dirty="0">
                <a:cs typeface="B Nazanin" panose="00000400000000000000" pitchFamily="2" charset="-78"/>
              </a:rPr>
              <a:t>را در جایی می ریزد که وقتی </a:t>
            </a:r>
            <a:r>
              <a:rPr lang="ar-SA" sz="1400" b="1" dirty="0" smtClean="0">
                <a:cs typeface="B Nazanin" panose="00000400000000000000" pitchFamily="2" charset="-78"/>
              </a:rPr>
              <a:t>کرمها </a:t>
            </a:r>
            <a:r>
              <a:rPr lang="ar-SA" sz="1400" b="1" dirty="0">
                <a:cs typeface="B Nazanin" panose="00000400000000000000" pitchFamily="2" charset="-78"/>
              </a:rPr>
              <a:t>از تخم درآمدند غذای مناسب </a:t>
            </a:r>
            <a:r>
              <a:rPr lang="fa-IR" sz="1400" b="1" dirty="0" smtClean="0">
                <a:cs typeface="B Nazanin" panose="00000400000000000000" pitchFamily="2" charset="-78"/>
              </a:rPr>
              <a:t>(</a:t>
            </a:r>
            <a:r>
              <a:rPr lang="ar-SA" sz="1400" b="1" dirty="0" smtClean="0">
                <a:cs typeface="B Nazanin" panose="00000400000000000000" pitchFamily="2" charset="-78"/>
              </a:rPr>
              <a:t>برگ توت</a:t>
            </a:r>
            <a:r>
              <a:rPr lang="fa-IR" sz="1400" b="1" dirty="0" smtClean="0">
                <a:cs typeface="B Nazanin" panose="00000400000000000000" pitchFamily="2" charset="-78"/>
              </a:rPr>
              <a:t>)</a:t>
            </a:r>
            <a:r>
              <a:rPr lang="ar-SA" sz="1400" b="1" dirty="0" smtClean="0">
                <a:cs typeface="B Nazanin" panose="00000400000000000000" pitchFamily="2" charset="-78"/>
              </a:rPr>
              <a:t> </a:t>
            </a:r>
            <a:r>
              <a:rPr lang="ar-SA" sz="1400" b="1" dirty="0">
                <a:cs typeface="B Nazanin" panose="00000400000000000000" pitchFamily="2" charset="-78"/>
              </a:rPr>
              <a:t>در اختیارشان باشد. در بخش بعدی درس بچه ها با کارهایی که جانوران دیگر </a:t>
            </a:r>
            <a:r>
              <a:rPr lang="ar-SA" sz="1400" b="1" dirty="0" smtClean="0">
                <a:cs typeface="B Nazanin" panose="00000400000000000000" pitchFamily="2" charset="-78"/>
              </a:rPr>
              <a:t>انجام</a:t>
            </a:r>
            <a:r>
              <a:rPr lang="fa-IR" sz="1400" b="1" dirty="0" smtClean="0">
                <a:cs typeface="B Nazanin" panose="00000400000000000000" pitchFamily="2" charset="-78"/>
              </a:rPr>
              <a:t>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دهند</a:t>
            </a:r>
            <a:r>
              <a:rPr lang="ar-SA" sz="1400" b="1" dirty="0">
                <a:cs typeface="B Nazanin" panose="00000400000000000000" pitchFamily="2" charset="-78"/>
              </a:rPr>
              <a:t>، آشنا می شوند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بسته </a:t>
            </a:r>
            <a:r>
              <a:rPr lang="ar-SA" sz="1400" b="1" dirty="0">
                <a:cs typeface="B Nazanin" panose="00000400000000000000" pitchFamily="2" charset="-78"/>
              </a:rPr>
              <a:t>به امکانات در اختیار شما منبع اطلاعات مورد نیاز برای </a:t>
            </a:r>
            <a:r>
              <a:rPr lang="ar-SA" sz="1400" b="1" dirty="0" smtClean="0">
                <a:cs typeface="B Nazanin" panose="00000400000000000000" pitchFamily="2" charset="-78"/>
              </a:rPr>
              <a:t>تهی </a:t>
            </a:r>
            <a:r>
              <a:rPr lang="ar-SA" sz="1400" b="1" dirty="0">
                <a:cs typeface="B Nazanin" panose="00000400000000000000" pitchFamily="2" charset="-78"/>
              </a:rPr>
              <a:t>کارت جانوران، ممکن است کتاب، فیلم و یا افراد آگاه </a:t>
            </a:r>
            <a:r>
              <a:rPr lang="ar-SA" sz="1400" b="1" dirty="0" smtClean="0">
                <a:cs typeface="B Nazanin" panose="00000400000000000000" pitchFamily="2" charset="-78"/>
              </a:rPr>
              <a:t>باشد</a:t>
            </a:r>
            <a:r>
              <a:rPr lang="fa-IR" sz="1400" b="1" dirty="0" smtClean="0">
                <a:cs typeface="B Nazanin" panose="00000400000000000000" pitchFamily="2" charset="-78"/>
              </a:rPr>
              <a:t> </a:t>
            </a:r>
            <a:r>
              <a:rPr lang="ar-SA" sz="1400" b="1" dirty="0" smtClean="0">
                <a:cs typeface="B Nazanin" panose="00000400000000000000" pitchFamily="2" charset="-78"/>
              </a:rPr>
              <a:t>و </a:t>
            </a:r>
            <a:r>
              <a:rPr lang="ar-SA" sz="1400" b="1" dirty="0">
                <a:cs typeface="B Nazanin" panose="00000400000000000000" pitchFamily="2" charset="-78"/>
              </a:rPr>
              <a:t>یا اینکه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به مراکز نگهداری جانوران و یا باغ وحش رفته، اطلاعات مورد نیاز را جمع آوری کنند.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اطلاعاتی که بچه ها باید جمع آوری کنند به همان اندازه ای است که در کارت مربوط به </a:t>
            </a:r>
            <a:r>
              <a:rPr lang="ar-SA" sz="1400" b="1" dirty="0" smtClean="0">
                <a:cs typeface="B Nazanin" panose="00000400000000000000" pitchFamily="2" charset="-78"/>
              </a:rPr>
              <a:t>خرگوش</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در کتاب دانش آموز نوشته </a:t>
            </a:r>
            <a:r>
              <a:rPr lang="ar-SA" sz="1400" b="1" dirty="0" smtClean="0">
                <a:cs typeface="B Nazanin" panose="00000400000000000000" pitchFamily="2" charset="-78"/>
              </a:rPr>
              <a:t>شده</a:t>
            </a:r>
            <a:r>
              <a:rPr lang="fa-IR" sz="1400" b="1" dirty="0" smtClean="0">
                <a:cs typeface="B Nazanin" panose="00000400000000000000" pitchFamily="2" charset="-78"/>
              </a:rPr>
              <a:t> </a:t>
            </a:r>
            <a:r>
              <a:rPr lang="ar-SA" sz="1400" b="1" dirty="0" smtClean="0">
                <a:cs typeface="B Nazanin" panose="00000400000000000000" pitchFamily="2" charset="-78"/>
              </a:rPr>
              <a:t>است </a:t>
            </a:r>
            <a:r>
              <a:rPr lang="ar-SA" sz="1400" b="1" dirty="0">
                <a:cs typeface="B Nazanin" panose="00000400000000000000" pitchFamily="2" charset="-78"/>
              </a:rPr>
              <a:t>ولی اگر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تمایل داشتند اطلاعات بیشتری را </a:t>
            </a:r>
            <a:r>
              <a:rPr lang="ar-SA" sz="1400" b="1" dirty="0" smtClean="0">
                <a:cs typeface="B Nazanin" panose="00000400000000000000" pitchFamily="2" charset="-78"/>
              </a:rPr>
              <a:t>جمع</a:t>
            </a:r>
            <a:r>
              <a:rPr lang="fa-IR" sz="1400" b="1" dirty="0" smtClean="0">
                <a:cs typeface="B Nazanin" panose="00000400000000000000" pitchFamily="2" charset="-78"/>
              </a:rPr>
              <a:t> </a:t>
            </a:r>
            <a:r>
              <a:rPr lang="ar-SA" sz="1400" b="1" dirty="0" smtClean="0">
                <a:cs typeface="B Nazanin" panose="00000400000000000000" pitchFamily="2" charset="-78"/>
              </a:rPr>
              <a:t>آوری </a:t>
            </a:r>
            <a:r>
              <a:rPr lang="ar-SA" sz="1400" b="1" dirty="0">
                <a:cs typeface="B Nazanin" panose="00000400000000000000" pitchFamily="2" charset="-78"/>
              </a:rPr>
              <a:t>و بیان کنند، آنها را محدود نکنید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برای </a:t>
            </a:r>
            <a:r>
              <a:rPr lang="ar-SA" sz="1400" b="1" dirty="0">
                <a:cs typeface="B Nazanin" panose="00000400000000000000" pitchFamily="2" charset="-78"/>
              </a:rPr>
              <a:t>آن که هدف فعالیت را بهتر برای بچه ها مشخص کنید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توانید پرسش</a:t>
            </a:r>
            <a:r>
              <a:rPr lang="fa-IR" sz="1400" b="1" dirty="0" smtClean="0">
                <a:cs typeface="B Nazanin" panose="00000400000000000000" pitchFamily="2" charset="-78"/>
              </a:rPr>
              <a:t> </a:t>
            </a:r>
            <a:r>
              <a:rPr lang="ar-SA" sz="1400" b="1" dirty="0" smtClean="0">
                <a:cs typeface="B Nazanin" panose="00000400000000000000" pitchFamily="2" charset="-78"/>
              </a:rPr>
              <a:t>هایی </a:t>
            </a:r>
            <a:r>
              <a:rPr lang="ar-SA" sz="1400" b="1" dirty="0">
                <a:cs typeface="B Nazanin" panose="00000400000000000000" pitchFamily="2" charset="-78"/>
              </a:rPr>
              <a:t>را طرح کنید تا بچه ها در گزارش خود به </a:t>
            </a:r>
            <a:r>
              <a:rPr lang="ar-SA" sz="1400" b="1" dirty="0" smtClean="0">
                <a:cs typeface="B Nazanin" panose="00000400000000000000" pitchFamily="2" charset="-78"/>
              </a:rPr>
              <a:t>آنها</a:t>
            </a:r>
            <a:r>
              <a:rPr lang="fa-IR" sz="1400" b="1" dirty="0" smtClean="0">
                <a:cs typeface="B Nazanin" panose="00000400000000000000" pitchFamily="2" charset="-78"/>
              </a:rPr>
              <a:t> </a:t>
            </a:r>
            <a:r>
              <a:rPr lang="ar-SA" sz="1400" b="1" dirty="0" smtClean="0">
                <a:cs typeface="B Nazanin" panose="00000400000000000000" pitchFamily="2" charset="-78"/>
              </a:rPr>
              <a:t>پاسخ </a:t>
            </a:r>
            <a:r>
              <a:rPr lang="ar-SA" sz="1400" b="1" dirty="0">
                <a:cs typeface="B Nazanin" panose="00000400000000000000" pitchFamily="2" charset="-78"/>
              </a:rPr>
              <a:t>دهند مثل اینکه: آیا جانور برای خود لانه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سازد؟</a:t>
            </a:r>
            <a:r>
              <a:rPr lang="fa-IR" sz="1400" b="1" dirty="0" smtClean="0">
                <a:cs typeface="B Nazanin" panose="00000400000000000000" pitchFamily="2" charset="-78"/>
              </a:rPr>
              <a:t> </a:t>
            </a:r>
            <a:r>
              <a:rPr lang="ar-SA" sz="1400" b="1" dirty="0" smtClean="0">
                <a:cs typeface="B Nazanin" panose="00000400000000000000" pitchFamily="2" charset="-78"/>
              </a:rPr>
              <a:t>آیا </a:t>
            </a:r>
            <a:r>
              <a:rPr lang="ar-SA" sz="1400" b="1" dirty="0">
                <a:cs typeface="B Nazanin" panose="00000400000000000000" pitchFamily="2" charset="-78"/>
              </a:rPr>
              <a:t>به بچه خود شیر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دهد</a:t>
            </a:r>
            <a:r>
              <a:rPr lang="ar-SA" sz="1400" b="1" dirty="0">
                <a:cs typeface="B Nazanin" panose="00000400000000000000" pitchFamily="2" charset="-78"/>
              </a:rPr>
              <a:t>؟ کدام جانوران ممکن است آن را شکار کنند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از </a:t>
            </a:r>
            <a:r>
              <a:rPr lang="ar-SA" sz="1400" b="1" dirty="0">
                <a:cs typeface="B Nazanin" panose="00000400000000000000" pitchFamily="2" charset="-78"/>
              </a:rPr>
              <a:t>بچه ها بخواهید سازگاری هایی که جانوران مختلف برای لانه سازی و پرورش بچه هایشان دارند را بیان کنند و درباره </a:t>
            </a:r>
            <a:r>
              <a:rPr lang="ar-SA" sz="1400" b="1" dirty="0" smtClean="0">
                <a:cs typeface="B Nazanin" panose="00000400000000000000" pitchFamily="2" charset="-78"/>
              </a:rPr>
              <a:t>تناسب</a:t>
            </a:r>
            <a:r>
              <a:rPr lang="fa-IR" sz="1400" b="1" dirty="0" smtClean="0">
                <a:cs typeface="B Nazanin" panose="00000400000000000000" pitchFamily="2" charset="-78"/>
              </a:rPr>
              <a:t> </a:t>
            </a:r>
            <a:r>
              <a:rPr lang="ar-SA" sz="1400" b="1" dirty="0" smtClean="0">
                <a:cs typeface="B Nazanin" panose="00000400000000000000" pitchFamily="2" charset="-78"/>
              </a:rPr>
              <a:t>محل </a:t>
            </a:r>
            <a:r>
              <a:rPr lang="ar-SA" sz="1400" b="1" dirty="0">
                <a:cs typeface="B Nazanin" panose="00000400000000000000" pitchFamily="2" charset="-78"/>
              </a:rPr>
              <a:t>زندگی و امکانات لازم برای آنها با یکدیگر گفتگو کنند و در حد توان خود شگفتی آفرینش جانوران را درک </a:t>
            </a:r>
            <a:r>
              <a:rPr lang="ar-SA" sz="1400" b="1" dirty="0" smtClean="0">
                <a:cs typeface="B Nazanin" panose="00000400000000000000" pitchFamily="2" charset="-78"/>
              </a:rPr>
              <a:t>کنند</a:t>
            </a:r>
            <a:r>
              <a:rPr lang="fa-IR" sz="1400" b="1" dirty="0" smtClean="0">
                <a:cs typeface="B Nazanin" panose="00000400000000000000" pitchFamily="2" charset="-78"/>
              </a:rPr>
              <a:t> </a:t>
            </a:r>
            <a:r>
              <a:rPr lang="ar-SA" sz="1400" b="1" dirty="0" smtClean="0">
                <a:cs typeface="B Nazanin" panose="00000400000000000000" pitchFamily="2" charset="-78"/>
              </a:rPr>
              <a:t>به </a:t>
            </a:r>
            <a:r>
              <a:rPr lang="ar-SA" sz="1400" b="1" dirty="0">
                <a:cs typeface="B Nazanin" panose="00000400000000000000" pitchFamily="2" charset="-78"/>
              </a:rPr>
              <a:t>بچه ها کمک کنید تا هر گروه یک جانور را انتخاب کند. در صورت امکان از آنها بخواهید جانوران آشنا در محل زندگی را انتخاب کنند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در </a:t>
            </a:r>
            <a:r>
              <a:rPr lang="ar-SA" sz="1400" b="1" dirty="0">
                <a:cs typeface="B Nazanin" panose="00000400000000000000" pitchFamily="2" charset="-78"/>
              </a:rPr>
              <a:t>صورتی که امکان آوردن یک جانور به مدرسه فراهم شد، مراقب باشید جانور صدمه نبیند و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نکات بهداشتی و ایمنی را رعایت کنند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کارتهایی </a:t>
            </a:r>
            <a:r>
              <a:rPr lang="ar-SA" sz="1400" b="1" dirty="0">
                <a:cs typeface="B Nazanin" panose="00000400000000000000" pitchFamily="2" charset="-78"/>
              </a:rPr>
              <a:t>را که بچ هها تهیه کردند، پس از ارائه گزارش در کلاس، در پوشهٔ فعالیت های آنها قرار دهید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از 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بخواهید </a:t>
            </a:r>
            <a:r>
              <a:rPr lang="ar-SA" sz="1400" b="1" dirty="0" smtClean="0">
                <a:cs typeface="B Nazanin" panose="00000400000000000000" pitchFamily="2" charset="-78"/>
              </a:rPr>
              <a:t>درباره کارتها </a:t>
            </a:r>
            <a:r>
              <a:rPr lang="ar-SA" sz="1400" b="1" dirty="0">
                <a:cs typeface="B Nazanin" panose="00000400000000000000" pitchFamily="2" charset="-78"/>
              </a:rPr>
              <a:t>و </a:t>
            </a:r>
            <a:r>
              <a:rPr lang="ar-SA" sz="1400" b="1" dirty="0" smtClean="0">
                <a:cs typeface="B Nazanin" panose="00000400000000000000" pitchFamily="2" charset="-78"/>
              </a:rPr>
              <a:t>گزارش </a:t>
            </a:r>
            <a:r>
              <a:rPr lang="ar-SA" sz="1400" b="1" dirty="0">
                <a:cs typeface="B Nazanin" panose="00000400000000000000" pitchFamily="2" charset="-78"/>
              </a:rPr>
              <a:t>یکدیگر، نظر بدهند و نقاط ضعف یا قوت آنها را مشخص کنند. در صورت امکان از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بخواهید گزارش خود را با عکس و یا نقاشی همراه کنند</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در </a:t>
            </a:r>
            <a:r>
              <a:rPr lang="ar-SA" sz="1400" b="1" dirty="0">
                <a:cs typeface="B Nazanin" panose="00000400000000000000" pitchFamily="2" charset="-78"/>
              </a:rPr>
              <a:t>پایان فعالیت از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بخواهید </a:t>
            </a:r>
            <a:r>
              <a:rPr lang="ar-SA" sz="1400" b="1" dirty="0" smtClean="0">
                <a:cs typeface="B Nazanin" panose="00000400000000000000" pitchFamily="2" charset="-78"/>
              </a:rPr>
              <a:t>روش</a:t>
            </a:r>
            <a:r>
              <a:rPr lang="fa-IR" sz="1400" b="1" dirty="0" smtClean="0">
                <a:cs typeface="B Nazanin" panose="00000400000000000000" pitchFamily="2" charset="-78"/>
              </a:rPr>
              <a:t> </a:t>
            </a:r>
            <a:r>
              <a:rPr lang="ar-SA" sz="1400" b="1" dirty="0" smtClean="0">
                <a:cs typeface="B Nazanin" panose="00000400000000000000" pitchFamily="2" charset="-78"/>
              </a:rPr>
              <a:t>های </a:t>
            </a:r>
            <a:r>
              <a:rPr lang="ar-SA" sz="1400" b="1" dirty="0">
                <a:cs typeface="B Nazanin" panose="00000400000000000000" pitchFamily="2" charset="-78"/>
              </a:rPr>
              <a:t>جانوران در نگهداری از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هایشان </a:t>
            </a:r>
            <a:r>
              <a:rPr lang="ar-SA" sz="1400" b="1" dirty="0">
                <a:cs typeface="B Nazanin" panose="00000400000000000000" pitchFamily="2" charset="-78"/>
              </a:rPr>
              <a:t>را با هم مقایسه کنند. موضوع مقایسه می تواند </a:t>
            </a:r>
            <a:r>
              <a:rPr lang="ar-SA" sz="1400" b="1" dirty="0" smtClean="0">
                <a:cs typeface="B Nazanin" panose="00000400000000000000" pitchFamily="2" charset="-78"/>
              </a:rPr>
              <a:t>این</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باشد: غذایی که بچه های جانوران می خورند؛ آیا جانور لانه ای درست می کند؟ آیا هنگام رشد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مادر در کنار آن هاست؟</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1072629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9" y="260648"/>
            <a:ext cx="4627514" cy="6247733"/>
          </a:xfrm>
          <a:prstGeom prst="rect">
            <a:avLst/>
          </a:prstGeom>
        </p:spPr>
      </p:pic>
      <p:pic>
        <p:nvPicPr>
          <p:cNvPr id="3"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322154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44624"/>
            <a:ext cx="7125113" cy="924475"/>
          </a:xfrm>
        </p:spPr>
        <p:txBody>
          <a:bodyPr/>
          <a:lstStyle/>
          <a:p>
            <a:pPr algn="r" rtl="1"/>
            <a:r>
              <a:rPr lang="fa-IR" dirty="0" smtClean="0">
                <a:cs typeface="B Titr" panose="00000700000000000000" pitchFamily="2" charset="-78"/>
              </a:rPr>
              <a:t>بررسی صفحات 70، 71، 72، 73، 74و 75:</a:t>
            </a:r>
            <a:endParaRPr lang="en-US" dirty="0">
              <a:cs typeface="B Titr" panose="00000700000000000000" pitchFamily="2" charset="-78"/>
            </a:endParaRPr>
          </a:p>
        </p:txBody>
      </p:sp>
      <p:sp>
        <p:nvSpPr>
          <p:cNvPr id="3" name="Content Placeholder 2"/>
          <p:cNvSpPr>
            <a:spLocks noGrp="1"/>
          </p:cNvSpPr>
          <p:nvPr>
            <p:ph idx="1"/>
          </p:nvPr>
        </p:nvSpPr>
        <p:spPr>
          <a:xfrm>
            <a:off x="323528" y="980728"/>
            <a:ext cx="8640959" cy="5616623"/>
          </a:xfrm>
        </p:spPr>
        <p:txBody>
          <a:bodyPr>
            <a:normAutofit/>
          </a:bodyPr>
          <a:lstStyle/>
          <a:p>
            <a:pPr algn="just" rtl="1">
              <a:lnSpc>
                <a:spcPct val="150000"/>
              </a:lnSpc>
            </a:pPr>
            <a:r>
              <a:rPr lang="ar-SA" sz="1400" b="1" dirty="0">
                <a:cs typeface="B Nazanin" panose="00000400000000000000" pitchFamily="2" charset="-78"/>
              </a:rPr>
              <a:t>صفحه ي </a:t>
            </a:r>
            <a:r>
              <a:rPr lang="ar-SA" sz="1400" b="1" dirty="0" smtClean="0">
                <a:cs typeface="B Nazanin" panose="00000400000000000000" pitchFamily="2" charset="-78"/>
              </a:rPr>
              <a:t>70</a:t>
            </a:r>
            <a:r>
              <a:rPr lang="fa-IR" sz="1400" b="1" dirty="0" smtClean="0">
                <a:cs typeface="B Nazanin" panose="00000400000000000000" pitchFamily="2" charset="-78"/>
              </a:rPr>
              <a:t>:</a:t>
            </a:r>
            <a:r>
              <a:rPr lang="ar-SA" sz="1400" b="1" dirty="0" smtClean="0">
                <a:cs typeface="B Nazanin" panose="00000400000000000000" pitchFamily="2" charset="-78"/>
              </a:rPr>
              <a:t> </a:t>
            </a:r>
            <a:r>
              <a:rPr lang="ar-SA" sz="1400" b="1" dirty="0">
                <a:cs typeface="B Nazanin" panose="00000400000000000000" pitchFamily="2" charset="-78"/>
              </a:rPr>
              <a:t>در مورد اين صفحه و آشيانه صحبت مي شود </a:t>
            </a:r>
            <a:r>
              <a:rPr lang="ar-SA" sz="1400" b="1" dirty="0" smtClean="0">
                <a:cs typeface="B Nazanin" panose="00000400000000000000" pitchFamily="2" charset="-78"/>
              </a:rPr>
              <a:t>و </a:t>
            </a:r>
            <a:r>
              <a:rPr lang="ar-SA" sz="1400" b="1" dirty="0">
                <a:cs typeface="B Nazanin" panose="00000400000000000000" pitchFamily="2" charset="-78"/>
              </a:rPr>
              <a:t>فيلم آموزشي و تصاوير نمايش داده مي شود و بچه ها در باره ي آشيانه ي حيوانات گفت و گو مي كنند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صفحه ي 71 : درباره ي </a:t>
            </a:r>
            <a:r>
              <a:rPr lang="fa-IR" sz="1400" b="1" dirty="0" smtClean="0">
                <a:cs typeface="B Nazanin" panose="00000400000000000000" pitchFamily="2" charset="-78"/>
              </a:rPr>
              <a:t>پ</a:t>
            </a:r>
            <a:r>
              <a:rPr lang="ar-SA" sz="1400" b="1" dirty="0" smtClean="0">
                <a:cs typeface="B Nazanin" panose="00000400000000000000" pitchFamily="2" charset="-78"/>
              </a:rPr>
              <a:t>رنده </a:t>
            </a:r>
            <a:r>
              <a:rPr lang="ar-SA" sz="1400" b="1" dirty="0">
                <a:cs typeface="B Nazanin" panose="00000400000000000000" pitchFamily="2" charset="-78"/>
              </a:rPr>
              <a:t>اي به نام چرخ ريسك صحبت مي شود </a:t>
            </a:r>
            <a:r>
              <a:rPr lang="ar-SA" sz="1400" b="1" dirty="0" smtClean="0">
                <a:cs typeface="B Nazanin" panose="00000400000000000000" pitchFamily="2" charset="-78"/>
              </a:rPr>
              <a:t>و </a:t>
            </a:r>
            <a:r>
              <a:rPr lang="ar-SA" sz="1400" b="1" dirty="0">
                <a:cs typeface="B Nazanin" panose="00000400000000000000" pitchFamily="2" charset="-78"/>
              </a:rPr>
              <a:t>همين طور </a:t>
            </a:r>
            <a:r>
              <a:rPr lang="ar-SA" sz="1400" b="1" dirty="0" smtClean="0">
                <a:cs typeface="B Nazanin" panose="00000400000000000000" pitchFamily="2" charset="-78"/>
              </a:rPr>
              <a:t>درباره </a:t>
            </a:r>
            <a:r>
              <a:rPr lang="ar-SA" sz="1400" b="1" dirty="0">
                <a:cs typeface="B Nazanin" panose="00000400000000000000" pitchFamily="2" charset="-78"/>
              </a:rPr>
              <a:t>ي شگفتي هاي آفرينش صحبت مي كنيم و خداي مهربان . براي خارج از كلاس هم يك تحقيق داده مي شود كه در باره ي آشيانه سازي يك جانور اطلاعاتي را جمع آوري كنند و به كلاس ارائه دهند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صفحه ي 72 : مشاهده كنيد را در كلاس انجام داده و هر روز مشاهدات خود را بررسي مي كنيم </a:t>
            </a:r>
            <a:r>
              <a:rPr lang="ar-SA" sz="1400" b="1" dirty="0" smtClean="0">
                <a:cs typeface="B Nazanin" panose="00000400000000000000" pitchFamily="2" charset="-78"/>
              </a:rPr>
              <a:t>و </a:t>
            </a:r>
            <a:r>
              <a:rPr lang="ar-SA" sz="1400" b="1" dirty="0">
                <a:cs typeface="B Nazanin" panose="00000400000000000000" pitchFamily="2" charset="-78"/>
              </a:rPr>
              <a:t>به نكات ايمني و بهداشتي اين آزمايش دقت مي كنيم </a:t>
            </a:r>
            <a:r>
              <a:rPr lang="ar-SA" sz="1400" b="1" dirty="0" smtClean="0">
                <a:cs typeface="B Nazanin" panose="00000400000000000000" pitchFamily="2" charset="-78"/>
              </a:rPr>
              <a:t>. با </a:t>
            </a:r>
            <a:r>
              <a:rPr lang="ar-SA" sz="1400" b="1" dirty="0">
                <a:cs typeface="B Nazanin" panose="00000400000000000000" pitchFamily="2" charset="-78"/>
              </a:rPr>
              <a:t>بچه ها در باره ي فوايد لانه براي جانوران با پرسش و پاسخ گفت و گو مي </a:t>
            </a:r>
            <a:r>
              <a:rPr lang="ar-SA" sz="1400" b="1" dirty="0" smtClean="0">
                <a:cs typeface="B Nazanin" panose="00000400000000000000" pitchFamily="2" charset="-78"/>
              </a:rPr>
              <a:t>كنيم</a:t>
            </a:r>
            <a:r>
              <a:rPr lang="fa-IR" sz="1400" b="1" dirty="0" smtClean="0">
                <a:cs typeface="B Nazanin" panose="00000400000000000000" pitchFamily="2" charset="-78"/>
              </a:rPr>
              <a:t>.</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صفحه ي </a:t>
            </a:r>
            <a:r>
              <a:rPr lang="ar-SA" sz="1400" b="1" dirty="0" smtClean="0">
                <a:cs typeface="B Nazanin" panose="00000400000000000000" pitchFamily="2" charset="-78"/>
              </a:rPr>
              <a:t>73</a:t>
            </a:r>
            <a:r>
              <a:rPr lang="fa-IR" sz="1400" b="1" dirty="0" smtClean="0">
                <a:cs typeface="B Nazanin" panose="00000400000000000000" pitchFamily="2" charset="-78"/>
              </a:rPr>
              <a:t>:</a:t>
            </a:r>
            <a:r>
              <a:rPr lang="ar-SA" sz="1400" b="1" dirty="0" smtClean="0">
                <a:cs typeface="B Nazanin" panose="00000400000000000000" pitchFamily="2" charset="-78"/>
              </a:rPr>
              <a:t> </a:t>
            </a:r>
            <a:r>
              <a:rPr lang="ar-SA" sz="1400" b="1" dirty="0">
                <a:cs typeface="B Nazanin" panose="00000400000000000000" pitchFamily="2" charset="-78"/>
              </a:rPr>
              <a:t>فعاليت اين صفحه را انجام مي دهيم و با پرسش و پاسخ هايي كه انجام مي دهيم بچه ها را براي انجام تحقيق اين صفحه آماده مي كنيم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صفحه </a:t>
            </a:r>
            <a:r>
              <a:rPr lang="ar-SA" sz="1400" b="1" dirty="0" smtClean="0">
                <a:cs typeface="B Nazanin" panose="00000400000000000000" pitchFamily="2" charset="-78"/>
              </a:rPr>
              <a:t>ي</a:t>
            </a:r>
            <a:r>
              <a:rPr lang="fa-IR" sz="1400" b="1" dirty="0" smtClean="0">
                <a:cs typeface="B Nazanin" panose="00000400000000000000" pitchFamily="2" charset="-78"/>
              </a:rPr>
              <a:t> </a:t>
            </a:r>
            <a:r>
              <a:rPr lang="ar-SA" sz="1400" b="1" dirty="0" smtClean="0">
                <a:cs typeface="B Nazanin" panose="00000400000000000000" pitchFamily="2" charset="-78"/>
              </a:rPr>
              <a:t>74</a:t>
            </a:r>
            <a:r>
              <a:rPr lang="fa-IR" sz="1400" b="1" dirty="0" smtClean="0">
                <a:cs typeface="B Nazanin" panose="00000400000000000000" pitchFamily="2" charset="-78"/>
              </a:rPr>
              <a:t> : </a:t>
            </a:r>
            <a:r>
              <a:rPr lang="ar-SA" sz="1400" b="1" dirty="0" smtClean="0">
                <a:cs typeface="B Nazanin" panose="00000400000000000000" pitchFamily="2" charset="-78"/>
              </a:rPr>
              <a:t>تحقيق </a:t>
            </a:r>
            <a:r>
              <a:rPr lang="ar-SA" sz="1400" b="1" dirty="0">
                <a:cs typeface="B Nazanin" panose="00000400000000000000" pitchFamily="2" charset="-78"/>
              </a:rPr>
              <a:t>اين صفحه هم در باره ي كرم ابريشم مي باشد در باره ي زندگي كرم ابريشم و فوايد آن فيلم و عكس نشان داده مي شود و بچه ها با تصوير خواني كه مي كنند مي فهمند كه كرم ابريشم چگونه زندگي مي كند و چه فوايدي دارد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صفحه ي </a:t>
            </a:r>
            <a:r>
              <a:rPr lang="ar-SA" sz="1400" b="1" dirty="0" smtClean="0">
                <a:cs typeface="B Nazanin" panose="00000400000000000000" pitchFamily="2" charset="-78"/>
              </a:rPr>
              <a:t>75</a:t>
            </a:r>
            <a:r>
              <a:rPr lang="fa-IR" sz="1400" b="1" dirty="0" smtClean="0">
                <a:cs typeface="B Nazanin" panose="00000400000000000000" pitchFamily="2" charset="-78"/>
              </a:rPr>
              <a:t>:</a:t>
            </a:r>
            <a:r>
              <a:rPr lang="ar-SA" sz="1400" b="1" dirty="0" smtClean="0">
                <a:cs typeface="B Nazanin" panose="00000400000000000000" pitchFamily="2" charset="-78"/>
              </a:rPr>
              <a:t> </a:t>
            </a:r>
            <a:r>
              <a:rPr lang="ar-SA" sz="1400" b="1" dirty="0">
                <a:cs typeface="B Nazanin" panose="00000400000000000000" pitchFamily="2" charset="-78"/>
              </a:rPr>
              <a:t>هم در مورد چرخش زندگي قورباغه و لاك پشت است </a:t>
            </a:r>
            <a:r>
              <a:rPr lang="ar-SA" sz="1400" b="1" dirty="0" smtClean="0">
                <a:cs typeface="B Nazanin" panose="00000400000000000000" pitchFamily="2" charset="-78"/>
              </a:rPr>
              <a:t>كه </a:t>
            </a:r>
            <a:r>
              <a:rPr lang="ar-SA" sz="1400" b="1" dirty="0">
                <a:cs typeface="B Nazanin" panose="00000400000000000000" pitchFamily="2" charset="-78"/>
              </a:rPr>
              <a:t>با نشان دادن فيلم هاي آموزشي مي توانيم آموزش دهيم .</a:t>
            </a:r>
            <a:endParaRPr lang="en-US" sz="1400" b="1" dirty="0">
              <a:cs typeface="B Nazanin" panose="00000400000000000000" pitchFamily="2" charset="-78"/>
            </a:endParaRPr>
          </a:p>
          <a:p>
            <a:pPr algn="just"/>
            <a:endParaRPr lang="en-US" dirty="0"/>
          </a:p>
        </p:txBody>
      </p:sp>
    </p:spTree>
    <p:extLst>
      <p:ext uri="{BB962C8B-B14F-4D97-AF65-F5344CB8AC3E}">
        <p14:creationId xmlns:p14="http://schemas.microsoft.com/office/powerpoint/2010/main" val="13798092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404664"/>
            <a:ext cx="4539869" cy="6129400"/>
          </a:xfrm>
          <a:prstGeom prst="rect">
            <a:avLst/>
          </a:prstGeom>
        </p:spPr>
      </p:pic>
    </p:spTree>
    <p:extLst>
      <p:ext uri="{BB962C8B-B14F-4D97-AF65-F5344CB8AC3E}">
        <p14:creationId xmlns:p14="http://schemas.microsoft.com/office/powerpoint/2010/main" val="7609084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ar-SA" dirty="0">
                <a:cs typeface="B Titr" panose="00000700000000000000" pitchFamily="2" charset="-78"/>
              </a:rPr>
              <a:t>فصل یازدهم </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07504" y="1196752"/>
            <a:ext cx="8856983" cy="5400599"/>
          </a:xfrm>
        </p:spPr>
        <p:txBody>
          <a:bodyPr>
            <a:normAutofit fontScale="25000" lnSpcReduction="20000"/>
          </a:bodyPr>
          <a:lstStyle/>
          <a:p>
            <a:pPr algn="just" rtl="1">
              <a:lnSpc>
                <a:spcPct val="170000"/>
              </a:lnSpc>
            </a:pPr>
            <a:r>
              <a:rPr lang="ar-SA" sz="6400" b="1" dirty="0" smtClean="0">
                <a:cs typeface="B Nazanin" panose="00000400000000000000" pitchFamily="2" charset="-78"/>
              </a:rPr>
              <a:t>بدن ما رشد می کند . از وقتی به دنیا می آییم ، تا زمانی که سالمند می شویم ، بدن ما تغییرات زیادی می کند ، چیزهای زیادی یاد می گیریم و توانایی انجام کارهای گوناگون را به دست می آوریم . وقتی به دنیا آمدیم ، کوچک و سبک بودیم امّا در طول سال های گذشته بزرگ تر و سنگین تر شده ایم .</a:t>
            </a:r>
            <a:endParaRPr lang="en-US" sz="6400" b="1" dirty="0" smtClean="0">
              <a:cs typeface="B Nazanin" panose="00000400000000000000" pitchFamily="2" charset="-78"/>
            </a:endParaRPr>
          </a:p>
          <a:p>
            <a:pPr algn="just" rtl="1">
              <a:lnSpc>
                <a:spcPct val="170000"/>
              </a:lnSpc>
            </a:pPr>
            <a:r>
              <a:rPr lang="ar-SA" sz="6400" b="1" dirty="0" smtClean="0">
                <a:cs typeface="B Nazanin" panose="00000400000000000000" pitchFamily="2" charset="-78"/>
              </a:rPr>
              <a:t>برای اندازه گیری وزن بدن ، از ترازو استفاده می کنیم و برای اندازه گیری قد ، از متر استفاده می کنیم . برای این که بدن ما ، خوب رشد کند باید غذاهای متنوع را به مقدار کافی بخوریم . موادّی که در غذا وجود دارد باعث سلامتی و رشد ما می شود و به ما انرژی می دهد . </a:t>
            </a:r>
            <a:endParaRPr lang="en-US" sz="6400" b="1" dirty="0" smtClean="0">
              <a:cs typeface="B Nazanin" panose="00000400000000000000" pitchFamily="2" charset="-78"/>
            </a:endParaRPr>
          </a:p>
          <a:p>
            <a:pPr algn="just" rtl="1">
              <a:lnSpc>
                <a:spcPct val="170000"/>
              </a:lnSpc>
            </a:pPr>
            <a:r>
              <a:rPr lang="ar-SA" sz="6400" b="1" dirty="0" smtClean="0">
                <a:cs typeface="B Nazanin" panose="00000400000000000000" pitchFamily="2" charset="-78"/>
              </a:rPr>
              <a:t>در هر سنّی که باشیم خوردن شیر و انواع لبنیات ، برای رشد بدن ما لازم است . خوردن لبنیات ، کمک می کند تا دندان ها و استخوان های ما خوب رشد کنند و محکم باشند .</a:t>
            </a:r>
            <a:r>
              <a:rPr lang="fa-IR" sz="6400" b="1" dirty="0" smtClean="0">
                <a:cs typeface="B Nazanin" panose="00000400000000000000" pitchFamily="2" charset="-78"/>
              </a:rPr>
              <a:t> </a:t>
            </a:r>
            <a:r>
              <a:rPr lang="ar-SA" sz="6400" b="1" dirty="0" smtClean="0">
                <a:cs typeface="B Nazanin" panose="00000400000000000000" pitchFamily="2" charset="-78"/>
              </a:rPr>
              <a:t>ماست ، دوغ ، کره ، پنیر ، خامه ، بستنی و کشک ، لبنیاتی هستند که از شیر به دست می آیند .</a:t>
            </a:r>
            <a:r>
              <a:rPr lang="fa-IR" sz="6400" b="1" dirty="0" smtClean="0">
                <a:cs typeface="B Nazanin" panose="00000400000000000000" pitchFamily="2" charset="-78"/>
              </a:rPr>
              <a:t> </a:t>
            </a:r>
            <a:r>
              <a:rPr lang="ar-SA" sz="6400" b="1" dirty="0" smtClean="0">
                <a:cs typeface="B Nazanin" panose="00000400000000000000" pitchFamily="2" charset="-78"/>
              </a:rPr>
              <a:t>برای این که خوب رشد کنیم ، علاوه بر خوردن غذاهای متنوع ، ب</a:t>
            </a:r>
            <a:r>
              <a:rPr lang="fa-IR" sz="6400" b="1" dirty="0" smtClean="0">
                <a:cs typeface="B Nazanin" panose="00000400000000000000" pitchFamily="2" charset="-78"/>
              </a:rPr>
              <a:t>ای</a:t>
            </a:r>
            <a:r>
              <a:rPr lang="ar-SA" sz="6400" b="1" dirty="0" smtClean="0">
                <a:cs typeface="B Nazanin" panose="00000400000000000000" pitchFamily="2" charset="-78"/>
              </a:rPr>
              <a:t>د به اندازه ی کافی استراحت کنیم ، ورزش کنیم و بهداشت و پاکیزگی را رعایت کنیم تا بیمار نشویم برای مطمئن شدن از سلامتی بدن خود باید به پزشک مراجعه کنیم و برای مطمئن شدن از سلامتی دندان های خود باید به دندان پزشک مراجعه کنیم .</a:t>
            </a:r>
            <a:r>
              <a:rPr lang="fa-IR" sz="6400" b="1" dirty="0" smtClean="0">
                <a:cs typeface="B Nazanin" panose="00000400000000000000" pitchFamily="2" charset="-78"/>
              </a:rPr>
              <a:t> </a:t>
            </a:r>
            <a:r>
              <a:rPr lang="ar-SA" sz="6400" b="1" dirty="0" smtClean="0">
                <a:cs typeface="B Nazanin" panose="00000400000000000000" pitchFamily="2" charset="-78"/>
              </a:rPr>
              <a:t>باید بعد از هر وعده غذا و شب ها قبل از خواب ، دندان هایمان را مسواک بزنیم ؛ اگر این کار را نکنیم ، کم کم دندان ها خراب و پوسیده می شوند . کودکان در 6 سالگی ، 24 دندان دارند که 20 دندان شیری است و در سن 7 تا 11 سالگی می افتند و دندان همیشگی جای آن ها را می گیرد.</a:t>
            </a:r>
            <a:endParaRPr lang="en-US" sz="6400" b="1" dirty="0" smtClean="0">
              <a:cs typeface="B Nazanin" panose="00000400000000000000" pitchFamily="2" charset="-78"/>
            </a:endParaRPr>
          </a:p>
          <a:p>
            <a:pPr algn="just"/>
            <a:endParaRPr lang="en-US" dirty="0"/>
          </a:p>
        </p:txBody>
      </p:sp>
    </p:spTree>
    <p:extLst>
      <p:ext uri="{BB962C8B-B14F-4D97-AF65-F5344CB8AC3E}">
        <p14:creationId xmlns:p14="http://schemas.microsoft.com/office/powerpoint/2010/main" val="27791796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ar-SA" dirty="0">
                <a:cs typeface="B Titr" panose="00000700000000000000" pitchFamily="2" charset="-78"/>
              </a:rPr>
              <a:t>دانستنی ها برای </a:t>
            </a:r>
            <a:r>
              <a:rPr lang="ar-SA" dirty="0" smtClean="0">
                <a:cs typeface="B Titr" panose="00000700000000000000" pitchFamily="2" charset="-78"/>
              </a:rPr>
              <a:t>معلم</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251520" y="1196752"/>
            <a:ext cx="8640959" cy="5400599"/>
          </a:xfrm>
        </p:spPr>
        <p:txBody>
          <a:bodyPr>
            <a:normAutofit/>
          </a:bodyPr>
          <a:lstStyle/>
          <a:p>
            <a:pPr algn="just" rtl="1"/>
            <a:r>
              <a:rPr lang="ar-SA" sz="1400" b="1" dirty="0" smtClean="0">
                <a:cs typeface="B Nazanin" panose="00000400000000000000" pitchFamily="2" charset="-78"/>
              </a:rPr>
              <a:t>رشد </a:t>
            </a:r>
            <a:r>
              <a:rPr lang="ar-SA" sz="1400" b="1" dirty="0">
                <a:cs typeface="B Nazanin" panose="00000400000000000000" pitchFamily="2" charset="-78"/>
              </a:rPr>
              <a:t>بدن: انسان معمولاً در طول زندگی خود مراحل مختلفی شامل جنینی، نوزادی، کودکی، نوجوانی، جوانی، میان </a:t>
            </a:r>
            <a:r>
              <a:rPr lang="ar-SA" sz="1400" b="1" dirty="0" smtClean="0">
                <a:cs typeface="B Nazanin" panose="00000400000000000000" pitchFamily="2" charset="-78"/>
              </a:rPr>
              <a:t>سالی</a:t>
            </a:r>
            <a:r>
              <a:rPr lang="fa-IR" sz="1400" b="1" dirty="0" smtClean="0">
                <a:cs typeface="B Nazanin" panose="00000400000000000000" pitchFamily="2" charset="-78"/>
              </a:rPr>
              <a:t> </a:t>
            </a:r>
            <a:r>
              <a:rPr lang="ar-SA" sz="1400" b="1" dirty="0" smtClean="0">
                <a:cs typeface="B Nazanin" panose="00000400000000000000" pitchFamily="2" charset="-78"/>
              </a:rPr>
              <a:t>و </a:t>
            </a:r>
            <a:r>
              <a:rPr lang="ar-SA" sz="1400" b="1" dirty="0">
                <a:cs typeface="B Nazanin" panose="00000400000000000000" pitchFamily="2" charset="-78"/>
              </a:rPr>
              <a:t>سالمندی را پشت سر می گذارد. هر </a:t>
            </a:r>
            <a:r>
              <a:rPr lang="ar-SA" sz="1400" b="1" dirty="0" smtClean="0">
                <a:cs typeface="B Nazanin" panose="00000400000000000000" pitchFamily="2" charset="-78"/>
              </a:rPr>
              <a:t>مرحله </a:t>
            </a:r>
            <a:r>
              <a:rPr lang="ar-SA" sz="1400" b="1" dirty="0">
                <a:cs typeface="B Nazanin" panose="00000400000000000000" pitchFamily="2" charset="-78"/>
              </a:rPr>
              <a:t>زندگی انسان با تغییرات زیادی در جسم، روان و توانایی او همراه است. رشد و </a:t>
            </a:r>
            <a:r>
              <a:rPr lang="ar-SA" sz="1400" b="1" dirty="0" smtClean="0">
                <a:cs typeface="B Nazanin" panose="00000400000000000000" pitchFamily="2" charset="-78"/>
              </a:rPr>
              <a:t>نمو</a:t>
            </a:r>
            <a:r>
              <a:rPr lang="fa-IR" sz="1400" b="1" dirty="0" smtClean="0">
                <a:cs typeface="B Nazanin" panose="00000400000000000000" pitchFamily="2" charset="-78"/>
              </a:rPr>
              <a:t> </a:t>
            </a:r>
            <a:r>
              <a:rPr lang="ar-SA" sz="1400" b="1" dirty="0" smtClean="0">
                <a:cs typeface="B Nazanin" panose="00000400000000000000" pitchFamily="2" charset="-78"/>
              </a:rPr>
              <a:t>بدن </a:t>
            </a:r>
            <a:r>
              <a:rPr lang="ar-SA" sz="1400" b="1" dirty="0">
                <a:cs typeface="B Nazanin" panose="00000400000000000000" pitchFamily="2" charset="-78"/>
              </a:rPr>
              <a:t>انسان که از </a:t>
            </a:r>
            <a:r>
              <a:rPr lang="ar-SA" sz="1400" b="1" dirty="0" smtClean="0">
                <a:cs typeface="B Nazanin" panose="00000400000000000000" pitchFamily="2" charset="-78"/>
              </a:rPr>
              <a:t>دوره </a:t>
            </a:r>
            <a:r>
              <a:rPr lang="ar-SA" sz="1400" b="1" dirty="0">
                <a:cs typeface="B Nazanin" panose="00000400000000000000" pitchFamily="2" charset="-78"/>
              </a:rPr>
              <a:t>جنینی آغاز شده است تا حدود بیست سالگی ادامه پیدا می کند. افزایش </a:t>
            </a:r>
            <a:r>
              <a:rPr lang="ar-SA" sz="1400" b="1" dirty="0" smtClean="0">
                <a:cs typeface="B Nazanin" panose="00000400000000000000" pitchFamily="2" charset="-78"/>
              </a:rPr>
              <a:t>اندازه </a:t>
            </a:r>
            <a:r>
              <a:rPr lang="ar-SA" sz="1400" b="1" dirty="0">
                <a:cs typeface="B Nazanin" panose="00000400000000000000" pitchFamily="2" charset="-78"/>
              </a:rPr>
              <a:t>قد و وزن، درآمدن و </a:t>
            </a:r>
            <a:r>
              <a:rPr lang="ar-SA" sz="1400" b="1" dirty="0" smtClean="0">
                <a:cs typeface="B Nazanin" panose="00000400000000000000" pitchFamily="2" charset="-78"/>
              </a:rPr>
              <a:t>جایگزینی</a:t>
            </a:r>
            <a:r>
              <a:rPr lang="fa-IR" sz="1400" b="1" dirty="0" smtClean="0">
                <a:cs typeface="B Nazanin" panose="00000400000000000000" pitchFamily="2" charset="-78"/>
              </a:rPr>
              <a:t> </a:t>
            </a:r>
            <a:r>
              <a:rPr lang="ar-SA" sz="1400" b="1" dirty="0" smtClean="0">
                <a:cs typeface="B Nazanin" panose="00000400000000000000" pitchFamily="2" charset="-78"/>
              </a:rPr>
              <a:t>دندانهای </a:t>
            </a:r>
            <a:r>
              <a:rPr lang="ar-SA" sz="1400" b="1" dirty="0">
                <a:cs typeface="B Nazanin" panose="00000400000000000000" pitchFamily="2" charset="-78"/>
              </a:rPr>
              <a:t>همیشگی به جای دندان های شیری از جمله </a:t>
            </a:r>
            <a:r>
              <a:rPr lang="ar-SA" sz="1400" b="1" dirty="0" smtClean="0">
                <a:cs typeface="B Nazanin" panose="00000400000000000000" pitchFamily="2" charset="-78"/>
              </a:rPr>
              <a:t>نشانه</a:t>
            </a:r>
            <a:r>
              <a:rPr lang="fa-IR" sz="1400" b="1" dirty="0" smtClean="0">
                <a:cs typeface="B Nazanin" panose="00000400000000000000" pitchFamily="2" charset="-78"/>
              </a:rPr>
              <a:t> </a:t>
            </a:r>
            <a:r>
              <a:rPr lang="ar-SA" sz="1400" b="1" dirty="0" smtClean="0">
                <a:cs typeface="B Nazanin" panose="00000400000000000000" pitchFamily="2" charset="-78"/>
              </a:rPr>
              <a:t>های </a:t>
            </a:r>
            <a:r>
              <a:rPr lang="ar-SA" sz="1400" b="1" dirty="0">
                <a:cs typeface="B Nazanin" panose="00000400000000000000" pitchFamily="2" charset="-78"/>
              </a:rPr>
              <a:t>رشد در </a:t>
            </a:r>
            <a:r>
              <a:rPr lang="ar-SA" sz="1400" b="1" dirty="0" smtClean="0">
                <a:cs typeface="B Nazanin" panose="00000400000000000000" pitchFamily="2" charset="-78"/>
              </a:rPr>
              <a:t>دوره </a:t>
            </a:r>
            <a:r>
              <a:rPr lang="ar-SA" sz="1400" b="1" dirty="0">
                <a:cs typeface="B Nazanin" panose="00000400000000000000" pitchFamily="2" charset="-78"/>
              </a:rPr>
              <a:t>نوزادی و کودکی است</a:t>
            </a:r>
            <a:r>
              <a:rPr lang="ar-SA" sz="1400" b="1" dirty="0" smtClean="0">
                <a:cs typeface="B Nazanin" panose="00000400000000000000" pitchFamily="2" charset="-78"/>
              </a:rPr>
              <a:t>.</a:t>
            </a:r>
            <a:endParaRPr lang="fa-IR" sz="1400" b="1" dirty="0" smtClean="0">
              <a:cs typeface="B Nazanin" panose="00000400000000000000" pitchFamily="2" charset="-78"/>
            </a:endParaRPr>
          </a:p>
          <a:p>
            <a:pPr algn="just" rtl="1"/>
            <a:r>
              <a:rPr lang="ar-SA" sz="1400" b="1" dirty="0">
                <a:cs typeface="B Nazanin" panose="00000400000000000000" pitchFamily="2" charset="-78"/>
              </a:rPr>
              <a:t>دندا نها:</a:t>
            </a:r>
            <a:r>
              <a:rPr lang="fa-IR" sz="1400" b="1" dirty="0">
                <a:cs typeface="B Nazanin" panose="00000400000000000000" pitchFamily="2" charset="-78"/>
              </a:rPr>
              <a:t> </a:t>
            </a:r>
            <a:r>
              <a:rPr lang="ar-SA" sz="1400" b="1" dirty="0">
                <a:cs typeface="B Nazanin" panose="00000400000000000000" pitchFamily="2" charset="-78"/>
              </a:rPr>
              <a:t>رویش دندا نها سه مرحله دارد:</a:t>
            </a:r>
            <a:r>
              <a:rPr lang="fa-IR" sz="1400" b="1" dirty="0">
                <a:cs typeface="B Nazanin" panose="00000400000000000000" pitchFamily="2" charset="-78"/>
              </a:rPr>
              <a:t> </a:t>
            </a:r>
            <a:endParaRPr lang="en-US" sz="1400" b="1" dirty="0">
              <a:cs typeface="B Nazanin" panose="00000400000000000000" pitchFamily="2" charset="-78"/>
            </a:endParaRPr>
          </a:p>
          <a:p>
            <a:pPr algn="just" rtl="1"/>
            <a:r>
              <a:rPr lang="ar-SA" sz="1400" b="1" dirty="0" smtClean="0">
                <a:cs typeface="B Nazanin" panose="00000400000000000000" pitchFamily="2" charset="-78"/>
              </a:rPr>
              <a:t>مرحله دندان</a:t>
            </a:r>
            <a:r>
              <a:rPr lang="fa-IR" sz="1400" b="1" dirty="0" smtClean="0">
                <a:cs typeface="B Nazanin" panose="00000400000000000000" pitchFamily="2" charset="-78"/>
              </a:rPr>
              <a:t> </a:t>
            </a:r>
            <a:r>
              <a:rPr lang="ar-SA" sz="1400" b="1" dirty="0" smtClean="0">
                <a:cs typeface="B Nazanin" panose="00000400000000000000" pitchFamily="2" charset="-78"/>
              </a:rPr>
              <a:t>های </a:t>
            </a:r>
            <a:r>
              <a:rPr lang="ar-SA" sz="1400" b="1" dirty="0">
                <a:cs typeface="B Nazanin" panose="00000400000000000000" pitchFamily="2" charset="-78"/>
              </a:rPr>
              <a:t>شیری که از 6 تا 8 ماهگی آغاز و تا 24 ماهگی ادامه پیدا می کند. این </a:t>
            </a:r>
            <a:r>
              <a:rPr lang="ar-SA" sz="1400" b="1" dirty="0" smtClean="0">
                <a:cs typeface="B Nazanin" panose="00000400000000000000" pitchFamily="2" charset="-78"/>
              </a:rPr>
              <a:t>دندان</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20 تایند</a:t>
            </a:r>
            <a:r>
              <a:rPr lang="ar-SA" sz="1400" b="1" dirty="0" smtClean="0">
                <a:cs typeface="B Nazanin" panose="00000400000000000000" pitchFamily="2" charset="-78"/>
              </a:rPr>
              <a:t>.</a:t>
            </a:r>
            <a:r>
              <a:rPr lang="fa-IR" sz="1400" b="1" dirty="0" smtClean="0">
                <a:cs typeface="B Nazanin" panose="00000400000000000000" pitchFamily="2" charset="-78"/>
              </a:rPr>
              <a:t> </a:t>
            </a:r>
            <a:endParaRPr lang="en-US" sz="1400" b="1" dirty="0">
              <a:cs typeface="B Nazanin" panose="00000400000000000000" pitchFamily="2" charset="-78"/>
            </a:endParaRPr>
          </a:p>
          <a:p>
            <a:pPr algn="just" rtl="1"/>
            <a:r>
              <a:rPr lang="ar-SA" sz="1400" b="1" dirty="0" smtClean="0">
                <a:cs typeface="B Nazanin" panose="00000400000000000000" pitchFamily="2" charset="-78"/>
              </a:rPr>
              <a:t>مرحله</a:t>
            </a:r>
            <a:r>
              <a:rPr lang="fa-IR" sz="1400" b="1" dirty="0" smtClean="0">
                <a:cs typeface="B Nazanin" panose="00000400000000000000" pitchFamily="2" charset="-78"/>
              </a:rPr>
              <a:t> </a:t>
            </a:r>
            <a:r>
              <a:rPr lang="ar-SA" sz="1400" b="1" dirty="0" smtClean="0">
                <a:cs typeface="B Nazanin" panose="00000400000000000000" pitchFamily="2" charset="-78"/>
              </a:rPr>
              <a:t>دندان</a:t>
            </a:r>
            <a:r>
              <a:rPr lang="fa-IR" sz="1400" b="1" dirty="0" smtClean="0">
                <a:cs typeface="B Nazanin" panose="00000400000000000000" pitchFamily="2" charset="-78"/>
              </a:rPr>
              <a:t> </a:t>
            </a:r>
            <a:r>
              <a:rPr lang="ar-SA" sz="1400" b="1" dirty="0" smtClean="0">
                <a:cs typeface="B Nazanin" panose="00000400000000000000" pitchFamily="2" charset="-78"/>
              </a:rPr>
              <a:t>های </a:t>
            </a:r>
            <a:r>
              <a:rPr lang="ar-SA" sz="1400" b="1" dirty="0">
                <a:cs typeface="B Nazanin" panose="00000400000000000000" pitchFamily="2" charset="-78"/>
              </a:rPr>
              <a:t>همیشگی که بین 6 تا 21 سالگی است. این دندا نها 32 تایند.</a:t>
            </a:r>
            <a:endParaRPr lang="en-US" sz="1400" b="1" dirty="0">
              <a:cs typeface="B Nazanin" panose="00000400000000000000" pitchFamily="2" charset="-78"/>
            </a:endParaRPr>
          </a:p>
          <a:p>
            <a:pPr algn="just" rtl="1"/>
            <a:r>
              <a:rPr lang="ar-SA" sz="1400" b="1" dirty="0" smtClean="0">
                <a:cs typeface="B Nazanin" panose="00000400000000000000" pitchFamily="2" charset="-78"/>
              </a:rPr>
              <a:t>مرحله </a:t>
            </a:r>
            <a:r>
              <a:rPr lang="ar-SA" sz="1400" b="1" dirty="0">
                <a:cs typeface="B Nazanin" panose="00000400000000000000" pitchFamily="2" charset="-78"/>
              </a:rPr>
              <a:t>واسط که بین 6 تا 13 سالگی است و طی آن تعدادی دندان شیری و تعدادی از دندان های همیشگی در دهان وجود</a:t>
            </a:r>
            <a:r>
              <a:rPr lang="fa-IR" sz="1400" b="1" dirty="0">
                <a:cs typeface="B Nazanin" panose="00000400000000000000" pitchFamily="2" charset="-78"/>
              </a:rPr>
              <a:t> </a:t>
            </a:r>
            <a:r>
              <a:rPr lang="ar-SA" sz="1400" b="1" dirty="0">
                <a:cs typeface="B Nazanin" panose="00000400000000000000" pitchFamily="2" charset="-78"/>
              </a:rPr>
              <a:t>دارند. در شش سالگی یک دندان آسیا پشت دندان آسیای دوم شیری رویش م یکند، بدون اینکه دندان شیری بیفتد.</a:t>
            </a:r>
            <a:r>
              <a:rPr lang="fa-IR" sz="1400" b="1" dirty="0">
                <a:cs typeface="B Nazanin" panose="00000400000000000000" pitchFamily="2" charset="-78"/>
              </a:rPr>
              <a:t> </a:t>
            </a:r>
            <a:endParaRPr lang="en-US" sz="1400" b="1" dirty="0">
              <a:cs typeface="B Nazanin" panose="00000400000000000000" pitchFamily="2" charset="-78"/>
            </a:endParaRPr>
          </a:p>
          <a:p>
            <a:pPr algn="just" rtl="1"/>
            <a:r>
              <a:rPr lang="ar-SA" sz="1400" b="1" dirty="0">
                <a:cs typeface="B Nazanin" panose="00000400000000000000" pitchFamily="2" charset="-78"/>
              </a:rPr>
              <a:t>غذا و رشد بدن: شیر و لبنیات منبع پروتئین ، کلسیم و سایر مواد لازم برای رشد و سلامت بدن اند. خوردن شیر و لبنیات برای</a:t>
            </a:r>
            <a:r>
              <a:rPr lang="fa-IR" sz="1400" b="1" dirty="0">
                <a:cs typeface="B Nazanin" panose="00000400000000000000" pitchFamily="2" charset="-78"/>
              </a:rPr>
              <a:t> </a:t>
            </a:r>
            <a:r>
              <a:rPr lang="ar-SA" sz="1400" b="1" dirty="0">
                <a:cs typeface="B Nazanin" panose="00000400000000000000" pitchFamily="2" charset="-78"/>
              </a:rPr>
              <a:t>حفظ استخوا نها و دندان ها به خصوص در سن رشد اهمیت دارد. علاوه بر آن پزشکان به کسانی که در شهرهای آلوده زندگی می</a:t>
            </a:r>
            <a:r>
              <a:rPr lang="fa-IR" sz="1400" b="1" dirty="0">
                <a:cs typeface="B Nazanin" panose="00000400000000000000" pitchFamily="2" charset="-78"/>
              </a:rPr>
              <a:t> </a:t>
            </a:r>
            <a:r>
              <a:rPr lang="ar-SA" sz="1400" b="1" dirty="0">
                <a:cs typeface="B Nazanin" panose="00000400000000000000" pitchFamily="2" charset="-78"/>
              </a:rPr>
              <a:t>کنند،</a:t>
            </a:r>
            <a:r>
              <a:rPr lang="fa-IR" sz="1400" b="1" dirty="0">
                <a:cs typeface="B Nazanin" panose="00000400000000000000" pitchFamily="2" charset="-78"/>
              </a:rPr>
              <a:t> </a:t>
            </a:r>
            <a:r>
              <a:rPr lang="ar-SA" sz="1400" b="1" dirty="0">
                <a:cs typeface="B Nazanin" panose="00000400000000000000" pitchFamily="2" charset="-78"/>
              </a:rPr>
              <a:t>توصیه می</a:t>
            </a:r>
            <a:r>
              <a:rPr lang="fa-IR" sz="1400" b="1" dirty="0">
                <a:cs typeface="B Nazanin" panose="00000400000000000000" pitchFamily="2" charset="-78"/>
              </a:rPr>
              <a:t> </a:t>
            </a:r>
            <a:r>
              <a:rPr lang="ar-SA" sz="1400" b="1" dirty="0">
                <a:cs typeface="B Nazanin" panose="00000400000000000000" pitchFamily="2" charset="-78"/>
              </a:rPr>
              <a:t>کنند شیر و لبنیات بیشتری مصرف کنند تا صدماتی که آلودگی هوا به دستگاه تنفس و گوارش آنها وارد می</a:t>
            </a:r>
            <a:r>
              <a:rPr lang="fa-IR" sz="1400" b="1" dirty="0">
                <a:cs typeface="B Nazanin" panose="00000400000000000000" pitchFamily="2" charset="-78"/>
              </a:rPr>
              <a:t> </a:t>
            </a:r>
            <a:r>
              <a:rPr lang="ar-SA" sz="1400" b="1" dirty="0">
                <a:cs typeface="B Nazanin" panose="00000400000000000000" pitchFamily="2" charset="-78"/>
              </a:rPr>
              <a:t>کند را کاهش دهند.</a:t>
            </a:r>
            <a:r>
              <a:rPr lang="fa-IR" sz="1400" b="1" dirty="0">
                <a:cs typeface="B Nazanin" panose="00000400000000000000" pitchFamily="2" charset="-78"/>
              </a:rPr>
              <a:t> </a:t>
            </a:r>
            <a:r>
              <a:rPr lang="ar-SA" sz="1400" b="1" dirty="0">
                <a:cs typeface="B Nazanin" panose="00000400000000000000" pitchFamily="2" charset="-78"/>
              </a:rPr>
              <a:t>شیر استرلیزه </a:t>
            </a:r>
            <a:r>
              <a:rPr lang="fa-IR" sz="1400" b="1" dirty="0">
                <a:cs typeface="B Nazanin" panose="00000400000000000000" pitchFamily="2" charset="-78"/>
              </a:rPr>
              <a:t>(</a:t>
            </a:r>
            <a:r>
              <a:rPr lang="ar-SA" sz="1400" b="1" dirty="0">
                <a:cs typeface="B Nazanin" panose="00000400000000000000" pitchFamily="2" charset="-78"/>
              </a:rPr>
              <a:t>یعنی شیر بدون میکروب</a:t>
            </a:r>
            <a:r>
              <a:rPr lang="fa-IR" sz="1400" b="1" dirty="0">
                <a:cs typeface="B Nazanin" panose="00000400000000000000" pitchFamily="2" charset="-78"/>
              </a:rPr>
              <a:t>)</a:t>
            </a:r>
            <a:r>
              <a:rPr lang="ar-SA" sz="1400" b="1" dirty="0">
                <a:cs typeface="B Nazanin" panose="00000400000000000000" pitchFamily="2" charset="-78"/>
              </a:rPr>
              <a:t>را تا وقتی که در آن باز نشده است، می توان در خارج از یخچال نگهداری کرد. شیری</a:t>
            </a:r>
            <a:r>
              <a:rPr lang="fa-IR" sz="1400" b="1" dirty="0">
                <a:cs typeface="B Nazanin" panose="00000400000000000000" pitchFamily="2" charset="-78"/>
              </a:rPr>
              <a:t> </a:t>
            </a:r>
            <a:r>
              <a:rPr lang="ar-SA" sz="1400" b="1" dirty="0">
                <a:cs typeface="B Nazanin" panose="00000400000000000000" pitchFamily="2" charset="-78"/>
              </a:rPr>
              <a:t>که در مدرسه به بچه ها می دهند، معمولاً پاستوریزه است.</a:t>
            </a:r>
            <a:endParaRPr lang="en-US" sz="1400" b="1" dirty="0">
              <a:cs typeface="B Nazanin" panose="00000400000000000000" pitchFamily="2" charset="-78"/>
            </a:endParaRPr>
          </a:p>
          <a:p>
            <a:pPr algn="just" rtl="1"/>
            <a:r>
              <a:rPr lang="ar-SA" sz="1400" b="1" dirty="0">
                <a:cs typeface="B Nazanin" panose="00000400000000000000" pitchFamily="2" charset="-78"/>
              </a:rPr>
              <a:t>یکی از مشکلات نگران کننده در دوران کودکی چاقی است که ممکن است در بزرگسالی هم باقی بماند. تحرک کم در کودکان،</a:t>
            </a:r>
            <a:r>
              <a:rPr lang="fa-IR" sz="1400" b="1" dirty="0">
                <a:cs typeface="B Nazanin" panose="00000400000000000000" pitchFamily="2" charset="-78"/>
              </a:rPr>
              <a:t> </a:t>
            </a:r>
            <a:r>
              <a:rPr lang="ar-SA" sz="1400" b="1" dirty="0">
                <a:cs typeface="B Nazanin" panose="00000400000000000000" pitchFamily="2" charset="-78"/>
              </a:rPr>
              <a:t>زیاده روی در مصرف شکلات و شیرینی و تنقلاتی مثل چیپس و پفک به خصوص قبل از غذای اصلی با ایجاد سیری کاذب، کودک</a:t>
            </a:r>
            <a:r>
              <a:rPr lang="fa-IR" sz="1400" b="1" dirty="0">
                <a:cs typeface="B Nazanin" panose="00000400000000000000" pitchFamily="2" charset="-78"/>
              </a:rPr>
              <a:t> </a:t>
            </a:r>
            <a:r>
              <a:rPr lang="ar-SA" sz="1400" b="1" dirty="0">
                <a:cs typeface="B Nazanin" panose="00000400000000000000" pitchFamily="2" charset="-78"/>
              </a:rPr>
              <a:t>را از خوردن غذای اصلی باز داشته و با رساندن کالری غیرلازم به بدن موجب چاقی می شوند. مصرف زیاد غذاهای آماده نیز عامل</a:t>
            </a:r>
            <a:r>
              <a:rPr lang="fa-IR" sz="1400" b="1" dirty="0">
                <a:cs typeface="B Nazanin" panose="00000400000000000000" pitchFamily="2" charset="-78"/>
              </a:rPr>
              <a:t> </a:t>
            </a:r>
            <a:r>
              <a:rPr lang="ar-SA" sz="1400" b="1" dirty="0">
                <a:cs typeface="B Nazanin" panose="00000400000000000000" pitchFamily="2" charset="-78"/>
              </a:rPr>
              <a:t>دیگری برای افزایش آمار چاقی در کودکان ایرانی است.</a:t>
            </a:r>
            <a:endParaRPr lang="en-US" sz="1400" b="1" dirty="0">
              <a:cs typeface="B Nazanin" panose="00000400000000000000" pitchFamily="2" charset="-78"/>
            </a:endParaRPr>
          </a:p>
          <a:p>
            <a:pPr algn="just" rtl="1"/>
            <a:endParaRPr lang="en-US" dirty="0"/>
          </a:p>
        </p:txBody>
      </p:sp>
    </p:spTree>
    <p:extLst>
      <p:ext uri="{BB962C8B-B14F-4D97-AF65-F5344CB8AC3E}">
        <p14:creationId xmlns:p14="http://schemas.microsoft.com/office/powerpoint/2010/main" val="5615932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ar-SA" dirty="0">
                <a:cs typeface="B Titr" panose="00000700000000000000" pitchFamily="2" charset="-78"/>
              </a:rPr>
              <a:t>نکات آموزشی و فعالیت های </a:t>
            </a:r>
            <a:r>
              <a:rPr lang="ar-SA" dirty="0" smtClean="0">
                <a:cs typeface="B Titr" panose="00000700000000000000" pitchFamily="2" charset="-78"/>
              </a:rPr>
              <a:t>پیشنهادی</a:t>
            </a:r>
            <a:r>
              <a:rPr lang="en-US"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79512" y="1196752"/>
            <a:ext cx="8856983" cy="5472607"/>
          </a:xfrm>
        </p:spPr>
        <p:txBody>
          <a:bodyPr>
            <a:normAutofit/>
          </a:bodyPr>
          <a:lstStyle/>
          <a:p>
            <a:pPr algn="just" rtl="1">
              <a:lnSpc>
                <a:spcPct val="150000"/>
              </a:lnSpc>
            </a:pPr>
            <a:r>
              <a:rPr lang="ar-SA" sz="1400" b="1" dirty="0" smtClean="0">
                <a:cs typeface="B Nazanin" panose="00000400000000000000" pitchFamily="2" charset="-78"/>
              </a:rPr>
              <a:t>در </a:t>
            </a:r>
            <a:r>
              <a:rPr lang="ar-SA" sz="1400" b="1" dirty="0">
                <a:cs typeface="B Nazanin" panose="00000400000000000000" pitchFamily="2" charset="-78"/>
              </a:rPr>
              <a:t>نخستین </a:t>
            </a:r>
            <a:r>
              <a:rPr lang="ar-SA" sz="1400" b="1" dirty="0" smtClean="0">
                <a:cs typeface="B Nazanin" panose="00000400000000000000" pitchFamily="2" charset="-78"/>
              </a:rPr>
              <a:t>صفحه </a:t>
            </a:r>
            <a:r>
              <a:rPr lang="ar-SA" sz="1400" b="1" dirty="0">
                <a:cs typeface="B Nazanin" panose="00000400000000000000" pitchFamily="2" charset="-78"/>
              </a:rPr>
              <a:t>این درس تصاویری از مراحل زندگی آمده است. از </a:t>
            </a:r>
            <a:r>
              <a:rPr lang="ar-SA" sz="1400" b="1" dirty="0" smtClean="0">
                <a:cs typeface="B Nazanin" panose="00000400000000000000" pitchFamily="2" charset="-78"/>
              </a:rPr>
              <a:t>دانش</a:t>
            </a:r>
            <a:r>
              <a:rPr lang="fa-IR" sz="1400" b="1" dirty="0" smtClean="0">
                <a:cs typeface="B Nazanin" panose="00000400000000000000" pitchFamily="2" charset="-78"/>
              </a:rPr>
              <a:t> </a:t>
            </a:r>
            <a:r>
              <a:rPr lang="ar-SA" sz="1400" b="1" dirty="0" smtClean="0">
                <a:cs typeface="B Nazanin" panose="00000400000000000000" pitchFamily="2" charset="-78"/>
              </a:rPr>
              <a:t>آموزان </a:t>
            </a:r>
            <a:r>
              <a:rPr lang="ar-SA" sz="1400" b="1" dirty="0">
                <a:cs typeface="B Nazanin" panose="00000400000000000000" pitchFamily="2" charset="-78"/>
              </a:rPr>
              <a:t>بخواهید این تصاویر را به دقت نگاه و نام هر مرحله را بیان کنند. پس از آن در گروه های خود مراحل زندگی انسان را که در تصویرها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بینند </a:t>
            </a:r>
            <a:r>
              <a:rPr lang="ar-SA" sz="1400" b="1" dirty="0">
                <a:cs typeface="B Nazanin" panose="00000400000000000000" pitchFamily="2" charset="-78"/>
              </a:rPr>
              <a:t>به ترتیب و با شماره در کنار تصویر بنویسند. با مشورت و کمک شما نوشته هایشان را ارزیابی و در صورت لزوم اصلاح کنند سپس از آنها بپرسید خودشان در کدام </a:t>
            </a:r>
            <a:r>
              <a:rPr lang="ar-SA" sz="1400" b="1" dirty="0" smtClean="0">
                <a:cs typeface="B Nazanin" panose="00000400000000000000" pitchFamily="2" charset="-78"/>
              </a:rPr>
              <a:t>دوره </a:t>
            </a:r>
            <a:r>
              <a:rPr lang="ar-SA" sz="1400" b="1" dirty="0">
                <a:cs typeface="B Nazanin" panose="00000400000000000000" pitchFamily="2" charset="-78"/>
              </a:rPr>
              <a:t>زندگی قرار داشتند و چه مراحلی را در پیش رو دارند.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در گام بعدی از آنها بخواهید تا از میان افرادی که می شناسند و در مراحل مختلف </a:t>
            </a:r>
            <a:r>
              <a:rPr lang="ar-SA" sz="1400" b="1" dirty="0" smtClean="0">
                <a:cs typeface="B Nazanin" panose="00000400000000000000" pitchFamily="2" charset="-78"/>
              </a:rPr>
              <a:t>زندگی</a:t>
            </a:r>
            <a:r>
              <a:rPr lang="fa-IR" sz="1400" b="1" dirty="0" smtClean="0">
                <a:cs typeface="B Nazanin" panose="00000400000000000000" pitchFamily="2" charset="-78"/>
              </a:rPr>
              <a:t> </a:t>
            </a:r>
            <a:r>
              <a:rPr lang="ar-SA" sz="1400" b="1" dirty="0" smtClean="0">
                <a:cs typeface="B Nazanin" panose="00000400000000000000" pitchFamily="2" charset="-78"/>
              </a:rPr>
              <a:t>اند</a:t>
            </a:r>
            <a:r>
              <a:rPr lang="ar-SA" sz="1400" b="1" dirty="0">
                <a:cs typeface="B Nazanin" panose="00000400000000000000" pitchFamily="2" charset="-78"/>
              </a:rPr>
              <a:t>، کسانی را انتخاب </a:t>
            </a:r>
            <a:r>
              <a:rPr lang="ar-SA" sz="1400" b="1" dirty="0" smtClean="0">
                <a:cs typeface="B Nazanin" panose="00000400000000000000" pitchFamily="2" charset="-78"/>
              </a:rPr>
              <a:t>و</a:t>
            </a:r>
            <a:r>
              <a:rPr lang="en-US" sz="1400" b="1" dirty="0" smtClean="0">
                <a:cs typeface="B Nazanin" panose="00000400000000000000" pitchFamily="2" charset="-78"/>
              </a:rPr>
              <a:t> </a:t>
            </a:r>
            <a:r>
              <a:rPr lang="ar-SA" sz="1400" b="1" dirty="0" smtClean="0">
                <a:cs typeface="B Nazanin" panose="00000400000000000000" pitchFamily="2" charset="-78"/>
              </a:rPr>
              <a:t>درباره </a:t>
            </a:r>
            <a:r>
              <a:rPr lang="ar-SA" sz="1400" b="1" dirty="0">
                <a:cs typeface="B Nazanin" panose="00000400000000000000" pitchFamily="2" charset="-78"/>
              </a:rPr>
              <a:t>کارهایی که می توانند انجام دهند و یا نمی توانند، صحبت کنند. پاسخ یک </a:t>
            </a:r>
            <a:r>
              <a:rPr lang="ar-SA" sz="1400" b="1" dirty="0" smtClean="0">
                <a:cs typeface="B Nazanin" panose="00000400000000000000" pitchFamily="2" charset="-78"/>
              </a:rPr>
              <a:t>دانش</a:t>
            </a:r>
            <a:r>
              <a:rPr lang="fa-IR" sz="1400" b="1" dirty="0" smtClean="0">
                <a:cs typeface="B Nazanin" panose="00000400000000000000" pitchFamily="2" charset="-78"/>
              </a:rPr>
              <a:t> </a:t>
            </a:r>
            <a:r>
              <a:rPr lang="ar-SA" sz="1400" b="1" dirty="0" smtClean="0">
                <a:cs typeface="B Nazanin" panose="00000400000000000000" pitchFamily="2" charset="-78"/>
              </a:rPr>
              <a:t>آموز </a:t>
            </a:r>
            <a:r>
              <a:rPr lang="ar-SA" sz="1400" b="1" dirty="0">
                <a:cs typeface="B Nazanin" panose="00000400000000000000" pitchFamily="2" charset="-78"/>
              </a:rPr>
              <a:t>ممکن است این باشد: برادر من یک ساله است او نمی تواند مثل من صحبت کند. نمی تواند راه برود او بیشتر شیر می خورد و یا پدر بزرگ من 70 ساله است، او به کمک عصا راه می رود و … . پس از آن از بچه ها بخواهید خودشان را با وقتی کوچک تر بودند، مقایسه و </a:t>
            </a:r>
            <a:r>
              <a:rPr lang="ar-SA" sz="1400" b="1" dirty="0" smtClean="0">
                <a:cs typeface="B Nazanin" panose="00000400000000000000" pitchFamily="2" charset="-78"/>
              </a:rPr>
              <a:t>درباره </a:t>
            </a:r>
            <a:r>
              <a:rPr lang="ar-SA" sz="1400" b="1" dirty="0">
                <a:cs typeface="B Nazanin" panose="00000400000000000000" pitchFamily="2" charset="-78"/>
              </a:rPr>
              <a:t>کارهایی که اکنون می توانند انجام دهند، گفتگو کنند.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عکس های مورد نیاز برای فعالیت های کار در خانه و در کلاس تا حد امکان باید معرفی </a:t>
            </a:r>
            <a:r>
              <a:rPr lang="ar-SA" sz="1400" b="1" dirty="0" smtClean="0">
                <a:cs typeface="B Nazanin" panose="00000400000000000000" pitchFamily="2" charset="-78"/>
              </a:rPr>
              <a:t>کننده </a:t>
            </a:r>
            <a:r>
              <a:rPr lang="ar-SA" sz="1400" b="1" dirty="0">
                <a:cs typeface="B Nazanin" panose="00000400000000000000" pitchFamily="2" charset="-78"/>
              </a:rPr>
              <a:t>یکی از نشانه های رشد کودک باشد و </a:t>
            </a:r>
            <a:r>
              <a:rPr lang="ar-SA" sz="1400" b="1" dirty="0" smtClean="0">
                <a:cs typeface="B Nazanin" panose="00000400000000000000" pitchFamily="2" charset="-78"/>
              </a:rPr>
              <a:t>دانش</a:t>
            </a:r>
            <a:r>
              <a:rPr lang="fa-IR" sz="1400" b="1" dirty="0" smtClean="0">
                <a:cs typeface="B Nazanin" panose="00000400000000000000" pitchFamily="2" charset="-78"/>
              </a:rPr>
              <a:t> </a:t>
            </a:r>
            <a:r>
              <a:rPr lang="ar-SA" sz="1400" b="1" dirty="0" smtClean="0">
                <a:cs typeface="B Nazanin" panose="00000400000000000000" pitchFamily="2" charset="-78"/>
              </a:rPr>
              <a:t>آموز </a:t>
            </a:r>
            <a:r>
              <a:rPr lang="ar-SA" sz="1400" b="1" dirty="0">
                <a:cs typeface="B Nazanin" panose="00000400000000000000" pitchFamily="2" charset="-78"/>
              </a:rPr>
              <a:t>عکس ها را به ترتیب افزایش سن خود نشان دهد و </a:t>
            </a:r>
            <a:r>
              <a:rPr lang="ar-SA" sz="1400" b="1" dirty="0" smtClean="0">
                <a:cs typeface="B Nazanin" panose="00000400000000000000" pitchFamily="2" charset="-78"/>
              </a:rPr>
              <a:t>درباره </a:t>
            </a:r>
            <a:r>
              <a:rPr lang="ar-SA" sz="1400" b="1" dirty="0">
                <a:cs typeface="B Nazanin" panose="00000400000000000000" pitchFamily="2" charset="-78"/>
              </a:rPr>
              <a:t>آنها صحبت کند. بچه ها باید اطلاعات لازم برای معرفی کردن عکس ها و یا تکمیل جدول را از پدر، مادر و یا بزر گتر خود بپرسند. با </a:t>
            </a:r>
            <a:r>
              <a:rPr lang="ar-SA" sz="1400" b="1" dirty="0" smtClean="0">
                <a:cs typeface="B Nazanin" panose="00000400000000000000" pitchFamily="2" charset="-78"/>
              </a:rPr>
              <a:t>مقایسه </a:t>
            </a:r>
            <a:r>
              <a:rPr lang="ar-SA" sz="1400" b="1" dirty="0">
                <a:cs typeface="B Nazanin" panose="00000400000000000000" pitchFamily="2" charset="-78"/>
              </a:rPr>
              <a:t>جدول ها با یکدیگر بچه ها به این موضوع پی </a:t>
            </a:r>
            <a:r>
              <a:rPr lang="ar-SA" sz="1400" b="1" dirty="0" smtClean="0">
                <a:cs typeface="B Nazanin" panose="00000400000000000000" pitchFamily="2" charset="-78"/>
              </a:rPr>
              <a:t>می</a:t>
            </a:r>
            <a:r>
              <a:rPr lang="fa-IR" sz="1400" b="1" dirty="0" smtClean="0">
                <a:cs typeface="B Nazanin" panose="00000400000000000000" pitchFamily="2" charset="-78"/>
              </a:rPr>
              <a:t> </a:t>
            </a:r>
            <a:r>
              <a:rPr lang="ar-SA" sz="1400" b="1" dirty="0" smtClean="0">
                <a:cs typeface="B Nazanin" panose="00000400000000000000" pitchFamily="2" charset="-78"/>
              </a:rPr>
              <a:t>برند </a:t>
            </a:r>
            <a:r>
              <a:rPr lang="ar-SA" sz="1400" b="1" dirty="0">
                <a:cs typeface="B Nazanin" panose="00000400000000000000" pitchFamily="2" charset="-78"/>
              </a:rPr>
              <a:t>که رشد اغلب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شبیه به هم است. برای پرورش </a:t>
            </a:r>
            <a:r>
              <a:rPr lang="ar-SA" sz="1400" b="1" dirty="0" smtClean="0">
                <a:cs typeface="B Nazanin" panose="00000400000000000000" pitchFamily="2" charset="-78"/>
              </a:rPr>
              <a:t>روحیه </a:t>
            </a:r>
            <a:r>
              <a:rPr lang="ar-SA" sz="1400" b="1" dirty="0">
                <a:cs typeface="B Nazanin" panose="00000400000000000000" pitchFamily="2" charset="-78"/>
              </a:rPr>
              <a:t>قدرشناسی از بچه ها بخواهید خودشان را به جای افرادی که برایشان زحمت کشید هاند مثل مادر، پدر و معلم قرار بدهند و انتظاراتشان از بچ هها را بیان </a:t>
            </a:r>
            <a:r>
              <a:rPr lang="ar-SA" sz="1400" b="1" dirty="0" smtClean="0">
                <a:cs typeface="B Nazanin" panose="00000400000000000000" pitchFamily="2" charset="-78"/>
              </a:rPr>
              <a:t>کنند</a:t>
            </a:r>
            <a:r>
              <a:rPr lang="fa-IR" sz="1400" b="1" dirty="0" smtClean="0">
                <a:cs typeface="B Nazanin" panose="00000400000000000000" pitchFamily="2" charset="-78"/>
              </a:rPr>
              <a:t>.</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38633385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44624"/>
            <a:ext cx="7125113" cy="924475"/>
          </a:xfrm>
        </p:spPr>
        <p:txBody>
          <a:bodyPr/>
          <a:lstStyle/>
          <a:p>
            <a:pPr algn="r" rtl="1"/>
            <a:r>
              <a:rPr lang="fa-IR" dirty="0">
                <a:cs typeface="B Titr" panose="00000700000000000000" pitchFamily="2" charset="-78"/>
              </a:rPr>
              <a:t>ادامه </a:t>
            </a:r>
            <a:r>
              <a:rPr lang="ar-SA" dirty="0">
                <a:cs typeface="B Titr" panose="00000700000000000000" pitchFamily="2" charset="-78"/>
              </a:rPr>
              <a:t>نکات آموزشی و فعالیت های پیشنهادی</a:t>
            </a:r>
            <a:r>
              <a:rPr lang="en-US" dirty="0">
                <a:cs typeface="B Titr" panose="00000700000000000000" pitchFamily="2" charset="-78"/>
              </a:rPr>
              <a:t>:</a:t>
            </a:r>
            <a:endParaRPr lang="en-US" dirty="0"/>
          </a:p>
        </p:txBody>
      </p:sp>
      <p:sp>
        <p:nvSpPr>
          <p:cNvPr id="3" name="Content Placeholder 2"/>
          <p:cNvSpPr>
            <a:spLocks noGrp="1"/>
          </p:cNvSpPr>
          <p:nvPr>
            <p:ph idx="1"/>
          </p:nvPr>
        </p:nvSpPr>
        <p:spPr>
          <a:xfrm>
            <a:off x="107504" y="764704"/>
            <a:ext cx="8928992" cy="5904655"/>
          </a:xfrm>
        </p:spPr>
        <p:txBody>
          <a:bodyPr>
            <a:normAutofit/>
          </a:bodyPr>
          <a:lstStyle/>
          <a:p>
            <a:pPr marL="0" indent="0" algn="just" rtl="1">
              <a:lnSpc>
                <a:spcPct val="150000"/>
              </a:lnSpc>
              <a:buNone/>
            </a:pPr>
            <a:r>
              <a:rPr lang="ar-SA" sz="1200" b="1" dirty="0">
                <a:cs typeface="B Nazanin" panose="00000400000000000000" pitchFamily="2" charset="-78"/>
              </a:rPr>
              <a:t>کارت مراقبت کودک</a:t>
            </a:r>
            <a:endParaRPr lang="en-US" sz="1200" b="1" dirty="0">
              <a:cs typeface="B Nazanin" panose="00000400000000000000" pitchFamily="2" charset="-78"/>
            </a:endParaRPr>
          </a:p>
          <a:p>
            <a:pPr algn="just" rtl="1">
              <a:lnSpc>
                <a:spcPct val="150000"/>
              </a:lnSpc>
            </a:pPr>
            <a:r>
              <a:rPr lang="ar-SA" sz="1200" b="1" dirty="0">
                <a:cs typeface="B Nazanin" panose="00000400000000000000" pitchFamily="2" charset="-78"/>
              </a:rPr>
              <a:t>هر کودک ایرانی از هنگام تولد کارتی مخصوص به نام «کارت مراقبت کودک » دارد که در آن جدول راهنما و </a:t>
            </a:r>
            <a:r>
              <a:rPr lang="ar-SA" sz="1200" b="1" dirty="0" smtClean="0">
                <a:cs typeface="B Nazanin" panose="00000400000000000000" pitchFamily="2" charset="-78"/>
              </a:rPr>
              <a:t>تقویم</a:t>
            </a:r>
            <a:r>
              <a:rPr lang="fa-IR" sz="1200" b="1" dirty="0" smtClean="0">
                <a:cs typeface="B Nazanin" panose="00000400000000000000" pitchFamily="2" charset="-78"/>
              </a:rPr>
              <a:t> </a:t>
            </a:r>
            <a:r>
              <a:rPr lang="ar-SA" sz="1200" b="1" dirty="0" smtClean="0">
                <a:cs typeface="B Nazanin" panose="00000400000000000000" pitchFamily="2" charset="-78"/>
              </a:rPr>
              <a:t>واکسیناسیون</a:t>
            </a:r>
            <a:r>
              <a:rPr lang="ar-SA" sz="1200" b="1" dirty="0">
                <a:cs typeface="B Nazanin" panose="00000400000000000000" pitchFamily="2" charset="-78"/>
              </a:rPr>
              <a:t>، تغذیه و پایش رشد او آورده شده است. با توجه به اختلاف وزن پسران و دختران، برای آنها کارت </a:t>
            </a:r>
            <a:r>
              <a:rPr lang="ar-SA" sz="1200" b="1" dirty="0" smtClean="0">
                <a:cs typeface="B Nazanin" panose="00000400000000000000" pitchFamily="2" charset="-78"/>
              </a:rPr>
              <a:t>جداگانه</a:t>
            </a:r>
            <a:r>
              <a:rPr lang="fa-IR" sz="1200" b="1" dirty="0" smtClean="0">
                <a:cs typeface="B Nazanin" panose="00000400000000000000" pitchFamily="2" charset="-78"/>
              </a:rPr>
              <a:t>(</a:t>
            </a:r>
            <a:r>
              <a:rPr lang="ar-SA" sz="1200" b="1" dirty="0" smtClean="0">
                <a:cs typeface="B Nazanin" panose="00000400000000000000" pitchFamily="2" charset="-78"/>
              </a:rPr>
              <a:t>صورتی </a:t>
            </a:r>
            <a:r>
              <a:rPr lang="ar-SA" sz="1200" b="1" dirty="0">
                <a:cs typeface="B Nazanin" panose="00000400000000000000" pitchFamily="2" charset="-78"/>
              </a:rPr>
              <a:t>رنگ برای دختران و آبی برای </a:t>
            </a:r>
            <a:r>
              <a:rPr lang="ar-SA" sz="1200" b="1" dirty="0" smtClean="0">
                <a:cs typeface="B Nazanin" panose="00000400000000000000" pitchFamily="2" charset="-78"/>
              </a:rPr>
              <a:t>پسران</a:t>
            </a:r>
            <a:r>
              <a:rPr lang="fa-IR" sz="1200" b="1" dirty="0" smtClean="0">
                <a:cs typeface="B Nazanin" panose="00000400000000000000" pitchFamily="2" charset="-78"/>
              </a:rPr>
              <a:t>) </a:t>
            </a:r>
            <a:r>
              <a:rPr lang="ar-SA" sz="1200" b="1" dirty="0" smtClean="0">
                <a:cs typeface="B Nazanin" panose="00000400000000000000" pitchFamily="2" charset="-78"/>
              </a:rPr>
              <a:t>تکمیل </a:t>
            </a:r>
            <a:r>
              <a:rPr lang="ar-SA" sz="1200" b="1" dirty="0">
                <a:cs typeface="B Nazanin" panose="00000400000000000000" pitchFamily="2" charset="-78"/>
              </a:rPr>
              <a:t>می شود. در این کارت علاوه بر منحنی وزن، منحنی قد و </a:t>
            </a:r>
            <a:r>
              <a:rPr lang="ar-SA" sz="1200" b="1" dirty="0" smtClean="0">
                <a:cs typeface="B Nazanin" panose="00000400000000000000" pitchFamily="2" charset="-78"/>
              </a:rPr>
              <a:t>اندازه </a:t>
            </a:r>
            <a:r>
              <a:rPr lang="ar-SA" sz="1200" b="1" dirty="0">
                <a:cs typeface="B Nazanin" panose="00000400000000000000" pitchFamily="2" charset="-78"/>
              </a:rPr>
              <a:t>دور سر نیز رسم می شود. این منحنی ها به پزشک کمک می کنند تا سوء تغذیه های احتمالی در دانش آموز را شناسایی و برای درمان آنها اقدام کند. در صورت امکان می توانید کارت رشد یکی از بچه ها را </a:t>
            </a:r>
            <a:r>
              <a:rPr lang="ar-SA" sz="1200" b="1" dirty="0" smtClean="0">
                <a:cs typeface="B Nazanin" panose="00000400000000000000" pitchFamily="2" charset="-78"/>
              </a:rPr>
              <a:t>در</a:t>
            </a:r>
            <a:r>
              <a:rPr lang="fa-IR" sz="1200" b="1" dirty="0" smtClean="0">
                <a:cs typeface="B Nazanin" panose="00000400000000000000" pitchFamily="2" charset="-78"/>
              </a:rPr>
              <a:t> </a:t>
            </a:r>
            <a:r>
              <a:rPr lang="ar-SA" sz="1200" b="1" dirty="0" smtClean="0">
                <a:cs typeface="B Nazanin" panose="00000400000000000000" pitchFamily="2" charset="-78"/>
              </a:rPr>
              <a:t>کلاس </a:t>
            </a:r>
            <a:r>
              <a:rPr lang="ar-SA" sz="1200" b="1" dirty="0">
                <a:cs typeface="B Nazanin" panose="00000400000000000000" pitchFamily="2" charset="-78"/>
              </a:rPr>
              <a:t>نشان دهید و </a:t>
            </a:r>
            <a:r>
              <a:rPr lang="ar-SA" sz="1200" b="1" dirty="0" smtClean="0">
                <a:cs typeface="B Nazanin" panose="00000400000000000000" pitchFamily="2" charset="-78"/>
              </a:rPr>
              <a:t>درباره </a:t>
            </a:r>
            <a:r>
              <a:rPr lang="ar-SA" sz="1200" b="1" dirty="0">
                <a:cs typeface="B Nazanin" panose="00000400000000000000" pitchFamily="2" charset="-78"/>
              </a:rPr>
              <a:t>آن به بچه ها توضیح دهید. در ابتدا یا انتهای آموزش این صفحه فیلم آموزشی مربوط به رشد بدن را برای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نمایش دهید و با آنها </a:t>
            </a:r>
            <a:r>
              <a:rPr lang="ar-SA" sz="1200" b="1" dirty="0" smtClean="0">
                <a:cs typeface="B Nazanin" panose="00000400000000000000" pitchFamily="2" charset="-78"/>
              </a:rPr>
              <a:t>درباره </a:t>
            </a:r>
            <a:r>
              <a:rPr lang="ar-SA" sz="1200" b="1" dirty="0">
                <a:cs typeface="B Nazanin" panose="00000400000000000000" pitchFamily="2" charset="-78"/>
              </a:rPr>
              <a:t>آن گفتگو کنید</a:t>
            </a:r>
            <a:r>
              <a:rPr lang="ar-SA" sz="1200" b="1" dirty="0" smtClean="0">
                <a:cs typeface="B Nazanin" panose="00000400000000000000" pitchFamily="2" charset="-78"/>
              </a:rPr>
              <a:t>.</a:t>
            </a:r>
            <a:r>
              <a:rPr lang="fa-IR" sz="1200" b="1" dirty="0" smtClean="0">
                <a:cs typeface="B Nazanin" panose="00000400000000000000" pitchFamily="2" charset="-78"/>
              </a:rPr>
              <a:t> </a:t>
            </a:r>
            <a:r>
              <a:rPr lang="ar-SA" sz="1200" b="1" dirty="0" smtClean="0">
                <a:cs typeface="B Nazanin" panose="00000400000000000000" pitchFamily="2" charset="-78"/>
              </a:rPr>
              <a:t>برای </a:t>
            </a:r>
            <a:r>
              <a:rPr lang="ar-SA" sz="1200" b="1" dirty="0">
                <a:cs typeface="B Nazanin" panose="00000400000000000000" pitchFamily="2" charset="-78"/>
              </a:rPr>
              <a:t>نوشتن فهرست عوامل مهم رشد، به کمک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فهرست تهیه شده در </a:t>
            </a:r>
            <a:r>
              <a:rPr lang="ar-SA" sz="1200" b="1" dirty="0" smtClean="0">
                <a:cs typeface="B Nazanin" panose="00000400000000000000" pitchFamily="2" charset="-78"/>
              </a:rPr>
              <a:t>گروهها </a:t>
            </a:r>
            <a:r>
              <a:rPr lang="ar-SA" sz="1200" b="1" dirty="0">
                <a:cs typeface="B Nazanin" panose="00000400000000000000" pitchFamily="2" charset="-78"/>
              </a:rPr>
              <a:t>را بررسی و یک فهرست کلی تهیه کنید. توجه بچه ها را به عوامل مختلف مثل آب و هوای سالم، ورزش و سرگرمی، رعایت بهداشت و حفظ سلامتی، داشتن </a:t>
            </a:r>
            <a:r>
              <a:rPr lang="ar-SA" sz="1200" b="1" dirty="0" smtClean="0">
                <a:cs typeface="B Nazanin" panose="00000400000000000000" pitchFamily="2" charset="-78"/>
              </a:rPr>
              <a:t>روحیه </a:t>
            </a:r>
            <a:r>
              <a:rPr lang="ar-SA" sz="1200" b="1" dirty="0">
                <a:cs typeface="B Nazanin" panose="00000400000000000000" pitchFamily="2" charset="-78"/>
              </a:rPr>
              <a:t>شاد که موجب رشد مناسب </a:t>
            </a:r>
            <a:r>
              <a:rPr lang="ar-SA" sz="1200" b="1" dirty="0" smtClean="0">
                <a:cs typeface="B Nazanin" panose="00000400000000000000" pitchFamily="2" charset="-78"/>
              </a:rPr>
              <a:t>می</a:t>
            </a:r>
            <a:r>
              <a:rPr lang="fa-IR" sz="1200" b="1" dirty="0" smtClean="0">
                <a:cs typeface="B Nazanin" panose="00000400000000000000" pitchFamily="2" charset="-78"/>
              </a:rPr>
              <a:t> </a:t>
            </a:r>
            <a:r>
              <a:rPr lang="ar-SA" sz="1200" b="1" dirty="0" smtClean="0">
                <a:cs typeface="B Nazanin" panose="00000400000000000000" pitchFamily="2" charset="-78"/>
              </a:rPr>
              <a:t>شود</a:t>
            </a:r>
            <a:r>
              <a:rPr lang="ar-SA" sz="1200" b="1" dirty="0">
                <a:cs typeface="B Nazanin" panose="00000400000000000000" pitchFamily="2" charset="-78"/>
              </a:rPr>
              <a:t>، جلب کنید</a:t>
            </a:r>
            <a:r>
              <a:rPr lang="ar-SA" sz="1200" b="1" dirty="0" smtClean="0">
                <a:cs typeface="B Nazanin" panose="00000400000000000000" pitchFamily="2" charset="-78"/>
              </a:rPr>
              <a:t>.</a:t>
            </a:r>
            <a:r>
              <a:rPr lang="fa-IR" sz="1200" b="1" dirty="0" smtClean="0">
                <a:cs typeface="B Nazanin" panose="00000400000000000000" pitchFamily="2" charset="-78"/>
              </a:rPr>
              <a:t> </a:t>
            </a:r>
            <a:r>
              <a:rPr lang="ar-SA" sz="1200" b="1" dirty="0" smtClean="0">
                <a:cs typeface="B Nazanin" panose="00000400000000000000" pitchFamily="2" charset="-78"/>
              </a:rPr>
              <a:t>برای </a:t>
            </a:r>
            <a:r>
              <a:rPr lang="ar-SA" sz="1200" b="1" dirty="0">
                <a:cs typeface="B Nazanin" panose="00000400000000000000" pitchFamily="2" charset="-78"/>
              </a:rPr>
              <a:t>اندازه گیری قد و وزن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در صورت امکان از مربی بهداشت مدرسه کمک بگیرید. همچنین از اندازه های قد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که در درس ریاضی به دست آمده است، استفاده کنید. به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کمک کنید اندازه گیری را به درستی انجام دهند تا خطای آنها زیاد نباشد. با </a:t>
            </a:r>
            <a:r>
              <a:rPr lang="ar-SA" sz="1200" b="1" dirty="0" smtClean="0">
                <a:cs typeface="B Nazanin" panose="00000400000000000000" pitchFamily="2" charset="-78"/>
              </a:rPr>
              <a:t>مقایسه اندازه </a:t>
            </a:r>
            <a:r>
              <a:rPr lang="ar-SA" sz="1200" b="1" dirty="0">
                <a:cs typeface="B Nazanin" panose="00000400000000000000" pitchFamily="2" charset="-78"/>
              </a:rPr>
              <a:t>قدها و وزن ها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در </a:t>
            </a:r>
            <a:r>
              <a:rPr lang="ar-SA" sz="1200" b="1" dirty="0" smtClean="0">
                <a:cs typeface="B Nazanin" panose="00000400000000000000" pitchFamily="2" charset="-78"/>
              </a:rPr>
              <a:t>می</a:t>
            </a:r>
            <a:r>
              <a:rPr lang="fa-IR" sz="1200" b="1" dirty="0" smtClean="0">
                <a:cs typeface="B Nazanin" panose="00000400000000000000" pitchFamily="2" charset="-78"/>
              </a:rPr>
              <a:t> </a:t>
            </a:r>
            <a:r>
              <a:rPr lang="ar-SA" sz="1200" b="1" dirty="0" smtClean="0">
                <a:cs typeface="B Nazanin" panose="00000400000000000000" pitchFamily="2" charset="-78"/>
              </a:rPr>
              <a:t>یابند </a:t>
            </a:r>
            <a:r>
              <a:rPr lang="ar-SA" sz="1200" b="1" dirty="0">
                <a:cs typeface="B Nazanin" panose="00000400000000000000" pitchFamily="2" charset="-78"/>
              </a:rPr>
              <a:t>که با این که سن اغلب آنها یکسان است ولی در قد و وزن تفاوت دارند. </a:t>
            </a:r>
            <a:r>
              <a:rPr lang="ar-SA" sz="1200" b="1" dirty="0" smtClean="0">
                <a:cs typeface="B Nazanin" panose="00000400000000000000" pitchFamily="2" charset="-78"/>
              </a:rPr>
              <a:t>به 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متذکر شوید این تفاوت ها ژنتیکی است. البته عواملی چون تغذیه مناسب و ورزش کردن در افزایش قد مؤثر است. در انجام این فعالیت مراقب باشید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قد و وزن یکدیگر را مسخره نکنند</a:t>
            </a:r>
            <a:r>
              <a:rPr lang="ar-SA" sz="1200" b="1" dirty="0" smtClean="0">
                <a:cs typeface="B Nazanin" panose="00000400000000000000" pitchFamily="2" charset="-78"/>
              </a:rPr>
              <a:t>.</a:t>
            </a:r>
            <a:r>
              <a:rPr lang="fa-IR" sz="1200" b="1" dirty="0" smtClean="0">
                <a:cs typeface="B Nazanin" panose="00000400000000000000" pitchFamily="2" charset="-78"/>
              </a:rPr>
              <a:t> </a:t>
            </a:r>
            <a:r>
              <a:rPr lang="ar-SA" sz="1200" b="1" dirty="0" smtClean="0">
                <a:cs typeface="B Nazanin" panose="00000400000000000000" pitchFamily="2" charset="-78"/>
              </a:rPr>
              <a:t>هنگام مشاهده </a:t>
            </a:r>
            <a:r>
              <a:rPr lang="ar-SA" sz="1200" b="1" dirty="0">
                <a:cs typeface="B Nazanin" panose="00000400000000000000" pitchFamily="2" charset="-78"/>
              </a:rPr>
              <a:t>دندان ها، لازم نیست دانش آموزان دندان های شیری را به طور دقیق از دندان های همیشگی تشخیص بدهند. البته دندان هایی که به طور کامل در نیامده اند، می توانند دندان همیشگی باشند. بچه ها می دانند که کدام </a:t>
            </a:r>
            <a:r>
              <a:rPr lang="fa-IR" sz="1200" b="1" dirty="0" smtClean="0">
                <a:cs typeface="B Nazanin" panose="00000400000000000000" pitchFamily="2" charset="-78"/>
              </a:rPr>
              <a:t> </a:t>
            </a:r>
            <a:r>
              <a:rPr lang="ar-SA" sz="1200" b="1" dirty="0" smtClean="0">
                <a:cs typeface="B Nazanin" panose="00000400000000000000" pitchFamily="2" charset="-78"/>
              </a:rPr>
              <a:t>دندان</a:t>
            </a:r>
            <a:r>
              <a:rPr lang="fa-IR" sz="1200" b="1" dirty="0" smtClean="0">
                <a:cs typeface="B Nazanin" panose="00000400000000000000" pitchFamily="2" charset="-78"/>
              </a:rPr>
              <a:t> </a:t>
            </a:r>
            <a:r>
              <a:rPr lang="ar-SA" sz="1200" b="1" dirty="0" smtClean="0">
                <a:cs typeface="B Nazanin" panose="00000400000000000000" pitchFamily="2" charset="-78"/>
              </a:rPr>
              <a:t>هایشان </a:t>
            </a:r>
            <a:r>
              <a:rPr lang="ar-SA" sz="1200" b="1" dirty="0">
                <a:cs typeface="B Nazanin" panose="00000400000000000000" pitchFamily="2" charset="-78"/>
              </a:rPr>
              <a:t>افتاده اند این دندان ها شیری بوده اند و </a:t>
            </a:r>
            <a:r>
              <a:rPr lang="ar-SA" sz="1200" b="1" dirty="0" smtClean="0">
                <a:cs typeface="B Nazanin" panose="00000400000000000000" pitchFamily="2" charset="-78"/>
              </a:rPr>
              <a:t>دندان</a:t>
            </a:r>
            <a:r>
              <a:rPr lang="fa-IR" sz="1200" b="1" dirty="0" smtClean="0">
                <a:cs typeface="B Nazanin" panose="00000400000000000000" pitchFamily="2" charset="-78"/>
              </a:rPr>
              <a:t> </a:t>
            </a:r>
            <a:r>
              <a:rPr lang="ar-SA" sz="1200" b="1" dirty="0" smtClean="0">
                <a:cs typeface="B Nazanin" panose="00000400000000000000" pitchFamily="2" charset="-78"/>
              </a:rPr>
              <a:t>هایی </a:t>
            </a:r>
            <a:r>
              <a:rPr lang="ar-SA" sz="1200" b="1" dirty="0">
                <a:cs typeface="B Nazanin" panose="00000400000000000000" pitchFamily="2" charset="-78"/>
              </a:rPr>
              <a:t>که جای آنها درآمده اند، همیشگی اند. این درس فرصت مناسبی را برای گفتگو </a:t>
            </a:r>
            <a:r>
              <a:rPr lang="ar-SA" sz="1200" b="1" dirty="0" smtClean="0">
                <a:cs typeface="B Nazanin" panose="00000400000000000000" pitchFamily="2" charset="-78"/>
              </a:rPr>
              <a:t>درباره </a:t>
            </a:r>
            <a:r>
              <a:rPr lang="ar-SA" sz="1200" b="1" dirty="0">
                <a:cs typeface="B Nazanin" panose="00000400000000000000" pitchFamily="2" charset="-78"/>
              </a:rPr>
              <a:t>مسواک زدن، روش درست آن و استفاده از نخ دندان برای تمیز کردن سطح بین دندا نهاست. برای این کار </a:t>
            </a:r>
            <a:r>
              <a:rPr lang="ar-SA" sz="1200" b="1" dirty="0" smtClean="0">
                <a:cs typeface="B Nazanin" panose="00000400000000000000" pitchFamily="2" charset="-78"/>
              </a:rPr>
              <a:t>می</a:t>
            </a:r>
            <a:r>
              <a:rPr lang="fa-IR" sz="1200" b="1" dirty="0" smtClean="0">
                <a:cs typeface="B Nazanin" panose="00000400000000000000" pitchFamily="2" charset="-78"/>
              </a:rPr>
              <a:t> </a:t>
            </a:r>
            <a:r>
              <a:rPr lang="ar-SA" sz="1200" b="1" dirty="0" smtClean="0">
                <a:cs typeface="B Nazanin" panose="00000400000000000000" pitchFamily="2" charset="-78"/>
              </a:rPr>
              <a:t>توانید </a:t>
            </a:r>
            <a:r>
              <a:rPr lang="ar-SA" sz="1200" b="1" dirty="0">
                <a:cs typeface="B Nazanin" panose="00000400000000000000" pitchFamily="2" charset="-78"/>
              </a:rPr>
              <a:t>از مربی بهداشت و یا در صورت امکان یک دندان پزشک کمک بگیرید. در فرصت های مناسب در کلاس، دربارهٔ تغذیه درست با بچه ها گفتگو کنید. عنوان گفتگو می تواند این پرسش باشد که: آیا هر چیز خوشمزه ای برای بدن مفید است؟ همچنین به کمک والدین بچه ها، میان وعده های سالمی برای بچه ها تدارک ببینید.همچنین اهمیت استفاده از لبنیات را به بچه ها یادآوری کنید. به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تذکر دهید به تاریخ مصرف درج شده روی ظرف شیر دقت کنند و شیر </a:t>
            </a:r>
            <a:r>
              <a:rPr lang="fa-IR" sz="1200" b="1" dirty="0" smtClean="0">
                <a:cs typeface="B Nazanin" panose="00000400000000000000" pitchFamily="2" charset="-78"/>
              </a:rPr>
              <a:t>(</a:t>
            </a:r>
            <a:r>
              <a:rPr lang="ar-SA" sz="1200" b="1" dirty="0" smtClean="0">
                <a:cs typeface="B Nazanin" panose="00000400000000000000" pitchFamily="2" charset="-78"/>
              </a:rPr>
              <a:t>حتی </a:t>
            </a:r>
            <a:r>
              <a:rPr lang="ar-SA" sz="1200" b="1" dirty="0">
                <a:cs typeface="B Nazanin" panose="00000400000000000000" pitchFamily="2" charset="-78"/>
              </a:rPr>
              <a:t>شیر </a:t>
            </a:r>
            <a:r>
              <a:rPr lang="ar-SA" sz="1200" b="1" dirty="0" smtClean="0">
                <a:cs typeface="B Nazanin" panose="00000400000000000000" pitchFamily="2" charset="-78"/>
              </a:rPr>
              <a:t>پاستوریزه</a:t>
            </a:r>
            <a:r>
              <a:rPr lang="fa-IR" sz="1200" b="1" dirty="0" smtClean="0">
                <a:cs typeface="B Nazanin" panose="00000400000000000000" pitchFamily="2" charset="-78"/>
              </a:rPr>
              <a:t>) </a:t>
            </a:r>
            <a:r>
              <a:rPr lang="ar-SA" sz="1200" b="1" dirty="0" smtClean="0">
                <a:cs typeface="B Nazanin" panose="00000400000000000000" pitchFamily="2" charset="-78"/>
              </a:rPr>
              <a:t>را </a:t>
            </a:r>
            <a:r>
              <a:rPr lang="ar-SA" sz="1200" b="1" dirty="0">
                <a:cs typeface="B Nazanin" panose="00000400000000000000" pitchFamily="2" charset="-78"/>
              </a:rPr>
              <a:t>حتماً باید در یخچال نگهداری کنند. اغلب </a:t>
            </a:r>
            <a:r>
              <a:rPr lang="ar-SA" sz="1200" b="1" dirty="0" smtClean="0">
                <a:cs typeface="B Nazanin" panose="00000400000000000000" pitchFamily="2" charset="-78"/>
              </a:rPr>
              <a:t>بچه</a:t>
            </a:r>
            <a:r>
              <a:rPr lang="fa-IR" sz="1200" b="1" dirty="0" smtClean="0">
                <a:cs typeface="B Nazanin" panose="00000400000000000000" pitchFamily="2" charset="-78"/>
              </a:rPr>
              <a:t> </a:t>
            </a:r>
            <a:r>
              <a:rPr lang="ar-SA" sz="1200" b="1" dirty="0" smtClean="0">
                <a:cs typeface="B Nazanin" panose="00000400000000000000" pitchFamily="2" charset="-78"/>
              </a:rPr>
              <a:t>ها </a:t>
            </a:r>
            <a:r>
              <a:rPr lang="ar-SA" sz="1200" b="1" dirty="0">
                <a:cs typeface="B Nazanin" panose="00000400000000000000" pitchFamily="2" charset="-78"/>
              </a:rPr>
              <a:t>به خوردن بستنی علاقه دارند ولی زیاده روی در مصرف آن به علت چربی و شکر موجود در آن برای بدن مضر است</a:t>
            </a:r>
            <a:r>
              <a:rPr lang="ar-SA" sz="1200" b="1" dirty="0" smtClean="0">
                <a:cs typeface="B Nazanin" panose="00000400000000000000" pitchFamily="2" charset="-78"/>
              </a:rPr>
              <a:t>.</a:t>
            </a:r>
            <a:r>
              <a:rPr lang="fa-IR" sz="1200" b="1" dirty="0" smtClean="0">
                <a:cs typeface="B Nazanin" panose="00000400000000000000" pitchFamily="2" charset="-78"/>
              </a:rPr>
              <a:t> </a:t>
            </a:r>
            <a:r>
              <a:rPr lang="ar-SA" sz="1200" b="1" dirty="0" smtClean="0">
                <a:cs typeface="B Nazanin" panose="00000400000000000000" pitchFamily="2" charset="-78"/>
              </a:rPr>
              <a:t>به </a:t>
            </a:r>
            <a:r>
              <a:rPr lang="ar-SA" sz="1200" b="1" dirty="0">
                <a:cs typeface="B Nazanin" panose="00000400000000000000" pitchFamily="2" charset="-78"/>
              </a:rPr>
              <a:t>اولیاء بچه ها توصیه کنید فیلم تهیه شده برای آنان را که </a:t>
            </a:r>
            <a:r>
              <a:rPr lang="ar-SA" sz="1200" b="1" dirty="0" smtClean="0">
                <a:cs typeface="B Nazanin" panose="00000400000000000000" pitchFamily="2" charset="-78"/>
              </a:rPr>
              <a:t>درباره </a:t>
            </a:r>
            <a:r>
              <a:rPr lang="ar-SA" sz="1200" b="1" dirty="0">
                <a:cs typeface="B Nazanin" panose="00000400000000000000" pitchFamily="2" charset="-78"/>
              </a:rPr>
              <a:t>دندان ها و تغذیه سالم است را در خانه ببینند و </a:t>
            </a:r>
            <a:r>
              <a:rPr lang="ar-SA" sz="1200" b="1" dirty="0" smtClean="0">
                <a:cs typeface="B Nazanin" panose="00000400000000000000" pitchFamily="2" charset="-78"/>
              </a:rPr>
              <a:t>درباره </a:t>
            </a:r>
            <a:r>
              <a:rPr lang="ar-SA" sz="1200" b="1" dirty="0">
                <a:cs typeface="B Nazanin" panose="00000400000000000000" pitchFamily="2" charset="-78"/>
              </a:rPr>
              <a:t>آن با فرزند خود گفتگو کنند.</a:t>
            </a:r>
            <a:endParaRPr lang="en-US" sz="1200" b="1" dirty="0">
              <a:cs typeface="B Nazanin" panose="00000400000000000000" pitchFamily="2" charset="-78"/>
            </a:endParaRPr>
          </a:p>
          <a:p>
            <a:pPr algn="just">
              <a:lnSpc>
                <a:spcPct val="150000"/>
              </a:lnSpc>
            </a:pPr>
            <a:endParaRPr lang="en-US" sz="1200" b="1" dirty="0">
              <a:cs typeface="B Nazanin" panose="00000400000000000000" pitchFamily="2" charset="-78"/>
            </a:endParaRPr>
          </a:p>
        </p:txBody>
      </p:sp>
    </p:spTree>
    <p:extLst>
      <p:ext uri="{BB962C8B-B14F-4D97-AF65-F5344CB8AC3E}">
        <p14:creationId xmlns:p14="http://schemas.microsoft.com/office/powerpoint/2010/main" val="21648206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44624"/>
            <a:ext cx="7125113" cy="924475"/>
          </a:xfrm>
        </p:spPr>
        <p:txBody>
          <a:bodyPr/>
          <a:lstStyle/>
          <a:p>
            <a:pPr algn="r" rtl="1"/>
            <a:r>
              <a:rPr lang="fa-IR" dirty="0" smtClean="0">
                <a:cs typeface="B Titr" panose="00000700000000000000" pitchFamily="2" charset="-78"/>
              </a:rPr>
              <a:t>بررسی صفحات 76، 77 و 78:</a:t>
            </a:r>
            <a:endParaRPr lang="en-US" dirty="0">
              <a:cs typeface="B Titr" panose="00000700000000000000" pitchFamily="2" charset="-78"/>
            </a:endParaRPr>
          </a:p>
        </p:txBody>
      </p:sp>
      <p:sp>
        <p:nvSpPr>
          <p:cNvPr id="3" name="Content Placeholder 2"/>
          <p:cNvSpPr>
            <a:spLocks noGrp="1"/>
          </p:cNvSpPr>
          <p:nvPr>
            <p:ph idx="1"/>
          </p:nvPr>
        </p:nvSpPr>
        <p:spPr>
          <a:xfrm>
            <a:off x="251520" y="1124744"/>
            <a:ext cx="8784975" cy="5544615"/>
          </a:xfrm>
        </p:spPr>
        <p:txBody>
          <a:bodyPr>
            <a:normAutofit/>
          </a:bodyPr>
          <a:lstStyle/>
          <a:p>
            <a:pPr algn="just" rtl="1">
              <a:lnSpc>
                <a:spcPct val="150000"/>
              </a:lnSpc>
            </a:pPr>
            <a:r>
              <a:rPr lang="ar-SA" sz="1600" b="1" dirty="0">
                <a:cs typeface="B Nazanin" panose="00000400000000000000" pitchFamily="2" charset="-78"/>
              </a:rPr>
              <a:t>صفحه ي 76 : در اين صفحه با فيلم و تصاوير در باره ي رشد صحبت مي كنيم . انسان ها در سنين مختلف در اين تصوير نمايش داده شده و همين طور در باره ي رشد گياهان هم بحث و گفت و گو مي شود </a:t>
            </a:r>
            <a:r>
              <a:rPr lang="ar-SA" sz="1600" b="1" dirty="0" smtClean="0">
                <a:cs typeface="B Nazanin" panose="00000400000000000000" pitchFamily="2" charset="-78"/>
              </a:rPr>
              <a:t>و </a:t>
            </a:r>
            <a:r>
              <a:rPr lang="ar-SA" sz="1600" b="1" dirty="0">
                <a:cs typeface="B Nazanin" panose="00000400000000000000" pitchFamily="2" charset="-78"/>
              </a:rPr>
              <a:t>بچه ها از خاطرات خود در باره بچه هاي نوزادي كه ديده اند و بزر گ تر شده اند صحبت مي كنند .</a:t>
            </a:r>
            <a:endParaRPr lang="en-US" sz="1600" b="1" dirty="0">
              <a:cs typeface="B Nazanin" panose="00000400000000000000" pitchFamily="2" charset="-78"/>
            </a:endParaRPr>
          </a:p>
          <a:p>
            <a:pPr algn="just" rtl="1">
              <a:lnSpc>
                <a:spcPct val="150000"/>
              </a:lnSpc>
            </a:pPr>
            <a:r>
              <a:rPr lang="ar-SA" sz="1600" b="1" dirty="0">
                <a:cs typeface="B Nazanin" panose="00000400000000000000" pitchFamily="2" charset="-78"/>
              </a:rPr>
              <a:t>صفحه </a:t>
            </a:r>
            <a:r>
              <a:rPr lang="ar-SA" sz="1600" b="1" dirty="0" smtClean="0">
                <a:cs typeface="B Nazanin" panose="00000400000000000000" pitchFamily="2" charset="-78"/>
              </a:rPr>
              <a:t>77 </a:t>
            </a:r>
            <a:r>
              <a:rPr lang="ar-SA" sz="1600" b="1" dirty="0">
                <a:cs typeface="B Nazanin" panose="00000400000000000000" pitchFamily="2" charset="-78"/>
              </a:rPr>
              <a:t>دوباره با سؤال و </a:t>
            </a:r>
            <a:r>
              <a:rPr lang="ar-SA" sz="1600" b="1" dirty="0" smtClean="0">
                <a:cs typeface="B Nazanin" panose="00000400000000000000" pitchFamily="2" charset="-78"/>
              </a:rPr>
              <a:t>جواب </a:t>
            </a:r>
            <a:r>
              <a:rPr lang="ar-SA" sz="1600" b="1" dirty="0">
                <a:cs typeface="B Nazanin" panose="00000400000000000000" pitchFamily="2" charset="-78"/>
              </a:rPr>
              <a:t>هايي كه مي پرسيم بچه ها را به چالش مي كشانيم و از ْآن ها مي خواهيم با گفت و گو هايي كه در گروه مي كنند به پرسش هاي اين صفحه پاسخ دهند . كار در منزل هم يك تحقيق است كه دانش آموزان آن را انجام خواهند داد </a:t>
            </a:r>
            <a:r>
              <a:rPr lang="ar-SA" sz="1600" b="1" dirty="0" smtClean="0">
                <a:cs typeface="B Nazanin" panose="00000400000000000000" pitchFamily="2" charset="-78"/>
              </a:rPr>
              <a:t>. وقتي </a:t>
            </a:r>
            <a:r>
              <a:rPr lang="ar-SA" sz="1600" b="1" dirty="0">
                <a:cs typeface="B Nazanin" panose="00000400000000000000" pitchFamily="2" charset="-78"/>
              </a:rPr>
              <a:t>پاسخ را به دست آوردند در جلسه ي بعد در كلاس با هم گروهي هاي خود مقايسه مي كنند .</a:t>
            </a:r>
            <a:endParaRPr lang="en-US" sz="1600" b="1" dirty="0">
              <a:cs typeface="B Nazanin" panose="00000400000000000000" pitchFamily="2" charset="-78"/>
            </a:endParaRPr>
          </a:p>
          <a:p>
            <a:pPr algn="just" rtl="1">
              <a:lnSpc>
                <a:spcPct val="150000"/>
              </a:lnSpc>
            </a:pPr>
            <a:r>
              <a:rPr lang="ar-SA" sz="1600" b="1" dirty="0">
                <a:cs typeface="B Nazanin" panose="00000400000000000000" pitchFamily="2" charset="-78"/>
              </a:rPr>
              <a:t>صفحه ي 78 در اين صفحه هم دانش آموزان عكس هاي قبل خود را به يكديگر نشان مي دهند و باهم گفت و گو مي كنند </a:t>
            </a:r>
            <a:r>
              <a:rPr lang="ar-SA" sz="1600" b="1" dirty="0" smtClean="0">
                <a:cs typeface="B Nazanin" panose="00000400000000000000" pitchFamily="2" charset="-78"/>
              </a:rPr>
              <a:t>. مي </a:t>
            </a:r>
            <a:r>
              <a:rPr lang="ar-SA" sz="1600" b="1" dirty="0">
                <a:cs typeface="B Nazanin" panose="00000400000000000000" pitchFamily="2" charset="-78"/>
              </a:rPr>
              <a:t>توانيم كارت مراقبت كودك را از پرونده ها آورده و به دانش آموزان نشان داده و در باره ي آن گفت و گو </a:t>
            </a:r>
            <a:r>
              <a:rPr lang="ar-SA" sz="1600" b="1" dirty="0" smtClean="0">
                <a:cs typeface="B Nazanin" panose="00000400000000000000" pitchFamily="2" charset="-78"/>
              </a:rPr>
              <a:t>كنيم و </a:t>
            </a:r>
            <a:r>
              <a:rPr lang="ar-SA" sz="1600" b="1" dirty="0">
                <a:cs typeface="B Nazanin" panose="00000400000000000000" pitchFamily="2" charset="-78"/>
              </a:rPr>
              <a:t>اين كارت ها را با هم مقايسه نماييم . البته مواظب باشيم كه بچه ها اگر مشكلي دارند و در كارت سلامت ذكر شده چيزي در ميان نگذاريم و نفهمند . از كارت سلامتي استفاده كنيم كه نرمال </a:t>
            </a:r>
            <a:r>
              <a:rPr lang="ar-SA" sz="1600" b="1" dirty="0" smtClean="0">
                <a:cs typeface="B Nazanin" panose="00000400000000000000" pitchFamily="2" charset="-78"/>
              </a:rPr>
              <a:t>است</a:t>
            </a:r>
            <a:r>
              <a:rPr lang="fa-IR" sz="1600" b="1" dirty="0" smtClean="0">
                <a:cs typeface="B Nazanin" panose="00000400000000000000" pitchFamily="2" charset="-78"/>
              </a:rPr>
              <a:t>.</a:t>
            </a:r>
            <a:endParaRPr lang="en-US" sz="1600" b="1" dirty="0">
              <a:cs typeface="B Nazanin" panose="00000400000000000000" pitchFamily="2" charset="-78"/>
            </a:endParaRPr>
          </a:p>
          <a:p>
            <a:pPr algn="just">
              <a:lnSpc>
                <a:spcPct val="150000"/>
              </a:lnSpc>
            </a:pPr>
            <a:endParaRPr lang="en-US" sz="1600" b="1" dirty="0">
              <a:cs typeface="B Nazanin" panose="00000400000000000000" pitchFamily="2" charset="-78"/>
            </a:endParaRPr>
          </a:p>
        </p:txBody>
      </p:sp>
    </p:spTree>
    <p:extLst>
      <p:ext uri="{BB962C8B-B14F-4D97-AF65-F5344CB8AC3E}">
        <p14:creationId xmlns:p14="http://schemas.microsoft.com/office/powerpoint/2010/main" val="23814302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smtClean="0">
                <a:cs typeface="B Titr" panose="00000700000000000000" pitchFamily="2" charset="-78"/>
              </a:rPr>
              <a:t>بررسی صفحات 79 و 80 :</a:t>
            </a:r>
            <a:endParaRPr lang="en-US" dirty="0">
              <a:cs typeface="B Titr" panose="00000700000000000000" pitchFamily="2" charset="-78"/>
            </a:endParaRPr>
          </a:p>
        </p:txBody>
      </p:sp>
      <p:sp>
        <p:nvSpPr>
          <p:cNvPr id="3" name="Content Placeholder 2"/>
          <p:cNvSpPr>
            <a:spLocks noGrp="1"/>
          </p:cNvSpPr>
          <p:nvPr>
            <p:ph idx="1"/>
          </p:nvPr>
        </p:nvSpPr>
        <p:spPr>
          <a:xfrm>
            <a:off x="107504" y="1196752"/>
            <a:ext cx="8928991" cy="5472607"/>
          </a:xfrm>
        </p:spPr>
        <p:txBody>
          <a:bodyPr>
            <a:normAutofit/>
          </a:bodyPr>
          <a:lstStyle/>
          <a:p>
            <a:pPr algn="just" rtl="1">
              <a:lnSpc>
                <a:spcPct val="150000"/>
              </a:lnSpc>
            </a:pPr>
            <a:r>
              <a:rPr lang="ar-SA" sz="1600" b="1" dirty="0">
                <a:cs typeface="B Nazanin" panose="00000400000000000000" pitchFamily="2" charset="-78"/>
              </a:rPr>
              <a:t>صفحه ي 79 : در اين صفحه اندازه گيري كه در درس رياضي شده بود ياد آوري مي گردد و دوباره توسط خود دانش آموزان اندازه گيري صورت مي گيرد و در اين صفحه از علوم </a:t>
            </a:r>
            <a:r>
              <a:rPr lang="ar-SA" sz="1600" b="1" dirty="0" smtClean="0">
                <a:cs typeface="B Nazanin" panose="00000400000000000000" pitchFamily="2" charset="-78"/>
              </a:rPr>
              <a:t>يادداشت </a:t>
            </a:r>
            <a:r>
              <a:rPr lang="ar-SA" sz="1600" b="1" dirty="0">
                <a:cs typeface="B Nazanin" panose="00000400000000000000" pitchFamily="2" charset="-78"/>
              </a:rPr>
              <a:t>مي شود و دانش آموزان با قد و وزني كه </a:t>
            </a:r>
            <a:r>
              <a:rPr lang="ar-SA" sz="1600" b="1" dirty="0" smtClean="0">
                <a:cs typeface="B Nazanin" panose="00000400000000000000" pitchFamily="2" charset="-78"/>
              </a:rPr>
              <a:t>هنگام </a:t>
            </a:r>
            <a:r>
              <a:rPr lang="ar-SA" sz="1600" b="1" dirty="0">
                <a:cs typeface="B Nazanin" panose="00000400000000000000" pitchFamily="2" charset="-78"/>
              </a:rPr>
              <a:t>تدريس رياضي گرفته شده بود مقايسه مي كنند . نيز با هم كلاسي هاي خود هم اين مقايسه را انجام مي دهند . تحقيقي كه براي اين صفحه داده مي شود در باره كساني است كه براي بزرگ شدن انسان زحمت مي كشند و اين را ابتدا با سؤال هايي كه در كلاس مي پرسيم در ذهن بچه ها ايجاد مي كنيم و با اين پرسش و پاسخ ها آن ها در مي يابند كه افراد زيادي در بزرگ شدن آن ها نقش مؤثر داشته اند .</a:t>
            </a:r>
            <a:endParaRPr lang="en-US" sz="1600" b="1" dirty="0">
              <a:cs typeface="B Nazanin" panose="00000400000000000000" pitchFamily="2" charset="-78"/>
            </a:endParaRPr>
          </a:p>
          <a:p>
            <a:pPr algn="just" rtl="1">
              <a:lnSpc>
                <a:spcPct val="150000"/>
              </a:lnSpc>
            </a:pPr>
            <a:r>
              <a:rPr lang="ar-SA" sz="1600" b="1" dirty="0">
                <a:cs typeface="B Nazanin" panose="00000400000000000000" pitchFamily="2" charset="-78"/>
              </a:rPr>
              <a:t>صفحه ي 80 : دو باره در رابطه با علم و زندگي صحبت مي شود و اين كه علم چه قدر در سلامتي ما نقش دارد صحبت مي شود . كه در اين جا نقش علم دندان پزشكي براي بچه ها مطرح مي گردد . با بردن </a:t>
            </a:r>
            <a:r>
              <a:rPr lang="fa-IR" sz="1600" b="1" dirty="0" smtClean="0">
                <a:cs typeface="B Nazanin" panose="00000400000000000000" pitchFamily="2" charset="-78"/>
              </a:rPr>
              <a:t>ک</a:t>
            </a:r>
            <a:r>
              <a:rPr lang="ar-SA" sz="1600" b="1" dirty="0" smtClean="0">
                <a:cs typeface="B Nazanin" panose="00000400000000000000" pitchFamily="2" charset="-78"/>
              </a:rPr>
              <a:t>ولاژ </a:t>
            </a:r>
            <a:r>
              <a:rPr lang="ar-SA" sz="1600" b="1" dirty="0">
                <a:cs typeface="B Nazanin" panose="00000400000000000000" pitchFamily="2" charset="-78"/>
              </a:rPr>
              <a:t>به كلاس طريقه ي مسواك زدن درست را به دانش آموزان آموزش مي </a:t>
            </a:r>
            <a:r>
              <a:rPr lang="ar-SA" sz="1600" b="1" dirty="0" smtClean="0">
                <a:cs typeface="B Nazanin" panose="00000400000000000000" pitchFamily="2" charset="-78"/>
              </a:rPr>
              <a:t>دهيم و </a:t>
            </a:r>
            <a:r>
              <a:rPr lang="ar-SA" sz="1600" b="1" dirty="0">
                <a:cs typeface="B Nazanin" panose="00000400000000000000" pitchFamily="2" charset="-78"/>
              </a:rPr>
              <a:t>در باره ي دندان هاي شيري و مراقبت از آن ها و بخصوص دندان هاي دائمي صحبت مي كنيم و همه ي اين ها با پرسش و پاسخ هايي كه انجام مي شود دانش آموزان خود به جواب مي رسند . نمايش خلاق هم در اين صفحه بسيار مناسب است . بچه ها با شمارش دندان هاي خود پي مي برند كه چند دندان دارند و البته دندان هايي به نام دندان عقل كه بعد ا در مي آيد صحبت مي شود .</a:t>
            </a:r>
            <a:endParaRPr lang="en-US" sz="1600" b="1" dirty="0">
              <a:cs typeface="B Nazanin" panose="00000400000000000000" pitchFamily="2" charset="-78"/>
            </a:endParaRPr>
          </a:p>
          <a:p>
            <a:pPr algn="just" rtl="1">
              <a:lnSpc>
                <a:spcPct val="150000"/>
              </a:lnSpc>
            </a:pPr>
            <a:r>
              <a:rPr lang="ar-SA" sz="1600" b="1" dirty="0">
                <a:cs typeface="B Nazanin" panose="00000400000000000000" pitchFamily="2" charset="-78"/>
              </a:rPr>
              <a:t>در باره آيه ي قرآن مربوط به اين صفحه با دانش آموزان گفت و گو مي كنيم </a:t>
            </a:r>
            <a:r>
              <a:rPr lang="ar-SA" sz="1600" b="1" dirty="0" smtClean="0">
                <a:cs typeface="B Nazanin" panose="00000400000000000000" pitchFamily="2" charset="-78"/>
              </a:rPr>
              <a:t>.</a:t>
            </a:r>
            <a:endParaRPr lang="en-US" sz="1600" b="1" dirty="0">
              <a:cs typeface="B Nazanin" panose="00000400000000000000" pitchFamily="2" charset="-78"/>
            </a:endParaRPr>
          </a:p>
        </p:txBody>
      </p:sp>
    </p:spTree>
    <p:extLst>
      <p:ext uri="{BB962C8B-B14F-4D97-AF65-F5344CB8AC3E}">
        <p14:creationId xmlns:p14="http://schemas.microsoft.com/office/powerpoint/2010/main" val="11322852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7125113" cy="924475"/>
          </a:xfrm>
        </p:spPr>
        <p:txBody>
          <a:bodyPr/>
          <a:lstStyle/>
          <a:p>
            <a:pPr algn="r" rtl="1"/>
            <a:r>
              <a:rPr lang="fa-IR" dirty="0" smtClean="0">
                <a:cs typeface="B Titr" panose="00000700000000000000" pitchFamily="2" charset="-78"/>
              </a:rPr>
              <a:t>بررسی صفحه 81:</a:t>
            </a:r>
            <a:endParaRPr lang="en-US" dirty="0">
              <a:cs typeface="B Titr" panose="00000700000000000000" pitchFamily="2" charset="-78"/>
            </a:endParaRPr>
          </a:p>
        </p:txBody>
      </p:sp>
      <p:sp>
        <p:nvSpPr>
          <p:cNvPr id="3" name="Content Placeholder 2"/>
          <p:cNvSpPr>
            <a:spLocks noGrp="1"/>
          </p:cNvSpPr>
          <p:nvPr>
            <p:ph idx="1"/>
          </p:nvPr>
        </p:nvSpPr>
        <p:spPr>
          <a:xfrm>
            <a:off x="107504" y="1124744"/>
            <a:ext cx="8928991" cy="5616623"/>
          </a:xfrm>
        </p:spPr>
        <p:txBody>
          <a:bodyPr>
            <a:normAutofit/>
          </a:bodyPr>
          <a:lstStyle/>
          <a:p>
            <a:pPr algn="just" rtl="1">
              <a:lnSpc>
                <a:spcPct val="150000"/>
              </a:lnSpc>
            </a:pPr>
            <a:r>
              <a:rPr lang="ar-SA" b="1" dirty="0">
                <a:cs typeface="B Nazanin" panose="00000400000000000000" pitchFamily="2" charset="-78"/>
              </a:rPr>
              <a:t>صفحه ي 81 گفت و گو در باره ي مواد غذايي كه براي رشد بدن مفيد است و نيز موادغذايي كه مضر است صحبت مي كنيم و تحقيقي در اين باره به دانش آموزان مي دهيم تا بپرسند كه لبنيات چيست و چه نقشي در سلامتي ما دارد . كار در كلاس هم در مورد ميان وعده هاي غذايي گفت و گو مي كنيم </a:t>
            </a:r>
            <a:r>
              <a:rPr lang="ar-SA" b="1" dirty="0" smtClean="0">
                <a:cs typeface="B Nazanin" panose="00000400000000000000" pitchFamily="2" charset="-78"/>
              </a:rPr>
              <a:t>و </a:t>
            </a:r>
            <a:r>
              <a:rPr lang="ar-SA" b="1" dirty="0">
                <a:cs typeface="B Nazanin" panose="00000400000000000000" pitchFamily="2" charset="-78"/>
              </a:rPr>
              <a:t>در </a:t>
            </a:r>
            <a:r>
              <a:rPr lang="ar-SA" b="1" dirty="0" smtClean="0">
                <a:cs typeface="B Nazanin" panose="00000400000000000000" pitchFamily="2" charset="-78"/>
              </a:rPr>
              <a:t>قسمت </a:t>
            </a:r>
            <a:r>
              <a:rPr lang="ar-SA" b="1" dirty="0">
                <a:cs typeface="B Nazanin" panose="00000400000000000000" pitchFamily="2" charset="-78"/>
              </a:rPr>
              <a:t>هشدار بچه ها را با نشان استاندارد آشنا مي كنيم و اين كار را با نشان </a:t>
            </a:r>
            <a:r>
              <a:rPr lang="ar-SA" b="1" dirty="0" smtClean="0">
                <a:cs typeface="B Nazanin" panose="00000400000000000000" pitchFamily="2" charset="-78"/>
              </a:rPr>
              <a:t>دادن </a:t>
            </a:r>
            <a:r>
              <a:rPr lang="ar-SA" b="1" dirty="0">
                <a:cs typeface="B Nazanin" panose="00000400000000000000" pitchFamily="2" charset="-78"/>
              </a:rPr>
              <a:t>مواد خوراكي كه بچه ها از بيرون تهيه كرده اند نشان مي دهيم و تاريخ توليد و </a:t>
            </a:r>
            <a:r>
              <a:rPr lang="ar-SA" b="1" dirty="0" smtClean="0">
                <a:cs typeface="B Nazanin" panose="00000400000000000000" pitchFamily="2" charset="-78"/>
              </a:rPr>
              <a:t>انقضاء </a:t>
            </a:r>
            <a:r>
              <a:rPr lang="ar-SA" b="1" dirty="0">
                <a:cs typeface="B Nazanin" panose="00000400000000000000" pitchFamily="2" charset="-78"/>
              </a:rPr>
              <a:t>را هم به آن ها آموزش مي دهيم </a:t>
            </a:r>
            <a:r>
              <a:rPr lang="ar-SA" b="1" dirty="0" smtClean="0">
                <a:cs typeface="B Nazanin" panose="00000400000000000000" pitchFamily="2" charset="-78"/>
              </a:rPr>
              <a:t>و </a:t>
            </a:r>
            <a:r>
              <a:rPr lang="ar-SA" b="1" dirty="0">
                <a:cs typeface="B Nazanin" panose="00000400000000000000" pitchFamily="2" charset="-78"/>
              </a:rPr>
              <a:t>مي گوييم در خريد اين نوع مواد دقت كنند و از دست فروشان چيزي نخرند . با دلايلي كه مي آوريم آن ها را از خريدن موادي كه باز هستند و در كنار خيابان هستند نهي مي كنيم مثلا گرد و غباري كه در اثر رفت و آمد مردم و ماشين ها روي اين مواد مي نشيند آن ها را آلوده مي </a:t>
            </a:r>
            <a:r>
              <a:rPr lang="ar-SA" b="1" dirty="0" smtClean="0">
                <a:cs typeface="B Nazanin" panose="00000400000000000000" pitchFamily="2" charset="-78"/>
              </a:rPr>
              <a:t>كند و</a:t>
            </a:r>
            <a:r>
              <a:rPr lang="ar-SA" b="1" dirty="0">
                <a:cs typeface="B Nazanin" panose="00000400000000000000" pitchFamily="2" charset="-78"/>
              </a:rPr>
              <a:t>....</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براي تدريس اين فصل هم مي توان از فيلم ها و تصاوير كمك گرفت و همين طور با اجراي نمايش تدريس كرد .</a:t>
            </a:r>
            <a:endParaRPr lang="en-US" b="1" dirty="0">
              <a:cs typeface="B Nazanin" panose="00000400000000000000" pitchFamily="2" charset="-78"/>
            </a:endParaRPr>
          </a:p>
          <a:p>
            <a:pPr algn="just">
              <a:lnSpc>
                <a:spcPct val="150000"/>
              </a:lnSpc>
            </a:pPr>
            <a:endParaRPr lang="en-US" dirty="0"/>
          </a:p>
        </p:txBody>
      </p:sp>
    </p:spTree>
    <p:extLst>
      <p:ext uri="{BB962C8B-B14F-4D97-AF65-F5344CB8AC3E}">
        <p14:creationId xmlns:p14="http://schemas.microsoft.com/office/powerpoint/2010/main" val="27671072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367727"/>
            <a:ext cx="4519413" cy="6117321"/>
          </a:xfrm>
          <a:prstGeom prst="rect">
            <a:avLst/>
          </a:prstGeom>
        </p:spPr>
      </p:pic>
    </p:spTree>
    <p:extLst>
      <p:ext uri="{BB962C8B-B14F-4D97-AF65-F5344CB8AC3E}">
        <p14:creationId xmlns:p14="http://schemas.microsoft.com/office/powerpoint/2010/main" val="2714975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88640"/>
            <a:ext cx="7125113" cy="924475"/>
          </a:xfrm>
        </p:spPr>
        <p:txBody>
          <a:bodyPr/>
          <a:lstStyle/>
          <a:p>
            <a:pPr algn="r" rtl="1"/>
            <a:r>
              <a:rPr lang="fa-IR" dirty="0" smtClean="0">
                <a:cs typeface="B Titr" panose="00000700000000000000" pitchFamily="2" charset="-78"/>
              </a:rPr>
              <a:t>فصل اوّل:(دانستنیهای معلم)</a:t>
            </a:r>
            <a:endParaRPr lang="en-US" dirty="0">
              <a:cs typeface="B Titr" panose="00000700000000000000" pitchFamily="2" charset="-78"/>
            </a:endParaRPr>
          </a:p>
        </p:txBody>
      </p:sp>
      <p:sp>
        <p:nvSpPr>
          <p:cNvPr id="3" name="Content Placeholder 2"/>
          <p:cNvSpPr>
            <a:spLocks noGrp="1"/>
          </p:cNvSpPr>
          <p:nvPr>
            <p:ph idx="1"/>
          </p:nvPr>
        </p:nvSpPr>
        <p:spPr>
          <a:xfrm>
            <a:off x="107504" y="1124744"/>
            <a:ext cx="8928991" cy="5616623"/>
          </a:xfrm>
        </p:spPr>
        <p:txBody>
          <a:bodyPr>
            <a:normAutofit/>
          </a:bodyPr>
          <a:lstStyle/>
          <a:p>
            <a:pPr algn="just" rtl="1">
              <a:lnSpc>
                <a:spcPct val="150000"/>
              </a:lnSpc>
            </a:pPr>
            <a:r>
              <a:rPr lang="fa-IR" sz="1400" b="1" dirty="0">
                <a:cs typeface="B Nazanin" panose="00000400000000000000" pitchFamily="2" charset="-78"/>
              </a:rPr>
              <a:t>برای انجام یک فعالیّت علمی باید مشاهده ، یادداشت برداری ، گزارش از روی یادداشت ها و نتیجه گیری دقیق داشته باشیم . مشاهده یعنی از حواس پنج گانه ی خود برای جمع آوری اطلاعات و شناخت چیزها استفاده کنیم .گردش و بازدید باعث ایجاد حس کنجکاوی می شود و فرصتی برای مشاهده است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حواس پنج گانه : حس بویایی ، حس چشایی ، حس لامسه ، حس شنوایی ، حس بینایی است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برای ثبت مشاهدات یادداشت برداری می کنیم و گاه نیز برای ضبط مشاهدات از فیلم و عکس هم استفاده کرد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از یادداشت مشاهدات برای بیان دقیق ، زمان گزارش دادن استفاده می شود .</a:t>
            </a:r>
            <a:endParaRPr lang="en-US" sz="1400" b="1" dirty="0">
              <a:cs typeface="B Nazanin" panose="00000400000000000000" pitchFamily="2" charset="-78"/>
            </a:endParaRPr>
          </a:p>
          <a:p>
            <a:pPr algn="just" rtl="1">
              <a:lnSpc>
                <a:spcPct val="150000"/>
              </a:lnSpc>
            </a:pPr>
            <a:r>
              <a:rPr lang="fa-IR" sz="1400" b="1" dirty="0">
                <a:cs typeface="B Nazanin" panose="00000400000000000000" pitchFamily="2" charset="-78"/>
              </a:rPr>
              <a:t>یک یادداشت خوب باید جملات درست و دقیق داشته باشد و نظر شخصی در آن موثر نباشد . تمام مراحل یادداشت و بررسی شود و مطالب اضافه حذف شود . باید زمان و مکان و افراد و وسیله ها و پدیده ها نیز کاملاً مشخص باشد . گزارش به بیان مشاهده از روی یادداشت ها با جملات درست و دقیق می گویند . بعد از بیان گزارش می توان بعضی از اتّفاق ها را آزمایش کرد و مطمئن شد پدیده ای که چند بار تکرار شده اتّفاقی نبوده و قانون دار رخ داده است . </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30634976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88640"/>
            <a:ext cx="7125113" cy="924475"/>
          </a:xfrm>
        </p:spPr>
        <p:txBody>
          <a:bodyPr/>
          <a:lstStyle/>
          <a:p>
            <a:pPr algn="r" rtl="1"/>
            <a:r>
              <a:rPr lang="fa-IR" dirty="0" smtClean="0">
                <a:cs typeface="B Titr" panose="00000700000000000000" pitchFamily="2" charset="-78"/>
              </a:rPr>
              <a:t>فصل دوازده:</a:t>
            </a:r>
            <a:endParaRPr lang="en-US" dirty="0">
              <a:cs typeface="B Titr" panose="00000700000000000000" pitchFamily="2" charset="-78"/>
            </a:endParaRPr>
          </a:p>
        </p:txBody>
      </p:sp>
      <p:sp>
        <p:nvSpPr>
          <p:cNvPr id="3" name="Content Placeholder 2"/>
          <p:cNvSpPr>
            <a:spLocks noGrp="1"/>
          </p:cNvSpPr>
          <p:nvPr>
            <p:ph idx="1"/>
          </p:nvPr>
        </p:nvSpPr>
        <p:spPr>
          <a:xfrm>
            <a:off x="179512" y="1196752"/>
            <a:ext cx="8784975" cy="5400599"/>
          </a:xfrm>
        </p:spPr>
        <p:txBody>
          <a:bodyPr>
            <a:normAutofit/>
          </a:bodyPr>
          <a:lstStyle/>
          <a:p>
            <a:pPr algn="just" rtl="1">
              <a:lnSpc>
                <a:spcPct val="150000"/>
              </a:lnSpc>
            </a:pPr>
            <a:r>
              <a:rPr lang="ar-SA" b="1" dirty="0">
                <a:cs typeface="B Nazanin" panose="00000400000000000000" pitchFamily="2" charset="-78"/>
              </a:rPr>
              <a:t>چیزهای اطراف ما ، مادّه نام دارند. مادّه جا می گیرد . بعضی از مادّه ها ، جای کم تر و بعضی از مادّه ها ، جای </a:t>
            </a:r>
            <a:r>
              <a:rPr lang="ar-SA" b="1" dirty="0" smtClean="0">
                <a:cs typeface="B Nazanin" panose="00000400000000000000" pitchFamily="2" charset="-78"/>
              </a:rPr>
              <a:t>بیشتری </a:t>
            </a:r>
            <a:r>
              <a:rPr lang="ar-SA" b="1" dirty="0">
                <a:cs typeface="B Nazanin" panose="00000400000000000000" pitchFamily="2" charset="-78"/>
              </a:rPr>
              <a:t>می گیرند . مثلاً هندوانه از سیب بزرگ تر است و جای بیش تری می گیرد . گیلاس از سیب </a:t>
            </a:r>
            <a:r>
              <a:rPr lang="fa-IR" b="1" dirty="0" smtClean="0">
                <a:cs typeface="B Nazanin" panose="00000400000000000000" pitchFamily="2" charset="-78"/>
              </a:rPr>
              <a:t>     </a:t>
            </a:r>
            <a:r>
              <a:rPr lang="ar-SA" b="1" dirty="0" smtClean="0">
                <a:cs typeface="B Nazanin" panose="00000400000000000000" pitchFamily="2" charset="-78"/>
              </a:rPr>
              <a:t>کوچک </a:t>
            </a:r>
            <a:r>
              <a:rPr lang="ar-SA" b="1" dirty="0">
                <a:cs typeface="B Nazanin" panose="00000400000000000000" pitchFamily="2" charset="-78"/>
              </a:rPr>
              <a:t>تر است و جای کم تری می گیرد.</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چیزهایی که شکل معّینی دارند ، جامد نامیده می شوند ؛ مثل : گردو ، بادام ، پسته ، کتاب ، مداد ، کلید ، کفش ، قند و ......</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چیزهایی که از خود ، شکل معّینی ندارند و آن ها را در هر ظرفی بریزیم ، به شکل همان ظرف در می آیند ، مایع نامیده می شوند . مثل : آب ، شربت ، شیر ، دوغ ، نوشابه ، چای ، آب لیمو ، ......</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گرما باعث می شود که مواد ، تغییر حالت دهند . مثلاً شکلات ، جامد است . اگر به اندازه ی کافی گرم شود ، مایع می شود . اگر شکلات مایع را در ظرف آب و یخ یا در یخچال قرار دهیم که سرد شود دوباره جامد </a:t>
            </a:r>
            <a:r>
              <a:rPr lang="fa-IR" b="1" dirty="0" smtClean="0">
                <a:cs typeface="B Nazanin" panose="00000400000000000000" pitchFamily="2" charset="-78"/>
              </a:rPr>
              <a:t>     </a:t>
            </a:r>
            <a:r>
              <a:rPr lang="ar-SA" b="1" dirty="0" smtClean="0">
                <a:cs typeface="B Nazanin" panose="00000400000000000000" pitchFamily="2" charset="-78"/>
              </a:rPr>
              <a:t>می </a:t>
            </a:r>
            <a:r>
              <a:rPr lang="ar-SA" b="1" dirty="0">
                <a:cs typeface="B Nazanin" panose="00000400000000000000" pitchFamily="2" charset="-78"/>
              </a:rPr>
              <a:t>شود . اگر مایع ، به اندازه ی کافی سرد شود ، جامد می شود . مثلاً : آب ( مایع ) یخ ( جامد ) اگر جامد به اندازه ی کافی گرم شود ، مایع می شود . مثلاً : یخ ( جامد ) آب ( مایع ) </a:t>
            </a:r>
            <a:endParaRPr lang="en-US" b="1" dirty="0">
              <a:cs typeface="B Nazanin" panose="00000400000000000000" pitchFamily="2" charset="-78"/>
            </a:endParaRPr>
          </a:p>
          <a:p>
            <a:pPr algn="just"/>
            <a:endParaRPr lang="en-US" dirty="0"/>
          </a:p>
        </p:txBody>
      </p:sp>
    </p:spTree>
    <p:extLst>
      <p:ext uri="{BB962C8B-B14F-4D97-AF65-F5344CB8AC3E}">
        <p14:creationId xmlns:p14="http://schemas.microsoft.com/office/powerpoint/2010/main" val="24056813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44624"/>
            <a:ext cx="7125113" cy="924475"/>
          </a:xfrm>
        </p:spPr>
        <p:txBody>
          <a:bodyPr/>
          <a:lstStyle/>
          <a:p>
            <a:pPr algn="r" rtl="1"/>
            <a:r>
              <a:rPr lang="ar-SA" dirty="0">
                <a:cs typeface="B Titr" panose="00000700000000000000" pitchFamily="2" charset="-78"/>
              </a:rPr>
              <a:t>دانستنی ها برای </a:t>
            </a:r>
            <a:r>
              <a:rPr lang="ar-SA" dirty="0" smtClean="0">
                <a:cs typeface="B Titr" panose="00000700000000000000" pitchFamily="2" charset="-78"/>
              </a:rPr>
              <a:t>معلم</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79512" y="980728"/>
            <a:ext cx="8856983" cy="5616623"/>
          </a:xfrm>
        </p:spPr>
        <p:txBody>
          <a:bodyPr/>
          <a:lstStyle/>
          <a:p>
            <a:pPr algn="just" rtl="1">
              <a:lnSpc>
                <a:spcPct val="150000"/>
              </a:lnSpc>
            </a:pPr>
            <a:r>
              <a:rPr lang="ar-SA" b="1" dirty="0" smtClean="0">
                <a:cs typeface="B Nazanin" panose="00000400000000000000" pitchFamily="2" charset="-78"/>
              </a:rPr>
              <a:t>همه</a:t>
            </a:r>
            <a:r>
              <a:rPr lang="fa-IR" b="1" dirty="0" smtClean="0">
                <a:cs typeface="B Nazanin" panose="00000400000000000000" pitchFamily="2" charset="-78"/>
              </a:rPr>
              <a:t> ی </a:t>
            </a:r>
            <a:r>
              <a:rPr lang="ar-SA" b="1" dirty="0" smtClean="0">
                <a:cs typeface="B Nazanin" panose="00000400000000000000" pitchFamily="2" charset="-78"/>
              </a:rPr>
              <a:t>چیزهایی </a:t>
            </a:r>
            <a:r>
              <a:rPr lang="ar-SA" b="1" dirty="0">
                <a:cs typeface="B Nazanin" panose="00000400000000000000" pitchFamily="2" charset="-78"/>
              </a:rPr>
              <a:t>که در اطراف خود می بینیم از ماده ساخته شده است. مواد دارای جرم و وزن هستند و فضا را اشغال می کنند.</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مواد عموماً به سه حالت جامد، مایع و گاز بوده و از ذرّات کوچکی به نام مولکول تشکیل شده اند. در مواد جامد مولکول های مواد بسیار نزدیک یکدیگر قرار دارند و چون حرکت و جابه جایی کمی دارند، به شکل ثابتی دیده می شوند. مولکول های موادّ مایع از یکدیگر فاصله دارند و حرکت و لرزش آن ها نسبت به جامدها بیشتر است. به همین دلیل به شکل ظرفی که در آن قرار می گیرند، درمی آیند.</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بعضی چیزها مثل صدا، نور و گرما و … که در اطراف ما وجود دارد و ما از طریق حواسمان به آنها پی می بریم، ماده نیستند، زیرا نه جرم دارند و نه فضایی را اشغال می کنند. توجّه فرمایید که این مطالب فقط برای آموزگار است و لزومی ندارد به دانش آموزان انتقال یابد.</a:t>
            </a:r>
            <a:endParaRPr lang="en-US" b="1" dirty="0">
              <a:cs typeface="B Nazanin" panose="00000400000000000000" pitchFamily="2" charset="-78"/>
            </a:endParaRPr>
          </a:p>
        </p:txBody>
      </p:sp>
    </p:spTree>
    <p:extLst>
      <p:ext uri="{BB962C8B-B14F-4D97-AF65-F5344CB8AC3E}">
        <p14:creationId xmlns:p14="http://schemas.microsoft.com/office/powerpoint/2010/main" val="32540697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88640"/>
            <a:ext cx="7125113" cy="924475"/>
          </a:xfrm>
        </p:spPr>
        <p:txBody>
          <a:bodyPr/>
          <a:lstStyle/>
          <a:p>
            <a:pPr algn="r" rtl="1"/>
            <a:r>
              <a:rPr lang="ar-SA" dirty="0">
                <a:cs typeface="B Titr" panose="00000700000000000000" pitchFamily="2" charset="-78"/>
              </a:rPr>
              <a:t>نکات آموزشی و فعّالیّت های </a:t>
            </a:r>
            <a:r>
              <a:rPr lang="ar-SA" dirty="0" smtClean="0">
                <a:cs typeface="B Titr" panose="00000700000000000000" pitchFamily="2" charset="-78"/>
              </a:rPr>
              <a:t>پیشنهادی</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79512" y="1124744"/>
            <a:ext cx="8964488" cy="5472607"/>
          </a:xfrm>
        </p:spPr>
        <p:txBody>
          <a:bodyPr>
            <a:normAutofit/>
          </a:bodyPr>
          <a:lstStyle/>
          <a:p>
            <a:pPr algn="just" rtl="1">
              <a:lnSpc>
                <a:spcPct val="160000"/>
              </a:lnSpc>
            </a:pPr>
            <a:r>
              <a:rPr lang="ar-SA" sz="1600" b="1" dirty="0" smtClean="0">
                <a:cs typeface="B Nazanin" panose="00000400000000000000" pitchFamily="2" charset="-78"/>
              </a:rPr>
              <a:t>درس </a:t>
            </a:r>
            <a:r>
              <a:rPr lang="ar-SA" sz="1600" b="1" dirty="0">
                <a:cs typeface="B Nazanin" panose="00000400000000000000" pitchFamily="2" charset="-78"/>
              </a:rPr>
              <a:t>جشن در مدرسه به عنوان یک زمینه )تم( مناسب برای اجرا در مدرسه انتخاب شده است تا </a:t>
            </a:r>
            <a:r>
              <a:rPr lang="ar-SA" sz="1600" b="1" dirty="0" smtClean="0">
                <a:cs typeface="B Nazanin" panose="00000400000000000000" pitchFamily="2" charset="-78"/>
              </a:rPr>
              <a:t>دانش</a:t>
            </a:r>
            <a:r>
              <a:rPr lang="fa-IR" sz="1600" b="1" dirty="0" smtClean="0">
                <a:cs typeface="B Nazanin" panose="00000400000000000000" pitchFamily="2" charset="-78"/>
              </a:rPr>
              <a:t> </a:t>
            </a:r>
            <a:r>
              <a:rPr lang="ar-SA" sz="1600" b="1" dirty="0" smtClean="0">
                <a:cs typeface="B Nazanin" panose="00000400000000000000" pitchFamily="2" charset="-78"/>
              </a:rPr>
              <a:t>آموزان </a:t>
            </a:r>
            <a:r>
              <a:rPr lang="ar-SA" sz="1600" b="1" dirty="0">
                <a:cs typeface="B Nazanin" panose="00000400000000000000" pitchFamily="2" charset="-78"/>
              </a:rPr>
              <a:t>مفاهیم </a:t>
            </a:r>
            <a:r>
              <a:rPr lang="ar-SA" sz="1600" b="1" dirty="0" smtClean="0">
                <a:cs typeface="B Nazanin" panose="00000400000000000000" pitchFamily="2" charset="-78"/>
              </a:rPr>
              <a:t>علمی</a:t>
            </a:r>
            <a:r>
              <a:rPr lang="fa-IR" sz="1600" b="1" dirty="0" smtClean="0">
                <a:cs typeface="B Nazanin" panose="00000400000000000000" pitchFamily="2" charset="-78"/>
              </a:rPr>
              <a:t> </a:t>
            </a:r>
            <a:r>
              <a:rPr lang="ar-SA" sz="1600" b="1" dirty="0" smtClean="0">
                <a:cs typeface="B Nazanin" panose="00000400000000000000" pitchFamily="2" charset="-78"/>
              </a:rPr>
              <a:t>را </a:t>
            </a:r>
            <a:r>
              <a:rPr lang="ar-SA" sz="1600" b="1" dirty="0">
                <a:cs typeface="B Nazanin" panose="00000400000000000000" pitchFamily="2" charset="-78"/>
              </a:rPr>
              <a:t>در محیطی شاد و توأم با بازی کشف کنند و یاد بگیرند. دانش آموزان با هدایت معلّم و با </a:t>
            </a:r>
            <a:r>
              <a:rPr lang="ar-SA" sz="1600" b="1" dirty="0" smtClean="0">
                <a:cs typeface="B Nazanin" panose="00000400000000000000" pitchFamily="2" charset="-78"/>
              </a:rPr>
              <a:t>به</a:t>
            </a:r>
            <a:r>
              <a:rPr lang="fa-IR" sz="1600" b="1" dirty="0" smtClean="0">
                <a:cs typeface="B Nazanin" panose="00000400000000000000" pitchFamily="2" charset="-78"/>
              </a:rPr>
              <a:t> </a:t>
            </a:r>
            <a:r>
              <a:rPr lang="ar-SA" sz="1600" b="1" dirty="0" smtClean="0">
                <a:cs typeface="B Nazanin" panose="00000400000000000000" pitchFamily="2" charset="-78"/>
              </a:rPr>
              <a:t>کارگیری </a:t>
            </a:r>
            <a:r>
              <a:rPr lang="ar-SA" sz="1600" b="1" dirty="0">
                <a:cs typeface="B Nazanin" panose="00000400000000000000" pitchFamily="2" charset="-78"/>
              </a:rPr>
              <a:t>حواس پنج </a:t>
            </a:r>
            <a:r>
              <a:rPr lang="ar-SA" sz="1600" b="1" dirty="0" smtClean="0">
                <a:cs typeface="B Nazanin" panose="00000400000000000000" pitchFamily="2" charset="-78"/>
              </a:rPr>
              <a:t>گانه</a:t>
            </a:r>
            <a:r>
              <a:rPr lang="fa-IR" sz="1600" b="1" dirty="0" smtClean="0">
                <a:cs typeface="B Nazanin" panose="00000400000000000000" pitchFamily="2" charset="-78"/>
              </a:rPr>
              <a:t> </a:t>
            </a:r>
            <a:r>
              <a:rPr lang="ar-SA" sz="1600" b="1" dirty="0" smtClean="0">
                <a:cs typeface="B Nazanin" panose="00000400000000000000" pitchFamily="2" charset="-78"/>
              </a:rPr>
              <a:t> </a:t>
            </a:r>
            <a:r>
              <a:rPr lang="ar-SA" sz="1600" b="1" dirty="0">
                <a:cs typeface="B Nazanin" panose="00000400000000000000" pitchFamily="2" charset="-78"/>
              </a:rPr>
              <a:t>خود </a:t>
            </a:r>
            <a:r>
              <a:rPr lang="ar-SA" sz="1600" b="1" dirty="0" smtClean="0">
                <a:cs typeface="B Nazanin" panose="00000400000000000000" pitchFamily="2" charset="-78"/>
              </a:rPr>
              <a:t>خواص</a:t>
            </a:r>
            <a:r>
              <a:rPr lang="fa-IR" sz="1600" b="1" dirty="0" smtClean="0">
                <a:cs typeface="B Nazanin" panose="00000400000000000000" pitchFamily="2" charset="-78"/>
              </a:rPr>
              <a:t> </a:t>
            </a:r>
            <a:r>
              <a:rPr lang="ar-SA" sz="1600" b="1" dirty="0" smtClean="0">
                <a:cs typeface="B Nazanin" panose="00000400000000000000" pitchFamily="2" charset="-78"/>
              </a:rPr>
              <a:t>مواد </a:t>
            </a:r>
            <a:r>
              <a:rPr lang="ar-SA" sz="1600" b="1" dirty="0">
                <a:cs typeface="B Nazanin" panose="00000400000000000000" pitchFamily="2" charset="-78"/>
              </a:rPr>
              <a:t>را از طریق دیدن، </a:t>
            </a:r>
            <a:r>
              <a:rPr lang="ar-SA" sz="1600" b="1" dirty="0" smtClean="0">
                <a:cs typeface="B Nazanin" panose="00000400000000000000" pitchFamily="2" charset="-78"/>
              </a:rPr>
              <a:t>لمس</a:t>
            </a:r>
            <a:r>
              <a:rPr lang="fa-IR" sz="1600" b="1" dirty="0" smtClean="0">
                <a:cs typeface="B Nazanin" panose="00000400000000000000" pitchFamily="2" charset="-78"/>
              </a:rPr>
              <a:t> </a:t>
            </a:r>
            <a:r>
              <a:rPr lang="ar-SA" sz="1600" b="1" dirty="0" smtClean="0">
                <a:cs typeface="B Nazanin" panose="00000400000000000000" pitchFamily="2" charset="-78"/>
              </a:rPr>
              <a:t>کردن</a:t>
            </a:r>
            <a:r>
              <a:rPr lang="ar-SA" sz="1600" b="1" dirty="0">
                <a:cs typeface="B Nazanin" panose="00000400000000000000" pitchFamily="2" charset="-78"/>
              </a:rPr>
              <a:t>، </a:t>
            </a:r>
            <a:r>
              <a:rPr lang="ar-SA" sz="1600" b="1" dirty="0" smtClean="0">
                <a:cs typeface="B Nazanin" panose="00000400000000000000" pitchFamily="2" charset="-78"/>
              </a:rPr>
              <a:t>مزه</a:t>
            </a:r>
            <a:r>
              <a:rPr lang="fa-IR" sz="1600" b="1" dirty="0" smtClean="0">
                <a:cs typeface="B Nazanin" panose="00000400000000000000" pitchFamily="2" charset="-78"/>
              </a:rPr>
              <a:t> </a:t>
            </a:r>
            <a:r>
              <a:rPr lang="ar-SA" sz="1600" b="1" dirty="0" smtClean="0">
                <a:cs typeface="B Nazanin" panose="00000400000000000000" pitchFamily="2" charset="-78"/>
              </a:rPr>
              <a:t>کردن </a:t>
            </a:r>
            <a:r>
              <a:rPr lang="ar-SA" sz="1600" b="1" dirty="0">
                <a:cs typeface="B Nazanin" panose="00000400000000000000" pitchFamily="2" charset="-78"/>
              </a:rPr>
              <a:t>و… بررسی، طبقه بندی و نامگذاری می کنند. در این مرحله است که دانش آموز می </a:t>
            </a:r>
            <a:r>
              <a:rPr lang="ar-SA" sz="1600" b="1" dirty="0" smtClean="0">
                <a:cs typeface="B Nazanin" panose="00000400000000000000" pitchFamily="2" charset="-78"/>
              </a:rPr>
              <a:t>تواند</a:t>
            </a:r>
            <a:r>
              <a:rPr lang="fa-IR" sz="1600" b="1" dirty="0" smtClean="0">
                <a:cs typeface="B Nazanin" panose="00000400000000000000" pitchFamily="2" charset="-78"/>
              </a:rPr>
              <a:t> </a:t>
            </a:r>
            <a:r>
              <a:rPr lang="ar-SA" sz="1600" b="1" dirty="0" smtClean="0">
                <a:cs typeface="B Nazanin" panose="00000400000000000000" pitchFamily="2" charset="-78"/>
              </a:rPr>
              <a:t>تعریف </a:t>
            </a:r>
            <a:r>
              <a:rPr lang="ar-SA" sz="1600" b="1" dirty="0">
                <a:cs typeface="B Nazanin" panose="00000400000000000000" pitchFamily="2" charset="-78"/>
              </a:rPr>
              <a:t>خود را با توجّه به تجربه هایی که کسب کرده اند، ارائه دهد.</a:t>
            </a:r>
            <a:endParaRPr lang="en-US" sz="1600" b="1" dirty="0">
              <a:cs typeface="B Nazanin" panose="00000400000000000000" pitchFamily="2" charset="-78"/>
            </a:endParaRPr>
          </a:p>
          <a:p>
            <a:pPr algn="just" rtl="1">
              <a:lnSpc>
                <a:spcPct val="160000"/>
              </a:lnSpc>
            </a:pPr>
            <a:r>
              <a:rPr lang="en-US" sz="1600" b="1" dirty="0">
                <a:cs typeface="B Nazanin" panose="00000400000000000000" pitchFamily="2" charset="-78"/>
              </a:rPr>
              <a:t> </a:t>
            </a:r>
            <a:r>
              <a:rPr lang="ar-SA" sz="1600" b="1" dirty="0">
                <a:cs typeface="B Nazanin" panose="00000400000000000000" pitchFamily="2" charset="-78"/>
              </a:rPr>
              <a:t>همکار گرامی برخی از موارد آموزشی برای تسهیل فعّالیّت های این درس پیشنهاد شده است. شما هم با درایت خود آن </a:t>
            </a:r>
            <a:r>
              <a:rPr lang="ar-SA" sz="1600" b="1" dirty="0" smtClean="0">
                <a:cs typeface="B Nazanin" panose="00000400000000000000" pitchFamily="2" charset="-78"/>
              </a:rPr>
              <a:t>را</a:t>
            </a:r>
            <a:r>
              <a:rPr lang="fa-IR" sz="1600" b="1" dirty="0" smtClean="0">
                <a:cs typeface="B Nazanin" panose="00000400000000000000" pitchFamily="2" charset="-78"/>
              </a:rPr>
              <a:t> </a:t>
            </a:r>
            <a:r>
              <a:rPr lang="ar-SA" sz="1600" b="1" dirty="0" smtClean="0">
                <a:cs typeface="B Nazanin" panose="00000400000000000000" pitchFamily="2" charset="-78"/>
              </a:rPr>
              <a:t>کامل </a:t>
            </a:r>
            <a:r>
              <a:rPr lang="ar-SA" sz="1600" b="1" dirty="0">
                <a:cs typeface="B Nazanin" panose="00000400000000000000" pitchFamily="2" charset="-78"/>
              </a:rPr>
              <a:t>تر کنید.</a:t>
            </a:r>
            <a:endParaRPr lang="en-US" sz="1600" b="1" dirty="0">
              <a:cs typeface="B Nazanin" panose="00000400000000000000" pitchFamily="2" charset="-78"/>
            </a:endParaRPr>
          </a:p>
          <a:p>
            <a:pPr algn="just" rtl="1">
              <a:lnSpc>
                <a:spcPct val="160000"/>
              </a:lnSpc>
            </a:pPr>
            <a:r>
              <a:rPr lang="en-US" sz="1600" b="1" dirty="0">
                <a:cs typeface="B Nazanin" panose="00000400000000000000" pitchFamily="2" charset="-78"/>
              </a:rPr>
              <a:t> </a:t>
            </a:r>
            <a:r>
              <a:rPr lang="ar-SA" sz="1600" b="1" dirty="0">
                <a:cs typeface="B Nazanin" panose="00000400000000000000" pitchFamily="2" charset="-78"/>
              </a:rPr>
              <a:t>قبل از تدریس، </a:t>
            </a:r>
            <a:r>
              <a:rPr lang="ar-SA" sz="1600" b="1" dirty="0" smtClean="0">
                <a:cs typeface="B Nazanin" panose="00000400000000000000" pitchFamily="2" charset="-78"/>
              </a:rPr>
              <a:t>درباره</a:t>
            </a:r>
            <a:r>
              <a:rPr lang="fa-IR" sz="1600" b="1" dirty="0" smtClean="0">
                <a:cs typeface="B Nazanin" panose="00000400000000000000" pitchFamily="2" charset="-78"/>
              </a:rPr>
              <a:t> ی </a:t>
            </a:r>
            <a:r>
              <a:rPr lang="ar-SA" sz="1600" b="1" dirty="0" smtClean="0">
                <a:cs typeface="B Nazanin" panose="00000400000000000000" pitchFamily="2" charset="-78"/>
              </a:rPr>
              <a:t> </a:t>
            </a:r>
            <a:r>
              <a:rPr lang="ar-SA" sz="1600" b="1" dirty="0">
                <a:cs typeface="B Nazanin" panose="00000400000000000000" pitchFamily="2" charset="-78"/>
              </a:rPr>
              <a:t>خوراکی های محلّی و قابل اجرا بودن آنها در کلاس اطّلاعات جمع آوری کنید و حداقل یک </a:t>
            </a:r>
            <a:r>
              <a:rPr lang="ar-SA" sz="1600" b="1" dirty="0" smtClean="0">
                <a:cs typeface="B Nazanin" panose="00000400000000000000" pitchFamily="2" charset="-78"/>
              </a:rPr>
              <a:t>بار</a:t>
            </a:r>
            <a:r>
              <a:rPr lang="fa-IR" sz="1600" b="1" dirty="0" smtClean="0">
                <a:cs typeface="B Nazanin" panose="00000400000000000000" pitchFamily="2" charset="-78"/>
              </a:rPr>
              <a:t> </a:t>
            </a:r>
            <a:r>
              <a:rPr lang="ar-SA" sz="1600" b="1" dirty="0" smtClean="0">
                <a:cs typeface="B Nazanin" panose="00000400000000000000" pitchFamily="2" charset="-78"/>
              </a:rPr>
              <a:t>خودتان </a:t>
            </a:r>
            <a:r>
              <a:rPr lang="ar-SA" sz="1600" b="1" dirty="0">
                <a:cs typeface="B Nazanin" panose="00000400000000000000" pitchFamily="2" charset="-78"/>
              </a:rPr>
              <a:t>آن را قبل از آموزش اجرا کنید تا متوجه نقاط قوت و کاست یهای آن برای اجرا در کلاس شوید.</a:t>
            </a:r>
            <a:endParaRPr lang="en-US" sz="1600" b="1" dirty="0">
              <a:cs typeface="B Nazanin" panose="00000400000000000000" pitchFamily="2" charset="-78"/>
            </a:endParaRPr>
          </a:p>
          <a:p>
            <a:pPr algn="just" rtl="1">
              <a:lnSpc>
                <a:spcPct val="160000"/>
              </a:lnSpc>
            </a:pPr>
            <a:r>
              <a:rPr lang="en-US" sz="1600" b="1" dirty="0">
                <a:cs typeface="B Nazanin" panose="00000400000000000000" pitchFamily="2" charset="-78"/>
              </a:rPr>
              <a:t> </a:t>
            </a:r>
            <a:r>
              <a:rPr lang="ar-SA" sz="1600" b="1" dirty="0">
                <a:cs typeface="B Nazanin" panose="00000400000000000000" pitchFamily="2" charset="-78"/>
              </a:rPr>
              <a:t>برای اجرای فعّالیّت ها می توانید از همکاری والدینی که اطلاعات کافی در این زمینه دارند بهره گیرید.</a:t>
            </a:r>
            <a:endParaRPr lang="en-US" sz="1600" b="1" dirty="0">
              <a:cs typeface="B Nazanin" panose="00000400000000000000" pitchFamily="2" charset="-78"/>
            </a:endParaRPr>
          </a:p>
          <a:p>
            <a:pPr algn="just">
              <a:lnSpc>
                <a:spcPct val="16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9360957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3" y="116633"/>
            <a:ext cx="7128792" cy="504056"/>
          </a:xfrm>
        </p:spPr>
        <p:txBody>
          <a:bodyPr/>
          <a:lstStyle/>
          <a:p>
            <a:pPr algn="r" rtl="1"/>
            <a:r>
              <a:rPr lang="fa-IR" dirty="0" smtClean="0">
                <a:cs typeface="B Titr" panose="00000700000000000000" pitchFamily="2" charset="-78"/>
              </a:rPr>
              <a:t>ادامه نکات آموزشی و فعالیت های پیشنهادی:</a:t>
            </a:r>
            <a:endParaRPr lang="en-US" dirty="0">
              <a:cs typeface="B Titr" panose="00000700000000000000" pitchFamily="2" charset="-78"/>
            </a:endParaRPr>
          </a:p>
        </p:txBody>
      </p:sp>
      <p:sp>
        <p:nvSpPr>
          <p:cNvPr id="3" name="Content Placeholder 2"/>
          <p:cNvSpPr>
            <a:spLocks noGrp="1"/>
          </p:cNvSpPr>
          <p:nvPr>
            <p:ph idx="1"/>
          </p:nvPr>
        </p:nvSpPr>
        <p:spPr>
          <a:xfrm>
            <a:off x="107504" y="764704"/>
            <a:ext cx="8928992" cy="5976663"/>
          </a:xfrm>
        </p:spPr>
        <p:txBody>
          <a:bodyPr>
            <a:normAutofit fontScale="77500" lnSpcReduction="20000"/>
          </a:bodyPr>
          <a:lstStyle/>
          <a:p>
            <a:pPr algn="just" rtl="1">
              <a:lnSpc>
                <a:spcPct val="150000"/>
              </a:lnSpc>
            </a:pPr>
            <a:r>
              <a:rPr lang="ar-SA" sz="1500" b="1" dirty="0">
                <a:cs typeface="B Nazanin" panose="00000400000000000000" pitchFamily="2" charset="-78"/>
              </a:rPr>
              <a:t>درس جشن در مدرسه با فعالیت های گروهی آغاز می شود. بنابراین لازم است </a:t>
            </a:r>
            <a:r>
              <a:rPr lang="ar-SA" sz="1500" b="1" dirty="0" smtClean="0">
                <a:cs typeface="B Nazanin" panose="00000400000000000000" pitchFamily="2" charset="-78"/>
              </a:rPr>
              <a:t>درباره</a:t>
            </a:r>
            <a:r>
              <a:rPr lang="fa-IR" sz="1500" b="1" dirty="0" smtClean="0">
                <a:cs typeface="B Nazanin" panose="00000400000000000000" pitchFamily="2" charset="-78"/>
              </a:rPr>
              <a:t> </a:t>
            </a:r>
            <a:r>
              <a:rPr lang="ar-SA" sz="1500" b="1" dirty="0" smtClean="0">
                <a:cs typeface="B Nazanin" panose="00000400000000000000" pitchFamily="2" charset="-78"/>
              </a:rPr>
              <a:t>روش کارگروهی </a:t>
            </a:r>
            <a:r>
              <a:rPr lang="ar-SA" sz="1500" b="1" dirty="0">
                <a:cs typeface="B Nazanin" panose="00000400000000000000" pitchFamily="2" charset="-78"/>
              </a:rPr>
              <a:t>با دانش آموزان تعامل داشته باشید و مطمئن شوید که آنها درباره هماهنگی با اعضای گروه و نقش و مسئولیّت های خود آگاهی کافی دارند. به عبارتی در مورد چگونگی انجام کارگروهی به اتّفاق نظر برسند تا با تمرین کار گروهی بتوانند در آینده با نقش های خود در جامعه بیشتر آشنا شوند. نقش معلّم در این فرایند هدایتگری و راهنمایی است. بنابراین دانش آموزان خود، مفهوم ماده و حالت های آن را باید کشف کنند و شما در صورت لزوم، اصلاح خواهید کرد. سازماندهی کلاس درس مثل تغییر میز و نیمکت ها یا استفاده از مکان های مناسب دیگر مستلزم برنامه ریزی از قبل است.</a:t>
            </a:r>
            <a:endParaRPr lang="en-US" sz="1500" b="1" dirty="0">
              <a:cs typeface="B Nazanin" panose="00000400000000000000" pitchFamily="2" charset="-78"/>
            </a:endParaRPr>
          </a:p>
          <a:p>
            <a:pPr algn="just" rtl="1">
              <a:lnSpc>
                <a:spcPct val="150000"/>
              </a:lnSpc>
            </a:pPr>
            <a:r>
              <a:rPr lang="en-US" sz="1500" b="1" dirty="0">
                <a:cs typeface="B Nazanin" panose="00000400000000000000" pitchFamily="2" charset="-78"/>
              </a:rPr>
              <a:t> </a:t>
            </a:r>
            <a:r>
              <a:rPr lang="ar-SA" sz="1500" b="1" dirty="0">
                <a:cs typeface="B Nazanin" panose="00000400000000000000" pitchFamily="2" charset="-78"/>
              </a:rPr>
              <a:t>در هر مرحله از فعّالیّت ها مطمئن شوید که دانش آموزان علاوه بر لذّت بردن از انجام کارگروهی، نکات ایمنی و بهداشتی را رعایت می کنند.</a:t>
            </a:r>
            <a:endParaRPr lang="en-US" sz="1500" b="1" dirty="0">
              <a:cs typeface="B Nazanin" panose="00000400000000000000" pitchFamily="2" charset="-78"/>
            </a:endParaRPr>
          </a:p>
          <a:p>
            <a:pPr algn="just" rtl="1">
              <a:lnSpc>
                <a:spcPct val="150000"/>
              </a:lnSpc>
            </a:pPr>
            <a:r>
              <a:rPr lang="en-US" sz="1500" b="1" dirty="0">
                <a:cs typeface="B Nazanin" panose="00000400000000000000" pitchFamily="2" charset="-78"/>
              </a:rPr>
              <a:t> </a:t>
            </a:r>
            <a:r>
              <a:rPr lang="ar-SA" sz="1500" b="1" dirty="0">
                <a:cs typeface="B Nazanin" panose="00000400000000000000" pitchFamily="2" charset="-78"/>
              </a:rPr>
              <a:t>دانش آموزان پس از انتخاب و تأیید فهرست خوراکی های خود، آن را متناسب با فرایند آموزش هر بار طبقه بندی کرده و موادی را اضافه یا حذف می کنند. سپس فهرست جدید خود را گزارش داده و با فهرست گروه های دیگر مقایسه می کنند.</a:t>
            </a:r>
            <a:endParaRPr lang="en-US" sz="1500" b="1" dirty="0">
              <a:cs typeface="B Nazanin" panose="00000400000000000000" pitchFamily="2" charset="-78"/>
            </a:endParaRPr>
          </a:p>
          <a:p>
            <a:pPr algn="just" rtl="1">
              <a:lnSpc>
                <a:spcPct val="150000"/>
              </a:lnSpc>
            </a:pPr>
            <a:r>
              <a:rPr lang="en-US" sz="1500" b="1" dirty="0">
                <a:cs typeface="B Nazanin" panose="00000400000000000000" pitchFamily="2" charset="-78"/>
              </a:rPr>
              <a:t> </a:t>
            </a:r>
            <a:r>
              <a:rPr lang="ar-SA" sz="1500" b="1" dirty="0">
                <a:cs typeface="B Nazanin" panose="00000400000000000000" pitchFamily="2" charset="-78"/>
              </a:rPr>
              <a:t>در هنگام اجرای فعّالیّت ها به مدیریت زمان توجّه شود. تهیّه پوستر یا روزنامه دیواری از آنچه انجام داده اند یا طرّاحی </a:t>
            </a:r>
            <a:r>
              <a:rPr lang="ar-SA" sz="1500" b="1" dirty="0" smtClean="0">
                <a:cs typeface="B Nazanin" panose="00000400000000000000" pitchFamily="2" charset="-78"/>
              </a:rPr>
              <a:t>و</a:t>
            </a:r>
            <a:r>
              <a:rPr lang="fa-IR" sz="1500" b="1" dirty="0" smtClean="0">
                <a:cs typeface="B Nazanin" panose="00000400000000000000" pitchFamily="2" charset="-78"/>
              </a:rPr>
              <a:t> </a:t>
            </a:r>
            <a:r>
              <a:rPr lang="ar-SA" sz="1500" b="1" dirty="0" smtClean="0">
                <a:cs typeface="B Nazanin" panose="00000400000000000000" pitchFamily="2" charset="-78"/>
              </a:rPr>
              <a:t>انجام </a:t>
            </a:r>
            <a:r>
              <a:rPr lang="ar-SA" sz="1500" b="1" dirty="0">
                <a:cs typeface="B Nazanin" panose="00000400000000000000" pitchFamily="2" charset="-78"/>
              </a:rPr>
              <a:t>آزمایش ها کمک به تثبیت آموخته هایشان می کند و نشان </a:t>
            </a:r>
            <a:r>
              <a:rPr lang="ar-SA" sz="1500" b="1" dirty="0" smtClean="0">
                <a:cs typeface="B Nazanin" panose="00000400000000000000" pitchFamily="2" charset="-78"/>
              </a:rPr>
              <a:t>دهنده</a:t>
            </a:r>
            <a:r>
              <a:rPr lang="fa-IR" sz="1500" b="1" dirty="0" smtClean="0">
                <a:cs typeface="B Nazanin" panose="00000400000000000000" pitchFamily="2" charset="-78"/>
              </a:rPr>
              <a:t> </a:t>
            </a:r>
            <a:r>
              <a:rPr lang="ar-SA" sz="1500" b="1" dirty="0" smtClean="0">
                <a:cs typeface="B Nazanin" panose="00000400000000000000" pitchFamily="2" charset="-78"/>
              </a:rPr>
              <a:t>این </a:t>
            </a:r>
            <a:r>
              <a:rPr lang="ar-SA" sz="1500" b="1" dirty="0">
                <a:cs typeface="B Nazanin" panose="00000400000000000000" pitchFamily="2" charset="-78"/>
              </a:rPr>
              <a:t>است که هر دانش آموز تا چه حد به اهداف دست یافته است.</a:t>
            </a:r>
            <a:endParaRPr lang="en-US" sz="1500" b="1" dirty="0">
              <a:cs typeface="B Nazanin" panose="00000400000000000000" pitchFamily="2" charset="-78"/>
            </a:endParaRPr>
          </a:p>
          <a:p>
            <a:pPr algn="just" rtl="1">
              <a:lnSpc>
                <a:spcPct val="150000"/>
              </a:lnSpc>
            </a:pPr>
            <a:r>
              <a:rPr lang="en-US" sz="1500" b="1" dirty="0">
                <a:cs typeface="B Nazanin" panose="00000400000000000000" pitchFamily="2" charset="-78"/>
              </a:rPr>
              <a:t> </a:t>
            </a:r>
            <a:r>
              <a:rPr lang="ar-SA" sz="1500" b="1" dirty="0">
                <a:cs typeface="B Nazanin" panose="00000400000000000000" pitchFamily="2" charset="-78"/>
              </a:rPr>
              <a:t>دانش آموزان در سال دوم با مفهوم جامد و مایع و اثر گرما بر آنها آشنا می شوند. حالت گاز را در سال سوم خواهند آموخت.</a:t>
            </a:r>
            <a:endParaRPr lang="en-US" sz="1500" b="1" dirty="0">
              <a:cs typeface="B Nazanin" panose="00000400000000000000" pitchFamily="2" charset="-78"/>
            </a:endParaRPr>
          </a:p>
          <a:p>
            <a:pPr algn="just" rtl="1">
              <a:lnSpc>
                <a:spcPct val="150000"/>
              </a:lnSpc>
            </a:pPr>
            <a:r>
              <a:rPr lang="en-US" sz="1500" b="1" dirty="0">
                <a:cs typeface="B Nazanin" panose="00000400000000000000" pitchFamily="2" charset="-78"/>
              </a:rPr>
              <a:t> </a:t>
            </a:r>
            <a:r>
              <a:rPr lang="ar-SA" sz="1500" b="1" dirty="0">
                <a:cs typeface="B Nazanin" panose="00000400000000000000" pitchFamily="2" charset="-78"/>
              </a:rPr>
              <a:t>ممکن است خوراکی های پیشنهادی کتاب درسی در تمام مناطق ایران موجود نباشد؛ مثل شکلات تخته ای که با شکلات </a:t>
            </a:r>
            <a:r>
              <a:rPr lang="ar-SA" sz="1500" b="1" dirty="0" smtClean="0">
                <a:cs typeface="B Nazanin" panose="00000400000000000000" pitchFamily="2" charset="-78"/>
              </a:rPr>
              <a:t>های</a:t>
            </a:r>
            <a:r>
              <a:rPr lang="fa-IR" sz="1500" b="1" dirty="0" smtClean="0">
                <a:cs typeface="B Nazanin" panose="00000400000000000000" pitchFamily="2" charset="-78"/>
              </a:rPr>
              <a:t> </a:t>
            </a:r>
            <a:r>
              <a:rPr lang="ar-SA" sz="1500" b="1" dirty="0" smtClean="0">
                <a:cs typeface="B Nazanin" panose="00000400000000000000" pitchFamily="2" charset="-78"/>
              </a:rPr>
              <a:t>معمولی </a:t>
            </a:r>
            <a:r>
              <a:rPr lang="ar-SA" sz="1500" b="1" dirty="0">
                <a:cs typeface="B Nazanin" panose="00000400000000000000" pitchFamily="2" charset="-78"/>
              </a:rPr>
              <a:t>و یا هر </a:t>
            </a:r>
            <a:r>
              <a:rPr lang="ar-SA" sz="1500" b="1" dirty="0" smtClean="0">
                <a:cs typeface="B Nazanin" panose="00000400000000000000" pitchFamily="2" charset="-78"/>
              </a:rPr>
              <a:t>ماده </a:t>
            </a:r>
            <a:r>
              <a:rPr lang="ar-SA" sz="1500" b="1" dirty="0">
                <a:cs typeface="B Nazanin" panose="00000400000000000000" pitchFamily="2" charset="-78"/>
              </a:rPr>
              <a:t>دیگری که اثر گرما بر مواد را در شرایط کلاس نشان دهد هم می شود این فعّالیّت را انجام داد.</a:t>
            </a:r>
            <a:endParaRPr lang="en-US" sz="1500" b="1" dirty="0">
              <a:cs typeface="B Nazanin" panose="00000400000000000000" pitchFamily="2" charset="-78"/>
            </a:endParaRPr>
          </a:p>
          <a:p>
            <a:pPr algn="just" rtl="1">
              <a:lnSpc>
                <a:spcPct val="150000"/>
              </a:lnSpc>
            </a:pPr>
            <a:r>
              <a:rPr lang="en-US" sz="1500" b="1" dirty="0">
                <a:cs typeface="B Nazanin" panose="00000400000000000000" pitchFamily="2" charset="-78"/>
              </a:rPr>
              <a:t> </a:t>
            </a:r>
            <a:r>
              <a:rPr lang="ar-SA" sz="1500" b="1" dirty="0">
                <a:cs typeface="B Nazanin" panose="00000400000000000000" pitchFamily="2" charset="-78"/>
              </a:rPr>
              <a:t>تعریف های مفاهیمی مانند ماده، جامد، مایع و اثر گرما بر مواد، زمانی ارزشمند است که دانش آموزان در طی فرایند </a:t>
            </a:r>
            <a:r>
              <a:rPr lang="ar-SA" sz="1500" b="1" dirty="0" smtClean="0">
                <a:cs typeface="B Nazanin" panose="00000400000000000000" pitchFamily="2" charset="-78"/>
              </a:rPr>
              <a:t>آموزش</a:t>
            </a:r>
            <a:r>
              <a:rPr lang="fa-IR" sz="1500" b="1" dirty="0" smtClean="0">
                <a:cs typeface="B Nazanin" panose="00000400000000000000" pitchFamily="2" charset="-78"/>
              </a:rPr>
              <a:t> </a:t>
            </a:r>
            <a:r>
              <a:rPr lang="ar-SA" sz="1500" b="1" dirty="0" smtClean="0">
                <a:cs typeface="B Nazanin" panose="00000400000000000000" pitchFamily="2" charset="-78"/>
              </a:rPr>
              <a:t>این </a:t>
            </a:r>
            <a:r>
              <a:rPr lang="ar-SA" sz="1500" b="1" dirty="0">
                <a:cs typeface="B Nazanin" panose="00000400000000000000" pitchFamily="2" charset="-78"/>
              </a:rPr>
              <a:t>درس و با انجام فعّالیّت هایی به آنها برسند، بنابراین از تعریف مستقیم آنها خودداری شود.</a:t>
            </a:r>
            <a:endParaRPr lang="en-US" sz="1500" b="1" dirty="0">
              <a:cs typeface="B Nazanin" panose="00000400000000000000" pitchFamily="2" charset="-78"/>
            </a:endParaRPr>
          </a:p>
          <a:p>
            <a:pPr algn="just" rtl="1">
              <a:lnSpc>
                <a:spcPct val="150000"/>
              </a:lnSpc>
            </a:pPr>
            <a:r>
              <a:rPr lang="en-US" sz="1500" b="1" dirty="0">
                <a:cs typeface="B Nazanin" panose="00000400000000000000" pitchFamily="2" charset="-78"/>
              </a:rPr>
              <a:t> </a:t>
            </a:r>
            <a:r>
              <a:rPr lang="ar-SA" sz="1500" b="1" dirty="0">
                <a:cs typeface="B Nazanin" panose="00000400000000000000" pitchFamily="2" charset="-78"/>
              </a:rPr>
              <a:t>برای فعّالیّت های کار در منزل، حتماً با نوشتن نامه یا جلسه های حضوری، والدین را هدایت کنید تا بدانند این فعّالیّت ها </a:t>
            </a:r>
            <a:r>
              <a:rPr lang="ar-SA" sz="1500" b="1" dirty="0" smtClean="0">
                <a:cs typeface="B Nazanin" panose="00000400000000000000" pitchFamily="2" charset="-78"/>
              </a:rPr>
              <a:t>هم</a:t>
            </a:r>
            <a:r>
              <a:rPr lang="fa-IR" sz="1500" b="1" dirty="0" smtClean="0">
                <a:cs typeface="B Nazanin" panose="00000400000000000000" pitchFamily="2" charset="-78"/>
              </a:rPr>
              <a:t> </a:t>
            </a:r>
            <a:r>
              <a:rPr lang="ar-SA" sz="1500" b="1" dirty="0" smtClean="0">
                <a:cs typeface="B Nazanin" panose="00000400000000000000" pitchFamily="2" charset="-78"/>
              </a:rPr>
              <a:t>بخشی </a:t>
            </a:r>
            <a:r>
              <a:rPr lang="ar-SA" sz="1500" b="1" dirty="0">
                <a:cs typeface="B Nazanin" panose="00000400000000000000" pitchFamily="2" charset="-78"/>
              </a:rPr>
              <a:t>از روند آموزش است.</a:t>
            </a:r>
            <a:endParaRPr lang="en-US" sz="1500" b="1" dirty="0">
              <a:cs typeface="B Nazanin" panose="00000400000000000000" pitchFamily="2" charset="-78"/>
            </a:endParaRPr>
          </a:p>
          <a:p>
            <a:pPr algn="just" rtl="1">
              <a:lnSpc>
                <a:spcPct val="150000"/>
              </a:lnSpc>
            </a:pPr>
            <a:r>
              <a:rPr lang="en-US" sz="1500" b="1" dirty="0">
                <a:cs typeface="B Nazanin" panose="00000400000000000000" pitchFamily="2" charset="-78"/>
              </a:rPr>
              <a:t> </a:t>
            </a:r>
            <a:r>
              <a:rPr lang="ar-SA" sz="1500" b="1" dirty="0">
                <a:cs typeface="B Nazanin" panose="00000400000000000000" pitchFamily="2" charset="-78"/>
              </a:rPr>
              <a:t>برای آوردن وسایل مورد نیاز به کلاس به امکاناتی که در هر خانواده وجود دارد، توجّه بفرمایید</a:t>
            </a:r>
            <a:r>
              <a:rPr lang="ar-SA" sz="1500" b="1" dirty="0" smtClean="0">
                <a:cs typeface="B Nazanin" panose="00000400000000000000" pitchFamily="2" charset="-78"/>
              </a:rPr>
              <a:t>.</a:t>
            </a:r>
            <a:endParaRPr lang="fa-IR" sz="1500" b="1" dirty="0" smtClean="0">
              <a:cs typeface="B Nazanin" panose="00000400000000000000" pitchFamily="2" charset="-78"/>
            </a:endParaRPr>
          </a:p>
          <a:p>
            <a:pPr algn="just" rtl="1">
              <a:lnSpc>
                <a:spcPct val="150000"/>
              </a:lnSpc>
            </a:pPr>
            <a:r>
              <a:rPr lang="ar-SA" sz="1500" b="1" dirty="0">
                <a:cs typeface="B Nazanin" panose="00000400000000000000" pitchFamily="2" charset="-78"/>
              </a:rPr>
              <a:t>نکته: برخی از دانش آموزان تصوّر می کنند که موادی مانند شکر، آرد یا عدس و … را وقتی در ظرفی مثل لیوان، کاسه یا </a:t>
            </a:r>
            <a:r>
              <a:rPr lang="ar-SA" sz="1500" b="1" dirty="0" smtClean="0">
                <a:cs typeface="B Nazanin" panose="00000400000000000000" pitchFamily="2" charset="-78"/>
              </a:rPr>
              <a:t>…</a:t>
            </a:r>
            <a:r>
              <a:rPr lang="fa-IR" sz="1500" b="1" dirty="0" smtClean="0">
                <a:cs typeface="B Nazanin" panose="00000400000000000000" pitchFamily="2" charset="-78"/>
              </a:rPr>
              <a:t> </a:t>
            </a:r>
            <a:r>
              <a:rPr lang="ar-SA" sz="1500" b="1" dirty="0" smtClean="0">
                <a:cs typeface="B Nazanin" panose="00000400000000000000" pitchFamily="2" charset="-78"/>
              </a:rPr>
              <a:t>می </a:t>
            </a:r>
            <a:r>
              <a:rPr lang="ar-SA" sz="1500" b="1" dirty="0">
                <a:cs typeface="B Nazanin" panose="00000400000000000000" pitchFamily="2" charset="-78"/>
              </a:rPr>
              <a:t>ریزیم، شکل همان ظرف را به خود می گیرند، جامد نیستند. پیشنهاد می شود که از آنها بخواهید تا یک دانه شکر، عدس یا … را </a:t>
            </a:r>
            <a:r>
              <a:rPr lang="ar-SA" sz="1500" b="1" dirty="0" smtClean="0">
                <a:cs typeface="B Nazanin" panose="00000400000000000000" pitchFamily="2" charset="-78"/>
              </a:rPr>
              <a:t>در</a:t>
            </a:r>
            <a:r>
              <a:rPr lang="fa-IR" sz="1500" b="1" dirty="0" smtClean="0">
                <a:cs typeface="B Nazanin" panose="00000400000000000000" pitchFamily="2" charset="-78"/>
              </a:rPr>
              <a:t> </a:t>
            </a:r>
            <a:r>
              <a:rPr lang="ar-SA" sz="1500" b="1" dirty="0" smtClean="0">
                <a:cs typeface="B Nazanin" panose="00000400000000000000" pitchFamily="2" charset="-78"/>
              </a:rPr>
              <a:t>ظرف </a:t>
            </a:r>
            <a:r>
              <a:rPr lang="ar-SA" sz="1500" b="1" dirty="0">
                <a:cs typeface="B Nazanin" panose="00000400000000000000" pitchFamily="2" charset="-78"/>
              </a:rPr>
              <a:t>های مختلف قرار بدهند و در عمل مشاهده کنند که آن ها را در هر ظرفی بگذارند به همان شکل اوّلیه باقی می مانند. </a:t>
            </a:r>
            <a:endParaRPr lang="en-US" sz="1500" b="1" dirty="0">
              <a:cs typeface="B Nazanin" panose="00000400000000000000" pitchFamily="2" charset="-78"/>
            </a:endParaRPr>
          </a:p>
          <a:p>
            <a:pPr algn="just" rtl="1"/>
            <a:endParaRPr lang="en-US" dirty="0">
              <a:cs typeface="B Nazanin" panose="00000400000000000000" pitchFamily="2" charset="-78"/>
            </a:endParaRPr>
          </a:p>
        </p:txBody>
      </p:sp>
    </p:spTree>
    <p:extLst>
      <p:ext uri="{BB962C8B-B14F-4D97-AF65-F5344CB8AC3E}">
        <p14:creationId xmlns:p14="http://schemas.microsoft.com/office/powerpoint/2010/main" val="17579690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smtClean="0">
                <a:cs typeface="B Titr" panose="00000700000000000000" pitchFamily="2" charset="-78"/>
              </a:rPr>
              <a:t>بررسی صفحات 82 و 83:</a:t>
            </a:r>
            <a:endParaRPr lang="en-US" dirty="0">
              <a:cs typeface="B Titr" panose="00000700000000000000" pitchFamily="2" charset="-78"/>
            </a:endParaRPr>
          </a:p>
        </p:txBody>
      </p:sp>
      <p:sp>
        <p:nvSpPr>
          <p:cNvPr id="3" name="Content Placeholder 2"/>
          <p:cNvSpPr>
            <a:spLocks noGrp="1"/>
          </p:cNvSpPr>
          <p:nvPr>
            <p:ph idx="1"/>
          </p:nvPr>
        </p:nvSpPr>
        <p:spPr>
          <a:xfrm>
            <a:off x="179512" y="1124744"/>
            <a:ext cx="8784975" cy="5544615"/>
          </a:xfrm>
        </p:spPr>
        <p:txBody>
          <a:bodyPr/>
          <a:lstStyle/>
          <a:p>
            <a:pPr algn="just" rtl="1">
              <a:lnSpc>
                <a:spcPct val="150000"/>
              </a:lnSpc>
            </a:pPr>
            <a:r>
              <a:rPr lang="ar-SA" b="1" dirty="0">
                <a:cs typeface="B Nazanin" panose="00000400000000000000" pitchFamily="2" charset="-78"/>
              </a:rPr>
              <a:t>صفحه ي 82 بچه ها در باره اين كه در يك جشن چه چيز هايي لازم است گفت و گو مي كنند و ما هم با سؤالاتي كه مي پرسيم آن ها براي انواع ماده ( جامد مايع و گاز ) آماده مي كنيم .</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صفحه 83: در اين </a:t>
            </a:r>
            <a:r>
              <a:rPr lang="ar-SA" b="1" dirty="0" smtClean="0">
                <a:cs typeface="B Nazanin" panose="00000400000000000000" pitchFamily="2" charset="-78"/>
              </a:rPr>
              <a:t>جا</a:t>
            </a:r>
            <a:r>
              <a:rPr lang="fa-IR" b="1" dirty="0" smtClean="0">
                <a:cs typeface="B Nazanin" panose="00000400000000000000" pitchFamily="2" charset="-78"/>
              </a:rPr>
              <a:t> </a:t>
            </a:r>
            <a:r>
              <a:rPr lang="ar-SA" b="1" dirty="0" smtClean="0">
                <a:cs typeface="B Nazanin" panose="00000400000000000000" pitchFamily="2" charset="-78"/>
              </a:rPr>
              <a:t>مفهو </a:t>
            </a:r>
            <a:r>
              <a:rPr lang="ar-SA" b="1" dirty="0">
                <a:cs typeface="B Nazanin" panose="00000400000000000000" pitchFamily="2" charset="-78"/>
              </a:rPr>
              <a:t>م مايع و جامد در خلال گفت و گو هايي كه به صورت پرسش و پاسخ مطرح </a:t>
            </a:r>
            <a:r>
              <a:rPr lang="fa-IR" b="1" dirty="0" smtClean="0">
                <a:cs typeface="B Nazanin" panose="00000400000000000000" pitchFamily="2" charset="-78"/>
              </a:rPr>
              <a:t>      </a:t>
            </a:r>
            <a:r>
              <a:rPr lang="ar-SA" b="1" dirty="0" smtClean="0">
                <a:cs typeface="B Nazanin" panose="00000400000000000000" pitchFamily="2" charset="-78"/>
              </a:rPr>
              <a:t>مي </a:t>
            </a:r>
            <a:r>
              <a:rPr lang="ar-SA" b="1" dirty="0">
                <a:cs typeface="B Nazanin" panose="00000400000000000000" pitchFamily="2" charset="-78"/>
              </a:rPr>
              <a:t>گردد آموزش داده مي شود . با جدا كردن موادي كه مايع است از موادي جامد است اين درس آموزش داده مي شود . راه هاي شناختن مواد جامد با نشان دادن انواع وسايل در كلاس از زبان خود بچه ها آموزش داده مي شود كه مي توانند نقاشي آن را بكشند و در هر كجا بگذارند تغييري نمي كند يعني شكل ثابت دارند . و براي آموزش مايع آب را در ظروف مختلف ريخته و بچه ها مي بينند كه شكل ثابتي ندارد </a:t>
            </a:r>
            <a:r>
              <a:rPr lang="ar-SA" b="1" dirty="0" smtClean="0">
                <a:cs typeface="B Nazanin" panose="00000400000000000000" pitchFamily="2" charset="-78"/>
              </a:rPr>
              <a:t>و </a:t>
            </a:r>
            <a:r>
              <a:rPr lang="ar-SA" b="1" dirty="0">
                <a:cs typeface="B Nazanin" panose="00000400000000000000" pitchFamily="2" charset="-78"/>
              </a:rPr>
              <a:t>به شكل ظرف خود در مي آيد و به بچه ها مي گويي به اين حالت ماده مايع مي گويند . البته قبل از آن ماده را با آن چه كه دور و برمان است آموزش مي دهيم .</a:t>
            </a:r>
            <a:endParaRPr lang="en-US" b="1" dirty="0">
              <a:cs typeface="B Nazanin" panose="00000400000000000000" pitchFamily="2" charset="-78"/>
            </a:endParaRPr>
          </a:p>
          <a:p>
            <a:pPr algn="just">
              <a:lnSpc>
                <a:spcPct val="150000"/>
              </a:lnSpc>
            </a:pPr>
            <a:endParaRPr lang="en-US" b="1" dirty="0">
              <a:cs typeface="B Nazanin" panose="00000400000000000000" pitchFamily="2" charset="-78"/>
            </a:endParaRPr>
          </a:p>
        </p:txBody>
      </p:sp>
    </p:spTree>
    <p:extLst>
      <p:ext uri="{BB962C8B-B14F-4D97-AF65-F5344CB8AC3E}">
        <p14:creationId xmlns:p14="http://schemas.microsoft.com/office/powerpoint/2010/main" val="21157680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91" y="116632"/>
            <a:ext cx="7125113" cy="924475"/>
          </a:xfrm>
        </p:spPr>
        <p:txBody>
          <a:bodyPr/>
          <a:lstStyle/>
          <a:p>
            <a:pPr algn="r" rtl="1"/>
            <a:r>
              <a:rPr lang="fa-IR" dirty="0" smtClean="0">
                <a:cs typeface="B Titr" panose="00000700000000000000" pitchFamily="2" charset="-78"/>
              </a:rPr>
              <a:t>بررسی صفحات 84، 85، 86 و 87:</a:t>
            </a:r>
            <a:endParaRPr lang="en-US" dirty="0">
              <a:cs typeface="B Titr" panose="00000700000000000000" pitchFamily="2" charset="-78"/>
            </a:endParaRPr>
          </a:p>
        </p:txBody>
      </p:sp>
      <p:sp>
        <p:nvSpPr>
          <p:cNvPr id="3" name="Content Placeholder 2"/>
          <p:cNvSpPr>
            <a:spLocks noGrp="1"/>
          </p:cNvSpPr>
          <p:nvPr>
            <p:ph idx="1"/>
          </p:nvPr>
        </p:nvSpPr>
        <p:spPr>
          <a:xfrm>
            <a:off x="179512" y="980728"/>
            <a:ext cx="8784975" cy="5616623"/>
          </a:xfrm>
        </p:spPr>
        <p:txBody>
          <a:bodyPr>
            <a:normAutofit/>
          </a:bodyPr>
          <a:lstStyle/>
          <a:p>
            <a:pPr algn="just" rtl="1">
              <a:lnSpc>
                <a:spcPct val="150000"/>
              </a:lnSpc>
            </a:pPr>
            <a:r>
              <a:rPr lang="ar-SA" b="1" dirty="0">
                <a:cs typeface="B Nazanin" panose="00000400000000000000" pitchFamily="2" charset="-78"/>
              </a:rPr>
              <a:t>صفحه ي 84 : در اين صفحه تعريف ماده آموزش داده مي </a:t>
            </a:r>
            <a:r>
              <a:rPr lang="ar-SA" b="1" dirty="0" smtClean="0">
                <a:cs typeface="B Nazanin" panose="00000400000000000000" pitchFamily="2" charset="-78"/>
              </a:rPr>
              <a:t>شود و </a:t>
            </a:r>
            <a:r>
              <a:rPr lang="ar-SA" b="1" dirty="0">
                <a:cs typeface="B Nazanin" panose="00000400000000000000" pitchFamily="2" charset="-78"/>
              </a:rPr>
              <a:t>بچه ها مي فهمند به هر چه كه </a:t>
            </a:r>
            <a:r>
              <a:rPr lang="fa-IR" b="1" dirty="0" smtClean="0">
                <a:cs typeface="B Nazanin" panose="00000400000000000000" pitchFamily="2" charset="-78"/>
              </a:rPr>
              <a:t>در اطراف ما وجود دارد </a:t>
            </a:r>
            <a:r>
              <a:rPr lang="ar-SA" b="1" dirty="0" smtClean="0">
                <a:cs typeface="B Nazanin" panose="00000400000000000000" pitchFamily="2" charset="-78"/>
              </a:rPr>
              <a:t>ماده </a:t>
            </a:r>
            <a:r>
              <a:rPr lang="ar-SA" b="1" dirty="0">
                <a:cs typeface="B Nazanin" panose="00000400000000000000" pitchFamily="2" charset="-78"/>
              </a:rPr>
              <a:t>مي </a:t>
            </a:r>
            <a:r>
              <a:rPr lang="ar-SA" b="1" dirty="0" smtClean="0">
                <a:cs typeface="B Nazanin" panose="00000400000000000000" pitchFamily="2" charset="-78"/>
              </a:rPr>
              <a:t>گويند و </a:t>
            </a:r>
            <a:r>
              <a:rPr lang="ar-SA" b="1" dirty="0">
                <a:cs typeface="B Nazanin" panose="00000400000000000000" pitchFamily="2" charset="-78"/>
              </a:rPr>
              <a:t>در باره ي آيه ي قرآني هم گفت و گو مي كنيم .</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صفحه ي 85 : در باره خواص جامد صحبت مي شود و اين كه جامد چيست و چه موقع جاي بيش تري </a:t>
            </a:r>
            <a:r>
              <a:rPr lang="fa-IR" b="1" dirty="0" smtClean="0">
                <a:cs typeface="B Nazanin" panose="00000400000000000000" pitchFamily="2" charset="-78"/>
              </a:rPr>
              <a:t>       </a:t>
            </a:r>
            <a:r>
              <a:rPr lang="ar-SA" b="1" dirty="0" smtClean="0">
                <a:cs typeface="B Nazanin" panose="00000400000000000000" pitchFamily="2" charset="-78"/>
              </a:rPr>
              <a:t>مي </a:t>
            </a:r>
            <a:r>
              <a:rPr lang="ar-SA" b="1" dirty="0">
                <a:cs typeface="B Nazanin" panose="00000400000000000000" pitchFamily="2" charset="-78"/>
              </a:rPr>
              <a:t>گيرد و چه موقع جاي كمتري مي گيرد صحبت مي كنيم . در واقع حجم را آموزش مي دهيم . بچه </a:t>
            </a:r>
            <a:r>
              <a:rPr lang="ar-SA" b="1" dirty="0" smtClean="0">
                <a:cs typeface="B Nazanin" panose="00000400000000000000" pitchFamily="2" charset="-78"/>
              </a:rPr>
              <a:t>ها</a:t>
            </a:r>
            <a:r>
              <a:rPr lang="fa-IR" b="1" dirty="0" smtClean="0">
                <a:cs typeface="B Nazanin" panose="00000400000000000000" pitchFamily="2" charset="-78"/>
              </a:rPr>
              <a:t> </a:t>
            </a:r>
            <a:r>
              <a:rPr lang="ar-SA" b="1" dirty="0" smtClean="0">
                <a:cs typeface="B Nazanin" panose="00000400000000000000" pitchFamily="2" charset="-78"/>
              </a:rPr>
              <a:t> </a:t>
            </a:r>
            <a:r>
              <a:rPr lang="fa-IR" b="1" dirty="0" smtClean="0">
                <a:cs typeface="B Nazanin" panose="00000400000000000000" pitchFamily="2" charset="-78"/>
              </a:rPr>
              <a:t>   </a:t>
            </a:r>
            <a:r>
              <a:rPr lang="ar-SA" b="1" dirty="0" smtClean="0">
                <a:cs typeface="B Nazanin" panose="00000400000000000000" pitchFamily="2" charset="-78"/>
              </a:rPr>
              <a:t>مي </a:t>
            </a:r>
            <a:r>
              <a:rPr lang="ar-SA" b="1" dirty="0">
                <a:cs typeface="B Nazanin" panose="00000400000000000000" pitchFamily="2" charset="-78"/>
              </a:rPr>
              <a:t>فهمند ماده جا مي گيرد برخي مواد جاي بيش تري مي گيرند و برخي مواد جاي كم تري مي گيرند .</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صفحه ي 86 : در باره ي مواد جامد صحبت مي كنيم كه هميشه شكل ثابتي دارند و اين را با آزمايشاتي كه انجام مي دهيم اثبات مي كنيم . هشدار هم در مورد شستن دست ها با آب و صابون قبل از استفاده از مواد خوراكي براي آزمايش مي باشد . يك تحقيق هم داده مي شود تا بچه ها در مورد موادي كه با آن سرو كار دارند و جامد هستند فهرستي را تهيه كرده و به كلاس ارائه كنند .</a:t>
            </a:r>
            <a:endParaRPr lang="en-US" b="1" dirty="0">
              <a:cs typeface="B Nazanin" panose="00000400000000000000" pitchFamily="2" charset="-78"/>
            </a:endParaRPr>
          </a:p>
          <a:p>
            <a:pPr algn="just" rtl="1">
              <a:lnSpc>
                <a:spcPct val="150000"/>
              </a:lnSpc>
            </a:pPr>
            <a:r>
              <a:rPr lang="ar-SA" b="1" dirty="0">
                <a:cs typeface="B Nazanin" panose="00000400000000000000" pitchFamily="2" charset="-78"/>
              </a:rPr>
              <a:t>صفحه ي 87 : در اين صفحه مفهوم مايع و تعريف آن آموزش داده مي شود </a:t>
            </a:r>
            <a:r>
              <a:rPr lang="ar-SA" b="1" dirty="0" smtClean="0">
                <a:cs typeface="B Nazanin" panose="00000400000000000000" pitchFamily="2" charset="-78"/>
              </a:rPr>
              <a:t>و </a:t>
            </a:r>
            <a:r>
              <a:rPr lang="ar-SA" b="1" dirty="0">
                <a:cs typeface="B Nazanin" panose="00000400000000000000" pitchFamily="2" charset="-78"/>
              </a:rPr>
              <a:t>بچه ها در مي يابند كه مايع يكي از حالت هاي ماده است كه به شكل ظرف خود در مي آيد و آزمايش كتاب را انجام مي دهيم . </a:t>
            </a:r>
            <a:r>
              <a:rPr lang="ar-SA" b="1" dirty="0" smtClean="0">
                <a:cs typeface="B Nazanin" panose="00000400000000000000" pitchFamily="2" charset="-78"/>
              </a:rPr>
              <a:t>تحقيق </a:t>
            </a:r>
            <a:r>
              <a:rPr lang="ar-SA" b="1" dirty="0">
                <a:cs typeface="B Nazanin" panose="00000400000000000000" pitchFamily="2" charset="-78"/>
              </a:rPr>
              <a:t>اين صفحه مربوط به جمع آوري فهرستي از مابعات مي باشد . </a:t>
            </a:r>
            <a:r>
              <a:rPr lang="ar-SA" b="1" dirty="0" smtClean="0">
                <a:cs typeface="B Nazanin" panose="00000400000000000000" pitchFamily="2" charset="-78"/>
              </a:rPr>
              <a:t>بچه </a:t>
            </a:r>
            <a:r>
              <a:rPr lang="ar-SA" b="1" dirty="0">
                <a:cs typeface="B Nazanin" panose="00000400000000000000" pitchFamily="2" charset="-78"/>
              </a:rPr>
              <a:t>ها بتوانند تفاوت مايع و جامد رابيان كنند </a:t>
            </a:r>
            <a:r>
              <a:rPr lang="ar-SA" b="1" dirty="0" smtClean="0">
                <a:cs typeface="B Nazanin" panose="00000400000000000000" pitchFamily="2" charset="-78"/>
              </a:rPr>
              <a:t>.</a:t>
            </a:r>
            <a:endParaRPr lang="en-US" b="1" dirty="0">
              <a:cs typeface="B Nazanin" panose="00000400000000000000" pitchFamily="2" charset="-78"/>
            </a:endParaRPr>
          </a:p>
        </p:txBody>
      </p:sp>
    </p:spTree>
    <p:extLst>
      <p:ext uri="{BB962C8B-B14F-4D97-AF65-F5344CB8AC3E}">
        <p14:creationId xmlns:p14="http://schemas.microsoft.com/office/powerpoint/2010/main" val="7249722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375" y="188640"/>
            <a:ext cx="7125113" cy="924475"/>
          </a:xfrm>
        </p:spPr>
        <p:txBody>
          <a:bodyPr/>
          <a:lstStyle/>
          <a:p>
            <a:pPr algn="r" rtl="1"/>
            <a:r>
              <a:rPr lang="fa-IR" dirty="0" smtClean="0">
                <a:cs typeface="B Titr" panose="00000700000000000000" pitchFamily="2" charset="-78"/>
              </a:rPr>
              <a:t>بررسی صفحات 88 و 89:</a:t>
            </a:r>
            <a:endParaRPr lang="en-US" dirty="0">
              <a:cs typeface="B Titr" panose="00000700000000000000" pitchFamily="2" charset="-78"/>
            </a:endParaRPr>
          </a:p>
        </p:txBody>
      </p:sp>
      <p:sp>
        <p:nvSpPr>
          <p:cNvPr id="3" name="Content Placeholder 2"/>
          <p:cNvSpPr>
            <a:spLocks noGrp="1"/>
          </p:cNvSpPr>
          <p:nvPr>
            <p:ph idx="1"/>
          </p:nvPr>
        </p:nvSpPr>
        <p:spPr>
          <a:xfrm>
            <a:off x="107504" y="1124744"/>
            <a:ext cx="8712967" cy="5472607"/>
          </a:xfrm>
        </p:spPr>
        <p:txBody>
          <a:bodyPr/>
          <a:lstStyle/>
          <a:p>
            <a:pPr algn="just" rtl="1">
              <a:lnSpc>
                <a:spcPct val="200000"/>
              </a:lnSpc>
            </a:pPr>
            <a:r>
              <a:rPr lang="ar-SA" b="1" dirty="0">
                <a:cs typeface="B Nazanin" panose="00000400000000000000" pitchFamily="2" charset="-78"/>
              </a:rPr>
              <a:t>صفحه ي 88 در اين صفحه تبديل جامد به مايع آموزش داده مي شود . بالعكس . با يخ هم مي توانيم اين آزمايش را انجام دهيم .</a:t>
            </a:r>
            <a:endParaRPr lang="en-US" b="1" dirty="0">
              <a:cs typeface="B Nazanin" panose="00000400000000000000" pitchFamily="2" charset="-78"/>
            </a:endParaRPr>
          </a:p>
          <a:p>
            <a:pPr algn="just" rtl="1">
              <a:lnSpc>
                <a:spcPct val="200000"/>
              </a:lnSpc>
            </a:pPr>
            <a:r>
              <a:rPr lang="ar-SA" b="1" dirty="0">
                <a:cs typeface="B Nazanin" panose="00000400000000000000" pitchFamily="2" charset="-78"/>
              </a:rPr>
              <a:t>صفحه 89 : اين صفحه را در كلاس انجام مي دهيم و هشدارهاي لازم را كه در كتاب آمده است را نيز بيان مي كنيم . </a:t>
            </a:r>
            <a:r>
              <a:rPr lang="ar-SA" b="1" dirty="0" smtClean="0">
                <a:cs typeface="B Nazanin" panose="00000400000000000000" pitchFamily="2" charset="-78"/>
              </a:rPr>
              <a:t>كار </a:t>
            </a:r>
            <a:r>
              <a:rPr lang="ar-SA" b="1" dirty="0">
                <a:cs typeface="B Nazanin" panose="00000400000000000000" pitchFamily="2" charset="-78"/>
              </a:rPr>
              <a:t>در منزل را به صورت تحقيق مي دهيم تا انجام داده </a:t>
            </a:r>
            <a:r>
              <a:rPr lang="ar-SA" b="1" dirty="0" smtClean="0">
                <a:cs typeface="B Nazanin" panose="00000400000000000000" pitchFamily="2" charset="-78"/>
              </a:rPr>
              <a:t>و</a:t>
            </a:r>
            <a:r>
              <a:rPr lang="fa-IR" b="1" dirty="0" smtClean="0">
                <a:cs typeface="B Nazanin" panose="00000400000000000000" pitchFamily="2" charset="-78"/>
              </a:rPr>
              <a:t> </a:t>
            </a:r>
            <a:r>
              <a:rPr lang="ar-SA" b="1" dirty="0" smtClean="0">
                <a:cs typeface="B Nazanin" panose="00000400000000000000" pitchFamily="2" charset="-78"/>
              </a:rPr>
              <a:t>در </a:t>
            </a:r>
            <a:r>
              <a:rPr lang="ar-SA" b="1" dirty="0">
                <a:cs typeface="B Nazanin" panose="00000400000000000000" pitchFamily="2" charset="-78"/>
              </a:rPr>
              <a:t>كلاس توضيح دهند.</a:t>
            </a:r>
            <a:endParaRPr lang="en-US" b="1" dirty="0">
              <a:cs typeface="B Nazanin" panose="00000400000000000000" pitchFamily="2" charset="-78"/>
            </a:endParaRPr>
          </a:p>
          <a:p>
            <a:pPr algn="just" rtl="1">
              <a:lnSpc>
                <a:spcPct val="200000"/>
              </a:lnSpc>
            </a:pPr>
            <a:endParaRPr lang="en-US" b="1" dirty="0">
              <a:cs typeface="B Nazanin" panose="00000400000000000000" pitchFamily="2" charset="-78"/>
            </a:endParaRPr>
          </a:p>
        </p:txBody>
      </p:sp>
    </p:spTree>
    <p:extLst>
      <p:ext uri="{BB962C8B-B14F-4D97-AF65-F5344CB8AC3E}">
        <p14:creationId xmlns:p14="http://schemas.microsoft.com/office/powerpoint/2010/main" val="17158216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188640"/>
            <a:ext cx="4798050" cy="6480720"/>
          </a:xfrm>
          <a:prstGeom prst="rect">
            <a:avLst/>
          </a:prstGeom>
        </p:spPr>
      </p:pic>
    </p:spTree>
    <p:extLst>
      <p:ext uri="{BB962C8B-B14F-4D97-AF65-F5344CB8AC3E}">
        <p14:creationId xmlns:p14="http://schemas.microsoft.com/office/powerpoint/2010/main" val="18704200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7125113" cy="924475"/>
          </a:xfrm>
        </p:spPr>
        <p:txBody>
          <a:bodyPr/>
          <a:lstStyle/>
          <a:p>
            <a:pPr algn="r" rtl="1"/>
            <a:r>
              <a:rPr lang="fa-IR" dirty="0">
                <a:cs typeface="B Titr" panose="00000700000000000000" pitchFamily="2" charset="-78"/>
              </a:rPr>
              <a:t>فصل </a:t>
            </a:r>
            <a:r>
              <a:rPr lang="fa-IR" dirty="0" smtClean="0">
                <a:cs typeface="B Titr" panose="00000700000000000000" pitchFamily="2" charset="-78"/>
              </a:rPr>
              <a:t>سیزدهم:</a:t>
            </a:r>
            <a:endParaRPr lang="en-US" dirty="0">
              <a:cs typeface="B Titr" panose="00000700000000000000" pitchFamily="2" charset="-78"/>
            </a:endParaRPr>
          </a:p>
        </p:txBody>
      </p:sp>
      <p:sp>
        <p:nvSpPr>
          <p:cNvPr id="3" name="Content Placeholder 2"/>
          <p:cNvSpPr>
            <a:spLocks noGrp="1"/>
          </p:cNvSpPr>
          <p:nvPr>
            <p:ph idx="1"/>
          </p:nvPr>
        </p:nvSpPr>
        <p:spPr>
          <a:xfrm>
            <a:off x="179512" y="980728"/>
            <a:ext cx="8856983" cy="5688631"/>
          </a:xfrm>
        </p:spPr>
        <p:txBody>
          <a:bodyPr>
            <a:normAutofit/>
          </a:bodyPr>
          <a:lstStyle/>
          <a:p>
            <a:pPr algn="just" rtl="1">
              <a:lnSpc>
                <a:spcPct val="150000"/>
              </a:lnSpc>
            </a:pPr>
            <a:r>
              <a:rPr lang="fa-IR" sz="1400" b="1" dirty="0" smtClean="0">
                <a:cs typeface="B Nazanin" panose="00000400000000000000" pitchFamily="2" charset="-78"/>
              </a:rPr>
              <a:t>آب </a:t>
            </a:r>
            <a:r>
              <a:rPr lang="fa-IR" sz="1400" b="1" dirty="0">
                <a:cs typeface="B Nazanin" panose="00000400000000000000" pitchFamily="2" charset="-78"/>
              </a:rPr>
              <a:t>بر روی بعضی از مواد آثر می گذارد . مثلاً اگر روی خاک ، آب بریزیم به گل تبدیل می شود که از آن ، برای انجام کارهای ساختمان سازی ، سفال گری و مجسمه سازی استفاده می شود و اگر روی آرد ، آب بریزیم ، به شکل خمیر در می آید که از آن برای پخت نان استفاده می شود . آب روی مادّه های مختلف ، تغییرات متفاوتی ایجاد می کند .</a:t>
            </a:r>
          </a:p>
          <a:p>
            <a:pPr algn="just" rtl="1">
              <a:lnSpc>
                <a:spcPct val="150000"/>
              </a:lnSpc>
            </a:pPr>
            <a:r>
              <a:rPr lang="fa-IR" sz="1400" b="1" dirty="0">
                <a:cs typeface="B Nazanin" panose="00000400000000000000" pitchFamily="2" charset="-78"/>
              </a:rPr>
              <a:t>برای </a:t>
            </a:r>
            <a:r>
              <a:rPr lang="fa-IR" sz="1400" b="1" dirty="0" smtClean="0">
                <a:cs typeface="B Nazanin" panose="00000400000000000000" pitchFamily="2" charset="-78"/>
              </a:rPr>
              <a:t>نگهداری </a:t>
            </a:r>
            <a:r>
              <a:rPr lang="fa-IR" sz="1400" b="1" dirty="0">
                <a:cs typeface="B Nazanin" panose="00000400000000000000" pitchFamily="2" charset="-78"/>
              </a:rPr>
              <a:t>موادّ غذایی ، باید آن ها را در جای مناسب قرار دهیم تا بر اثر گرما و رطوبت ، خراب نشوند . بعضی از موادّ غذایی مانند میوه ها و نوشیدنی ها ، باید در جای سرد نگه داری شوند . بعضی از موادّ غذایی مانند شکلات باید در جای سرد و خشک نگه داری شوند و بعضی از موادّ عذایی مانند آجیل ، باید در جای خشک نگه داری شوند . </a:t>
            </a:r>
          </a:p>
          <a:p>
            <a:pPr algn="just" rtl="1">
              <a:lnSpc>
                <a:spcPct val="150000"/>
              </a:lnSpc>
            </a:pPr>
            <a:r>
              <a:rPr lang="fa-IR" sz="1400" b="1" dirty="0">
                <a:cs typeface="B Nazanin" panose="00000400000000000000" pitchFamily="2" charset="-78"/>
              </a:rPr>
              <a:t>برای شستن ظرف ها ، لباس ها ، دست و صورت و موها ، باید از شوینده ها ی مخصوص استفاده کنیم .</a:t>
            </a:r>
          </a:p>
          <a:p>
            <a:pPr algn="just" rtl="1">
              <a:lnSpc>
                <a:spcPct val="150000"/>
              </a:lnSpc>
            </a:pPr>
            <a:r>
              <a:rPr lang="fa-IR" sz="1400" b="1" dirty="0">
                <a:cs typeface="B Nazanin" panose="00000400000000000000" pitchFamily="2" charset="-78"/>
              </a:rPr>
              <a:t>زباله ها را قبل از دور ریختن ، باید جمع آوری و جداسازی کرد . زباله ها را می توان بازیافت کرد . </a:t>
            </a:r>
          </a:p>
          <a:p>
            <a:pPr algn="just" rtl="1">
              <a:lnSpc>
                <a:spcPct val="150000"/>
              </a:lnSpc>
            </a:pPr>
            <a:r>
              <a:rPr lang="fa-IR" sz="1400" b="1" dirty="0">
                <a:cs typeface="B Nazanin" panose="00000400000000000000" pitchFamily="2" charset="-78"/>
              </a:rPr>
              <a:t>بازیافت یعنی چیزهای دور </a:t>
            </a:r>
            <a:r>
              <a:rPr lang="fa-IR" sz="1400" b="1" dirty="0" smtClean="0">
                <a:cs typeface="B Nazanin" panose="00000400000000000000" pitchFamily="2" charset="-78"/>
              </a:rPr>
              <a:t>ریختنی </a:t>
            </a:r>
            <a:r>
              <a:rPr lang="fa-IR" sz="1400" b="1" dirty="0">
                <a:cs typeface="B Nazanin" panose="00000400000000000000" pitchFamily="2" charset="-78"/>
              </a:rPr>
              <a:t>را برای مصرف و استفاده ی دوباره آماده کنیم .</a:t>
            </a:r>
          </a:p>
          <a:p>
            <a:pPr algn="just" rtl="1">
              <a:lnSpc>
                <a:spcPct val="150000"/>
              </a:lnSpc>
            </a:pPr>
            <a:r>
              <a:rPr lang="fa-IR" sz="1400" b="1" dirty="0">
                <a:cs typeface="B Nazanin" panose="00000400000000000000" pitchFamily="2" charset="-78"/>
              </a:rPr>
              <a:t>بازیافت موادّ دور ریختنی به حفظ محیط زیست کمک می کند .</a:t>
            </a:r>
          </a:p>
          <a:p>
            <a:pPr algn="just" rtl="1">
              <a:lnSpc>
                <a:spcPct val="150000"/>
              </a:lnSpc>
            </a:pPr>
            <a:r>
              <a:rPr lang="fa-IR" sz="1400" b="1" dirty="0">
                <a:cs typeface="B Nazanin" panose="00000400000000000000" pitchFamily="2" charset="-78"/>
              </a:rPr>
              <a:t>موادّ دور ریختنی به سه دسته تقسیم بندی می شوند . موادّ خشک مانند : شیشه ، پلاستیک و قوطی . موادّ تر مانند : پوست میوه ها ، باقی مانده ی غذاها و سبزی ها و کاغذ های دور ریختنی و بی مصرف مانند : روزنامه ، مجلّه ، مقوای جعبه ها و کارتن ها . </a:t>
            </a:r>
            <a:endParaRPr lang="en-US" sz="1400" b="1" dirty="0">
              <a:cs typeface="B Nazanin" panose="00000400000000000000" pitchFamily="2" charset="-78"/>
            </a:endParaRPr>
          </a:p>
        </p:txBody>
      </p:sp>
    </p:spTree>
    <p:extLst>
      <p:ext uri="{BB962C8B-B14F-4D97-AF65-F5344CB8AC3E}">
        <p14:creationId xmlns:p14="http://schemas.microsoft.com/office/powerpoint/2010/main" val="19524286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7125113" cy="924475"/>
          </a:xfrm>
        </p:spPr>
        <p:txBody>
          <a:bodyPr/>
          <a:lstStyle/>
          <a:p>
            <a:pPr algn="r" rtl="1"/>
            <a:r>
              <a:rPr lang="fa-IR" b="1" dirty="0"/>
              <a:t>نکات آموزشی و فعّالیّت های </a:t>
            </a:r>
            <a:r>
              <a:rPr lang="fa-IR" b="1" dirty="0" smtClean="0"/>
              <a:t>پیشنهادی:</a:t>
            </a:r>
            <a:endParaRPr lang="en-US" b="1" dirty="0"/>
          </a:p>
        </p:txBody>
      </p:sp>
      <p:sp>
        <p:nvSpPr>
          <p:cNvPr id="3" name="Content Placeholder 2"/>
          <p:cNvSpPr>
            <a:spLocks noGrp="1"/>
          </p:cNvSpPr>
          <p:nvPr>
            <p:ph idx="1"/>
          </p:nvPr>
        </p:nvSpPr>
        <p:spPr>
          <a:xfrm>
            <a:off x="179512" y="1052736"/>
            <a:ext cx="8856983" cy="5544615"/>
          </a:xfrm>
        </p:spPr>
        <p:txBody>
          <a:bodyPr>
            <a:normAutofit/>
          </a:bodyPr>
          <a:lstStyle/>
          <a:p>
            <a:pPr algn="just" rtl="1">
              <a:lnSpc>
                <a:spcPct val="150000"/>
              </a:lnSpc>
            </a:pPr>
            <a:r>
              <a:rPr lang="fa-IR" sz="1400" b="1" dirty="0" smtClean="0">
                <a:cs typeface="B Nazanin" panose="00000400000000000000" pitchFamily="2" charset="-78"/>
              </a:rPr>
              <a:t>در </a:t>
            </a:r>
            <a:r>
              <a:rPr lang="fa-IR" sz="1400" b="1" dirty="0">
                <a:cs typeface="B Nazanin" panose="00000400000000000000" pitchFamily="2" charset="-78"/>
              </a:rPr>
              <a:t>این درس، پایان جشن به عنوان یک زمینه </a:t>
            </a:r>
            <a:r>
              <a:rPr lang="fa-IR" sz="1400" b="1" dirty="0" smtClean="0">
                <a:cs typeface="B Nazanin" panose="00000400000000000000" pitchFamily="2" charset="-78"/>
              </a:rPr>
              <a:t>(تم) </a:t>
            </a:r>
            <a:r>
              <a:rPr lang="fa-IR" sz="1400" b="1" dirty="0">
                <a:cs typeface="B Nazanin" panose="00000400000000000000" pitchFamily="2" charset="-78"/>
              </a:rPr>
              <a:t>مناسب برای اجرا در کلاس انتخاب شده است تا </a:t>
            </a:r>
            <a:r>
              <a:rPr lang="fa-IR" sz="1400" b="1" dirty="0" smtClean="0">
                <a:cs typeface="B Nazanin" panose="00000400000000000000" pitchFamily="2" charset="-78"/>
              </a:rPr>
              <a:t>دانش آموزان </a:t>
            </a:r>
            <a:r>
              <a:rPr lang="fa-IR" sz="1400" b="1" dirty="0">
                <a:cs typeface="B Nazanin" panose="00000400000000000000" pitchFamily="2" charset="-78"/>
              </a:rPr>
              <a:t>با قرار گرفتن در گرو ههای کاری و برای رسیدن به هدفی مشترک با هم کار کنند، از ایده های یکدیگر آگاهی پیدا کنند، به یکدیگر بازخورد بدهند و به یکدیگر کمک کنند تا بتوانند روابط سالمی داشته باشند</a:t>
            </a:r>
          </a:p>
          <a:p>
            <a:pPr algn="just" rtl="1">
              <a:lnSpc>
                <a:spcPct val="150000"/>
              </a:lnSpc>
            </a:pPr>
            <a:r>
              <a:rPr lang="fa-IR" sz="1400" b="1" dirty="0">
                <a:cs typeface="B Nazanin" panose="00000400000000000000" pitchFamily="2" charset="-78"/>
              </a:rPr>
              <a:t> همکار گرامی موارد زیر برای تسهیل آموزش این درس در نظر گرفته شده اند. با توجّه به شرایط محلّ تدریس خود اقدام به کامل تر کردن آن نموده و موارد دیگری را به متن اضافه کنید.</a:t>
            </a:r>
          </a:p>
          <a:p>
            <a:pPr algn="just" rtl="1">
              <a:lnSpc>
                <a:spcPct val="150000"/>
              </a:lnSpc>
            </a:pPr>
            <a:r>
              <a:rPr lang="fa-IR" sz="1400" b="1" dirty="0">
                <a:cs typeface="B Nazanin" panose="00000400000000000000" pitchFamily="2" charset="-78"/>
              </a:rPr>
              <a:t> در زمان استفاده از گچ در انجام فعّالیّت ها به حفظ سلامت دانش آموزان توجه ویژه شود؛ مثلاً بستن دستمال یا استفاده از ماسک برای دهان و بینی و در صورت داشتن عینک ایمنی از آن استفاده شود. شستن دست ها و پاکیزه کردن محیط از نکات ضروری دیگر است.</a:t>
            </a:r>
          </a:p>
          <a:p>
            <a:pPr algn="just" rtl="1">
              <a:lnSpc>
                <a:spcPct val="150000"/>
              </a:lnSpc>
            </a:pPr>
            <a:r>
              <a:rPr lang="fa-IR" sz="1400" b="1" dirty="0">
                <a:cs typeface="B Nazanin" panose="00000400000000000000" pitchFamily="2" charset="-78"/>
              </a:rPr>
              <a:t> استفاده از گچ و آب و چگونگی مخلوط کردن آنها با یکدیگر نیازمند تجربه است. لطفاً قبل از اجرای آنها در کلاس، </a:t>
            </a:r>
            <a:r>
              <a:rPr lang="fa-IR" sz="1400" b="1" dirty="0" smtClean="0">
                <a:cs typeface="B Nazanin" panose="00000400000000000000" pitchFamily="2" charset="-78"/>
              </a:rPr>
              <a:t>حداقل یک </a:t>
            </a:r>
            <a:r>
              <a:rPr lang="fa-IR" sz="1400" b="1" dirty="0">
                <a:cs typeface="B Nazanin" panose="00000400000000000000" pitchFamily="2" charset="-78"/>
              </a:rPr>
              <a:t>بار تجربه کنید.</a:t>
            </a:r>
          </a:p>
          <a:p>
            <a:pPr algn="just" rtl="1">
              <a:lnSpc>
                <a:spcPct val="150000"/>
              </a:lnSpc>
            </a:pPr>
            <a:r>
              <a:rPr lang="fa-IR" sz="1400" b="1" dirty="0">
                <a:cs typeface="B Nazanin" panose="00000400000000000000" pitchFamily="2" charset="-78"/>
              </a:rPr>
              <a:t> کتاب های علمی و داستانی که در آنها پیام هایی برای تولید زبالهٔ کمتر یا تفکیک زباله ها است را تهیّه کنید و در فرصت های مناسب آنها را در اختیار دانش آموزان قرار دهید.</a:t>
            </a:r>
          </a:p>
          <a:p>
            <a:pPr algn="just" rtl="1">
              <a:lnSpc>
                <a:spcPct val="150000"/>
              </a:lnSpc>
            </a:pPr>
            <a:r>
              <a:rPr lang="fa-IR" sz="1400" b="1" dirty="0">
                <a:cs typeface="B Nazanin" panose="00000400000000000000" pitchFamily="2" charset="-78"/>
              </a:rPr>
              <a:t> تشکیل گروه های حفظ محیط زیست در کلاس یا خارج از کلاس می تواند نگرش های مثبتی را در دانش آموزان ایجاد کند. آوردن وسایل مورد نیاز طراحی و انجام فعالیت ها )آزمایش و ساخت وسایل( </a:t>
            </a:r>
            <a:r>
              <a:rPr lang="fa-IR" sz="1400" b="1" dirty="0" smtClean="0">
                <a:cs typeface="B Nazanin" panose="00000400000000000000" pitchFamily="2" charset="-78"/>
              </a:rPr>
              <a:t>ارائه ی  </a:t>
            </a:r>
            <a:r>
              <a:rPr lang="fa-IR" sz="1400" b="1" dirty="0">
                <a:cs typeface="B Nazanin" panose="00000400000000000000" pitchFamily="2" charset="-78"/>
              </a:rPr>
              <a:t>گزارش شفاهی و کتبی </a:t>
            </a:r>
            <a:r>
              <a:rPr lang="fa-IR" sz="1400" b="1" dirty="0" smtClean="0">
                <a:cs typeface="B Nazanin" panose="00000400000000000000" pitchFamily="2" charset="-78"/>
              </a:rPr>
              <a:t>تهیه ی  </a:t>
            </a:r>
            <a:r>
              <a:rPr lang="fa-IR" sz="1400" b="1" dirty="0">
                <a:cs typeface="B Nazanin" panose="00000400000000000000" pitchFamily="2" charset="-78"/>
              </a:rPr>
              <a:t>پوستر و روزنامه دیواری ساخت یک دستگاه با استفاده از مواد قابل بازیافت </a:t>
            </a:r>
            <a:endParaRPr lang="en-US" sz="1400" b="1" dirty="0">
              <a:cs typeface="B Nazanin" panose="00000400000000000000" pitchFamily="2" charset="-78"/>
            </a:endParaRPr>
          </a:p>
        </p:txBody>
      </p:sp>
    </p:spTree>
    <p:extLst>
      <p:ext uri="{BB962C8B-B14F-4D97-AF65-F5344CB8AC3E}">
        <p14:creationId xmlns:p14="http://schemas.microsoft.com/office/powerpoint/2010/main" val="1908084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116632"/>
            <a:ext cx="7125113" cy="924475"/>
          </a:xfrm>
        </p:spPr>
        <p:txBody>
          <a:bodyPr/>
          <a:lstStyle/>
          <a:p>
            <a:pPr algn="r" rtl="1"/>
            <a:r>
              <a:rPr lang="fa-IR" dirty="0" smtClean="0">
                <a:cs typeface="B Titr" panose="00000700000000000000" pitchFamily="2" charset="-78"/>
              </a:rPr>
              <a:t>ارائه فصل اول:</a:t>
            </a:r>
            <a:endParaRPr lang="en-US" dirty="0">
              <a:cs typeface="B Titr" panose="00000700000000000000" pitchFamily="2" charset="-78"/>
            </a:endParaRPr>
          </a:p>
        </p:txBody>
      </p:sp>
      <p:sp>
        <p:nvSpPr>
          <p:cNvPr id="3" name="Content Placeholder 2"/>
          <p:cNvSpPr>
            <a:spLocks noGrp="1"/>
          </p:cNvSpPr>
          <p:nvPr>
            <p:ph idx="1"/>
          </p:nvPr>
        </p:nvSpPr>
        <p:spPr>
          <a:xfrm>
            <a:off x="179512" y="1052736"/>
            <a:ext cx="8784975" cy="5688631"/>
          </a:xfrm>
        </p:spPr>
        <p:txBody>
          <a:bodyPr>
            <a:normAutofit/>
          </a:bodyPr>
          <a:lstStyle/>
          <a:p>
            <a:pPr algn="just" rtl="1"/>
            <a:r>
              <a:rPr lang="fa-IR" sz="1400" b="1" dirty="0">
                <a:cs typeface="B Nazanin" panose="00000400000000000000" pitchFamily="2" charset="-78"/>
              </a:rPr>
              <a:t>ابتدا در کلاس با انجام نمایش توسط دانش آموزان ، در باره ی فواید حواس مفاهیمی را که سال گذشته خوانده اند را یاد آوری می کنم . مثلا با بستن چشم بتوانند وسیله ای را بردارند و یا شکلی را روی تخته بکشند . . برای گوش . با سؤلاتی که اگر گوش نداشتیم چه می شد ؟ برای چشایی : با نشان دادن محلول آب و قند و پرسیدن این که این چه مزه ای می دهد .؟ برای لامسه هم از دو ظرف آب سرد و گرم و پرسیدن این که کدام سرد و کدام گرم است ؟ برای بویایی نشان دادن دو شیشه عطر و پرسیدن این که بوی کدام بهتر است ؟ و سؤالاتی مشابه و پاسخ دادن دانش آموزان به آن و پی بردن به اهمیت داشتن حواس خوب . </a:t>
            </a:r>
            <a:endParaRPr lang="en-US" sz="1400" b="1" dirty="0">
              <a:cs typeface="B Nazanin" panose="00000400000000000000" pitchFamily="2" charset="-78"/>
            </a:endParaRPr>
          </a:p>
          <a:p>
            <a:pPr algn="just" rtl="1"/>
            <a:r>
              <a:rPr lang="fa-IR" sz="1400" b="1" dirty="0">
                <a:cs typeface="B Nazanin" panose="00000400000000000000" pitchFamily="2" charset="-78"/>
              </a:rPr>
              <a:t>وقتی دانش آموزان آمادگی پیدا کردند . به آن ها می فهمانیم که اگر برای دیدن یک چیز از چند حس استفاده کنند . مشاهده ی دقیق تری را انجام داده اند . مثلا برای دیدن یک گل از حواس بینایی - بویایی ولامسه می توان استفاده کرد . هرچه بهتر و بیش تر از حواس استفاده کنیم مشاهده ی ما دقیق تر است . حالا برای این که بتوانیم این مشاهده را به خاطر بسپاریم و برای دیگران تعریفذ کنیم بهترین راه این است که هر چه می بینیم یاد داشت کنیم . هم برای به خاطر آوردن خودمکان خوب است و هم بعد می توانیم با دقت تر مشاهده کنیم . </a:t>
            </a:r>
            <a:endParaRPr lang="en-US" sz="1400" b="1" dirty="0">
              <a:cs typeface="B Nazanin" panose="00000400000000000000" pitchFamily="2" charset="-78"/>
            </a:endParaRPr>
          </a:p>
          <a:p>
            <a:pPr algn="just" rtl="1"/>
            <a:r>
              <a:rPr lang="fa-IR" sz="1400" b="1" dirty="0">
                <a:cs typeface="B Nazanin" panose="00000400000000000000" pitchFamily="2" charset="-78"/>
              </a:rPr>
              <a:t>برای این منظور کاغذ هایی را که از قبل آماده کرده ایم و خط کشی شده و جدول طبقه بندی دارد را به دانش آموزان می دهم تا آن ها آن چه را که می بینند در آن یاد داشت کنند . ابتدا به صورت کلمه و بعد با زبان خودشان هر کدام را برای گروه خود توضیح دهند (چون هنوز جمله سازی را خوب نمی توانند انجام دهند . ) هر گروه که بیش ترین مشاهده را داشت کارت امتیاز می گیرد . هرچه چیزهایی که یاداشت کرده اند ریزتر و خلاقانه تر باشد در کلاس به آن اهمیت بیش تری داده می شود و ریز بینی دانش آموزان مورد تشویق قرار می گیرد . </a:t>
            </a:r>
            <a:endParaRPr lang="en-US" sz="1400" b="1" dirty="0">
              <a:cs typeface="B Nazanin" panose="00000400000000000000" pitchFamily="2" charset="-78"/>
            </a:endParaRPr>
          </a:p>
          <a:p>
            <a:pPr algn="just" rtl="1"/>
            <a:r>
              <a:rPr lang="fa-IR" sz="1400" b="1" dirty="0">
                <a:cs typeface="B Nazanin" panose="00000400000000000000" pitchFamily="2" charset="-78"/>
              </a:rPr>
              <a:t>نکات ایمنی هم با پرسش و پاسخی که صورت می گیرد به دانش آموزان آموزش داده می شود که هر چیزی را نچشند ،لمس نکنند ، بونکنند ،نبینند (نورمستقیم خورشید ) ،نشنوند(صداهای خیلی بلند) و نیز راه های مراقبت از آن ها باز هم از زبان کودکان آموزش داده می شود . </a:t>
            </a:r>
            <a:endParaRPr lang="en-US" sz="1400" b="1" dirty="0">
              <a:cs typeface="B Nazanin" panose="00000400000000000000" pitchFamily="2" charset="-78"/>
            </a:endParaRPr>
          </a:p>
          <a:p>
            <a:pPr algn="just" rtl="1"/>
            <a:r>
              <a:rPr lang="fa-IR" sz="1400" b="1" dirty="0">
                <a:cs typeface="B Nazanin" panose="00000400000000000000" pitchFamily="2" charset="-78"/>
              </a:rPr>
              <a:t>هرکدام از بچه ها یاد داشت هایی را از چیز هایی که مشاهده کرده اند ،می کنند . سپس یک برگه ی دیگر که مخصوص گروه است را بر می دارند و چیز هایی را که مشاهده کرده اند می نویسند و دیگر تکراری ندارند . آن گاه در کلاس آن چه دیده اند بیان می کنند . . و مورد تشویق قرار می گیرند .</a:t>
            </a:r>
            <a:endParaRPr lang="en-US" sz="1400" b="1" dirty="0">
              <a:cs typeface="B Nazanin" panose="00000400000000000000" pitchFamily="2" charset="-78"/>
            </a:endParaRPr>
          </a:p>
          <a:p>
            <a:pPr algn="just" rtl="1"/>
            <a:endParaRPr lang="en-US" sz="1400" b="1" dirty="0">
              <a:cs typeface="B Nazanin" panose="00000400000000000000" pitchFamily="2" charset="-78"/>
            </a:endParaRPr>
          </a:p>
        </p:txBody>
      </p:sp>
    </p:spTree>
    <p:extLst>
      <p:ext uri="{BB962C8B-B14F-4D97-AF65-F5344CB8AC3E}">
        <p14:creationId xmlns:p14="http://schemas.microsoft.com/office/powerpoint/2010/main" val="12886490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fa-IR" dirty="0" smtClean="0">
                <a:cs typeface="B Titr" panose="00000700000000000000" pitchFamily="2" charset="-78"/>
              </a:rPr>
              <a:t>بررسی صفحه 89:</a:t>
            </a:r>
            <a:endParaRPr lang="en-US" dirty="0">
              <a:cs typeface="B Titr" panose="00000700000000000000" pitchFamily="2" charset="-78"/>
            </a:endParaRPr>
          </a:p>
        </p:txBody>
      </p:sp>
      <p:sp>
        <p:nvSpPr>
          <p:cNvPr id="3" name="Content Placeholder 2"/>
          <p:cNvSpPr>
            <a:spLocks noGrp="1"/>
          </p:cNvSpPr>
          <p:nvPr>
            <p:ph idx="1"/>
          </p:nvPr>
        </p:nvSpPr>
        <p:spPr>
          <a:xfrm>
            <a:off x="395536" y="1196752"/>
            <a:ext cx="8496943" cy="5400599"/>
          </a:xfrm>
        </p:spPr>
        <p:txBody>
          <a:bodyPr/>
          <a:lstStyle/>
          <a:p>
            <a:pPr algn="just" rtl="1">
              <a:lnSpc>
                <a:spcPct val="200000"/>
              </a:lnSpc>
            </a:pPr>
            <a:r>
              <a:rPr lang="fa-IR" b="1" dirty="0" smtClean="0">
                <a:cs typeface="B Nazanin" panose="00000400000000000000" pitchFamily="2" charset="-78"/>
              </a:rPr>
              <a:t>در </a:t>
            </a:r>
            <a:r>
              <a:rPr lang="fa-IR" b="1" dirty="0">
                <a:cs typeface="B Nazanin" panose="00000400000000000000" pitchFamily="2" charset="-78"/>
              </a:rPr>
              <a:t>اين صفحه دانش آموزان تصوير خواني مي كنند و </a:t>
            </a:r>
            <a:r>
              <a:rPr lang="fa-IR" b="1" dirty="0" smtClean="0">
                <a:cs typeface="B Nazanin" panose="00000400000000000000" pitchFamily="2" charset="-78"/>
              </a:rPr>
              <a:t>درباره </a:t>
            </a:r>
            <a:r>
              <a:rPr lang="fa-IR" b="1" dirty="0">
                <a:cs typeface="B Nazanin" panose="00000400000000000000" pitchFamily="2" charset="-78"/>
              </a:rPr>
              <a:t>جدا كردن زباله گفت و گو مي كنند . فيلمي از بازيافت زباله </a:t>
            </a:r>
            <a:r>
              <a:rPr lang="fa-IR" b="1" dirty="0" smtClean="0">
                <a:cs typeface="B Nazanin" panose="00000400000000000000" pitchFamily="2" charset="-78"/>
              </a:rPr>
              <a:t>ها نشان </a:t>
            </a:r>
            <a:r>
              <a:rPr lang="fa-IR" b="1" dirty="0">
                <a:cs typeface="B Nazanin" panose="00000400000000000000" pitchFamily="2" charset="-78"/>
              </a:rPr>
              <a:t>داده مي شود </a:t>
            </a:r>
            <a:r>
              <a:rPr lang="fa-IR" b="1" dirty="0" smtClean="0">
                <a:cs typeface="B Nazanin" panose="00000400000000000000" pitchFamily="2" charset="-78"/>
              </a:rPr>
              <a:t>و </a:t>
            </a:r>
            <a:r>
              <a:rPr lang="fa-IR" b="1" dirty="0">
                <a:cs typeface="B Nazanin" panose="00000400000000000000" pitchFamily="2" charset="-78"/>
              </a:rPr>
              <a:t>نوع ماده اي كه در اين صفحه وجود دارد را بچه ها مي گويند كه جامد است يا مايع ؟ آن گاه اشاره اي به هواي داخل باد كنك ها مي شود و آمادگي براي آشنايي با نوع ديگري از مواد به نام گاز صورت مي گيرد .</a:t>
            </a:r>
            <a:endParaRPr lang="en-US" b="1" dirty="0">
              <a:cs typeface="B Nazanin" panose="00000400000000000000" pitchFamily="2" charset="-78"/>
            </a:endParaRPr>
          </a:p>
        </p:txBody>
      </p:sp>
    </p:spTree>
    <p:extLst>
      <p:ext uri="{BB962C8B-B14F-4D97-AF65-F5344CB8AC3E}">
        <p14:creationId xmlns:p14="http://schemas.microsoft.com/office/powerpoint/2010/main" val="10773011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88640"/>
            <a:ext cx="7125113" cy="924475"/>
          </a:xfrm>
        </p:spPr>
        <p:txBody>
          <a:bodyPr/>
          <a:lstStyle/>
          <a:p>
            <a:pPr algn="r" rtl="1"/>
            <a:r>
              <a:rPr lang="fa-IR" dirty="0" smtClean="0">
                <a:cs typeface="B Titr" panose="00000700000000000000" pitchFamily="2" charset="-78"/>
              </a:rPr>
              <a:t>بررسی صفحه 91:</a:t>
            </a:r>
            <a:endParaRPr lang="en-US" dirty="0">
              <a:cs typeface="B Titr" panose="00000700000000000000" pitchFamily="2" charset="-78"/>
            </a:endParaRPr>
          </a:p>
        </p:txBody>
      </p:sp>
      <p:sp>
        <p:nvSpPr>
          <p:cNvPr id="3" name="Content Placeholder 2"/>
          <p:cNvSpPr>
            <a:spLocks noGrp="1"/>
          </p:cNvSpPr>
          <p:nvPr>
            <p:ph idx="1"/>
          </p:nvPr>
        </p:nvSpPr>
        <p:spPr>
          <a:xfrm>
            <a:off x="251520" y="1196752"/>
            <a:ext cx="8709288" cy="5400600"/>
          </a:xfrm>
        </p:spPr>
        <p:txBody>
          <a:bodyPr>
            <a:normAutofit/>
          </a:bodyPr>
          <a:lstStyle/>
          <a:p>
            <a:pPr algn="just" rtl="1">
              <a:lnSpc>
                <a:spcPct val="200000"/>
              </a:lnSpc>
            </a:pPr>
            <a:r>
              <a:rPr lang="fa-IR" b="1" dirty="0" smtClean="0">
                <a:cs typeface="B Nazanin" panose="00000400000000000000" pitchFamily="2" charset="-78"/>
              </a:rPr>
              <a:t>در </a:t>
            </a:r>
            <a:r>
              <a:rPr lang="fa-IR" b="1" dirty="0">
                <a:cs typeface="B Nazanin" panose="00000400000000000000" pitchFamily="2" charset="-78"/>
              </a:rPr>
              <a:t>اين صفحه با چگونگي نگهداري باقي مانده از جشن و مهماني ها چه كنيم . از بچه ها مي خواهيم تحقيقي را در اين زمينه انجام دهند كه مادرشان پس از مهماني با باقي مانده ي مواد غذايي چه مي كند . </a:t>
            </a:r>
            <a:r>
              <a:rPr lang="fa-IR" b="1" dirty="0" smtClean="0">
                <a:cs typeface="B Nazanin" panose="00000400000000000000" pitchFamily="2" charset="-78"/>
              </a:rPr>
              <a:t>يادداشت </a:t>
            </a:r>
            <a:r>
              <a:rPr lang="fa-IR" b="1" dirty="0">
                <a:cs typeface="B Nazanin" panose="00000400000000000000" pitchFamily="2" charset="-78"/>
              </a:rPr>
              <a:t>كنند و در كلاس مطرح نمايند و پيشنهاد خود را براي نگهداري مواد غذايي از آن چه كه از مادرشان ياد گرفته اند بيان كنند .</a:t>
            </a:r>
            <a:endParaRPr lang="en-US" b="1" dirty="0">
              <a:cs typeface="B Nazanin" panose="00000400000000000000" pitchFamily="2" charset="-78"/>
            </a:endParaRPr>
          </a:p>
        </p:txBody>
      </p:sp>
    </p:spTree>
    <p:extLst>
      <p:ext uri="{BB962C8B-B14F-4D97-AF65-F5344CB8AC3E}">
        <p14:creationId xmlns:p14="http://schemas.microsoft.com/office/powerpoint/2010/main" val="18663978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fa-IR" dirty="0" smtClean="0">
                <a:cs typeface="B Titr" panose="00000700000000000000" pitchFamily="2" charset="-78"/>
              </a:rPr>
              <a:t>بررسی صفحات 92 و 93:</a:t>
            </a:r>
            <a:endParaRPr lang="en-US" dirty="0">
              <a:cs typeface="B Titr" panose="00000700000000000000" pitchFamily="2" charset="-78"/>
            </a:endParaRPr>
          </a:p>
        </p:txBody>
      </p:sp>
      <p:sp>
        <p:nvSpPr>
          <p:cNvPr id="3" name="Content Placeholder 2"/>
          <p:cNvSpPr>
            <a:spLocks noGrp="1"/>
          </p:cNvSpPr>
          <p:nvPr>
            <p:ph idx="1"/>
          </p:nvPr>
        </p:nvSpPr>
        <p:spPr>
          <a:xfrm>
            <a:off x="179512" y="1124744"/>
            <a:ext cx="8784975" cy="5616623"/>
          </a:xfrm>
        </p:spPr>
        <p:txBody>
          <a:bodyPr>
            <a:normAutofit/>
          </a:bodyPr>
          <a:lstStyle/>
          <a:p>
            <a:pPr algn="just" rtl="1">
              <a:lnSpc>
                <a:spcPct val="150000"/>
              </a:lnSpc>
            </a:pPr>
            <a:r>
              <a:rPr lang="fa-IR" b="1" dirty="0">
                <a:cs typeface="B Nazanin" panose="00000400000000000000" pitchFamily="2" charset="-78"/>
              </a:rPr>
              <a:t>صفحه ي 92 : در اين صفحه در باره ي طرز </a:t>
            </a:r>
            <a:r>
              <a:rPr lang="fa-IR" b="1" dirty="0" smtClean="0">
                <a:cs typeface="B Nazanin" panose="00000400000000000000" pitchFamily="2" charset="-78"/>
              </a:rPr>
              <a:t>نگهداري </a:t>
            </a:r>
            <a:r>
              <a:rPr lang="fa-IR" b="1" dirty="0">
                <a:cs typeface="B Nazanin" panose="00000400000000000000" pitchFamily="2" charset="-78"/>
              </a:rPr>
              <a:t>مواد را با انجام آزمايش فرا مي گيرند . آزمايش كتاب را در كلاس انجام مي دهند و براي نتيجه گيري و </a:t>
            </a:r>
            <a:r>
              <a:rPr lang="fa-IR" b="1" dirty="0" smtClean="0">
                <a:cs typeface="B Nazanin" panose="00000400000000000000" pitchFamily="2" charset="-78"/>
              </a:rPr>
              <a:t>يادداشت </a:t>
            </a:r>
            <a:r>
              <a:rPr lang="fa-IR" b="1" dirty="0">
                <a:cs typeface="B Nazanin" panose="00000400000000000000" pitchFamily="2" charset="-78"/>
              </a:rPr>
              <a:t>برداري آن را به خانه برده و به همراه خانواده آن را مشاهده مي كنند و به كلاس گزارش مي دهند و بعد از يك هفته به كلاس مي آورند .در اين صفحه بچه ها با پيش بيني كردن هم آشنا مي شوند ما بايد ابتدا </a:t>
            </a:r>
            <a:r>
              <a:rPr lang="fa-IR" b="1" dirty="0" smtClean="0">
                <a:cs typeface="B Nazanin" panose="00000400000000000000" pitchFamily="2" charset="-78"/>
              </a:rPr>
              <a:t>مفهوم </a:t>
            </a:r>
            <a:r>
              <a:rPr lang="fa-IR" b="1" dirty="0">
                <a:cs typeface="B Nazanin" panose="00000400000000000000" pitchFamily="2" charset="-78"/>
              </a:rPr>
              <a:t>خود پيش بيني را به دانش آموزان بياموزيم و سپس </a:t>
            </a:r>
            <a:r>
              <a:rPr lang="fa-IR" b="1" dirty="0" smtClean="0">
                <a:cs typeface="B Nazanin" panose="00000400000000000000" pitchFamily="2" charset="-78"/>
              </a:rPr>
              <a:t>اميدوار </a:t>
            </a:r>
            <a:r>
              <a:rPr lang="fa-IR" b="1" dirty="0">
                <a:cs typeface="B Nazanin" panose="00000400000000000000" pitchFamily="2" charset="-78"/>
              </a:rPr>
              <a:t>باشيم كه دانش آموز مفهوم حرف ما را درك مي كند . بچه ها در مورد تأثير آب بر روي موادي مانند كاغذ ، </a:t>
            </a:r>
            <a:r>
              <a:rPr lang="fa-IR" b="1" dirty="0" smtClean="0">
                <a:cs typeface="B Nazanin" panose="00000400000000000000" pitchFamily="2" charset="-78"/>
              </a:rPr>
              <a:t>بيسكويت </a:t>
            </a:r>
            <a:r>
              <a:rPr lang="fa-IR" b="1" dirty="0">
                <a:cs typeface="B Nazanin" panose="00000400000000000000" pitchFamily="2" charset="-78"/>
              </a:rPr>
              <a:t>، گچ ، شكر ، آرد ) پيش بيني مي كنند و سپس براي اين كه ببينند چقدر </a:t>
            </a:r>
            <a:r>
              <a:rPr lang="fa-IR" b="1" dirty="0" smtClean="0">
                <a:cs typeface="B Nazanin" panose="00000400000000000000" pitchFamily="2" charset="-78"/>
              </a:rPr>
              <a:t>پيش بيني </a:t>
            </a:r>
            <a:r>
              <a:rPr lang="fa-IR" b="1" dirty="0">
                <a:cs typeface="B Nazanin" panose="00000400000000000000" pitchFamily="2" charset="-78"/>
              </a:rPr>
              <a:t>آنان درست است </a:t>
            </a:r>
            <a:r>
              <a:rPr lang="fa-IR" b="1" dirty="0" smtClean="0">
                <a:cs typeface="B Nazanin" panose="00000400000000000000" pitchFamily="2" charset="-78"/>
              </a:rPr>
              <a:t>آزمایش </a:t>
            </a:r>
            <a:r>
              <a:rPr lang="fa-IR" b="1" dirty="0">
                <a:cs typeface="B Nazanin" panose="00000400000000000000" pitchFamily="2" charset="-78"/>
              </a:rPr>
              <a:t>مي كنند . در مورد كار در منزل هم به صورت تحقيق انجام مي دهند و به كلاس ارائه مي كنند </a:t>
            </a:r>
            <a:r>
              <a:rPr lang="fa-IR" b="1" dirty="0" smtClean="0">
                <a:cs typeface="B Nazanin" panose="00000400000000000000" pitchFamily="2" charset="-78"/>
              </a:rPr>
              <a:t>.</a:t>
            </a:r>
          </a:p>
          <a:p>
            <a:pPr algn="just" rtl="1">
              <a:lnSpc>
                <a:spcPct val="150000"/>
              </a:lnSpc>
            </a:pPr>
            <a:r>
              <a:rPr lang="fa-IR" b="1" dirty="0">
                <a:cs typeface="B Nazanin" panose="00000400000000000000" pitchFamily="2" charset="-78"/>
              </a:rPr>
              <a:t>صفحه ي 93 : در مورد اين كه مواد غذايي را در كجا </a:t>
            </a:r>
            <a:r>
              <a:rPr lang="fa-IR" b="1" dirty="0" smtClean="0">
                <a:cs typeface="B Nazanin" panose="00000400000000000000" pitchFamily="2" charset="-78"/>
              </a:rPr>
              <a:t>نگهداري </a:t>
            </a:r>
            <a:r>
              <a:rPr lang="fa-IR" b="1" dirty="0">
                <a:cs typeface="B Nazanin" panose="00000400000000000000" pitchFamily="2" charset="-78"/>
              </a:rPr>
              <a:t>كنيم صحبت مي شود . </a:t>
            </a:r>
            <a:r>
              <a:rPr lang="fa-IR" b="1" dirty="0" smtClean="0">
                <a:cs typeface="B Nazanin" panose="00000400000000000000" pitchFamily="2" charset="-78"/>
              </a:rPr>
              <a:t>در </a:t>
            </a:r>
            <a:r>
              <a:rPr lang="fa-IR" b="1" dirty="0">
                <a:cs typeface="B Nazanin" panose="00000400000000000000" pitchFamily="2" charset="-78"/>
              </a:rPr>
              <a:t>اين قسمت هم از تحقيقي كه قبلا انجام داده اند استفاده مي كنيم و بچه ها با خاطراتي كه از خانه دارند جاي </a:t>
            </a:r>
            <a:r>
              <a:rPr lang="fa-IR" b="1" dirty="0" smtClean="0">
                <a:cs typeface="B Nazanin" panose="00000400000000000000" pitchFamily="2" charset="-78"/>
              </a:rPr>
              <a:t>نگهداري </a:t>
            </a:r>
            <a:r>
              <a:rPr lang="fa-IR" b="1" dirty="0">
                <a:cs typeface="B Nazanin" panose="00000400000000000000" pitchFamily="2" charset="-78"/>
              </a:rPr>
              <a:t>مواد را بيان مي </a:t>
            </a:r>
            <a:r>
              <a:rPr lang="fa-IR" b="1" dirty="0" smtClean="0">
                <a:cs typeface="B Nazanin" panose="00000400000000000000" pitchFamily="2" charset="-78"/>
              </a:rPr>
              <a:t>كنند و </a:t>
            </a:r>
            <a:r>
              <a:rPr lang="fa-IR" b="1" dirty="0">
                <a:cs typeface="B Nazanin" panose="00000400000000000000" pitchFamily="2" charset="-78"/>
              </a:rPr>
              <a:t>باز طريقه ي </a:t>
            </a:r>
            <a:r>
              <a:rPr lang="fa-IR" b="1" dirty="0" smtClean="0">
                <a:cs typeface="B Nazanin" panose="00000400000000000000" pitchFamily="2" charset="-78"/>
              </a:rPr>
              <a:t>نگهداري </a:t>
            </a:r>
            <a:r>
              <a:rPr lang="fa-IR" b="1" dirty="0">
                <a:cs typeface="B Nazanin" panose="00000400000000000000" pitchFamily="2" charset="-78"/>
              </a:rPr>
              <a:t>مواد را از بزرگ تر ها بپرسند و به كلاس گزارش كنند .</a:t>
            </a:r>
            <a:endParaRPr lang="en-US" b="1" dirty="0">
              <a:cs typeface="B Nazanin" panose="00000400000000000000" pitchFamily="2" charset="-78"/>
            </a:endParaRPr>
          </a:p>
        </p:txBody>
      </p:sp>
    </p:spTree>
    <p:extLst>
      <p:ext uri="{BB962C8B-B14F-4D97-AF65-F5344CB8AC3E}">
        <p14:creationId xmlns:p14="http://schemas.microsoft.com/office/powerpoint/2010/main" val="40267602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88640"/>
            <a:ext cx="7125113" cy="924475"/>
          </a:xfrm>
        </p:spPr>
        <p:txBody>
          <a:bodyPr/>
          <a:lstStyle/>
          <a:p>
            <a:pPr algn="r" rtl="1"/>
            <a:r>
              <a:rPr lang="fa-IR" dirty="0" smtClean="0">
                <a:cs typeface="B Titr" panose="00000700000000000000" pitchFamily="2" charset="-78"/>
              </a:rPr>
              <a:t>بررسی صفحات 94 و 95:</a:t>
            </a:r>
            <a:endParaRPr lang="en-US" dirty="0">
              <a:cs typeface="B Titr" panose="00000700000000000000" pitchFamily="2" charset="-78"/>
            </a:endParaRPr>
          </a:p>
        </p:txBody>
      </p:sp>
      <p:sp>
        <p:nvSpPr>
          <p:cNvPr id="3" name="Content Placeholder 2"/>
          <p:cNvSpPr>
            <a:spLocks noGrp="1"/>
          </p:cNvSpPr>
          <p:nvPr>
            <p:ph idx="1"/>
          </p:nvPr>
        </p:nvSpPr>
        <p:spPr>
          <a:xfrm>
            <a:off x="179512" y="1124744"/>
            <a:ext cx="8784975" cy="5472607"/>
          </a:xfrm>
        </p:spPr>
        <p:txBody>
          <a:bodyPr/>
          <a:lstStyle/>
          <a:p>
            <a:pPr algn="just" rtl="1">
              <a:lnSpc>
                <a:spcPct val="150000"/>
              </a:lnSpc>
            </a:pPr>
            <a:r>
              <a:rPr lang="fa-IR" b="1" dirty="0">
                <a:cs typeface="B Nazanin" panose="00000400000000000000" pitchFamily="2" charset="-78"/>
              </a:rPr>
              <a:t>صفحه ي </a:t>
            </a:r>
            <a:r>
              <a:rPr lang="fa-IR" b="1" dirty="0" smtClean="0">
                <a:cs typeface="B Nazanin" panose="00000400000000000000" pitchFamily="2" charset="-78"/>
              </a:rPr>
              <a:t>94: دانش </a:t>
            </a:r>
            <a:r>
              <a:rPr lang="fa-IR" b="1" dirty="0">
                <a:cs typeface="B Nazanin" panose="00000400000000000000" pitchFamily="2" charset="-78"/>
              </a:rPr>
              <a:t>آموزان در اين صفحه مي خواهند </a:t>
            </a:r>
            <a:r>
              <a:rPr lang="fa-IR" b="1" dirty="0" smtClean="0">
                <a:cs typeface="B Nazanin" panose="00000400000000000000" pitchFamily="2" charset="-78"/>
              </a:rPr>
              <a:t>درباره </a:t>
            </a:r>
            <a:r>
              <a:rPr lang="fa-IR" b="1" dirty="0">
                <a:cs typeface="B Nazanin" panose="00000400000000000000" pitchFamily="2" charset="-78"/>
              </a:rPr>
              <a:t>ي شستن ظرف ها با آب و مواد شوينده ي كمتر به راه حل مناسبي برسند . با يك ديگر گفت و گو مي كنند و كار هايي را كه در خانه بزرگ تر ها انجام داده اند را بيان مي نمايند </a:t>
            </a:r>
            <a:r>
              <a:rPr lang="fa-IR" b="1" dirty="0" smtClean="0">
                <a:cs typeface="B Nazanin" panose="00000400000000000000" pitchFamily="2" charset="-78"/>
              </a:rPr>
              <a:t>. </a:t>
            </a:r>
            <a:r>
              <a:rPr lang="fa-IR" b="1" dirty="0">
                <a:cs typeface="B Nazanin" panose="00000400000000000000" pitchFamily="2" charset="-78"/>
              </a:rPr>
              <a:t>آزمايش اين صفحه را براي رسيدن به پاسخ انجام مي </a:t>
            </a:r>
            <a:r>
              <a:rPr lang="fa-IR" b="1" dirty="0" smtClean="0">
                <a:cs typeface="B Nazanin" panose="00000400000000000000" pitchFamily="2" charset="-78"/>
              </a:rPr>
              <a:t>دهيم و </a:t>
            </a:r>
            <a:r>
              <a:rPr lang="fa-IR" b="1" dirty="0">
                <a:cs typeface="B Nazanin" panose="00000400000000000000" pitchFamily="2" charset="-78"/>
              </a:rPr>
              <a:t>نكات ايمني را هم در مورد استفاده از شوينده ها بيان مي كنيم </a:t>
            </a:r>
            <a:r>
              <a:rPr lang="fa-IR" b="1" dirty="0" smtClean="0">
                <a:cs typeface="B Nazanin" panose="00000400000000000000" pitchFamily="2" charset="-78"/>
              </a:rPr>
              <a:t>و </a:t>
            </a:r>
            <a:r>
              <a:rPr lang="fa-IR" b="1" dirty="0">
                <a:cs typeface="B Nazanin" panose="00000400000000000000" pitchFamily="2" charset="-78"/>
              </a:rPr>
              <a:t>كار در منزل هم به صورت تحقيق انجام مي گيرد </a:t>
            </a:r>
            <a:r>
              <a:rPr lang="fa-IR" b="1" dirty="0" smtClean="0">
                <a:cs typeface="B Nazanin" panose="00000400000000000000" pitchFamily="2" charset="-78"/>
              </a:rPr>
              <a:t>.</a:t>
            </a:r>
          </a:p>
          <a:p>
            <a:pPr algn="just" rtl="1">
              <a:lnSpc>
                <a:spcPct val="150000"/>
              </a:lnSpc>
            </a:pPr>
            <a:r>
              <a:rPr lang="fa-IR" b="1" dirty="0">
                <a:cs typeface="B Nazanin" panose="00000400000000000000" pitchFamily="2" charset="-78"/>
              </a:rPr>
              <a:t>صفحه ي 95 : در اين صفحه بچه ها مي آموزند كه مواد دور ريختني را بايد جدا كرد و دلايل آن را با </a:t>
            </a:r>
            <a:r>
              <a:rPr lang="fa-IR" b="1" dirty="0" smtClean="0">
                <a:cs typeface="B Nazanin" panose="00000400000000000000" pitchFamily="2" charset="-78"/>
              </a:rPr>
              <a:t>        گفت </a:t>
            </a:r>
            <a:r>
              <a:rPr lang="fa-IR" b="1" dirty="0">
                <a:cs typeface="B Nazanin" panose="00000400000000000000" pitchFamily="2" charset="-78"/>
              </a:rPr>
              <a:t>و گو كردن و نشان دادن فيلم بيان مي كنيم و بچه ها در باره ي سؤالات اين صفحه بحث مي </a:t>
            </a:r>
            <a:r>
              <a:rPr lang="fa-IR" b="1" dirty="0" smtClean="0">
                <a:cs typeface="B Nazanin" panose="00000400000000000000" pitchFamily="2" charset="-78"/>
              </a:rPr>
              <a:t>كنند و </a:t>
            </a:r>
            <a:r>
              <a:rPr lang="fa-IR" b="1" dirty="0">
                <a:cs typeface="B Nazanin" panose="00000400000000000000" pitchFamily="2" charset="-78"/>
              </a:rPr>
              <a:t>اين كه ما چگونه مي توانيم به مأموران </a:t>
            </a:r>
            <a:r>
              <a:rPr lang="fa-IR" b="1" dirty="0" smtClean="0">
                <a:cs typeface="B Nazanin" panose="00000400000000000000" pitchFamily="2" charset="-78"/>
              </a:rPr>
              <a:t>شهرداري </a:t>
            </a:r>
            <a:r>
              <a:rPr lang="fa-IR" b="1" dirty="0">
                <a:cs typeface="B Nazanin" panose="00000400000000000000" pitchFamily="2" charset="-78"/>
              </a:rPr>
              <a:t>كمك كنيم </a:t>
            </a:r>
            <a:r>
              <a:rPr lang="fa-IR" b="1" dirty="0" smtClean="0">
                <a:cs typeface="B Nazanin" panose="00000400000000000000" pitchFamily="2" charset="-78"/>
              </a:rPr>
              <a:t>؟</a:t>
            </a:r>
            <a:endParaRPr lang="en-US" b="1" dirty="0">
              <a:cs typeface="B Nazanin" panose="00000400000000000000" pitchFamily="2" charset="-78"/>
            </a:endParaRPr>
          </a:p>
        </p:txBody>
      </p:sp>
    </p:spTree>
    <p:extLst>
      <p:ext uri="{BB962C8B-B14F-4D97-AF65-F5344CB8AC3E}">
        <p14:creationId xmlns:p14="http://schemas.microsoft.com/office/powerpoint/2010/main" val="26309275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88640"/>
            <a:ext cx="7125113" cy="924475"/>
          </a:xfrm>
        </p:spPr>
        <p:txBody>
          <a:bodyPr/>
          <a:lstStyle/>
          <a:p>
            <a:pPr algn="r" rtl="1"/>
            <a:r>
              <a:rPr lang="fa-IR" dirty="0" smtClean="0">
                <a:cs typeface="B Titr" panose="00000700000000000000" pitchFamily="2" charset="-78"/>
              </a:rPr>
              <a:t>بررسی صفحه 96:</a:t>
            </a:r>
            <a:endParaRPr lang="en-US" dirty="0">
              <a:cs typeface="B Titr" panose="00000700000000000000" pitchFamily="2" charset="-78"/>
            </a:endParaRPr>
          </a:p>
        </p:txBody>
      </p:sp>
      <p:sp>
        <p:nvSpPr>
          <p:cNvPr id="3" name="Content Placeholder 2"/>
          <p:cNvSpPr>
            <a:spLocks noGrp="1"/>
          </p:cNvSpPr>
          <p:nvPr>
            <p:ph idx="1"/>
          </p:nvPr>
        </p:nvSpPr>
        <p:spPr>
          <a:xfrm>
            <a:off x="107504" y="1196752"/>
            <a:ext cx="8784976" cy="5544616"/>
          </a:xfrm>
        </p:spPr>
        <p:txBody>
          <a:bodyPr>
            <a:normAutofit/>
          </a:bodyPr>
          <a:lstStyle/>
          <a:p>
            <a:pPr algn="just" rtl="1">
              <a:lnSpc>
                <a:spcPct val="150000"/>
              </a:lnSpc>
            </a:pPr>
            <a:r>
              <a:rPr lang="fa-IR" sz="1400" b="1" dirty="0">
                <a:cs typeface="B Nazanin" panose="00000400000000000000" pitchFamily="2" charset="-78"/>
              </a:rPr>
              <a:t>صفحه ي 96 : در اين صفحه دوباره فصل هشت را ياد آوري مي كنيم كه دانش آموزان با مواد دور ريختني كاردستي درست كرده بودند . در اين جا هم فيلم آموزشي در باره باز يافت مواد نشان مي دهيم . و آزمايش اين صفحه را نيز انجام مي دهيم </a:t>
            </a:r>
            <a:r>
              <a:rPr lang="fa-IR" sz="1400" b="1" dirty="0" smtClean="0">
                <a:cs typeface="B Nazanin" panose="00000400000000000000" pitchFamily="2" charset="-78"/>
              </a:rPr>
              <a:t>.</a:t>
            </a:r>
          </a:p>
        </p:txBody>
      </p:sp>
    </p:spTree>
    <p:extLst>
      <p:ext uri="{BB962C8B-B14F-4D97-AF65-F5344CB8AC3E}">
        <p14:creationId xmlns:p14="http://schemas.microsoft.com/office/powerpoint/2010/main" val="7334418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260648"/>
            <a:ext cx="4533962" cy="6121425"/>
          </a:xfrm>
          <a:prstGeom prst="rect">
            <a:avLst/>
          </a:prstGeom>
        </p:spPr>
      </p:pic>
    </p:spTree>
    <p:extLst>
      <p:ext uri="{BB962C8B-B14F-4D97-AF65-F5344CB8AC3E}">
        <p14:creationId xmlns:p14="http://schemas.microsoft.com/office/powerpoint/2010/main" val="26220151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88640"/>
            <a:ext cx="7125113" cy="924475"/>
          </a:xfrm>
        </p:spPr>
        <p:txBody>
          <a:bodyPr/>
          <a:lstStyle/>
          <a:p>
            <a:pPr algn="r" rtl="1"/>
            <a:r>
              <a:rPr lang="ar-SA" dirty="0">
                <a:cs typeface="B Titr" panose="00000700000000000000" pitchFamily="2" charset="-78"/>
              </a:rPr>
              <a:t>فصل </a:t>
            </a:r>
            <a:r>
              <a:rPr lang="ar-SA" dirty="0" smtClean="0">
                <a:cs typeface="B Titr" panose="00000700000000000000" pitchFamily="2" charset="-78"/>
              </a:rPr>
              <a:t>چهاردهم</a:t>
            </a:r>
            <a:r>
              <a:rPr lang="fa-IR" dirty="0" smtClean="0">
                <a:cs typeface="B Titr" panose="00000700000000000000" pitchFamily="2" charset="-78"/>
              </a:rPr>
              <a:t>:</a:t>
            </a:r>
            <a:endParaRPr lang="en-US" dirty="0">
              <a:cs typeface="B Titr" panose="00000700000000000000" pitchFamily="2" charset="-78"/>
            </a:endParaRPr>
          </a:p>
        </p:txBody>
      </p:sp>
      <p:sp>
        <p:nvSpPr>
          <p:cNvPr id="5" name="Content Placeholder 4"/>
          <p:cNvSpPr>
            <a:spLocks noGrp="1"/>
          </p:cNvSpPr>
          <p:nvPr>
            <p:ph idx="1"/>
          </p:nvPr>
        </p:nvSpPr>
        <p:spPr>
          <a:xfrm>
            <a:off x="179512" y="1124744"/>
            <a:ext cx="8784975" cy="5616623"/>
          </a:xfrm>
        </p:spPr>
        <p:txBody>
          <a:bodyPr>
            <a:normAutofit/>
          </a:bodyPr>
          <a:lstStyle/>
          <a:p>
            <a:pPr algn="just" rtl="1">
              <a:lnSpc>
                <a:spcPct val="150000"/>
              </a:lnSpc>
            </a:pPr>
            <a:r>
              <a:rPr lang="ar-SA" sz="1400" b="1" dirty="0" smtClean="0">
                <a:cs typeface="B Nazanin" panose="00000400000000000000" pitchFamily="2" charset="-78"/>
              </a:rPr>
              <a:t>نان </a:t>
            </a:r>
            <a:r>
              <a:rPr lang="ar-SA" sz="1400" b="1" dirty="0">
                <a:cs typeface="B Nazanin" panose="00000400000000000000" pitchFamily="2" charset="-78"/>
              </a:rPr>
              <a:t>، اصلی ترین ماده ی غذایی است .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برای تهیّه و آماده سازی نان ، گندم را آسیاب می کنند تا آرد گندم به دست بیاید . سپس با اضافه کردن آب و نمک به آرد ، خمیر درست می کنند . خمیر پس از آماده سازی ، باید مخلوط و زده شود . سپس به مرحله ی پخت وارد می شود و در حرارت تنور بپزد . پس از خنک شدن ، نان های آماده شده را بسته بندی کرده و به دست مصرف کننده ها می رسانند .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در گذشته برای تهیّه ی آرد گندم از آسیاب های سنگی یا آسیاب های آبی استفاده می کردند ، اما امروز گندم را در آسیاب های برقی آرد می کنند . در آسیاب های برقی سرعت تهیّه ی آرد بالاتر از آسیاب های دستی و آبی است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در گذشته برای درست کردن خمیر ، از دست استفاده می کردند امّا امروزه </a:t>
            </a:r>
            <a:r>
              <a:rPr lang="ar-SA" sz="1400" b="1" dirty="0" smtClean="0">
                <a:cs typeface="B Nazanin" panose="00000400000000000000" pitchFamily="2" charset="-78"/>
              </a:rPr>
              <a:t>از</a:t>
            </a:r>
            <a:r>
              <a:rPr lang="fa-IR" sz="1400" b="1" dirty="0" smtClean="0">
                <a:cs typeface="B Nazanin" panose="00000400000000000000" pitchFamily="2" charset="-78"/>
              </a:rPr>
              <a:t> </a:t>
            </a:r>
            <a:r>
              <a:rPr lang="en-US" sz="1400" b="1" dirty="0" smtClean="0">
                <a:cs typeface="B Nazanin" panose="00000400000000000000" pitchFamily="2" charset="-78"/>
              </a:rPr>
              <a:t> </a:t>
            </a:r>
            <a:r>
              <a:rPr lang="ar-SA" sz="1400" b="1" dirty="0">
                <a:cs typeface="B Nazanin" panose="00000400000000000000" pitchFamily="2" charset="-78"/>
              </a:rPr>
              <a:t>مخلوط کن ها استفاده می شود که مقدار بیش تری خمیر را می تواند درست کند.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در گذشته برای پخت نان ريال از تنورهای زمینی استفاده می کردند ، امّا امروزه از تنورهای گازی و صنعتی برای پخت نان ، استفاده می شود . پیشرفت تکنولوزی در پخت نان باعث کوتاه کردن زمان تولید و افزایش مرغوبیت نان شده است .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متاٌسفانه مقدار زیادی از نان های تولید شده به علّت نامرغوب بودن و روش های نادرست نگه داری ، به صورت ضایعات در می آیند و قابل استفاده نیستند و یکی از عواملی که موجب کاهش ضایعات نان می شود ، دقّت در شرایط بسته بندی و نگه داری پس از پخت است . </a:t>
            </a:r>
            <a:endParaRPr lang="en-US" sz="1400" b="1" dirty="0">
              <a:cs typeface="B Nazanin" panose="00000400000000000000" pitchFamily="2" charset="-78"/>
            </a:endParaRPr>
          </a:p>
          <a:p>
            <a:pPr algn="just"/>
            <a:endParaRPr lang="en-US" dirty="0"/>
          </a:p>
        </p:txBody>
      </p:sp>
    </p:spTree>
    <p:extLst>
      <p:ext uri="{BB962C8B-B14F-4D97-AF65-F5344CB8AC3E}">
        <p14:creationId xmlns:p14="http://schemas.microsoft.com/office/powerpoint/2010/main" val="17197203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3"/>
            <a:ext cx="7125113" cy="648072"/>
          </a:xfrm>
        </p:spPr>
        <p:txBody>
          <a:bodyPr/>
          <a:lstStyle/>
          <a:p>
            <a:pPr algn="r" rtl="1"/>
            <a:r>
              <a:rPr lang="ar-SA" sz="2800" dirty="0">
                <a:cs typeface="B Titr" panose="00000700000000000000" pitchFamily="2" charset="-78"/>
              </a:rPr>
              <a:t>دانستنی ها برای </a:t>
            </a:r>
            <a:r>
              <a:rPr lang="ar-SA" sz="2800" dirty="0" smtClean="0">
                <a:cs typeface="B Titr" panose="00000700000000000000" pitchFamily="2" charset="-78"/>
              </a:rPr>
              <a:t>معلم</a:t>
            </a:r>
            <a:r>
              <a:rPr lang="fa-IR" sz="2800" dirty="0" smtClean="0">
                <a:cs typeface="B Titr" panose="00000700000000000000" pitchFamily="2" charset="-78"/>
              </a:rPr>
              <a:t>:</a:t>
            </a:r>
            <a:endParaRPr lang="en-US" sz="2800" dirty="0">
              <a:cs typeface="B Titr" panose="00000700000000000000" pitchFamily="2" charset="-78"/>
            </a:endParaRPr>
          </a:p>
        </p:txBody>
      </p:sp>
      <p:sp>
        <p:nvSpPr>
          <p:cNvPr id="3" name="Content Placeholder 2"/>
          <p:cNvSpPr>
            <a:spLocks noGrp="1"/>
          </p:cNvSpPr>
          <p:nvPr>
            <p:ph idx="1"/>
          </p:nvPr>
        </p:nvSpPr>
        <p:spPr>
          <a:xfrm>
            <a:off x="107504" y="764704"/>
            <a:ext cx="8928992" cy="5976664"/>
          </a:xfrm>
        </p:spPr>
        <p:txBody>
          <a:bodyPr>
            <a:normAutofit/>
          </a:bodyPr>
          <a:lstStyle/>
          <a:p>
            <a:pPr algn="r" rtl="1">
              <a:lnSpc>
                <a:spcPct val="150000"/>
              </a:lnSpc>
            </a:pPr>
            <a:r>
              <a:rPr lang="ar-SA" sz="1200" b="1" dirty="0" smtClean="0">
                <a:cs typeface="B Nazanin" panose="00000400000000000000" pitchFamily="2" charset="-78"/>
              </a:rPr>
              <a:t>تاریخچۀ </a:t>
            </a:r>
            <a:r>
              <a:rPr lang="ar-SA" sz="1200" b="1" dirty="0">
                <a:cs typeface="B Nazanin" panose="00000400000000000000" pitchFamily="2" charset="-78"/>
              </a:rPr>
              <a:t>نان: انسان </a:t>
            </a:r>
            <a:r>
              <a:rPr lang="ar-SA" sz="1200" b="1" dirty="0" smtClean="0">
                <a:cs typeface="B Nazanin" panose="00000400000000000000" pitchFamily="2" charset="-78"/>
              </a:rPr>
              <a:t>به</a:t>
            </a:r>
            <a:r>
              <a:rPr lang="fa-IR" sz="1200" b="1" dirty="0" smtClean="0">
                <a:cs typeface="B Nazanin" panose="00000400000000000000" pitchFamily="2" charset="-78"/>
              </a:rPr>
              <a:t> </a:t>
            </a:r>
            <a:r>
              <a:rPr lang="ar-SA" sz="1200" b="1" dirty="0" smtClean="0">
                <a:cs typeface="B Nazanin" panose="00000400000000000000" pitchFamily="2" charset="-78"/>
              </a:rPr>
              <a:t>تدریج </a:t>
            </a:r>
            <a:r>
              <a:rPr lang="ar-SA" sz="1200" b="1" dirty="0">
                <a:cs typeface="B Nazanin" panose="00000400000000000000" pitchFamily="2" charset="-78"/>
              </a:rPr>
              <a:t>خوشه های نارس غله ها را خورد. برای خوشمزه شدن آن را کوبید و به صورت خمیر درآورد</a:t>
            </a:r>
            <a:r>
              <a:rPr lang="ar-SA" sz="1200" b="1" dirty="0" smtClean="0">
                <a:cs typeface="B Nazanin" panose="00000400000000000000" pitchFamily="2" charset="-78"/>
              </a:rPr>
              <a:t>،</a:t>
            </a:r>
            <a:r>
              <a:rPr lang="fa-IR" sz="1200" b="1" dirty="0" smtClean="0">
                <a:cs typeface="B Nazanin" panose="00000400000000000000" pitchFamily="2" charset="-78"/>
              </a:rPr>
              <a:t> </a:t>
            </a:r>
            <a:r>
              <a:rPr lang="ar-SA" sz="1200" b="1" dirty="0" smtClean="0">
                <a:cs typeface="B Nazanin" panose="00000400000000000000" pitchFamily="2" charset="-78"/>
              </a:rPr>
              <a:t>با </a:t>
            </a:r>
            <a:r>
              <a:rPr lang="ar-SA" sz="1200" b="1" dirty="0">
                <a:cs typeface="B Nazanin" panose="00000400000000000000" pitchFamily="2" charset="-78"/>
              </a:rPr>
              <a:t>آتش برشته کرد، خورد و… .</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دانش آموزان را ترغیب کنید با مشاهده دقیق تصویر ارائه شده در صفحه 98 کتاب درسی شگفتی های نان را در گروه به </a:t>
            </a:r>
            <a:r>
              <a:rPr lang="ar-SA" sz="1200" b="1" dirty="0" smtClean="0">
                <a:cs typeface="B Nazanin" panose="00000400000000000000" pitchFamily="2" charset="-78"/>
              </a:rPr>
              <a:t>گفتگو</a:t>
            </a:r>
            <a:r>
              <a:rPr lang="fa-IR" sz="1200" b="1" dirty="0" smtClean="0">
                <a:cs typeface="B Nazanin" panose="00000400000000000000" pitchFamily="2" charset="-78"/>
              </a:rPr>
              <a:t> </a:t>
            </a:r>
            <a:r>
              <a:rPr lang="ar-SA" sz="1200" b="1" dirty="0" smtClean="0">
                <a:cs typeface="B Nazanin" panose="00000400000000000000" pitchFamily="2" charset="-78"/>
              </a:rPr>
              <a:t>بگذارند </a:t>
            </a:r>
            <a:r>
              <a:rPr lang="ar-SA" sz="1200" b="1" dirty="0">
                <a:cs typeface="B Nazanin" panose="00000400000000000000" pitchFamily="2" charset="-78"/>
              </a:rPr>
              <a:t>و اهمیت آن را در زندگی خود بررسی و بیان کنند.</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شرایط نگهداری آرد: آرد را می توان در کیسه های کتانی، کاغذی و یا در سیلو نگهداری کرد. محل نگهداری آن باید </a:t>
            </a:r>
            <a:r>
              <a:rPr lang="ar-SA" sz="1200" b="1" dirty="0" smtClean="0">
                <a:cs typeface="B Nazanin" panose="00000400000000000000" pitchFamily="2" charset="-78"/>
              </a:rPr>
              <a:t>بدون</a:t>
            </a:r>
            <a:r>
              <a:rPr lang="fa-IR" sz="1200" b="1" dirty="0" smtClean="0">
                <a:cs typeface="B Nazanin" panose="00000400000000000000" pitchFamily="2" charset="-78"/>
              </a:rPr>
              <a:t> </a:t>
            </a:r>
            <a:r>
              <a:rPr lang="ar-SA" sz="1200" b="1" dirty="0" smtClean="0">
                <a:cs typeface="B Nazanin" panose="00000400000000000000" pitchFamily="2" charset="-78"/>
              </a:rPr>
              <a:t>بو </a:t>
            </a:r>
            <a:r>
              <a:rPr lang="ar-SA" sz="1200" b="1" dirty="0">
                <a:cs typeface="B Nazanin" panose="00000400000000000000" pitchFamily="2" charset="-78"/>
              </a:rPr>
              <a:t>و بدون حشره باشد. علاوه بر این، محل نگهداری باید قابل تهویه بوده و در برابر نم، گرما و پرتوهای آفتاب محفوظ باشد. </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آماد </a:t>
            </a:r>
            <a:r>
              <a:rPr lang="ar-SA" sz="1200" b="1" dirty="0" smtClean="0">
                <a:cs typeface="B Nazanin" panose="00000400000000000000" pitchFamily="2" charset="-78"/>
              </a:rPr>
              <a:t>ه</a:t>
            </a:r>
            <a:r>
              <a:rPr lang="fa-IR" sz="1200" b="1" dirty="0" smtClean="0">
                <a:cs typeface="B Nazanin" panose="00000400000000000000" pitchFamily="2" charset="-78"/>
              </a:rPr>
              <a:t> </a:t>
            </a:r>
            <a:r>
              <a:rPr lang="ar-SA" sz="1200" b="1" dirty="0" smtClean="0">
                <a:cs typeface="B Nazanin" panose="00000400000000000000" pitchFamily="2" charset="-78"/>
              </a:rPr>
              <a:t>سازی </a:t>
            </a:r>
            <a:r>
              <a:rPr lang="ar-SA" sz="1200" b="1" dirty="0">
                <a:cs typeface="B Nazanin" panose="00000400000000000000" pitchFamily="2" charset="-78"/>
              </a:rPr>
              <a:t>خمیر:</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یکی از مرحل ههای مهم فناوری تولید نان، آماد </a:t>
            </a:r>
            <a:r>
              <a:rPr lang="ar-SA" sz="1200" b="1" dirty="0" smtClean="0">
                <a:cs typeface="B Nazanin" panose="00000400000000000000" pitchFamily="2" charset="-78"/>
              </a:rPr>
              <a:t>کردن </a:t>
            </a:r>
            <a:r>
              <a:rPr lang="ar-SA" sz="1200" b="1" dirty="0">
                <a:cs typeface="B Nazanin" panose="00000400000000000000" pitchFamily="2" charset="-78"/>
              </a:rPr>
              <a:t>خمیر است. تفاوت بین خمیرهای تهیهٔ نان در موارد زیر است:</a:t>
            </a:r>
            <a:endParaRPr lang="en-US" sz="1200" b="1" dirty="0">
              <a:cs typeface="B Nazanin" panose="00000400000000000000" pitchFamily="2" charset="-78"/>
            </a:endParaRPr>
          </a:p>
          <a:p>
            <a:pPr algn="r" rtl="1">
              <a:lnSpc>
                <a:spcPct val="150000"/>
              </a:lnSpc>
            </a:pPr>
            <a:r>
              <a:rPr lang="ar-SA" sz="1200" b="1" dirty="0" smtClean="0">
                <a:cs typeface="B Nazanin" panose="00000400000000000000" pitchFamily="2" charset="-78"/>
              </a:rPr>
              <a:t>قوام</a:t>
            </a:r>
            <a:r>
              <a:rPr lang="ar-SA" sz="1200" b="1" dirty="0">
                <a:cs typeface="B Nazanin" panose="00000400000000000000" pitchFamily="2" charset="-78"/>
              </a:rPr>
              <a:t>، سفتی و </a:t>
            </a:r>
            <a:r>
              <a:rPr lang="ar-SA" sz="1200" b="1" dirty="0" smtClean="0">
                <a:cs typeface="B Nazanin" panose="00000400000000000000" pitchFamily="2" charset="-78"/>
              </a:rPr>
              <a:t>شلی</a:t>
            </a:r>
            <a:r>
              <a:rPr lang="fa-IR" sz="1200" b="1" dirty="0" smtClean="0">
                <a:cs typeface="B Nazanin" panose="00000400000000000000" pitchFamily="2" charset="-78"/>
              </a:rPr>
              <a:t>  </a:t>
            </a:r>
            <a:endParaRPr lang="en-US" sz="1200" b="1" dirty="0">
              <a:cs typeface="B Nazanin" panose="00000400000000000000" pitchFamily="2" charset="-78"/>
            </a:endParaRPr>
          </a:p>
          <a:p>
            <a:pPr algn="r" rtl="1">
              <a:lnSpc>
                <a:spcPct val="150000"/>
              </a:lnSpc>
            </a:pPr>
            <a:r>
              <a:rPr lang="ar-SA" sz="1200" b="1" dirty="0" smtClean="0">
                <a:cs typeface="B Nazanin" panose="00000400000000000000" pitchFamily="2" charset="-78"/>
              </a:rPr>
              <a:t>مدت </a:t>
            </a:r>
            <a:r>
              <a:rPr lang="ar-SA" sz="1200" b="1" dirty="0">
                <a:cs typeface="B Nazanin" panose="00000400000000000000" pitchFamily="2" charset="-78"/>
              </a:rPr>
              <a:t>زمان اختلاط</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نقشه </a:t>
            </a:r>
            <a:r>
              <a:rPr lang="ar-SA" sz="1200" b="1" dirty="0" smtClean="0">
                <a:cs typeface="B Nazanin" panose="00000400000000000000" pitchFamily="2" charset="-78"/>
              </a:rPr>
              <a:t>مفهومی</a:t>
            </a:r>
            <a:r>
              <a:rPr lang="fa-IR" sz="1200" b="1" dirty="0" smtClean="0">
                <a:cs typeface="B Nazanin" panose="00000400000000000000" pitchFamily="2" charset="-78"/>
              </a:rPr>
              <a:t> </a:t>
            </a:r>
            <a:r>
              <a:rPr lang="ar-SA" sz="1200" b="1" dirty="0" smtClean="0">
                <a:cs typeface="B Nazanin" panose="00000400000000000000" pitchFamily="2" charset="-78"/>
              </a:rPr>
              <a:t>مصرف درست</a:t>
            </a:r>
            <a:r>
              <a:rPr lang="fa-IR" sz="1200" b="1" dirty="0" smtClean="0">
                <a:cs typeface="B Nazanin" panose="00000400000000000000" pitchFamily="2" charset="-78"/>
              </a:rPr>
              <a:t> </a:t>
            </a:r>
            <a:r>
              <a:rPr lang="ar-SA" sz="1200" b="1" dirty="0" smtClean="0">
                <a:cs typeface="B Nazanin" panose="00000400000000000000" pitchFamily="2" charset="-78"/>
              </a:rPr>
              <a:t>مراحل </a:t>
            </a:r>
            <a:r>
              <a:rPr lang="ar-SA" sz="1200" b="1" dirty="0">
                <a:cs typeface="B Nazanin" panose="00000400000000000000" pitchFamily="2" charset="-78"/>
              </a:rPr>
              <a:t>تهیه نان )نان( روش های پخت </a:t>
            </a:r>
            <a:r>
              <a:rPr lang="ar-SA" sz="1200" b="1" dirty="0" smtClean="0">
                <a:cs typeface="B Nazanin" panose="00000400000000000000" pitchFamily="2" charset="-78"/>
              </a:rPr>
              <a:t>نانانواع </a:t>
            </a:r>
            <a:r>
              <a:rPr lang="ar-SA" sz="1200" b="1" dirty="0">
                <a:cs typeface="B Nazanin" panose="00000400000000000000" pitchFamily="2" charset="-78"/>
              </a:rPr>
              <a:t>آسیاب روش های خمیر کردن 3 روش تهیه در دستگاه مخلوط </a:t>
            </a:r>
            <a:r>
              <a:rPr lang="ar-SA" sz="1200" b="1" dirty="0" smtClean="0">
                <a:cs typeface="B Nazanin" panose="00000400000000000000" pitchFamily="2" charset="-78"/>
              </a:rPr>
              <a:t>کن</a:t>
            </a:r>
            <a:r>
              <a:rPr lang="fa-IR" sz="1200" b="1" dirty="0" smtClean="0">
                <a:cs typeface="B Nazanin" panose="00000400000000000000" pitchFamily="2" charset="-78"/>
              </a:rPr>
              <a:t> </a:t>
            </a:r>
            <a:r>
              <a:rPr lang="ar-SA" sz="1200" b="1" dirty="0" smtClean="0">
                <a:cs typeface="B Nazanin" panose="00000400000000000000" pitchFamily="2" charset="-78"/>
              </a:rPr>
              <a:t>4 </a:t>
            </a:r>
            <a:r>
              <a:rPr lang="ar-SA" sz="1200" b="1" dirty="0">
                <a:cs typeface="B Nazanin" panose="00000400000000000000" pitchFamily="2" charset="-78"/>
              </a:rPr>
              <a:t>نسبت ترکیب مواد اولیه</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5 زمان و شیوهٔ افزودن مواد اولیه</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آماد </a:t>
            </a:r>
            <a:r>
              <a:rPr lang="ar-SA" sz="1200" b="1" dirty="0" smtClean="0">
                <a:cs typeface="B Nazanin" panose="00000400000000000000" pitchFamily="2" charset="-78"/>
              </a:rPr>
              <a:t>ه</a:t>
            </a:r>
            <a:r>
              <a:rPr lang="fa-IR" sz="1200" b="1" dirty="0" smtClean="0">
                <a:cs typeface="B Nazanin" panose="00000400000000000000" pitchFamily="2" charset="-78"/>
              </a:rPr>
              <a:t> </a:t>
            </a:r>
            <a:r>
              <a:rPr lang="ar-SA" sz="1200" b="1" dirty="0" smtClean="0">
                <a:cs typeface="B Nazanin" panose="00000400000000000000" pitchFamily="2" charset="-78"/>
              </a:rPr>
              <a:t>سازی </a:t>
            </a:r>
            <a:r>
              <a:rPr lang="ar-SA" sz="1200" b="1" dirty="0">
                <a:cs typeface="B Nazanin" panose="00000400000000000000" pitchFamily="2" charset="-78"/>
              </a:rPr>
              <a:t>خمیر ممکن است به دو روش معمولی </a:t>
            </a:r>
            <a:r>
              <a:rPr lang="ar-SA" sz="1200" b="1" dirty="0" smtClean="0">
                <a:cs typeface="B Nazanin" panose="00000400000000000000" pitchFamily="2" charset="-78"/>
              </a:rPr>
              <a:t>دستی</a:t>
            </a:r>
            <a:r>
              <a:rPr lang="fa-IR" sz="1200" b="1" dirty="0" smtClean="0">
                <a:cs typeface="B Nazanin" panose="00000400000000000000" pitchFamily="2" charset="-78"/>
              </a:rPr>
              <a:t> </a:t>
            </a:r>
            <a:r>
              <a:rPr lang="ar-SA" sz="1200" b="1" dirty="0" smtClean="0">
                <a:cs typeface="B Nazanin" panose="00000400000000000000" pitchFamily="2" charset="-78"/>
              </a:rPr>
              <a:t>یا </a:t>
            </a:r>
            <a:r>
              <a:rPr lang="ar-SA" sz="1200" b="1" dirty="0">
                <a:cs typeface="B Nazanin" panose="00000400000000000000" pitchFamily="2" charset="-78"/>
              </a:rPr>
              <a:t>سنتی و یا با استفاده از دستگاه، صورت گیرد. روش </a:t>
            </a:r>
            <a:r>
              <a:rPr lang="ar-SA" sz="1200" b="1" dirty="0" smtClean="0">
                <a:cs typeface="B Nazanin" panose="00000400000000000000" pitchFamily="2" charset="-78"/>
              </a:rPr>
              <a:t>های</a:t>
            </a:r>
            <a:r>
              <a:rPr lang="fa-IR" sz="1200" b="1" dirty="0" smtClean="0">
                <a:cs typeface="B Nazanin" panose="00000400000000000000" pitchFamily="2" charset="-78"/>
              </a:rPr>
              <a:t> </a:t>
            </a:r>
            <a:r>
              <a:rPr lang="ar-SA" sz="1200" b="1" dirty="0" smtClean="0">
                <a:cs typeface="B Nazanin" panose="00000400000000000000" pitchFamily="2" charset="-78"/>
              </a:rPr>
              <a:t>دستگاهی </a:t>
            </a:r>
            <a:r>
              <a:rPr lang="ar-SA" sz="1200" b="1" dirty="0">
                <a:cs typeface="B Nazanin" panose="00000400000000000000" pitchFamily="2" charset="-78"/>
              </a:rPr>
              <a:t>نیز ممکن است پیوسته یا ناپیوسته عمل </a:t>
            </a:r>
            <a:r>
              <a:rPr lang="ar-SA" sz="1200" b="1" dirty="0" smtClean="0">
                <a:cs typeface="B Nazanin" panose="00000400000000000000" pitchFamily="2" charset="-78"/>
              </a:rPr>
              <a:t>کنند.خمیر</a:t>
            </a:r>
            <a:r>
              <a:rPr lang="fa-IR" sz="1200" b="1" dirty="0" smtClean="0">
                <a:cs typeface="B Nazanin" panose="00000400000000000000" pitchFamily="2" charset="-78"/>
              </a:rPr>
              <a:t> </a:t>
            </a:r>
            <a:r>
              <a:rPr lang="ar-SA" sz="1200" b="1" dirty="0" smtClean="0">
                <a:cs typeface="B Nazanin" panose="00000400000000000000" pitchFamily="2" charset="-78"/>
              </a:rPr>
              <a:t>رسیده</a:t>
            </a:r>
            <a:r>
              <a:rPr lang="ar-SA" sz="1200" b="1" dirty="0">
                <a:cs typeface="B Nazanin" panose="00000400000000000000" pitchFamily="2" charset="-78"/>
              </a:rPr>
              <a:t>، ویژگی های زیر را داراست:</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1 حرکت و جابه جایی آن کاهش یافته و سطح آن </a:t>
            </a:r>
            <a:r>
              <a:rPr lang="ar-SA" sz="1200" b="1" dirty="0" smtClean="0">
                <a:cs typeface="B Nazanin" panose="00000400000000000000" pitchFamily="2" charset="-78"/>
              </a:rPr>
              <a:t>خشک</a:t>
            </a:r>
            <a:r>
              <a:rPr lang="fa-IR" sz="1200" b="1" dirty="0" smtClean="0">
                <a:cs typeface="B Nazanin" panose="00000400000000000000" pitchFamily="2" charset="-78"/>
              </a:rPr>
              <a:t> </a:t>
            </a:r>
            <a:r>
              <a:rPr lang="ar-SA" sz="1200" b="1" dirty="0" smtClean="0">
                <a:cs typeface="B Nazanin" panose="00000400000000000000" pitchFamily="2" charset="-78"/>
              </a:rPr>
              <a:t>است</a:t>
            </a:r>
            <a:r>
              <a:rPr lang="ar-SA" sz="1200" b="1" dirty="0">
                <a:cs typeface="B Nazanin" panose="00000400000000000000" pitchFamily="2" charset="-78"/>
              </a:rPr>
              <a:t>.</a:t>
            </a:r>
            <a:endParaRPr lang="en-US" sz="1200" b="1" dirty="0">
              <a:cs typeface="B Nazanin" panose="00000400000000000000" pitchFamily="2" charset="-78"/>
            </a:endParaRPr>
          </a:p>
          <a:p>
            <a:pPr algn="r" rtl="1">
              <a:lnSpc>
                <a:spcPct val="150000"/>
              </a:lnSpc>
            </a:pPr>
            <a:r>
              <a:rPr lang="ar-SA" sz="1200" b="1" dirty="0">
                <a:cs typeface="B Nazanin" panose="00000400000000000000" pitchFamily="2" charset="-78"/>
              </a:rPr>
              <a:t>2 خمیر، حال شل و روان ندارد و پایداری ساختار </a:t>
            </a:r>
            <a:r>
              <a:rPr lang="ar-SA" sz="1200" b="1" dirty="0" smtClean="0">
                <a:cs typeface="B Nazanin" panose="00000400000000000000" pitchFamily="2" charset="-78"/>
              </a:rPr>
              <a:t>آن</a:t>
            </a:r>
            <a:r>
              <a:rPr lang="fa-IR" sz="1200" b="1" dirty="0" smtClean="0">
                <a:cs typeface="B Nazanin" panose="00000400000000000000" pitchFamily="2" charset="-78"/>
              </a:rPr>
              <a:t> </a:t>
            </a:r>
            <a:r>
              <a:rPr lang="ar-SA" sz="1200" b="1" dirty="0" smtClean="0">
                <a:cs typeface="B Nazanin" panose="00000400000000000000" pitchFamily="2" charset="-78"/>
              </a:rPr>
              <a:t>زیاد </a:t>
            </a:r>
            <a:r>
              <a:rPr lang="ar-SA" sz="1200" b="1" dirty="0">
                <a:cs typeface="B Nazanin" panose="00000400000000000000" pitchFamily="2" charset="-78"/>
              </a:rPr>
              <a:t>است.</a:t>
            </a:r>
            <a:endParaRPr lang="en-US" sz="1200" b="1" dirty="0">
              <a:cs typeface="B Nazanin" panose="00000400000000000000" pitchFamily="2" charset="-78"/>
            </a:endParaRPr>
          </a:p>
          <a:p>
            <a:pPr algn="r">
              <a:lnSpc>
                <a:spcPct val="150000"/>
              </a:lnSpc>
            </a:pPr>
            <a:endParaRPr lang="en-US" sz="1200" b="1" dirty="0">
              <a:cs typeface="B Nazanin" panose="00000400000000000000" pitchFamily="2" charset="-78"/>
            </a:endParaRPr>
          </a:p>
        </p:txBody>
      </p:sp>
    </p:spTree>
    <p:extLst>
      <p:ext uri="{BB962C8B-B14F-4D97-AF65-F5344CB8AC3E}">
        <p14:creationId xmlns:p14="http://schemas.microsoft.com/office/powerpoint/2010/main" val="18144206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375" y="116632"/>
            <a:ext cx="7125113" cy="924475"/>
          </a:xfrm>
        </p:spPr>
        <p:txBody>
          <a:bodyPr/>
          <a:lstStyle/>
          <a:p>
            <a:pPr algn="r" rtl="1"/>
            <a:r>
              <a:rPr lang="ar-SA" dirty="0">
                <a:cs typeface="B Titr" panose="00000700000000000000" pitchFamily="2" charset="-78"/>
              </a:rPr>
              <a:t>پخت خمیر</a:t>
            </a:r>
            <a:r>
              <a:rPr lang="ar-SA"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79512" y="1052736"/>
            <a:ext cx="8784975" cy="5472607"/>
          </a:xfrm>
        </p:spPr>
        <p:txBody>
          <a:bodyPr>
            <a:normAutofit/>
          </a:bodyPr>
          <a:lstStyle/>
          <a:p>
            <a:pPr algn="just" rtl="1">
              <a:lnSpc>
                <a:spcPct val="150000"/>
              </a:lnSpc>
            </a:pPr>
            <a:r>
              <a:rPr lang="ar-SA" sz="1400" b="1" dirty="0" smtClean="0">
                <a:cs typeface="B Nazanin" panose="00000400000000000000" pitchFamily="2" charset="-78"/>
              </a:rPr>
              <a:t>در </a:t>
            </a:r>
            <a:r>
              <a:rPr lang="ar-SA" sz="1400" b="1" dirty="0">
                <a:cs typeface="B Nazanin" panose="00000400000000000000" pitchFamily="2" charset="-78"/>
              </a:rPr>
              <a:t>روش پخت معمولی برای نان 500 گرمی در </a:t>
            </a:r>
            <a:r>
              <a:rPr lang="ar-SA" sz="1400" b="1" dirty="0" smtClean="0">
                <a:cs typeface="B Nazanin" panose="00000400000000000000" pitchFamily="2" charset="-78"/>
              </a:rPr>
              <a:t>دمای</a:t>
            </a:r>
            <a:r>
              <a:rPr lang="fa-IR" sz="1400" b="1" dirty="0" smtClean="0">
                <a:cs typeface="B Nazanin" panose="00000400000000000000" pitchFamily="2" charset="-78"/>
              </a:rPr>
              <a:t> </a:t>
            </a:r>
            <a:r>
              <a:rPr lang="ar-SA" sz="1400" b="1" dirty="0" smtClean="0">
                <a:cs typeface="B Nazanin" panose="00000400000000000000" pitchFamily="2" charset="-78"/>
              </a:rPr>
              <a:t>220 </a:t>
            </a:r>
            <a:r>
              <a:rPr lang="ar-SA" sz="1400" b="1" dirty="0">
                <a:cs typeface="B Nazanin" panose="00000400000000000000" pitchFamily="2" charset="-78"/>
              </a:rPr>
              <a:t>تا 230 درجهٔ سانتی گراد، حدود 35 دقیقه زمان نیاز است.</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مدت زمان پخت به عواملی مانند نوع آرد، میزان فشردگی </a:t>
            </a:r>
            <a:r>
              <a:rPr lang="ar-SA" sz="1400" b="1" dirty="0" smtClean="0">
                <a:cs typeface="B Nazanin" panose="00000400000000000000" pitchFamily="2" charset="-78"/>
              </a:rPr>
              <a:t>خمیر</a:t>
            </a:r>
            <a:r>
              <a:rPr lang="fa-IR" sz="1400" b="1" dirty="0" smtClean="0">
                <a:cs typeface="B Nazanin" panose="00000400000000000000" pitchFamily="2" charset="-78"/>
              </a:rPr>
              <a:t> </a:t>
            </a:r>
            <a:r>
              <a:rPr lang="ar-SA" sz="1400" b="1" dirty="0" smtClean="0">
                <a:cs typeface="B Nazanin" panose="00000400000000000000" pitchFamily="2" charset="-78"/>
              </a:rPr>
              <a:t>و </a:t>
            </a:r>
            <a:r>
              <a:rPr lang="ar-SA" sz="1400" b="1" dirty="0">
                <a:cs typeface="B Nazanin" panose="00000400000000000000" pitchFamily="2" charset="-78"/>
              </a:rPr>
              <a:t>ترکیب خمیر بستگی دارد. زمان پایان پخت از روی زمان </a:t>
            </a:r>
            <a:r>
              <a:rPr lang="ar-SA" sz="1400" b="1" dirty="0" smtClean="0">
                <a:cs typeface="B Nazanin" panose="00000400000000000000" pitchFamily="2" charset="-78"/>
              </a:rPr>
              <a:t>یا</a:t>
            </a:r>
            <a:r>
              <a:rPr lang="fa-IR" sz="1400" b="1" dirty="0" smtClean="0">
                <a:cs typeface="B Nazanin" panose="00000400000000000000" pitchFamily="2" charset="-78"/>
              </a:rPr>
              <a:t> </a:t>
            </a:r>
            <a:r>
              <a:rPr lang="ar-SA" sz="1400" b="1" dirty="0" smtClean="0">
                <a:cs typeface="B Nazanin" panose="00000400000000000000" pitchFamily="2" charset="-78"/>
              </a:rPr>
              <a:t>ضربه</a:t>
            </a:r>
            <a:r>
              <a:rPr lang="fa-IR" sz="1400" b="1" dirty="0" smtClean="0">
                <a:cs typeface="B Nazanin" panose="00000400000000000000" pitchFamily="2" charset="-78"/>
              </a:rPr>
              <a:t> </a:t>
            </a:r>
            <a:r>
              <a:rPr lang="ar-SA" sz="1400" b="1" dirty="0" smtClean="0">
                <a:cs typeface="B Nazanin" panose="00000400000000000000" pitchFamily="2" charset="-78"/>
              </a:rPr>
              <a:t>زدن </a:t>
            </a:r>
            <a:r>
              <a:rPr lang="ar-SA" sz="1400" b="1" dirty="0">
                <a:cs typeface="B Nazanin" panose="00000400000000000000" pitchFamily="2" charset="-78"/>
              </a:rPr>
              <a:t>با پشت انگشت، تعیین جرم نان و شدت رنگ نان</a:t>
            </a:r>
            <a:r>
              <a:rPr lang="ar-SA" sz="1400" b="1" dirty="0" smtClean="0">
                <a:cs typeface="B Nazanin" panose="00000400000000000000" pitchFamily="2" charset="-78"/>
              </a:rPr>
              <a:t>،</a:t>
            </a:r>
            <a:r>
              <a:rPr lang="fa-IR" sz="1400" b="1" dirty="0" smtClean="0">
                <a:cs typeface="B Nazanin" panose="00000400000000000000" pitchFamily="2" charset="-78"/>
              </a:rPr>
              <a:t> </a:t>
            </a:r>
            <a:r>
              <a:rPr lang="ar-SA" sz="1400" b="1" dirty="0" smtClean="0">
                <a:cs typeface="B Nazanin" panose="00000400000000000000" pitchFamily="2" charset="-78"/>
              </a:rPr>
              <a:t>تشخیص </a:t>
            </a:r>
            <a:r>
              <a:rPr lang="ar-SA" sz="1400" b="1" dirty="0">
                <a:cs typeface="B Nazanin" panose="00000400000000000000" pitchFamily="2" charset="-78"/>
              </a:rPr>
              <a:t>داده می شود.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نگهداری</a:t>
            </a:r>
            <a:r>
              <a:rPr lang="ar-SA" sz="1400" b="1" dirty="0" smtClean="0">
                <a:cs typeface="B Nazanin" panose="00000400000000000000" pitchFamily="2" charset="-78"/>
              </a:rPr>
              <a:t>:</a:t>
            </a:r>
            <a:r>
              <a:rPr lang="fa-IR" sz="1400" b="1" dirty="0" smtClean="0">
                <a:cs typeface="B Nazanin" panose="00000400000000000000" pitchFamily="2" charset="-78"/>
              </a:rPr>
              <a:t> </a:t>
            </a:r>
          </a:p>
          <a:p>
            <a:pPr algn="just" rtl="1">
              <a:lnSpc>
                <a:spcPct val="150000"/>
              </a:lnSpc>
            </a:pPr>
            <a:r>
              <a:rPr lang="ar-SA" sz="1400" b="1" dirty="0" smtClean="0">
                <a:cs typeface="B Nazanin" panose="00000400000000000000" pitchFamily="2" charset="-78"/>
              </a:rPr>
              <a:t>نان </a:t>
            </a:r>
            <a:r>
              <a:rPr lang="ar-SA" sz="1400" b="1" dirty="0">
                <a:cs typeface="B Nazanin" panose="00000400000000000000" pitchFamily="2" charset="-78"/>
              </a:rPr>
              <a:t>های داغ و تازه نباید روی هم انباشته شوند. </a:t>
            </a:r>
            <a:r>
              <a:rPr lang="ar-SA" sz="1400" b="1" dirty="0" smtClean="0">
                <a:cs typeface="B Nazanin" panose="00000400000000000000" pitchFamily="2" charset="-78"/>
              </a:rPr>
              <a:t>برای</a:t>
            </a:r>
            <a:r>
              <a:rPr lang="fa-IR" sz="1400" b="1" dirty="0" smtClean="0">
                <a:cs typeface="B Nazanin" panose="00000400000000000000" pitchFamily="2" charset="-78"/>
              </a:rPr>
              <a:t> </a:t>
            </a:r>
            <a:r>
              <a:rPr lang="ar-SA" sz="1400" b="1" dirty="0" smtClean="0">
                <a:cs typeface="B Nazanin" panose="00000400000000000000" pitchFamily="2" charset="-78"/>
              </a:rPr>
              <a:t>نگهداری </a:t>
            </a:r>
            <a:r>
              <a:rPr lang="ar-SA" sz="1400" b="1" dirty="0">
                <a:cs typeface="B Nazanin" panose="00000400000000000000" pitchFamily="2" charset="-78"/>
              </a:rPr>
              <a:t>موقت نان دمای محیط باید حدود 18 تا 20 </a:t>
            </a:r>
            <a:r>
              <a:rPr lang="ar-SA" sz="1400" b="1" dirty="0" smtClean="0">
                <a:cs typeface="B Nazanin" panose="00000400000000000000" pitchFamily="2" charset="-78"/>
              </a:rPr>
              <a:t>درجه</a:t>
            </a:r>
            <a:r>
              <a:rPr lang="fa-IR" sz="1400" b="1" dirty="0" smtClean="0">
                <a:cs typeface="B Nazanin" panose="00000400000000000000" pitchFamily="2" charset="-78"/>
              </a:rPr>
              <a:t> ی </a:t>
            </a:r>
            <a:r>
              <a:rPr lang="ar-SA" sz="1400" b="1" dirty="0" smtClean="0">
                <a:cs typeface="B Nazanin" panose="00000400000000000000" pitchFamily="2" charset="-78"/>
              </a:rPr>
              <a:t>سانتی </a:t>
            </a:r>
            <a:r>
              <a:rPr lang="ar-SA" sz="1400" b="1" dirty="0">
                <a:cs typeface="B Nazanin" panose="00000400000000000000" pitchFamily="2" charset="-78"/>
              </a:rPr>
              <a:t>گراد و رطوبت نسبی هوا 70 % باشد.</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18637719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ar-SA" dirty="0">
                <a:cs typeface="B Titr" panose="00000700000000000000" pitchFamily="2" charset="-78"/>
              </a:rPr>
              <a:t>نکات آموزشی و فعالیت های </a:t>
            </a:r>
            <a:r>
              <a:rPr lang="ar-SA" dirty="0" smtClean="0">
                <a:cs typeface="B Titr" panose="00000700000000000000" pitchFamily="2" charset="-78"/>
              </a:rPr>
              <a:t>پیشنهادی</a:t>
            </a:r>
            <a:r>
              <a:rPr lang="fa-IR" dirty="0" smtClean="0">
                <a:cs typeface="B Titr" panose="00000700000000000000" pitchFamily="2" charset="-78"/>
              </a:rPr>
              <a:t>:</a:t>
            </a:r>
            <a:endParaRPr lang="en-US" dirty="0">
              <a:cs typeface="B Titr" panose="00000700000000000000" pitchFamily="2" charset="-78"/>
            </a:endParaRPr>
          </a:p>
        </p:txBody>
      </p:sp>
      <p:sp>
        <p:nvSpPr>
          <p:cNvPr id="3" name="Content Placeholder 2"/>
          <p:cNvSpPr>
            <a:spLocks noGrp="1"/>
          </p:cNvSpPr>
          <p:nvPr>
            <p:ph idx="1"/>
          </p:nvPr>
        </p:nvSpPr>
        <p:spPr>
          <a:xfrm>
            <a:off x="107504" y="1124744"/>
            <a:ext cx="8784975" cy="5472607"/>
          </a:xfrm>
        </p:spPr>
        <p:txBody>
          <a:bodyPr>
            <a:normAutofit/>
          </a:bodyPr>
          <a:lstStyle/>
          <a:p>
            <a:pPr algn="just" rtl="1">
              <a:lnSpc>
                <a:spcPct val="150000"/>
              </a:lnSpc>
            </a:pPr>
            <a:r>
              <a:rPr lang="ar-SA" sz="1400" b="1" dirty="0" smtClean="0">
                <a:cs typeface="B Nazanin" panose="00000400000000000000" pitchFamily="2" charset="-78"/>
              </a:rPr>
              <a:t>دانش</a:t>
            </a:r>
            <a:r>
              <a:rPr lang="fa-IR" sz="1400" b="1" dirty="0" smtClean="0">
                <a:cs typeface="B Nazanin" panose="00000400000000000000" pitchFamily="2" charset="-78"/>
              </a:rPr>
              <a:t> </a:t>
            </a:r>
            <a:r>
              <a:rPr lang="ar-SA" sz="1400" b="1" dirty="0" smtClean="0">
                <a:cs typeface="B Nazanin" panose="00000400000000000000" pitchFamily="2" charset="-78"/>
              </a:rPr>
              <a:t>آموزان </a:t>
            </a:r>
            <a:r>
              <a:rPr lang="ar-SA" sz="1400" b="1" dirty="0">
                <a:cs typeface="B Nazanin" panose="00000400000000000000" pitchFamily="2" charset="-78"/>
              </a:rPr>
              <a:t>را ترغیب کنید تا با پرسش و گفتگو </a:t>
            </a:r>
            <a:r>
              <a:rPr lang="ar-SA" sz="1400" b="1" dirty="0" smtClean="0">
                <a:cs typeface="B Nazanin" panose="00000400000000000000" pitchFamily="2" charset="-78"/>
              </a:rPr>
              <a:t>و</a:t>
            </a:r>
            <a:r>
              <a:rPr lang="fa-IR" sz="1400" b="1" dirty="0" smtClean="0">
                <a:cs typeface="B Nazanin" panose="00000400000000000000" pitchFamily="2" charset="-78"/>
              </a:rPr>
              <a:t> </a:t>
            </a:r>
            <a:r>
              <a:rPr lang="ar-SA" sz="1400" b="1" dirty="0" smtClean="0">
                <a:cs typeface="B Nazanin" panose="00000400000000000000" pitchFamily="2" charset="-78"/>
              </a:rPr>
              <a:t>انجام </a:t>
            </a:r>
            <a:r>
              <a:rPr lang="ar-SA" sz="1400" b="1" dirty="0">
                <a:cs typeface="B Nazanin" panose="00000400000000000000" pitchFamily="2" charset="-78"/>
              </a:rPr>
              <a:t>مصاحبه با بزرگ ترها از چگونگی روند تهیهٔ نان در </a:t>
            </a:r>
            <a:r>
              <a:rPr lang="ar-SA" sz="1400" b="1" dirty="0" smtClean="0">
                <a:cs typeface="B Nazanin" panose="00000400000000000000" pitchFamily="2" charset="-78"/>
              </a:rPr>
              <a:t>گذشته</a:t>
            </a:r>
            <a:r>
              <a:rPr lang="fa-IR" sz="1400" b="1" dirty="0" smtClean="0">
                <a:cs typeface="B Nazanin" panose="00000400000000000000" pitchFamily="2" charset="-78"/>
              </a:rPr>
              <a:t> </a:t>
            </a:r>
            <a:r>
              <a:rPr lang="ar-SA" sz="1400" b="1" dirty="0" smtClean="0">
                <a:cs typeface="B Nazanin" panose="00000400000000000000" pitchFamily="2" charset="-78"/>
              </a:rPr>
              <a:t>و </a:t>
            </a:r>
            <a:r>
              <a:rPr lang="ar-SA" sz="1400" b="1" dirty="0">
                <a:cs typeface="B Nazanin" panose="00000400000000000000" pitchFamily="2" charset="-78"/>
              </a:rPr>
              <a:t>حال آگاهی یابند.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یک جلسه را برای گفتگو در کلاس بگذارید و </a:t>
            </a:r>
            <a:r>
              <a:rPr lang="ar-SA" sz="1400" b="1" dirty="0" smtClean="0">
                <a:cs typeface="B Nazanin" panose="00000400000000000000" pitchFamily="2" charset="-78"/>
              </a:rPr>
              <a:t>دربارهٔ</a:t>
            </a:r>
            <a:r>
              <a:rPr lang="fa-IR" sz="1400" b="1" dirty="0" smtClean="0">
                <a:cs typeface="B Nazanin" panose="00000400000000000000" pitchFamily="2" charset="-78"/>
              </a:rPr>
              <a:t> </a:t>
            </a:r>
            <a:r>
              <a:rPr lang="ar-SA" sz="1400" b="1" dirty="0" smtClean="0">
                <a:cs typeface="B Nazanin" panose="00000400000000000000" pitchFamily="2" charset="-78"/>
              </a:rPr>
              <a:t>علت </a:t>
            </a:r>
            <a:r>
              <a:rPr lang="ar-SA" sz="1400" b="1" dirty="0">
                <a:cs typeface="B Nazanin" panose="00000400000000000000" pitchFamily="2" charset="-78"/>
              </a:rPr>
              <a:t>تغییر در روند تهیهٔ نان با </a:t>
            </a:r>
            <a:r>
              <a:rPr lang="ar-SA" sz="1400" b="1" dirty="0" smtClean="0">
                <a:cs typeface="B Nazanin" panose="00000400000000000000" pitchFamily="2" charset="-78"/>
              </a:rPr>
              <a:t>بچه</a:t>
            </a:r>
            <a:r>
              <a:rPr lang="fa-IR" sz="1400" b="1" dirty="0" smtClean="0">
                <a:cs typeface="B Nazanin" panose="00000400000000000000" pitchFamily="2" charset="-78"/>
              </a:rPr>
              <a:t> </a:t>
            </a:r>
            <a:r>
              <a:rPr lang="ar-SA" sz="1400" b="1" dirty="0" smtClean="0">
                <a:cs typeface="B Nazanin" panose="00000400000000000000" pitchFamily="2" charset="-78"/>
              </a:rPr>
              <a:t>ها </a:t>
            </a:r>
            <a:r>
              <a:rPr lang="ar-SA" sz="1400" b="1" dirty="0">
                <a:cs typeface="B Nazanin" panose="00000400000000000000" pitchFamily="2" charset="-78"/>
              </a:rPr>
              <a:t>گفتگو کنید و از آنها </a:t>
            </a:r>
            <a:r>
              <a:rPr lang="ar-SA" sz="1400" b="1" dirty="0" smtClean="0">
                <a:cs typeface="B Nazanin" panose="00000400000000000000" pitchFamily="2" charset="-78"/>
              </a:rPr>
              <a:t>بخواهید</a:t>
            </a:r>
            <a:r>
              <a:rPr lang="fa-IR" sz="1400" b="1" dirty="0" smtClean="0">
                <a:cs typeface="B Nazanin" panose="00000400000000000000" pitchFamily="2" charset="-78"/>
              </a:rPr>
              <a:t> </a:t>
            </a:r>
            <a:r>
              <a:rPr lang="ar-SA" sz="1400" b="1" dirty="0" smtClean="0">
                <a:cs typeface="B Nazanin" panose="00000400000000000000" pitchFamily="2" charset="-78"/>
              </a:rPr>
              <a:t>آینده</a:t>
            </a:r>
            <a:r>
              <a:rPr lang="fa-IR" sz="1400" b="1" dirty="0" smtClean="0">
                <a:cs typeface="B Nazanin" panose="00000400000000000000" pitchFamily="2" charset="-78"/>
              </a:rPr>
              <a:t> ی</a:t>
            </a:r>
            <a:r>
              <a:rPr lang="ar-SA" sz="1400" b="1" dirty="0" smtClean="0">
                <a:cs typeface="B Nazanin" panose="00000400000000000000" pitchFamily="2" charset="-78"/>
              </a:rPr>
              <a:t> </a:t>
            </a:r>
            <a:r>
              <a:rPr lang="ar-SA" sz="1400" b="1" dirty="0">
                <a:cs typeface="B Nazanin" panose="00000400000000000000" pitchFamily="2" charset="-78"/>
              </a:rPr>
              <a:t>این تغییرات را </a:t>
            </a:r>
            <a:r>
              <a:rPr lang="ar-SA" sz="1400" b="1" dirty="0" smtClean="0">
                <a:cs typeface="B Nazanin" panose="00000400000000000000" pitchFamily="2" charset="-78"/>
              </a:rPr>
              <a:t>پیش</a:t>
            </a:r>
            <a:r>
              <a:rPr lang="fa-IR" sz="1400" b="1" dirty="0" smtClean="0">
                <a:cs typeface="B Nazanin" panose="00000400000000000000" pitchFamily="2" charset="-78"/>
              </a:rPr>
              <a:t> </a:t>
            </a:r>
            <a:r>
              <a:rPr lang="ar-SA" sz="1400" b="1" dirty="0" smtClean="0">
                <a:cs typeface="B Nazanin" panose="00000400000000000000" pitchFamily="2" charset="-78"/>
              </a:rPr>
              <a:t>بینی </a:t>
            </a:r>
            <a:r>
              <a:rPr lang="ar-SA" sz="1400" b="1" dirty="0">
                <a:cs typeface="B Nazanin" panose="00000400000000000000" pitchFamily="2" charset="-78"/>
              </a:rPr>
              <a:t>کنند.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با بردن </a:t>
            </a:r>
            <a:r>
              <a:rPr lang="ar-SA" sz="1400" b="1" dirty="0" smtClean="0">
                <a:cs typeface="B Nazanin" panose="00000400000000000000" pitchFamily="2" charset="-78"/>
              </a:rPr>
              <a:t>دانش</a:t>
            </a:r>
            <a:r>
              <a:rPr lang="fa-IR" sz="1400" b="1" dirty="0" smtClean="0">
                <a:cs typeface="B Nazanin" panose="00000400000000000000" pitchFamily="2" charset="-78"/>
              </a:rPr>
              <a:t> </a:t>
            </a:r>
            <a:r>
              <a:rPr lang="ar-SA" sz="1400" b="1" dirty="0" smtClean="0">
                <a:cs typeface="B Nazanin" panose="00000400000000000000" pitchFamily="2" charset="-78"/>
              </a:rPr>
              <a:t>آموزان </a:t>
            </a:r>
            <a:r>
              <a:rPr lang="ar-SA" sz="1400" b="1" dirty="0">
                <a:cs typeface="B Nazanin" panose="00000400000000000000" pitchFamily="2" charset="-78"/>
              </a:rPr>
              <a:t>به یک نانوایی در فرصت </a:t>
            </a:r>
            <a:r>
              <a:rPr lang="ar-SA" sz="1400" b="1" dirty="0" smtClean="0">
                <a:cs typeface="B Nazanin" panose="00000400000000000000" pitchFamily="2" charset="-78"/>
              </a:rPr>
              <a:t>مناسب</a:t>
            </a:r>
            <a:r>
              <a:rPr lang="fa-IR" sz="1400" b="1" dirty="0" smtClean="0">
                <a:cs typeface="B Nazanin" panose="00000400000000000000" pitchFamily="2" charset="-78"/>
              </a:rPr>
              <a:t> </a:t>
            </a:r>
            <a:r>
              <a:rPr lang="ar-SA" sz="1400" b="1" dirty="0" smtClean="0">
                <a:cs typeface="B Nazanin" panose="00000400000000000000" pitchFamily="2" charset="-78"/>
              </a:rPr>
              <a:t>از </a:t>
            </a:r>
            <a:r>
              <a:rPr lang="ar-SA" sz="1400" b="1" dirty="0">
                <a:cs typeface="B Nazanin" panose="00000400000000000000" pitchFamily="2" charset="-78"/>
              </a:rPr>
              <a:t>نانوا بخواهید دربارهٔ شغل خود از نظر چگونگی </a:t>
            </a:r>
            <a:r>
              <a:rPr lang="ar-SA" sz="1400" b="1" dirty="0" smtClean="0">
                <a:cs typeface="B Nazanin" panose="00000400000000000000" pitchFamily="2" charset="-78"/>
              </a:rPr>
              <a:t>فعالیت،ساعت </a:t>
            </a:r>
            <a:r>
              <a:rPr lang="ar-SA" sz="1400" b="1" dirty="0">
                <a:cs typeface="B Nazanin" panose="00000400000000000000" pitchFamily="2" charset="-78"/>
              </a:rPr>
              <a:t>کار، اقتصاد نان و زحماتی که برای </a:t>
            </a:r>
            <a:r>
              <a:rPr lang="ar-SA" sz="1400" b="1" dirty="0" smtClean="0">
                <a:cs typeface="B Nazanin" panose="00000400000000000000" pitchFamily="2" charset="-78"/>
              </a:rPr>
              <a:t>آماده</a:t>
            </a:r>
            <a:r>
              <a:rPr lang="fa-IR" sz="1400" b="1" dirty="0" smtClean="0">
                <a:cs typeface="B Nazanin" panose="00000400000000000000" pitchFamily="2" charset="-78"/>
              </a:rPr>
              <a:t> </a:t>
            </a:r>
            <a:r>
              <a:rPr lang="ar-SA" sz="1400" b="1" dirty="0" smtClean="0">
                <a:cs typeface="B Nazanin" panose="00000400000000000000" pitchFamily="2" charset="-78"/>
              </a:rPr>
              <a:t>سازی</a:t>
            </a:r>
            <a:r>
              <a:rPr lang="fa-IR" sz="1400" b="1" dirty="0" smtClean="0">
                <a:cs typeface="B Nazanin" panose="00000400000000000000" pitchFamily="2" charset="-78"/>
              </a:rPr>
              <a:t> </a:t>
            </a:r>
            <a:r>
              <a:rPr lang="ar-SA" sz="1400" b="1" dirty="0" smtClean="0">
                <a:cs typeface="B Nazanin" panose="00000400000000000000" pitchFamily="2" charset="-78"/>
              </a:rPr>
              <a:t>می </a:t>
            </a:r>
            <a:r>
              <a:rPr lang="ar-SA" sz="1400" b="1" dirty="0">
                <a:cs typeface="B Nazanin" panose="00000400000000000000" pitchFamily="2" charset="-78"/>
              </a:rPr>
              <a:t>کشد،برای آنها صحبت کند.</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برای تأمین تندرستی انسان، بهداشت نان و چگونگی نگهداری و بسته بندی آن را به دانش آموزان آموزش دهید. </a:t>
            </a:r>
            <a:endParaRPr lang="en-US" sz="1400" b="1" dirty="0">
              <a:cs typeface="B Nazanin" panose="00000400000000000000" pitchFamily="2" charset="-78"/>
            </a:endParaRPr>
          </a:p>
        </p:txBody>
      </p:sp>
    </p:spTree>
    <p:extLst>
      <p:ext uri="{BB962C8B-B14F-4D97-AF65-F5344CB8AC3E}">
        <p14:creationId xmlns:p14="http://schemas.microsoft.com/office/powerpoint/2010/main" val="490537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5769" y="260648"/>
            <a:ext cx="4662174" cy="6294529"/>
          </a:xfrm>
          <a:prstGeom prst="rect">
            <a:avLst/>
          </a:prstGeom>
        </p:spPr>
      </p:pic>
    </p:spTree>
    <p:extLst>
      <p:ext uri="{BB962C8B-B14F-4D97-AF65-F5344CB8AC3E}">
        <p14:creationId xmlns:p14="http://schemas.microsoft.com/office/powerpoint/2010/main" val="27986583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83" y="116632"/>
            <a:ext cx="7125113" cy="924475"/>
          </a:xfrm>
        </p:spPr>
        <p:txBody>
          <a:bodyPr/>
          <a:lstStyle/>
          <a:p>
            <a:pPr algn="r" rtl="1"/>
            <a:r>
              <a:rPr lang="fa-IR" dirty="0" smtClean="0">
                <a:cs typeface="B Titr" panose="00000700000000000000" pitchFamily="2" charset="-78"/>
              </a:rPr>
              <a:t>بررسی صفحات 98، 99، 100، 101 و 102:</a:t>
            </a:r>
            <a:endParaRPr lang="en-US" dirty="0">
              <a:cs typeface="B Titr" panose="00000700000000000000" pitchFamily="2" charset="-78"/>
            </a:endParaRPr>
          </a:p>
        </p:txBody>
      </p:sp>
      <p:sp>
        <p:nvSpPr>
          <p:cNvPr id="3" name="Content Placeholder 2"/>
          <p:cNvSpPr>
            <a:spLocks noGrp="1"/>
          </p:cNvSpPr>
          <p:nvPr>
            <p:ph idx="1"/>
          </p:nvPr>
        </p:nvSpPr>
        <p:spPr>
          <a:xfrm>
            <a:off x="251520" y="1052736"/>
            <a:ext cx="8712968" cy="5616623"/>
          </a:xfrm>
        </p:spPr>
        <p:txBody>
          <a:bodyPr>
            <a:normAutofit fontScale="92500"/>
          </a:bodyPr>
          <a:lstStyle/>
          <a:p>
            <a:pPr algn="just" rtl="1">
              <a:lnSpc>
                <a:spcPct val="150000"/>
              </a:lnSpc>
            </a:pPr>
            <a:r>
              <a:rPr lang="ar-SA" sz="1400" b="1" dirty="0">
                <a:cs typeface="B Nazanin" panose="00000400000000000000" pitchFamily="2" charset="-78"/>
              </a:rPr>
              <a:t>صفحه ي 98 : در اين صفحه دانش آموزان با انواع نان ها آشنا مي شوند با گفت و گويي كه در گروه ها انجام مي دهند . همچنين با نمايش فيلم ها ي آموزشي اين درس را بيشتر درك مي كنند .</a:t>
            </a:r>
            <a:endParaRPr lang="en-US" sz="1400" b="1" dirty="0">
              <a:cs typeface="B Nazanin" panose="00000400000000000000" pitchFamily="2" charset="-78"/>
            </a:endParaRPr>
          </a:p>
          <a:p>
            <a:pPr algn="just" rtl="1">
              <a:lnSpc>
                <a:spcPct val="150000"/>
              </a:lnSpc>
            </a:pPr>
            <a:r>
              <a:rPr lang="en-US" sz="1400" b="1" dirty="0">
                <a:cs typeface="B Nazanin" panose="00000400000000000000" pitchFamily="2" charset="-78"/>
              </a:rPr>
              <a:t> </a:t>
            </a:r>
            <a:r>
              <a:rPr lang="ar-SA" sz="1400" b="1" dirty="0" smtClean="0">
                <a:cs typeface="B Nazanin" panose="00000400000000000000" pitchFamily="2" charset="-78"/>
              </a:rPr>
              <a:t>صفحه </a:t>
            </a:r>
            <a:r>
              <a:rPr lang="ar-SA" sz="1400" b="1" dirty="0">
                <a:cs typeface="B Nazanin" panose="00000400000000000000" pitchFamily="2" charset="-78"/>
              </a:rPr>
              <a:t>ي 99 بچه ها را مي توان به يك نانوايي برد و مراحل پخت نان را به آن ها نشان داد . همچنين تصاوير و فيلم هايي را از نحوه اي به وجود آمدن نان از كاشت گندم تا </a:t>
            </a:r>
            <a:r>
              <a:rPr lang="ar-SA" sz="1400" b="1" dirty="0" smtClean="0">
                <a:cs typeface="B Nazanin" panose="00000400000000000000" pitchFamily="2" charset="-78"/>
              </a:rPr>
              <a:t>بر</a:t>
            </a:r>
            <a:r>
              <a:rPr lang="fa-IR" sz="1400" b="1" dirty="0" smtClean="0">
                <a:cs typeface="B Nazanin" panose="00000400000000000000" pitchFamily="2" charset="-78"/>
              </a:rPr>
              <a:t>د</a:t>
            </a:r>
            <a:r>
              <a:rPr lang="ar-SA" sz="1400" b="1" dirty="0" smtClean="0">
                <a:cs typeface="B Nazanin" panose="00000400000000000000" pitchFamily="2" charset="-78"/>
              </a:rPr>
              <a:t>اشت </a:t>
            </a:r>
            <a:r>
              <a:rPr lang="ar-SA" sz="1400" b="1" dirty="0">
                <a:cs typeface="B Nazanin" panose="00000400000000000000" pitchFamily="2" charset="-78"/>
              </a:rPr>
              <a:t>آن و آسياب كردن گندم ها و تا توليد نان را نشان مي دهيم و از نان هاي فانتزي و </a:t>
            </a:r>
            <a:r>
              <a:rPr lang="ar-SA" sz="1400" b="1" dirty="0" smtClean="0">
                <a:cs typeface="B Nazanin" panose="00000400000000000000" pitchFamily="2" charset="-78"/>
              </a:rPr>
              <a:t>شي</a:t>
            </a:r>
            <a:r>
              <a:rPr lang="fa-IR" sz="1400" b="1" dirty="0" smtClean="0">
                <a:cs typeface="B Nazanin" panose="00000400000000000000" pitchFamily="2" charset="-78"/>
              </a:rPr>
              <a:t>ری</a:t>
            </a:r>
            <a:r>
              <a:rPr lang="ar-SA" sz="1400" b="1" dirty="0" smtClean="0">
                <a:cs typeface="B Nazanin" panose="00000400000000000000" pitchFamily="2" charset="-78"/>
              </a:rPr>
              <a:t>ني </a:t>
            </a:r>
            <a:r>
              <a:rPr lang="ar-SA" sz="1400" b="1" dirty="0">
                <a:cs typeface="B Nazanin" panose="00000400000000000000" pitchFamily="2" charset="-78"/>
              </a:rPr>
              <a:t>ها و </a:t>
            </a:r>
            <a:r>
              <a:rPr lang="ar-SA" sz="1400" b="1" dirty="0" smtClean="0">
                <a:cs typeface="B Nazanin" panose="00000400000000000000" pitchFamily="2" charset="-78"/>
              </a:rPr>
              <a:t>بيسك</a:t>
            </a:r>
            <a:r>
              <a:rPr lang="fa-IR" sz="1400" b="1" dirty="0" smtClean="0">
                <a:cs typeface="B Nazanin" panose="00000400000000000000" pitchFamily="2" charset="-78"/>
              </a:rPr>
              <a:t>و</a:t>
            </a:r>
            <a:r>
              <a:rPr lang="ar-SA" sz="1400" b="1" dirty="0" smtClean="0">
                <a:cs typeface="B Nazanin" panose="00000400000000000000" pitchFamily="2" charset="-78"/>
              </a:rPr>
              <a:t>يت </a:t>
            </a:r>
            <a:r>
              <a:rPr lang="ar-SA" sz="1400" b="1" dirty="0">
                <a:cs typeface="B Nazanin" panose="00000400000000000000" pitchFamily="2" charset="-78"/>
              </a:rPr>
              <a:t>ها هم سخن مي گوييم . مي توانيم مقداري خمير را به كلاس آورده و به گروه ها بدهيم تا شكل نان هاي مختلف را با آن درست كنند .</a:t>
            </a:r>
            <a:endParaRPr lang="en-US" sz="1400" b="1" dirty="0">
              <a:cs typeface="B Nazanin" panose="00000400000000000000" pitchFamily="2" charset="-78"/>
            </a:endParaRPr>
          </a:p>
          <a:p>
            <a:pPr algn="just" rtl="1">
              <a:lnSpc>
                <a:spcPct val="150000"/>
              </a:lnSpc>
            </a:pPr>
            <a:r>
              <a:rPr lang="en-US" sz="1400" b="1" dirty="0">
                <a:cs typeface="B Nazanin" panose="00000400000000000000" pitchFamily="2" charset="-78"/>
              </a:rPr>
              <a:t> </a:t>
            </a:r>
            <a:r>
              <a:rPr lang="ar-SA" sz="1400" b="1" dirty="0" smtClean="0">
                <a:cs typeface="B Nazanin" panose="00000400000000000000" pitchFamily="2" charset="-78"/>
              </a:rPr>
              <a:t>صفحه </a:t>
            </a:r>
            <a:r>
              <a:rPr lang="ar-SA" sz="1400" b="1" dirty="0">
                <a:cs typeface="B Nazanin" panose="00000400000000000000" pitchFamily="2" charset="-78"/>
              </a:rPr>
              <a:t>ي 100 : روش هاي مختلف آسياب كردن را دانش آموزان با ديدن فيلم و تصاوير و گفت و گوها مي آموزند و تجربه اي جديد كسب مي كنند </a:t>
            </a:r>
            <a:r>
              <a:rPr lang="ar-SA" sz="1400" b="1" dirty="0" smtClean="0">
                <a:cs typeface="B Nazanin" panose="00000400000000000000" pitchFamily="2" charset="-78"/>
              </a:rPr>
              <a:t>.</a:t>
            </a:r>
            <a:r>
              <a:rPr lang="en-US" sz="1400" b="1" dirty="0">
                <a:cs typeface="B Nazanin" panose="00000400000000000000" pitchFamily="2" charset="-78"/>
              </a:rPr>
              <a:t> </a:t>
            </a:r>
            <a:r>
              <a:rPr lang="ar-SA" sz="1400" b="1" dirty="0" smtClean="0">
                <a:cs typeface="B Nazanin" panose="00000400000000000000" pitchFamily="2" charset="-78"/>
              </a:rPr>
              <a:t>از </a:t>
            </a:r>
            <a:r>
              <a:rPr lang="ar-SA" sz="1400" b="1" dirty="0">
                <a:cs typeface="B Nazanin" panose="00000400000000000000" pitchFamily="2" charset="-78"/>
              </a:rPr>
              <a:t>آن ها مي </a:t>
            </a:r>
            <a:r>
              <a:rPr lang="ar-SA" sz="1400" b="1" dirty="0" smtClean="0">
                <a:cs typeface="B Nazanin" panose="00000400000000000000" pitchFamily="2" charset="-78"/>
              </a:rPr>
              <a:t>خواه</a:t>
            </a:r>
            <a:r>
              <a:rPr lang="fa-IR" sz="1400" b="1" dirty="0" smtClean="0">
                <a:cs typeface="B Nazanin" panose="00000400000000000000" pitchFamily="2" charset="-78"/>
              </a:rPr>
              <a:t>ی</a:t>
            </a:r>
            <a:r>
              <a:rPr lang="ar-SA" sz="1400" b="1" dirty="0" smtClean="0">
                <a:cs typeface="B Nazanin" panose="00000400000000000000" pitchFamily="2" charset="-78"/>
              </a:rPr>
              <a:t>م </a:t>
            </a:r>
            <a:r>
              <a:rPr lang="ar-SA" sz="1400" b="1" dirty="0">
                <a:cs typeface="B Nazanin" panose="00000400000000000000" pitchFamily="2" charset="-78"/>
              </a:rPr>
              <a:t>از مادر خود اجازه گرفته و مقداري </a:t>
            </a:r>
            <a:r>
              <a:rPr lang="fa-IR" sz="1400" b="1" dirty="0" smtClean="0">
                <a:cs typeface="B Nazanin" panose="00000400000000000000" pitchFamily="2" charset="-78"/>
              </a:rPr>
              <a:t>گ</a:t>
            </a:r>
            <a:r>
              <a:rPr lang="ar-SA" sz="1400" b="1" dirty="0" smtClean="0">
                <a:cs typeface="B Nazanin" panose="00000400000000000000" pitchFamily="2" charset="-78"/>
              </a:rPr>
              <a:t>ندم </a:t>
            </a:r>
            <a:r>
              <a:rPr lang="ar-SA" sz="1400" b="1" dirty="0">
                <a:cs typeface="B Nazanin" panose="00000400000000000000" pitchFamily="2" charset="-78"/>
              </a:rPr>
              <a:t>را در خانه آسياب كرده تا يكي از مراحل تهيه ي نان را تجربه كنند .</a:t>
            </a:r>
            <a:endParaRPr lang="en-US" sz="1400" b="1" dirty="0">
              <a:cs typeface="B Nazanin" panose="00000400000000000000" pitchFamily="2" charset="-78"/>
            </a:endParaRPr>
          </a:p>
          <a:p>
            <a:pPr algn="just" rtl="1">
              <a:lnSpc>
                <a:spcPct val="150000"/>
              </a:lnSpc>
            </a:pPr>
            <a:r>
              <a:rPr lang="en-US" sz="1400" b="1" dirty="0">
                <a:cs typeface="B Nazanin" panose="00000400000000000000" pitchFamily="2" charset="-78"/>
              </a:rPr>
              <a:t> </a:t>
            </a:r>
            <a:r>
              <a:rPr lang="ar-SA" sz="1400" b="1" dirty="0" smtClean="0">
                <a:cs typeface="B Nazanin" panose="00000400000000000000" pitchFamily="2" charset="-78"/>
              </a:rPr>
              <a:t>صصفحه </a:t>
            </a:r>
            <a:r>
              <a:rPr lang="ar-SA" sz="1400" b="1" dirty="0">
                <a:cs typeface="B Nazanin" panose="00000400000000000000" pitchFamily="2" charset="-78"/>
              </a:rPr>
              <a:t>ي 101 : تهيه خمير با آرد مقداري آرد را به كلاس برده و به گروه هاداده تا خمير درست كنند . ( با </a:t>
            </a:r>
            <a:r>
              <a:rPr lang="ar-SA" sz="1400" b="1" dirty="0" smtClean="0">
                <a:cs typeface="B Nazanin" panose="00000400000000000000" pitchFamily="2" charset="-78"/>
              </a:rPr>
              <a:t>لو</a:t>
            </a:r>
            <a:r>
              <a:rPr lang="fa-IR" sz="1400" b="1" dirty="0" smtClean="0">
                <a:cs typeface="B Nazanin" panose="00000400000000000000" pitchFamily="2" charset="-78"/>
              </a:rPr>
              <a:t>ا</a:t>
            </a:r>
            <a:r>
              <a:rPr lang="ar-SA" sz="1400" b="1" dirty="0" smtClean="0">
                <a:cs typeface="B Nazanin" panose="00000400000000000000" pitchFamily="2" charset="-78"/>
              </a:rPr>
              <a:t>زمي </a:t>
            </a:r>
            <a:r>
              <a:rPr lang="ar-SA" sz="1400" b="1" dirty="0">
                <a:cs typeface="B Nazanin" panose="00000400000000000000" pitchFamily="2" charset="-78"/>
              </a:rPr>
              <a:t>كه مورد نياز است ) و از بچه ها مي خواهيم به نانوايي رفته و مراحل درست شدن نان را از آرد گندم ببينند و گزارشي بنويسند و به كلاس بياورند </a:t>
            </a:r>
            <a:r>
              <a:rPr lang="ar-SA" sz="1400" b="1" dirty="0" smtClean="0">
                <a:cs typeface="B Nazanin" panose="00000400000000000000" pitchFamily="2" charset="-78"/>
              </a:rPr>
              <a:t>.</a:t>
            </a:r>
            <a:r>
              <a:rPr lang="en-US" sz="1400" b="1" dirty="0">
                <a:cs typeface="B Nazanin" panose="00000400000000000000" pitchFamily="2" charset="-78"/>
              </a:rPr>
              <a:t> </a:t>
            </a:r>
            <a:r>
              <a:rPr lang="ar-SA" sz="1400" b="1" dirty="0" smtClean="0">
                <a:cs typeface="B Nazanin" panose="00000400000000000000" pitchFamily="2" charset="-78"/>
              </a:rPr>
              <a:t>در </a:t>
            </a:r>
            <a:r>
              <a:rPr lang="ar-SA" sz="1400" b="1" dirty="0">
                <a:cs typeface="B Nazanin" panose="00000400000000000000" pitchFamily="2" charset="-78"/>
              </a:rPr>
              <a:t>اين صفحه در باره حديث پيامبر اكرم (ص) هم صحبت مي كنيم و به ضرب المثل معروف نان بركت سفره است اشاره مي كنيم و اين كه چگونه به نان احترام بگذاريم </a:t>
            </a:r>
            <a:r>
              <a:rPr lang="ar-SA" sz="1400" b="1" dirty="0" smtClean="0">
                <a:cs typeface="B Nazanin" panose="00000400000000000000" pitchFamily="2" charset="-78"/>
              </a:rPr>
              <a:t>و </a:t>
            </a:r>
            <a:r>
              <a:rPr lang="ar-SA" sz="1400" b="1" dirty="0">
                <a:cs typeface="B Nazanin" panose="00000400000000000000" pitchFamily="2" charset="-78"/>
              </a:rPr>
              <a:t>خداي بزرگ را براي اين نعمت عظيم شكر گزار باشيم .</a:t>
            </a:r>
            <a:endParaRPr lang="en-US" sz="1400" b="1" dirty="0">
              <a:cs typeface="B Nazanin" panose="00000400000000000000" pitchFamily="2" charset="-78"/>
            </a:endParaRPr>
          </a:p>
          <a:p>
            <a:pPr algn="just" rtl="1">
              <a:lnSpc>
                <a:spcPct val="150000"/>
              </a:lnSpc>
            </a:pPr>
            <a:r>
              <a:rPr lang="en-US" sz="1400" b="1" dirty="0">
                <a:cs typeface="B Nazanin" panose="00000400000000000000" pitchFamily="2" charset="-78"/>
              </a:rPr>
              <a:t> </a:t>
            </a:r>
            <a:r>
              <a:rPr lang="ar-SA" sz="1400" b="1" dirty="0" smtClean="0">
                <a:cs typeface="B Nazanin" panose="00000400000000000000" pitchFamily="2" charset="-78"/>
              </a:rPr>
              <a:t>صفحه </a:t>
            </a:r>
            <a:r>
              <a:rPr lang="ar-SA" sz="1400" b="1" dirty="0">
                <a:cs typeface="B Nazanin" panose="00000400000000000000" pitchFamily="2" charset="-78"/>
              </a:rPr>
              <a:t>ي 102 : در اين صفحه روش هاي پخت نان مورد بررسي قرار مي گيرد و بچه ها ابتدا خاطرات خود را از ديدن پختن نان در نانوايي ها و خانه هاي روستايي اگر رفته باشند و شيريني پزي ها بيان مي كنند و تصاوير و فيلم آموزشي در اين زمينه مي تواند به ياد گيري آن ها كمك كند </a:t>
            </a:r>
            <a:r>
              <a:rPr lang="ar-SA" sz="1400" b="1" dirty="0" smtClean="0">
                <a:cs typeface="B Nazanin" panose="00000400000000000000" pitchFamily="2" charset="-78"/>
              </a:rPr>
              <a:t>.</a:t>
            </a:r>
            <a:r>
              <a:rPr lang="en-US" sz="1400" b="1" dirty="0">
                <a:cs typeface="B Nazanin" panose="00000400000000000000" pitchFamily="2" charset="-78"/>
              </a:rPr>
              <a:t> </a:t>
            </a:r>
            <a:r>
              <a:rPr lang="ar-SA" sz="1400" b="1" dirty="0" smtClean="0">
                <a:cs typeface="B Nazanin" panose="00000400000000000000" pitchFamily="2" charset="-78"/>
              </a:rPr>
              <a:t>بچه </a:t>
            </a:r>
            <a:r>
              <a:rPr lang="ar-SA" sz="1400" b="1" dirty="0">
                <a:cs typeface="B Nazanin" panose="00000400000000000000" pitchFamily="2" charset="-78"/>
              </a:rPr>
              <a:t>ها روش هاي پخت نان را كه خود مي گويند با يك ديگر مقايسه مي كنند </a:t>
            </a:r>
            <a:r>
              <a:rPr lang="ar-SA" sz="1400" b="1" dirty="0" smtClean="0">
                <a:cs typeface="B Nazanin" panose="00000400000000000000" pitchFamily="2" charset="-78"/>
              </a:rPr>
              <a:t>و </a:t>
            </a:r>
            <a:r>
              <a:rPr lang="ar-SA" sz="1400" b="1" dirty="0">
                <a:cs typeface="B Nazanin" panose="00000400000000000000" pitchFamily="2" charset="-78"/>
              </a:rPr>
              <a:t>به عنوان تحقيق يك نقاشي از روش هاي پخت نان بكشند و به كلاس بياورند .</a:t>
            </a:r>
            <a:endParaRPr lang="en-US" sz="1400" b="1" dirty="0">
              <a:cs typeface="B Nazanin" panose="00000400000000000000" pitchFamily="2" charset="-78"/>
            </a:endParaRPr>
          </a:p>
          <a:p>
            <a:pPr algn="r"/>
            <a:endParaRPr lang="en-US" b="1" dirty="0">
              <a:cs typeface="B Nazanin" panose="00000400000000000000" pitchFamily="2" charset="-78"/>
            </a:endParaRPr>
          </a:p>
        </p:txBody>
      </p:sp>
    </p:spTree>
    <p:extLst>
      <p:ext uri="{BB962C8B-B14F-4D97-AF65-F5344CB8AC3E}">
        <p14:creationId xmlns:p14="http://schemas.microsoft.com/office/powerpoint/2010/main" val="17527769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3"/>
            <a:ext cx="8532439" cy="720080"/>
          </a:xfrm>
        </p:spPr>
        <p:txBody>
          <a:bodyPr/>
          <a:lstStyle/>
          <a:p>
            <a:pPr algn="r" rtl="1"/>
            <a:r>
              <a:rPr lang="fa-IR" dirty="0" smtClean="0">
                <a:cs typeface="B Titr" panose="00000700000000000000" pitchFamily="2" charset="-78"/>
              </a:rPr>
              <a:t>بررسی صفحه 103:</a:t>
            </a:r>
            <a:endParaRPr lang="en-US" dirty="0">
              <a:cs typeface="B Titr" panose="00000700000000000000" pitchFamily="2" charset="-78"/>
            </a:endParaRPr>
          </a:p>
        </p:txBody>
      </p:sp>
      <p:sp>
        <p:nvSpPr>
          <p:cNvPr id="3" name="Content Placeholder 2"/>
          <p:cNvSpPr>
            <a:spLocks noGrp="1"/>
          </p:cNvSpPr>
          <p:nvPr>
            <p:ph idx="1"/>
          </p:nvPr>
        </p:nvSpPr>
        <p:spPr>
          <a:xfrm>
            <a:off x="179512" y="764704"/>
            <a:ext cx="8856984" cy="5904655"/>
          </a:xfrm>
        </p:spPr>
        <p:txBody>
          <a:bodyPr>
            <a:normAutofit lnSpcReduction="10000"/>
          </a:bodyPr>
          <a:lstStyle/>
          <a:p>
            <a:pPr algn="just" rtl="1">
              <a:lnSpc>
                <a:spcPct val="150000"/>
              </a:lnSpc>
            </a:pPr>
            <a:r>
              <a:rPr lang="ar-SA" sz="1400" b="1" dirty="0" smtClean="0">
                <a:cs typeface="B Nazanin" panose="00000400000000000000" pitchFamily="2" charset="-78"/>
              </a:rPr>
              <a:t>مصرف </a:t>
            </a:r>
            <a:r>
              <a:rPr lang="ar-SA" sz="1400" b="1" dirty="0">
                <a:cs typeface="B Nazanin" panose="00000400000000000000" pitchFamily="2" charset="-78"/>
              </a:rPr>
              <a:t>درست نان را آموزش مي دهد كه دانش آموزان لبا گفت و گو هايي كه مي كنند بيان مي كنند چرا نان خشك زياد جمع مي شود و دلايل خود را مطرح مي كنند و از آن ها مي خواهيم بگويند براي اين كه نان خشك زياد جمع نشود چه راه كار هايي را پيشنهاد مي كنند و سپس مي پرسيم چرا بعضي نان ها قابل خوردن نيست ؟ چقدر نان بگيريم تا بيات و مانده نشود ؟ براي اين كه نان را اصراف نكنند مراحل تهيه ي نان و زحمتي كه در هر مرحله كشيده مي شود در گروه گفت و گو مي كنند و ياد آوري مي شود . تحقيق اين صفحه در باره روش هاي درست نگه داري از نان است كه از بزرگ تر ها بپرسند و به كلاس گزارش كنند . رابطه ي اين بخش با علم و زندگي در اين است كه دانش آموزان پيش بيني كنند كه در آينده چه تغييراتي در توليد نان به وجود خواهد آمد .</a:t>
            </a:r>
            <a:endParaRPr lang="en-US" sz="1400" b="1" dirty="0">
              <a:cs typeface="B Nazanin" panose="00000400000000000000" pitchFamily="2" charset="-78"/>
            </a:endParaRPr>
          </a:p>
          <a:p>
            <a:pPr algn="just" rtl="1">
              <a:lnSpc>
                <a:spcPct val="150000"/>
              </a:lnSpc>
            </a:pPr>
            <a:r>
              <a:rPr lang="ar-SA" sz="1400" b="1" dirty="0" smtClean="0">
                <a:cs typeface="B Nazanin" panose="00000400000000000000" pitchFamily="2" charset="-78"/>
              </a:rPr>
              <a:t>1)اصلی ترین ماده ی غذایی در کشور ما چیست ؟ نان</a:t>
            </a:r>
            <a:endParaRPr lang="en-US" sz="1400" b="1" dirty="0" smtClean="0">
              <a:cs typeface="B Nazanin" panose="00000400000000000000" pitchFamily="2" charset="-78"/>
            </a:endParaRPr>
          </a:p>
          <a:p>
            <a:pPr algn="just" rtl="1">
              <a:lnSpc>
                <a:spcPct val="150000"/>
              </a:lnSpc>
            </a:pPr>
            <a:r>
              <a:rPr lang="ar-SA" sz="1400" b="1" dirty="0" smtClean="0">
                <a:cs typeface="B Nazanin" panose="00000400000000000000" pitchFamily="2" charset="-78"/>
              </a:rPr>
              <a:t>2</a:t>
            </a:r>
            <a:r>
              <a:rPr lang="ar-SA" sz="1400" b="1" dirty="0">
                <a:cs typeface="B Nazanin" panose="00000400000000000000" pitchFamily="2" charset="-78"/>
              </a:rPr>
              <a:t>) مراحل تهیّه ی نان را نام ببرید ؟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الف ) درو کردن گندم ب) آ سیاب کردن گندم و تهیّه ی آرد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ج) خمیر کردن آرد گندم د) پختن نان در نانوایی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3) در مرحله ی درو کردن چه کاری انجام می شود ؟ </a:t>
            </a:r>
            <a:endParaRPr lang="en-US" sz="1400" b="1" dirty="0">
              <a:cs typeface="B Nazanin" panose="00000400000000000000" pitchFamily="2" charset="-78"/>
            </a:endParaRPr>
          </a:p>
          <a:p>
            <a:pPr algn="just" rtl="1">
              <a:lnSpc>
                <a:spcPct val="150000"/>
              </a:lnSpc>
            </a:pPr>
            <a:r>
              <a:rPr lang="ar-SA" sz="1400" b="1" dirty="0" smtClean="0">
                <a:cs typeface="B Nazanin" panose="00000400000000000000" pitchFamily="2" charset="-78"/>
              </a:rPr>
              <a:t>گندم ها به وسیله ی ماشین ها یا یک ماشین مخصوص به نام ( کمباین ) جمع آوری می شود . </a:t>
            </a:r>
            <a:endParaRPr lang="en-US" sz="1400" b="1" dirty="0" smtClean="0">
              <a:cs typeface="B Nazanin" panose="00000400000000000000" pitchFamily="2" charset="-78"/>
            </a:endParaRPr>
          </a:p>
          <a:p>
            <a:pPr algn="just" rtl="1">
              <a:lnSpc>
                <a:spcPct val="150000"/>
              </a:lnSpc>
            </a:pPr>
            <a:r>
              <a:rPr lang="ar-SA" sz="1400" b="1" dirty="0" smtClean="0">
                <a:cs typeface="B Nazanin" panose="00000400000000000000" pitchFamily="2" charset="-78"/>
              </a:rPr>
              <a:t>4</a:t>
            </a:r>
            <a:r>
              <a:rPr lang="ar-SA" sz="1400" b="1" dirty="0">
                <a:cs typeface="B Nazanin" panose="00000400000000000000" pitchFamily="2" charset="-78"/>
              </a:rPr>
              <a:t>) مرحله ی بعد از درو کردن چیست ؟ آسیاب کردن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5)روش های آسیاب کردن را نام ببرید ؟ </a:t>
            </a:r>
            <a:endParaRPr lang="en-US" sz="1400" b="1" dirty="0">
              <a:cs typeface="B Nazanin" panose="00000400000000000000" pitchFamily="2" charset="-78"/>
            </a:endParaRPr>
          </a:p>
          <a:p>
            <a:pPr algn="just" rtl="1">
              <a:lnSpc>
                <a:spcPct val="150000"/>
              </a:lnSpc>
            </a:pPr>
            <a:r>
              <a:rPr lang="ar-SA" sz="1400" b="1" dirty="0">
                <a:cs typeface="B Nazanin" panose="00000400000000000000" pitchFamily="2" charset="-78"/>
              </a:rPr>
              <a:t>آسیاب بادی – آسیاب برقی – آسیاب دستی آسیاب آبی-</a:t>
            </a:r>
            <a:endParaRPr lang="en-US" sz="1400" b="1" dirty="0">
              <a:cs typeface="B Nazanin" panose="00000400000000000000" pitchFamily="2" charset="-78"/>
            </a:endParaRPr>
          </a:p>
          <a:p>
            <a:pPr algn="just">
              <a:lnSpc>
                <a:spcPct val="150000"/>
              </a:lnSpc>
            </a:pPr>
            <a:endParaRPr lang="en-US" sz="1400" b="1" dirty="0">
              <a:cs typeface="B Nazanin" panose="00000400000000000000" pitchFamily="2" charset="-78"/>
            </a:endParaRPr>
          </a:p>
        </p:txBody>
      </p:sp>
    </p:spTree>
    <p:extLst>
      <p:ext uri="{BB962C8B-B14F-4D97-AF65-F5344CB8AC3E}">
        <p14:creationId xmlns:p14="http://schemas.microsoft.com/office/powerpoint/2010/main" val="3812981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TM02455596[[fn=Spring]]</Template>
  <TotalTime>1118</TotalTime>
  <Words>18804</Words>
  <Application>Microsoft Office PowerPoint</Application>
  <PresentationFormat>On-screen Show (4:3)</PresentationFormat>
  <Paragraphs>453</Paragraphs>
  <Slides>91</Slides>
  <Notes>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91</vt:i4>
      </vt:variant>
    </vt:vector>
  </HeadingPairs>
  <TitlesOfParts>
    <vt:vector size="102" baseType="lpstr">
      <vt:lpstr>Arial</vt:lpstr>
      <vt:lpstr>B Nazanin</vt:lpstr>
      <vt:lpstr>B Titr</vt:lpstr>
      <vt:lpstr>Calibri</vt:lpstr>
      <vt:lpstr>Century Gothic</vt:lpstr>
      <vt:lpstr>Courier New</vt:lpstr>
      <vt:lpstr>Tahoma</vt:lpstr>
      <vt:lpstr>Trebuchet MS</vt:lpstr>
      <vt:lpstr>Verdana</vt:lpstr>
      <vt:lpstr>Wingdings 2</vt:lpstr>
      <vt:lpstr>Spring</vt:lpstr>
      <vt:lpstr>دانشگاه فرهنگیان مرکز آموزشی شهید مطهری خوی</vt:lpstr>
      <vt:lpstr>موضوع این جلسه</vt:lpstr>
      <vt:lpstr>اقدامات لازم قبل از آموزش علوم دوم ابتدایی</vt:lpstr>
      <vt:lpstr>بررسی درس به درس کتاب علوم تجربی پایه دوم ابتدایی</vt:lpstr>
      <vt:lpstr>نمونه بودجه بندی برای کتاب علوم دوم</vt:lpstr>
      <vt:lpstr>PowerPoint Presentation</vt:lpstr>
      <vt:lpstr>فصل اوّل:(دانستنیهای معلم)</vt:lpstr>
      <vt:lpstr>ارائه فصل اول:</vt:lpstr>
      <vt:lpstr>PowerPoint Presentation</vt:lpstr>
      <vt:lpstr>فصل دوم:</vt:lpstr>
      <vt:lpstr>فعالیت صفحه 17:</vt:lpstr>
      <vt:lpstr>بررسی صفحه ی 18:</vt:lpstr>
      <vt:lpstr>بررسی صفحه ی 19:</vt:lpstr>
      <vt:lpstr>بررسی صفحه 20:</vt:lpstr>
      <vt:lpstr>صفحه ی 21: چگونه می توانیم به محیط زندگی جانداران و گیاهان کمک کنیم ؟</vt:lpstr>
      <vt:lpstr>PowerPoint Presentation</vt:lpstr>
      <vt:lpstr>بررسی صفحات 22 و 23:</vt:lpstr>
      <vt:lpstr>بررسی صفحات 25 ، 26و 27:</vt:lpstr>
      <vt:lpstr>بررسی صفحات 28 و 29:</vt:lpstr>
      <vt:lpstr>PowerPoint Presentation</vt:lpstr>
      <vt:lpstr>فصل چهارم – زندگی ما و گردش زمین ۲</vt:lpstr>
      <vt:lpstr>زمین فصل های مختلفی دارد . زمانی که خورشید به محلّی به طور راست می تابد ، آن محل گرم تر می شود و زمانی که خورشید به محلّی به طور مایل می تابد ّ آن محل کم تر گرم می شود . در اثر سردی و گرمی جاهای مختلف، فصل ها به وجود می آیند .  در فصل تابستان خورشید به طور راست می تابد و در زمستان ، خورشید به طور مایل می تابد . برای همین در تابستان ، هوا گرم و در زمستان ، هوا سرد است . وقتی هوا گرم می شود ، به بالا می رود و هوای سرد ، جای آن را می گیرد ، از جا به جایی هوای گرم و سرد ، باد به وجود می آیند . باد دارای جهت و سرعت است برای نشان دادن جهت باد ، از بادنما استفاده می کنیم . اگر دو منطقه ی نزدیک به هم، یکی خیلی گرم شود و دیگری خیلی سرد شود ، بین این دو منطقه ، باد بسیار پرقدرتی به وجود می آید که ممکن است خرابی های بسیاری به وجود آورد . به بادهای شدید طوفان می گویند . باد ، چهره ی زمین را تغییر می دهد ، باد می تواند چیزهای سبک مانند گرد و غبار و دانه های ماسه را جا به جا کند . وقتی سرعت باد کم        می شود ، می تواند ذرّاتی را که با خود حمل می کرد ، روی زمین بگذارد . تپه های ماسه ای به وسیله ی باد وجود می آیند .  آب و ریشه ی گیاهان ، ذرّه های خاک را به هم می چسبانند و نمی گذارند که باد ّ آن ها را با خود ببرد . در بیابان آب و گیاه کم است . برای همین باد بیابان را بیش تر از جنگل تغییر می دهد .  از باد برای چرخاندن چرخ آسیاب بادی جهت آرد کردن گندم ، تولید برق ، حرکت قایق ها و کشتی های بادبانی برای حمل ونقل ، خشک کردن لباس ها و ..... استفاده می کنیم .</vt:lpstr>
      <vt:lpstr>بررسی صفحات 30 و 31:</vt:lpstr>
      <vt:lpstr>بررسی صفحات 32 و 33:</vt:lpstr>
      <vt:lpstr>بررسی صفحات 34 و 35:</vt:lpstr>
      <vt:lpstr>بررسی صفحات 36 و 37:</vt:lpstr>
      <vt:lpstr>PowerPoint Presentation</vt:lpstr>
      <vt:lpstr>فصل پنجم :</vt:lpstr>
      <vt:lpstr>بررسی صفحات 38، 39 و 40:</vt:lpstr>
      <vt:lpstr>بررسی صفحات 41، 42 و 43:</vt:lpstr>
      <vt:lpstr>بررسی صفحات 44 و 45:</vt:lpstr>
      <vt:lpstr>PowerPoint Presentation</vt:lpstr>
      <vt:lpstr>فصل ششم :</vt:lpstr>
      <vt:lpstr>بررسی صفحات 46 و 47:</vt:lpstr>
      <vt:lpstr>بررسی صفحات 48 و 49:</vt:lpstr>
      <vt:lpstr>بررسی صفحات 50 و 51:</vt:lpstr>
      <vt:lpstr>بررسی صفحات 52 و 53:</vt:lpstr>
      <vt:lpstr>ادامه بررسی صفحات 52 و 53:</vt:lpstr>
      <vt:lpstr>PowerPoint Presentation</vt:lpstr>
      <vt:lpstr>فصل هفتم:</vt:lpstr>
      <vt:lpstr>دانستنی ها برای معلم:</vt:lpstr>
      <vt:lpstr>نکات آموزشی و فعالیت های پیشنهادی:</vt:lpstr>
      <vt:lpstr>ادامه نکات آموزشی و فعالیت های پیشنهادی:</vt:lpstr>
      <vt:lpstr>بررسی صفحات 54 و 55:</vt:lpstr>
      <vt:lpstr>بررسی صفحه 56 :</vt:lpstr>
      <vt:lpstr>بررسی صفحات 57 و 58:</vt:lpstr>
      <vt:lpstr>بررسی صفحه59:</vt:lpstr>
      <vt:lpstr>PowerPoint Presentation</vt:lpstr>
      <vt:lpstr>دانستنی ها برای معلم:</vt:lpstr>
      <vt:lpstr>نکات آموزشی و فعالیت های پیشنهادی:</vt:lpstr>
      <vt:lpstr>PowerPoint Presentation</vt:lpstr>
      <vt:lpstr>فصل نهم</vt:lpstr>
      <vt:lpstr>دانستنی ها برای معلم:</vt:lpstr>
      <vt:lpstr>PowerPoint Presentation</vt:lpstr>
      <vt:lpstr>فصل دهم:</vt:lpstr>
      <vt:lpstr>دانستنی ها برای معلم:</vt:lpstr>
      <vt:lpstr>ادامه دانستنی ها برای معلم:</vt:lpstr>
      <vt:lpstr>نکات آموزشی و فعالیت های پیشنهادی:</vt:lpstr>
      <vt:lpstr>ادامه دانستنی ها برای معلم:</vt:lpstr>
      <vt:lpstr>بررسی صفحات 70، 71، 72، 73، 74و 75:</vt:lpstr>
      <vt:lpstr>PowerPoint Presentation</vt:lpstr>
      <vt:lpstr>فصل یازدهم :</vt:lpstr>
      <vt:lpstr>دانستنی ها برای معلم:</vt:lpstr>
      <vt:lpstr>نکات آموزشی و فعالیت های پیشنهادی:</vt:lpstr>
      <vt:lpstr>ادامه نکات آموزشی و فعالیت های پیشنهادی:</vt:lpstr>
      <vt:lpstr>بررسی صفحات 76، 77 و 78:</vt:lpstr>
      <vt:lpstr>بررسی صفحات 79 و 80 :</vt:lpstr>
      <vt:lpstr>بررسی صفحه 81:</vt:lpstr>
      <vt:lpstr>PowerPoint Presentation</vt:lpstr>
      <vt:lpstr>فصل دوازده:</vt:lpstr>
      <vt:lpstr>دانستنی ها برای معلم:</vt:lpstr>
      <vt:lpstr>نکات آموزشی و فعّالیّت های پیشنهادی:</vt:lpstr>
      <vt:lpstr>ادامه نکات آموزشی و فعالیت های پیشنهادی:</vt:lpstr>
      <vt:lpstr>بررسی صفحات 82 و 83:</vt:lpstr>
      <vt:lpstr>بررسی صفحات 84، 85، 86 و 87:</vt:lpstr>
      <vt:lpstr>بررسی صفحات 88 و 89:</vt:lpstr>
      <vt:lpstr>PowerPoint Presentation</vt:lpstr>
      <vt:lpstr>فصل سیزدهم:</vt:lpstr>
      <vt:lpstr>نکات آموزشی و فعّالیّت های پیشنهادی:</vt:lpstr>
      <vt:lpstr>بررسی صفحه 89:</vt:lpstr>
      <vt:lpstr>بررسی صفحه 91:</vt:lpstr>
      <vt:lpstr>بررسی صفحات 92 و 93:</vt:lpstr>
      <vt:lpstr>بررسی صفحات 94 و 95:</vt:lpstr>
      <vt:lpstr>بررسی صفحه 96:</vt:lpstr>
      <vt:lpstr>PowerPoint Presentation</vt:lpstr>
      <vt:lpstr>فصل چهاردهم:</vt:lpstr>
      <vt:lpstr>دانستنی ها برای معلم:</vt:lpstr>
      <vt:lpstr>پخت خمیر:</vt:lpstr>
      <vt:lpstr>نکات آموزشی و فعالیت های پیشنهادی:</vt:lpstr>
      <vt:lpstr>بررسی صفحات 98، 99، 100، 101 و 102:</vt:lpstr>
      <vt:lpstr>بررسی صفحه 103: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بررسی علوم دوم ابتدایی</dc:title>
  <dc:creator>Family</dc:creator>
  <cp:lastModifiedBy>intel</cp:lastModifiedBy>
  <cp:revision>106</cp:revision>
  <dcterms:created xsi:type="dcterms:W3CDTF">2015-09-21T17:41:30Z</dcterms:created>
  <dcterms:modified xsi:type="dcterms:W3CDTF">2020-05-10T04:58:26Z</dcterms:modified>
</cp:coreProperties>
</file>