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96" r:id="rId2"/>
    <p:sldId id="279" r:id="rId3"/>
    <p:sldId id="305" r:id="rId4"/>
    <p:sldId id="306" r:id="rId5"/>
    <p:sldId id="307" r:id="rId6"/>
    <p:sldId id="308" r:id="rId7"/>
    <p:sldId id="309" r:id="rId8"/>
    <p:sldId id="310" r:id="rId9"/>
    <p:sldId id="311" r:id="rId10"/>
    <p:sldId id="312" r:id="rId11"/>
    <p:sldId id="280" r:id="rId12"/>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49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9783BA2E-08F2-4D35-9283-C73CF2663AA9}" type="datetimeFigureOut">
              <a:rPr lang="fa-IR" smtClean="0"/>
              <a:pPr/>
              <a:t>09/10/1441</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5D3E82D5-9CCA-4805-A5EB-B48C37394567}" type="slidenum">
              <a:rPr lang="fa-IR" smtClean="0"/>
              <a:pPr/>
              <a:t>‹#›</a:t>
            </a:fld>
            <a:endParaRPr lang="fa-IR"/>
          </a:p>
        </p:txBody>
      </p:sp>
    </p:spTree>
    <p:extLst>
      <p:ext uri="{BB962C8B-B14F-4D97-AF65-F5344CB8AC3E}">
        <p14:creationId xmlns="" xmlns:p14="http://schemas.microsoft.com/office/powerpoint/2010/main" val="837133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8FF6E275-2390-4B8E-8C4F-7B354756B2C0}" type="datetime8">
              <a:rPr lang="fa-IR" smtClean="0"/>
              <a:pPr/>
              <a:t>مه 2، 20</a:t>
            </a:fld>
            <a:endParaRPr lang="fa-IR"/>
          </a:p>
        </p:txBody>
      </p:sp>
      <p:sp>
        <p:nvSpPr>
          <p:cNvPr id="5" name="Footer Placeholder 4"/>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6" name="Slide Number Placeholder 5"/>
          <p:cNvSpPr>
            <a:spLocks noGrp="1"/>
          </p:cNvSpPr>
          <p:nvPr>
            <p:ph type="sldNum" sz="quarter" idx="12"/>
          </p:nvPr>
        </p:nvSpPr>
        <p:spPr/>
        <p:txBody>
          <a:bodyPr/>
          <a:lstStyle/>
          <a:p>
            <a:fld id="{08D2D107-A927-44B4-B3CF-7CBECDC1DA5C}" type="slidenum">
              <a:rPr lang="fa-IR" smtClean="0"/>
              <a:pPr/>
              <a:t>‹#›</a:t>
            </a:fld>
            <a:endParaRPr lang="fa-IR"/>
          </a:p>
        </p:txBody>
      </p:sp>
    </p:spTree>
    <p:extLst>
      <p:ext uri="{BB962C8B-B14F-4D97-AF65-F5344CB8AC3E}">
        <p14:creationId xmlns="" xmlns:p14="http://schemas.microsoft.com/office/powerpoint/2010/main" val="1147291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F0D180E-6A67-4E1A-A3B8-BFF0C4088425}" type="datetime8">
              <a:rPr lang="fa-IR" smtClean="0"/>
              <a:pPr/>
              <a:t>مه 2، 20</a:t>
            </a:fld>
            <a:endParaRPr lang="fa-IR"/>
          </a:p>
        </p:txBody>
      </p:sp>
      <p:sp>
        <p:nvSpPr>
          <p:cNvPr id="5" name="Footer Placeholder 4"/>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6" name="Slide Number Placeholder 5"/>
          <p:cNvSpPr>
            <a:spLocks noGrp="1"/>
          </p:cNvSpPr>
          <p:nvPr>
            <p:ph type="sldNum" sz="quarter" idx="12"/>
          </p:nvPr>
        </p:nvSpPr>
        <p:spPr/>
        <p:txBody>
          <a:bodyPr/>
          <a:lstStyle/>
          <a:p>
            <a:fld id="{08D2D107-A927-44B4-B3CF-7CBECDC1DA5C}" type="slidenum">
              <a:rPr lang="fa-IR" smtClean="0"/>
              <a:pPr/>
              <a:t>‹#›</a:t>
            </a:fld>
            <a:endParaRPr lang="fa-IR"/>
          </a:p>
        </p:txBody>
      </p:sp>
    </p:spTree>
    <p:extLst>
      <p:ext uri="{BB962C8B-B14F-4D97-AF65-F5344CB8AC3E}">
        <p14:creationId xmlns="" xmlns:p14="http://schemas.microsoft.com/office/powerpoint/2010/main" val="868501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E0CC3A7-1C89-449A-82DA-F8370B52CF8D}" type="datetime8">
              <a:rPr lang="fa-IR" smtClean="0"/>
              <a:pPr/>
              <a:t>مه 2، 20</a:t>
            </a:fld>
            <a:endParaRPr lang="fa-IR"/>
          </a:p>
        </p:txBody>
      </p:sp>
      <p:sp>
        <p:nvSpPr>
          <p:cNvPr id="5" name="Footer Placeholder 4"/>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6" name="Slide Number Placeholder 5"/>
          <p:cNvSpPr>
            <a:spLocks noGrp="1"/>
          </p:cNvSpPr>
          <p:nvPr>
            <p:ph type="sldNum" sz="quarter" idx="12"/>
          </p:nvPr>
        </p:nvSpPr>
        <p:spPr/>
        <p:txBody>
          <a:bodyPr/>
          <a:lstStyle/>
          <a:p>
            <a:fld id="{08D2D107-A927-44B4-B3CF-7CBECDC1DA5C}" type="slidenum">
              <a:rPr lang="fa-IR" smtClean="0"/>
              <a:pPr/>
              <a:t>‹#›</a:t>
            </a:fld>
            <a:endParaRPr lang="fa-IR"/>
          </a:p>
        </p:txBody>
      </p:sp>
    </p:spTree>
    <p:extLst>
      <p:ext uri="{BB962C8B-B14F-4D97-AF65-F5344CB8AC3E}">
        <p14:creationId xmlns="" xmlns:p14="http://schemas.microsoft.com/office/powerpoint/2010/main" val="938753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1E86B03-0155-4CA3-B461-AB928086070E}" type="datetime8">
              <a:rPr lang="fa-IR" smtClean="0"/>
              <a:pPr/>
              <a:t>مه 2، 20</a:t>
            </a:fld>
            <a:endParaRPr lang="fa-IR"/>
          </a:p>
        </p:txBody>
      </p:sp>
      <p:sp>
        <p:nvSpPr>
          <p:cNvPr id="5" name="Footer Placeholder 4"/>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6" name="Slide Number Placeholder 5"/>
          <p:cNvSpPr>
            <a:spLocks noGrp="1"/>
          </p:cNvSpPr>
          <p:nvPr>
            <p:ph type="sldNum" sz="quarter" idx="12"/>
          </p:nvPr>
        </p:nvSpPr>
        <p:spPr/>
        <p:txBody>
          <a:bodyPr/>
          <a:lstStyle/>
          <a:p>
            <a:fld id="{08D2D107-A927-44B4-B3CF-7CBECDC1DA5C}" type="slidenum">
              <a:rPr lang="fa-IR" smtClean="0"/>
              <a:pPr/>
              <a:t>‹#›</a:t>
            </a:fld>
            <a:endParaRPr lang="fa-IR"/>
          </a:p>
        </p:txBody>
      </p:sp>
    </p:spTree>
    <p:extLst>
      <p:ext uri="{BB962C8B-B14F-4D97-AF65-F5344CB8AC3E}">
        <p14:creationId xmlns="" xmlns:p14="http://schemas.microsoft.com/office/powerpoint/2010/main" val="4168847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A1F2AF-2F74-4E20-A376-718D8EDAD1AC}" type="datetime8">
              <a:rPr lang="fa-IR" smtClean="0"/>
              <a:pPr/>
              <a:t>مه 2، 20</a:t>
            </a:fld>
            <a:endParaRPr lang="fa-IR"/>
          </a:p>
        </p:txBody>
      </p:sp>
      <p:sp>
        <p:nvSpPr>
          <p:cNvPr id="5" name="Footer Placeholder 4"/>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6" name="Slide Number Placeholder 5"/>
          <p:cNvSpPr>
            <a:spLocks noGrp="1"/>
          </p:cNvSpPr>
          <p:nvPr>
            <p:ph type="sldNum" sz="quarter" idx="12"/>
          </p:nvPr>
        </p:nvSpPr>
        <p:spPr/>
        <p:txBody>
          <a:bodyPr/>
          <a:lstStyle/>
          <a:p>
            <a:fld id="{08D2D107-A927-44B4-B3CF-7CBECDC1DA5C}" type="slidenum">
              <a:rPr lang="fa-IR" smtClean="0"/>
              <a:pPr/>
              <a:t>‹#›</a:t>
            </a:fld>
            <a:endParaRPr lang="fa-IR"/>
          </a:p>
        </p:txBody>
      </p:sp>
    </p:spTree>
    <p:extLst>
      <p:ext uri="{BB962C8B-B14F-4D97-AF65-F5344CB8AC3E}">
        <p14:creationId xmlns="" xmlns:p14="http://schemas.microsoft.com/office/powerpoint/2010/main" val="438394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A2F41906-8590-4137-8524-B2B7927D1590}" type="datetime8">
              <a:rPr lang="fa-IR" smtClean="0"/>
              <a:pPr/>
              <a:t>مه 2، 20</a:t>
            </a:fld>
            <a:endParaRPr lang="fa-IR"/>
          </a:p>
        </p:txBody>
      </p:sp>
      <p:sp>
        <p:nvSpPr>
          <p:cNvPr id="6" name="Footer Placeholder 5"/>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7" name="Slide Number Placeholder 6"/>
          <p:cNvSpPr>
            <a:spLocks noGrp="1"/>
          </p:cNvSpPr>
          <p:nvPr>
            <p:ph type="sldNum" sz="quarter" idx="12"/>
          </p:nvPr>
        </p:nvSpPr>
        <p:spPr/>
        <p:txBody>
          <a:bodyPr/>
          <a:lstStyle/>
          <a:p>
            <a:fld id="{08D2D107-A927-44B4-B3CF-7CBECDC1DA5C}" type="slidenum">
              <a:rPr lang="fa-IR" smtClean="0"/>
              <a:pPr/>
              <a:t>‹#›</a:t>
            </a:fld>
            <a:endParaRPr lang="fa-IR"/>
          </a:p>
        </p:txBody>
      </p:sp>
    </p:spTree>
    <p:extLst>
      <p:ext uri="{BB962C8B-B14F-4D97-AF65-F5344CB8AC3E}">
        <p14:creationId xmlns="" xmlns:p14="http://schemas.microsoft.com/office/powerpoint/2010/main" val="3758981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A028223E-0B61-4B18-A0E1-FE195BE8E2AA}" type="datetime8">
              <a:rPr lang="fa-IR" smtClean="0"/>
              <a:pPr/>
              <a:t>مه 2، 20</a:t>
            </a:fld>
            <a:endParaRPr lang="fa-IR"/>
          </a:p>
        </p:txBody>
      </p:sp>
      <p:sp>
        <p:nvSpPr>
          <p:cNvPr id="8" name="Footer Placeholder 7"/>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9" name="Slide Number Placeholder 8"/>
          <p:cNvSpPr>
            <a:spLocks noGrp="1"/>
          </p:cNvSpPr>
          <p:nvPr>
            <p:ph type="sldNum" sz="quarter" idx="12"/>
          </p:nvPr>
        </p:nvSpPr>
        <p:spPr/>
        <p:txBody>
          <a:bodyPr/>
          <a:lstStyle/>
          <a:p>
            <a:fld id="{08D2D107-A927-44B4-B3CF-7CBECDC1DA5C}" type="slidenum">
              <a:rPr lang="fa-IR" smtClean="0"/>
              <a:pPr/>
              <a:t>‹#›</a:t>
            </a:fld>
            <a:endParaRPr lang="fa-IR"/>
          </a:p>
        </p:txBody>
      </p:sp>
    </p:spTree>
    <p:extLst>
      <p:ext uri="{BB962C8B-B14F-4D97-AF65-F5344CB8AC3E}">
        <p14:creationId xmlns="" xmlns:p14="http://schemas.microsoft.com/office/powerpoint/2010/main" val="861504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7CE0706E-D64E-4EBB-ADD4-DA11504EC9BD}" type="datetime8">
              <a:rPr lang="fa-IR" smtClean="0"/>
              <a:pPr/>
              <a:t>مه 2، 20</a:t>
            </a:fld>
            <a:endParaRPr lang="fa-IR"/>
          </a:p>
        </p:txBody>
      </p:sp>
      <p:sp>
        <p:nvSpPr>
          <p:cNvPr id="4" name="Footer Placeholder 3"/>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5" name="Slide Number Placeholder 4"/>
          <p:cNvSpPr>
            <a:spLocks noGrp="1"/>
          </p:cNvSpPr>
          <p:nvPr>
            <p:ph type="sldNum" sz="quarter" idx="12"/>
          </p:nvPr>
        </p:nvSpPr>
        <p:spPr/>
        <p:txBody>
          <a:bodyPr/>
          <a:lstStyle/>
          <a:p>
            <a:fld id="{08D2D107-A927-44B4-B3CF-7CBECDC1DA5C}" type="slidenum">
              <a:rPr lang="fa-IR" smtClean="0"/>
              <a:pPr/>
              <a:t>‹#›</a:t>
            </a:fld>
            <a:endParaRPr lang="fa-IR"/>
          </a:p>
        </p:txBody>
      </p:sp>
    </p:spTree>
    <p:extLst>
      <p:ext uri="{BB962C8B-B14F-4D97-AF65-F5344CB8AC3E}">
        <p14:creationId xmlns="" xmlns:p14="http://schemas.microsoft.com/office/powerpoint/2010/main" val="2580570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E899AE-D86C-475C-96FB-D976350A9D16}" type="datetime8">
              <a:rPr lang="fa-IR" smtClean="0"/>
              <a:pPr/>
              <a:t>مه 2، 20</a:t>
            </a:fld>
            <a:endParaRPr lang="fa-IR"/>
          </a:p>
        </p:txBody>
      </p:sp>
      <p:sp>
        <p:nvSpPr>
          <p:cNvPr id="3" name="Footer Placeholder 2"/>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4" name="Slide Number Placeholder 3"/>
          <p:cNvSpPr>
            <a:spLocks noGrp="1"/>
          </p:cNvSpPr>
          <p:nvPr>
            <p:ph type="sldNum" sz="quarter" idx="12"/>
          </p:nvPr>
        </p:nvSpPr>
        <p:spPr/>
        <p:txBody>
          <a:bodyPr/>
          <a:lstStyle/>
          <a:p>
            <a:fld id="{08D2D107-A927-44B4-B3CF-7CBECDC1DA5C}" type="slidenum">
              <a:rPr lang="fa-IR" smtClean="0"/>
              <a:pPr/>
              <a:t>‹#›</a:t>
            </a:fld>
            <a:endParaRPr lang="fa-IR"/>
          </a:p>
        </p:txBody>
      </p:sp>
    </p:spTree>
    <p:extLst>
      <p:ext uri="{BB962C8B-B14F-4D97-AF65-F5344CB8AC3E}">
        <p14:creationId xmlns="" xmlns:p14="http://schemas.microsoft.com/office/powerpoint/2010/main" val="297434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E0989EE-E7B8-4476-BDBF-5B9B3E8D627C}" type="datetime8">
              <a:rPr lang="fa-IR" smtClean="0"/>
              <a:pPr/>
              <a:t>مه 2، 20</a:t>
            </a:fld>
            <a:endParaRPr lang="fa-IR"/>
          </a:p>
        </p:txBody>
      </p:sp>
      <p:sp>
        <p:nvSpPr>
          <p:cNvPr id="6" name="Footer Placeholder 5"/>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7" name="Slide Number Placeholder 6"/>
          <p:cNvSpPr>
            <a:spLocks noGrp="1"/>
          </p:cNvSpPr>
          <p:nvPr>
            <p:ph type="sldNum" sz="quarter" idx="12"/>
          </p:nvPr>
        </p:nvSpPr>
        <p:spPr/>
        <p:txBody>
          <a:bodyPr/>
          <a:lstStyle/>
          <a:p>
            <a:fld id="{08D2D107-A927-44B4-B3CF-7CBECDC1DA5C}" type="slidenum">
              <a:rPr lang="fa-IR" smtClean="0"/>
              <a:pPr/>
              <a:t>‹#›</a:t>
            </a:fld>
            <a:endParaRPr lang="fa-IR"/>
          </a:p>
        </p:txBody>
      </p:sp>
    </p:spTree>
    <p:extLst>
      <p:ext uri="{BB962C8B-B14F-4D97-AF65-F5344CB8AC3E}">
        <p14:creationId xmlns="" xmlns:p14="http://schemas.microsoft.com/office/powerpoint/2010/main" val="1177651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007CBB2-7A35-4822-AE9C-BF15C02C0D6C}" type="datetime8">
              <a:rPr lang="fa-IR" smtClean="0"/>
              <a:pPr/>
              <a:t>مه 2، 20</a:t>
            </a:fld>
            <a:endParaRPr lang="fa-IR"/>
          </a:p>
        </p:txBody>
      </p:sp>
      <p:sp>
        <p:nvSpPr>
          <p:cNvPr id="6" name="Footer Placeholder 5"/>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7" name="Slide Number Placeholder 6"/>
          <p:cNvSpPr>
            <a:spLocks noGrp="1"/>
          </p:cNvSpPr>
          <p:nvPr>
            <p:ph type="sldNum" sz="quarter" idx="12"/>
          </p:nvPr>
        </p:nvSpPr>
        <p:spPr/>
        <p:txBody>
          <a:bodyPr/>
          <a:lstStyle/>
          <a:p>
            <a:fld id="{08D2D107-A927-44B4-B3CF-7CBECDC1DA5C}" type="slidenum">
              <a:rPr lang="fa-IR" smtClean="0"/>
              <a:pPr/>
              <a:t>‹#›</a:t>
            </a:fld>
            <a:endParaRPr lang="fa-IR"/>
          </a:p>
        </p:txBody>
      </p:sp>
    </p:spTree>
    <p:extLst>
      <p:ext uri="{BB962C8B-B14F-4D97-AF65-F5344CB8AC3E}">
        <p14:creationId xmlns="" xmlns:p14="http://schemas.microsoft.com/office/powerpoint/2010/main" val="398823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40042-C155-424B-9B3D-798F94926800}" type="datetime8">
              <a:rPr lang="fa-IR" smtClean="0"/>
              <a:pPr/>
              <a:t>مه 2، 20</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a-IR" smtClean="0"/>
              <a:t>دکتر ولی نژاد و دکتر زارعی (دانشگاه فرهنگیان خوی)</a:t>
            </a:r>
            <a:endParaRPr lang="fa-I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2D107-A927-44B4-B3CF-7CBECDC1DA5C}" type="slidenum">
              <a:rPr lang="fa-IR" smtClean="0"/>
              <a:pPr/>
              <a:t>‹#›</a:t>
            </a:fld>
            <a:endParaRPr lang="fa-IR"/>
          </a:p>
        </p:txBody>
      </p:sp>
    </p:spTree>
    <p:extLst>
      <p:ext uri="{BB962C8B-B14F-4D97-AF65-F5344CB8AC3E}">
        <p14:creationId xmlns="" xmlns:p14="http://schemas.microsoft.com/office/powerpoint/2010/main" val="964101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audio" Target="../media/audio9.wav"/><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10.wav"/></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6.wav"/></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7.wav"/></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8.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به نام خدا</a:t>
            </a:r>
            <a:endParaRPr lang="fa-IR" dirty="0"/>
          </a:p>
        </p:txBody>
      </p:sp>
      <p:sp>
        <p:nvSpPr>
          <p:cNvPr id="3" name="Content Placeholder 2"/>
          <p:cNvSpPr>
            <a:spLocks noGrp="1"/>
          </p:cNvSpPr>
          <p:nvPr>
            <p:ph idx="1"/>
          </p:nvPr>
        </p:nvSpPr>
        <p:spPr/>
        <p:txBody>
          <a:bodyPr/>
          <a:lstStyle/>
          <a:p>
            <a:pPr marL="0" indent="0" algn="ctr" rtl="1">
              <a:buNone/>
            </a:pPr>
            <a:r>
              <a:rPr lang="fa-IR" b="1" dirty="0" smtClean="0">
                <a:cs typeface="B Zar" panose="00000400000000000000" pitchFamily="2" charset="-78"/>
              </a:rPr>
              <a:t>روان شناسی رشد کودک</a:t>
            </a:r>
          </a:p>
          <a:p>
            <a:pPr marL="0" indent="0" algn="ctr" rtl="1">
              <a:buNone/>
            </a:pPr>
            <a:endParaRPr lang="fa-IR" dirty="0" smtClean="0">
              <a:cs typeface="B Zar" panose="00000400000000000000" pitchFamily="2" charset="-78"/>
            </a:endParaRPr>
          </a:p>
          <a:p>
            <a:pPr marL="0" indent="0" algn="ctr" rtl="1">
              <a:buNone/>
            </a:pPr>
            <a:r>
              <a:rPr lang="fa-IR" dirty="0" smtClean="0">
                <a:cs typeface="B Zar" panose="00000400000000000000" pitchFamily="2" charset="-78"/>
              </a:rPr>
              <a:t>تالیف:  لورا برک</a:t>
            </a:r>
          </a:p>
          <a:p>
            <a:pPr marL="0" indent="0" algn="ctr" rtl="1">
              <a:buNone/>
            </a:pPr>
            <a:r>
              <a:rPr lang="fa-IR" dirty="0" smtClean="0">
                <a:cs typeface="B Zar" panose="00000400000000000000" pitchFamily="2" charset="-78"/>
              </a:rPr>
              <a:t>ترجمه:  یحیی سید محمدی</a:t>
            </a:r>
            <a:endParaRPr lang="fa-IR"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5" name="Slide Number Placeholder 4"/>
          <p:cNvSpPr>
            <a:spLocks noGrp="1"/>
          </p:cNvSpPr>
          <p:nvPr>
            <p:ph type="sldNum" sz="quarter" idx="12"/>
          </p:nvPr>
        </p:nvSpPr>
        <p:spPr/>
        <p:txBody>
          <a:bodyPr/>
          <a:lstStyle/>
          <a:p>
            <a:fld id="{08D2D107-A927-44B4-B3CF-7CBECDC1DA5C}" type="slidenum">
              <a:rPr lang="fa-IR" smtClean="0"/>
              <a:pPr/>
              <a:t>1</a:t>
            </a:fld>
            <a:endParaRPr lang="fa-IR"/>
          </a:p>
        </p:txBody>
      </p:sp>
    </p:spTree>
    <p:extLst>
      <p:ext uri="{BB962C8B-B14F-4D97-AF65-F5344CB8AC3E}">
        <p14:creationId xmlns="" xmlns:p14="http://schemas.microsoft.com/office/powerpoint/2010/main" val="2960004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3" name="Slide Number Placeholder 2"/>
          <p:cNvSpPr>
            <a:spLocks noGrp="1"/>
          </p:cNvSpPr>
          <p:nvPr>
            <p:ph type="sldNum" sz="quarter" idx="12"/>
          </p:nvPr>
        </p:nvSpPr>
        <p:spPr/>
        <p:txBody>
          <a:bodyPr/>
          <a:lstStyle/>
          <a:p>
            <a:fld id="{08D2D107-A927-44B4-B3CF-7CBECDC1DA5C}" type="slidenum">
              <a:rPr lang="fa-IR" smtClean="0"/>
              <a:pPr/>
              <a:t>10</a:t>
            </a:fld>
            <a:endParaRPr lang="fa-IR"/>
          </a:p>
        </p:txBody>
      </p:sp>
      <p:sp>
        <p:nvSpPr>
          <p:cNvPr id="4" name="AutoShape 2" descr="مبانی نظری مشارکت والدین"/>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
        <p:nvSpPr>
          <p:cNvPr id="5" name="AutoShape 4" descr="مبانی نظری مشارکت والدین"/>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
        <p:nvSpPr>
          <p:cNvPr id="6" name="AutoShape 6" descr="مبانی نظری مشارکت والدین"/>
          <p:cNvSpPr>
            <a:spLocks noChangeAspect="1" noChangeArrowheads="1"/>
          </p:cNvSpPr>
          <p:nvPr/>
        </p:nvSpPr>
        <p:spPr bwMode="auto">
          <a:xfrm>
            <a:off x="2638269" y="2603733"/>
            <a:ext cx="1949398" cy="1949404"/>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
        <p:nvSpPr>
          <p:cNvPr id="7" name="AutoShape 8" descr="مبانی نظری مشارکت والدین"/>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78506" y="1109272"/>
            <a:ext cx="7225258" cy="4601980"/>
          </a:xfrm>
          <a:prstGeom prst="rect">
            <a:avLst/>
          </a:prstGeom>
        </p:spPr>
      </p:pic>
      <p:pic>
        <p:nvPicPr>
          <p:cNvPr id="9" name="Recorded Sound">
            <a:hlinkClick r:id="" action="ppaction://media"/>
          </p:cNvPr>
          <p:cNvPicPr>
            <a:picLocks noRot="1" noChangeAspect="1"/>
          </p:cNvPicPr>
          <p:nvPr>
            <a:wavAudioFile r:embed="rId1" name="Recorded Sound"/>
          </p:nvPr>
        </p:nvPicPr>
        <p:blipFill>
          <a:blip r:embed="rId4" cstate="print"/>
          <a:stretch>
            <a:fillRect/>
          </a:stretch>
        </p:blipFill>
        <p:spPr>
          <a:xfrm>
            <a:off x="1084996" y="738115"/>
            <a:ext cx="1404583" cy="1404583"/>
          </a:xfrm>
          <a:prstGeom prst="rect">
            <a:avLst/>
          </a:prstGeom>
        </p:spPr>
      </p:pic>
    </p:spTree>
    <p:extLst>
      <p:ext uri="{BB962C8B-B14F-4D97-AF65-F5344CB8AC3E}">
        <p14:creationId xmlns="" xmlns:p14="http://schemas.microsoft.com/office/powerpoint/2010/main" val="35657438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664"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مقایسه  و ارزیابی نظریه ها</a:t>
            </a:r>
            <a:endParaRPr lang="fa-IR" dirty="0"/>
          </a:p>
        </p:txBody>
      </p:sp>
      <p:sp>
        <p:nvSpPr>
          <p:cNvPr id="3" name="Content Placeholder 2"/>
          <p:cNvSpPr>
            <a:spLocks noGrp="1"/>
          </p:cNvSpPr>
          <p:nvPr>
            <p:ph idx="1"/>
          </p:nvPr>
        </p:nvSpPr>
        <p:spPr/>
        <p:txBody>
          <a:bodyPr/>
          <a:lstStyle/>
          <a:p>
            <a:pPr algn="r" rtl="1"/>
            <a:r>
              <a:rPr lang="fa-IR" dirty="0" smtClean="0"/>
              <a:t>مقایسه و ارزیابی نظریه ها </a:t>
            </a:r>
            <a:r>
              <a:rPr lang="fa-IR" dirty="0" smtClean="0"/>
              <a:t>بر </a:t>
            </a:r>
            <a:r>
              <a:rPr lang="fa-IR" dirty="0" smtClean="0"/>
              <a:t>اساس سه سوال اصلی که در ابتدا این فصل گفته شد.</a:t>
            </a:r>
          </a:p>
          <a:p>
            <a:pPr algn="r" rtl="1"/>
            <a:r>
              <a:rPr lang="fa-IR" dirty="0" smtClean="0"/>
              <a:t>رشد پیوسته است یا ناپیوسته؟</a:t>
            </a:r>
          </a:p>
          <a:p>
            <a:pPr algn="r" rtl="1"/>
            <a:r>
              <a:rPr lang="fa-IR" dirty="0" smtClean="0"/>
              <a:t>یک یا چند دوره رشد؟</a:t>
            </a:r>
          </a:p>
          <a:p>
            <a:pPr algn="r" rtl="1"/>
            <a:r>
              <a:rPr lang="fa-IR" dirty="0" smtClean="0"/>
              <a:t>تاثیر نسبی طبیعت و تربیت</a:t>
            </a:r>
          </a:p>
          <a:p>
            <a:pPr algn="r" rtl="1"/>
            <a:endParaRPr lang="fa-IR" dirty="0"/>
          </a:p>
          <a:p>
            <a:pPr algn="r" rtl="1"/>
            <a:r>
              <a:rPr lang="fa-IR" dirty="0" smtClean="0"/>
              <a:t>جدول 4-1</a:t>
            </a:r>
          </a:p>
          <a:p>
            <a:pPr algn="r" rtl="1"/>
            <a:endParaRPr lang="fa-IR" dirty="0"/>
          </a:p>
        </p:txBody>
      </p:sp>
      <p:sp>
        <p:nvSpPr>
          <p:cNvPr id="4" name="Footer Placeholder 3"/>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5" name="Slide Number Placeholder 4"/>
          <p:cNvSpPr>
            <a:spLocks noGrp="1"/>
          </p:cNvSpPr>
          <p:nvPr>
            <p:ph type="sldNum" sz="quarter" idx="12"/>
          </p:nvPr>
        </p:nvSpPr>
        <p:spPr/>
        <p:txBody>
          <a:bodyPr/>
          <a:lstStyle/>
          <a:p>
            <a:fld id="{08D2D107-A927-44B4-B3CF-7CBECDC1DA5C}" type="slidenum">
              <a:rPr lang="fa-IR" smtClean="0"/>
              <a:pPr/>
              <a:t>11</a:t>
            </a:fld>
            <a:endParaRPr lang="fa-IR"/>
          </a:p>
        </p:txBody>
      </p:sp>
      <p:pic>
        <p:nvPicPr>
          <p:cNvPr id="6" name="Recorded Sound">
            <a:hlinkClick r:id="" action="ppaction://media"/>
          </p:cNvPr>
          <p:cNvPicPr>
            <a:picLocks noRot="1" noChangeAspect="1"/>
          </p:cNvPicPr>
          <p:nvPr>
            <a:wavAudioFile r:embed="rId1" name="Recorded Sound"/>
          </p:nvPr>
        </p:nvPicPr>
        <p:blipFill>
          <a:blip r:embed="rId3" cstate="print"/>
          <a:stretch>
            <a:fillRect/>
          </a:stretch>
        </p:blipFill>
        <p:spPr>
          <a:xfrm>
            <a:off x="1508077" y="901888"/>
            <a:ext cx="921223" cy="921223"/>
          </a:xfrm>
          <a:prstGeom prst="rect">
            <a:avLst/>
          </a:prstGeom>
        </p:spPr>
      </p:pic>
    </p:spTree>
    <p:extLst>
      <p:ext uri="{BB962C8B-B14F-4D97-AF65-F5344CB8AC3E}">
        <p14:creationId xmlns="" xmlns:p14="http://schemas.microsoft.com/office/powerpoint/2010/main" val="10765246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471"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دیدگاه های نظری جدید</a:t>
            </a:r>
            <a:endParaRPr lang="fa-IR" dirty="0"/>
          </a:p>
        </p:txBody>
      </p:sp>
      <p:sp>
        <p:nvSpPr>
          <p:cNvPr id="3" name="Content Placeholder 2"/>
          <p:cNvSpPr>
            <a:spLocks noGrp="1"/>
          </p:cNvSpPr>
          <p:nvPr>
            <p:ph idx="1"/>
          </p:nvPr>
        </p:nvSpPr>
        <p:spPr/>
        <p:txBody>
          <a:bodyPr/>
          <a:lstStyle/>
          <a:p>
            <a:pPr algn="r" rtl="1"/>
            <a:r>
              <a:rPr lang="fa-IR" dirty="0" smtClean="0">
                <a:cs typeface="B Nazanin" panose="00000400000000000000" pitchFamily="2" charset="-78"/>
              </a:rPr>
              <a:t>پردازش اطلاعات</a:t>
            </a:r>
          </a:p>
          <a:p>
            <a:pPr algn="r" rtl="1"/>
            <a:r>
              <a:rPr lang="fa-IR" dirty="0" smtClean="0">
                <a:cs typeface="B Nazanin" panose="00000400000000000000" pitchFamily="2" charset="-78"/>
              </a:rPr>
              <a:t>علوم اعصاب شناختی مربوط به رشد</a:t>
            </a:r>
          </a:p>
          <a:p>
            <a:pPr algn="r" rtl="1"/>
            <a:r>
              <a:rPr lang="fa-IR" dirty="0" smtClean="0">
                <a:cs typeface="B Nazanin" panose="00000400000000000000" pitchFamily="2" charset="-78"/>
              </a:rPr>
              <a:t>کردار شناسی و روان شناسی رشد تکاملی</a:t>
            </a:r>
          </a:p>
          <a:p>
            <a:pPr algn="r" rtl="1"/>
            <a:r>
              <a:rPr lang="fa-IR" dirty="0" smtClean="0">
                <a:cs typeface="B Nazanin" panose="00000400000000000000" pitchFamily="2" charset="-78"/>
              </a:rPr>
              <a:t>نظریه اجتماعی- فرهنگی ویگوتسکی</a:t>
            </a:r>
          </a:p>
          <a:p>
            <a:pPr algn="r" rtl="1"/>
            <a:r>
              <a:rPr lang="fa-IR" dirty="0" smtClean="0">
                <a:cs typeface="B Nazanin" panose="00000400000000000000" pitchFamily="2" charset="-78"/>
              </a:rPr>
              <a:t>نظریه سیستم های بوم شناختی</a:t>
            </a:r>
            <a:endParaRPr lang="fa-IR" dirty="0">
              <a:cs typeface="B Nazanin" panose="00000400000000000000" pitchFamily="2" charset="-78"/>
            </a:endParaRPr>
          </a:p>
        </p:txBody>
      </p:sp>
      <p:sp>
        <p:nvSpPr>
          <p:cNvPr id="4" name="Footer Placeholder 3"/>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5" name="Slide Number Placeholder 4"/>
          <p:cNvSpPr>
            <a:spLocks noGrp="1"/>
          </p:cNvSpPr>
          <p:nvPr>
            <p:ph type="sldNum" sz="quarter" idx="12"/>
          </p:nvPr>
        </p:nvSpPr>
        <p:spPr/>
        <p:txBody>
          <a:bodyPr/>
          <a:lstStyle/>
          <a:p>
            <a:fld id="{08D2D107-A927-44B4-B3CF-7CBECDC1DA5C}" type="slidenum">
              <a:rPr lang="fa-IR" smtClean="0"/>
              <a:pPr/>
              <a:t>2</a:t>
            </a:fld>
            <a:endParaRPr lang="fa-IR"/>
          </a:p>
        </p:txBody>
      </p:sp>
      <p:pic>
        <p:nvPicPr>
          <p:cNvPr id="7" name="Recorded Sound">
            <a:hlinkClick r:id="" action="ppaction://media"/>
          </p:cNvPr>
          <p:cNvPicPr>
            <a:picLocks noRot="1" noChangeAspect="1"/>
          </p:cNvPicPr>
          <p:nvPr>
            <a:wavAudioFile r:embed="rId1" name="Recorded Sound"/>
          </p:nvPr>
        </p:nvPicPr>
        <p:blipFill>
          <a:blip r:embed="rId3" cstate="print"/>
          <a:stretch>
            <a:fillRect/>
          </a:stretch>
        </p:blipFill>
        <p:spPr>
          <a:xfrm>
            <a:off x="2531659" y="1911823"/>
            <a:ext cx="1090683" cy="1090683"/>
          </a:xfrm>
          <a:prstGeom prst="rect">
            <a:avLst/>
          </a:prstGeom>
        </p:spPr>
      </p:pic>
    </p:spTree>
    <p:extLst>
      <p:ext uri="{BB962C8B-B14F-4D97-AF65-F5344CB8AC3E}">
        <p14:creationId xmlns="" xmlns:p14="http://schemas.microsoft.com/office/powerpoint/2010/main" val="26809977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793"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cs typeface="B Nazanin" panose="00000400000000000000" pitchFamily="2" charset="-78"/>
              </a:rPr>
              <a:t>پردازش اطلاعات</a:t>
            </a:r>
            <a:br>
              <a:rPr lang="fa-IR" dirty="0">
                <a:cs typeface="B Nazanin" panose="00000400000000000000" pitchFamily="2" charset="-78"/>
              </a:rPr>
            </a:br>
            <a:endParaRPr lang="fa-IR" dirty="0"/>
          </a:p>
        </p:txBody>
      </p:sp>
      <p:sp>
        <p:nvSpPr>
          <p:cNvPr id="3" name="Content Placeholder 2"/>
          <p:cNvSpPr>
            <a:spLocks noGrp="1"/>
          </p:cNvSpPr>
          <p:nvPr>
            <p:ph idx="1"/>
          </p:nvPr>
        </p:nvSpPr>
        <p:spPr/>
        <p:txBody>
          <a:bodyPr/>
          <a:lstStyle/>
          <a:p>
            <a:pPr algn="just" rtl="1"/>
            <a:r>
              <a:rPr lang="fa-IR" dirty="0" smtClean="0"/>
              <a:t>در دهه 1970 و 1980 پژوهشگران به حوزه روان شناسی شناختی روی آوردند تا از شکل گیری تفکر آگاه شوند.</a:t>
            </a:r>
          </a:p>
          <a:p>
            <a:pPr algn="just" rtl="1"/>
            <a:r>
              <a:rPr lang="fa-IR" dirty="0" smtClean="0"/>
              <a:t>استفاده از روش کار کامپیوتر ها برای توضیح روش کار مغز انسان </a:t>
            </a:r>
          </a:p>
          <a:p>
            <a:pPr algn="just" rtl="1"/>
            <a:r>
              <a:rPr lang="fa-IR" dirty="0" smtClean="0"/>
              <a:t>رویکرد پردازش اطلاعات مانند نظریه پیاژه افراد را به صورت موجودات فعالی که به تفکر خود معنی می دهند در نظر می گیرد. اما این رویکرد بر خلاف نظریه پیاژه رشد را به مراحل تقسیم نمی کند.</a:t>
            </a:r>
          </a:p>
          <a:p>
            <a:pPr algn="just" rtl="1"/>
            <a:r>
              <a:rPr lang="fa-IR" dirty="0" smtClean="0"/>
              <a:t>مهم ترین امتیاز رویکرد پردازش اطلاعات احساس تعهد ان نسبت به روش های تحقیق دقیق است. این رویکرد در تجزیه کردن تفکر به اجزای تشکیل دهنده آن بهتر از کنار هم قرار دادن این اجزا در یک نظریه جامع بوده است. همچنین در مورد جنبه هایی از شناخت که خطی و منطقی نیستند، مانند </a:t>
            </a:r>
            <a:r>
              <a:rPr lang="fa-IR" dirty="0" smtClean="0">
                <a:solidFill>
                  <a:srgbClr val="FF0000"/>
                </a:solidFill>
              </a:rPr>
              <a:t>تخیل</a:t>
            </a:r>
            <a:r>
              <a:rPr lang="fa-IR" dirty="0" smtClean="0"/>
              <a:t> و </a:t>
            </a:r>
            <a:r>
              <a:rPr lang="fa-IR" dirty="0" smtClean="0">
                <a:solidFill>
                  <a:srgbClr val="FF0000"/>
                </a:solidFill>
              </a:rPr>
              <a:t>خلاقیت</a:t>
            </a:r>
            <a:r>
              <a:rPr lang="fa-IR" dirty="0" smtClean="0"/>
              <a:t> حرف چندانی برای گفتن ندارد.</a:t>
            </a:r>
            <a:endParaRPr lang="fa-IR" dirty="0"/>
          </a:p>
        </p:txBody>
      </p:sp>
      <p:sp>
        <p:nvSpPr>
          <p:cNvPr id="4" name="Footer Placeholder 3"/>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5" name="Slide Number Placeholder 4"/>
          <p:cNvSpPr>
            <a:spLocks noGrp="1"/>
          </p:cNvSpPr>
          <p:nvPr>
            <p:ph type="sldNum" sz="quarter" idx="12"/>
          </p:nvPr>
        </p:nvSpPr>
        <p:spPr/>
        <p:txBody>
          <a:bodyPr/>
          <a:lstStyle/>
          <a:p>
            <a:fld id="{08D2D107-A927-44B4-B3CF-7CBECDC1DA5C}" type="slidenum">
              <a:rPr lang="fa-IR" smtClean="0"/>
              <a:pPr/>
              <a:t>3</a:t>
            </a:fld>
            <a:endParaRPr lang="fa-IR"/>
          </a:p>
        </p:txBody>
      </p:sp>
      <p:pic>
        <p:nvPicPr>
          <p:cNvPr id="7" name="Recorded Sound">
            <a:hlinkClick r:id="" action="ppaction://media"/>
          </p:cNvPr>
          <p:cNvPicPr>
            <a:picLocks noRot="1" noChangeAspect="1"/>
          </p:cNvPicPr>
          <p:nvPr>
            <a:wavAudioFile r:embed="rId1" name="Recorded Sound"/>
          </p:nvPr>
        </p:nvPicPr>
        <p:blipFill>
          <a:blip r:embed="rId3" cstate="print"/>
          <a:stretch>
            <a:fillRect/>
          </a:stretch>
        </p:blipFill>
        <p:spPr>
          <a:xfrm>
            <a:off x="1262417" y="601638"/>
            <a:ext cx="1071349" cy="1071349"/>
          </a:xfrm>
          <a:prstGeom prst="rect">
            <a:avLst/>
          </a:prstGeom>
        </p:spPr>
      </p:pic>
    </p:spTree>
    <p:extLst>
      <p:ext uri="{BB962C8B-B14F-4D97-AF65-F5344CB8AC3E}">
        <p14:creationId xmlns="" xmlns:p14="http://schemas.microsoft.com/office/powerpoint/2010/main" val="35307818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067"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علوم اعصاب شناختی مربوط به رشد</a:t>
            </a:r>
            <a:endParaRPr lang="fa-IR" dirty="0"/>
          </a:p>
        </p:txBody>
      </p:sp>
      <p:sp>
        <p:nvSpPr>
          <p:cNvPr id="3" name="Content Placeholder 2"/>
          <p:cNvSpPr>
            <a:spLocks noGrp="1"/>
          </p:cNvSpPr>
          <p:nvPr>
            <p:ph idx="1"/>
          </p:nvPr>
        </p:nvSpPr>
        <p:spPr/>
        <p:txBody>
          <a:bodyPr/>
          <a:lstStyle/>
          <a:p>
            <a:pPr algn="just" rtl="1"/>
            <a:r>
              <a:rPr lang="fa-IR" dirty="0" smtClean="0"/>
              <a:t>ظرف سه دهه گذشته وقتی پژوهش پردازش اطلاعات گسترش یافت زمینه تحقیق تازه ای به نام علوم اعصاب شناختی مربوط به رشد پدیدار شد. این ریوکرد پزوهشگرانی را از روان شناسی، زیست شناسی، علم اعصاب و پزشکی گرد هم می آورد تا رابطه بین تغییرات در مغز و پردازش شناختی و الگوهای رفتار فرد در حال رشد را بررسی کنند.</a:t>
            </a:r>
          </a:p>
          <a:p>
            <a:pPr algn="just" rtl="1"/>
            <a:r>
              <a:rPr lang="fa-IR" dirty="0" smtClean="0"/>
              <a:t>برای مثال چه تغییراتی در مغز باعث می شوند تا نوجوانان و بزرگسالان زبان دوم را سخت تر از کودکان یادبگیرند.</a:t>
            </a:r>
          </a:p>
          <a:p>
            <a:pPr algn="just" rtl="1"/>
            <a:r>
              <a:rPr lang="fa-IR" dirty="0" smtClean="0"/>
              <a:t>این دیدگاه با گسترش فنون پیشرفته تصویربرداری از مغز همچون سی تی اسکن های رنگی و غیره پیشرفت کرد.</a:t>
            </a:r>
            <a:endParaRPr lang="fa-IR" dirty="0"/>
          </a:p>
        </p:txBody>
      </p:sp>
      <p:sp>
        <p:nvSpPr>
          <p:cNvPr id="4" name="Footer Placeholder 3"/>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5" name="Slide Number Placeholder 4"/>
          <p:cNvSpPr>
            <a:spLocks noGrp="1"/>
          </p:cNvSpPr>
          <p:nvPr>
            <p:ph type="sldNum" sz="quarter" idx="12"/>
          </p:nvPr>
        </p:nvSpPr>
        <p:spPr/>
        <p:txBody>
          <a:bodyPr/>
          <a:lstStyle/>
          <a:p>
            <a:fld id="{08D2D107-A927-44B4-B3CF-7CBECDC1DA5C}" type="slidenum">
              <a:rPr lang="fa-IR" smtClean="0"/>
              <a:pPr/>
              <a:t>4</a:t>
            </a:fld>
            <a:endParaRPr lang="fa-IR"/>
          </a:p>
        </p:txBody>
      </p:sp>
      <p:pic>
        <p:nvPicPr>
          <p:cNvPr id="7" name="Recorded Sound">
            <a:hlinkClick r:id="" action="ppaction://media"/>
          </p:cNvPr>
          <p:cNvPicPr>
            <a:picLocks noRot="1" noChangeAspect="1"/>
          </p:cNvPicPr>
          <p:nvPr>
            <a:wavAudioFile r:embed="rId1" name="Recorded Sound"/>
          </p:nvPr>
        </p:nvPicPr>
        <p:blipFill>
          <a:blip r:embed="rId3" cstate="print"/>
          <a:stretch>
            <a:fillRect/>
          </a:stretch>
        </p:blipFill>
        <p:spPr>
          <a:xfrm>
            <a:off x="1262416" y="465160"/>
            <a:ext cx="1098645" cy="1098645"/>
          </a:xfrm>
          <a:prstGeom prst="rect">
            <a:avLst/>
          </a:prstGeom>
        </p:spPr>
      </p:pic>
    </p:spTree>
    <p:extLst>
      <p:ext uri="{BB962C8B-B14F-4D97-AF65-F5344CB8AC3E}">
        <p14:creationId xmlns="" xmlns:p14="http://schemas.microsoft.com/office/powerpoint/2010/main" val="10160435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2417"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کردار شناسی و روان شناسی رشد تکاملی</a:t>
            </a:r>
            <a:endParaRPr lang="fa-IR" dirty="0"/>
          </a:p>
        </p:txBody>
      </p:sp>
      <p:sp>
        <p:nvSpPr>
          <p:cNvPr id="3" name="Content Placeholder 2"/>
          <p:cNvSpPr>
            <a:spLocks noGrp="1"/>
          </p:cNvSpPr>
          <p:nvPr>
            <p:ph idx="1"/>
          </p:nvPr>
        </p:nvSpPr>
        <p:spPr/>
        <p:txBody>
          <a:bodyPr/>
          <a:lstStyle/>
          <a:p>
            <a:pPr algn="just" rtl="1"/>
            <a:r>
              <a:rPr lang="fa-IR" dirty="0" smtClean="0"/>
              <a:t>کردارشناسی به ارزش انطباقی یا بقای رفتار و تاریخ تکامل آن مربوط می شود. منشاء آن را می توان تا نظریه داروین ردیابی کرد. دو جانور شناس اروپایی به اسامی </a:t>
            </a:r>
            <a:r>
              <a:rPr lang="fa-IR" dirty="0" smtClean="0">
                <a:solidFill>
                  <a:srgbClr val="FF0000"/>
                </a:solidFill>
              </a:rPr>
              <a:t>کنراد لورنز </a:t>
            </a:r>
            <a:r>
              <a:rPr lang="fa-IR" dirty="0" smtClean="0"/>
              <a:t>و </a:t>
            </a:r>
            <a:r>
              <a:rPr lang="fa-IR" dirty="0" smtClean="0">
                <a:solidFill>
                  <a:srgbClr val="FF0000"/>
                </a:solidFill>
              </a:rPr>
              <a:t>نیکو تین برگن </a:t>
            </a:r>
            <a:r>
              <a:rPr lang="fa-IR" dirty="0" smtClean="0"/>
              <a:t>شالوده نوین آن را ریختند.</a:t>
            </a:r>
          </a:p>
          <a:p>
            <a:pPr algn="just" rtl="1"/>
            <a:r>
              <a:rPr lang="fa-IR" dirty="0" smtClean="0"/>
              <a:t>نقش پذیری : الگوی رفتاری که به بقا کمک می کند مانند رفتار تعقیب کردن جوجه اردک ها.</a:t>
            </a:r>
          </a:p>
          <a:p>
            <a:pPr algn="just" rtl="1"/>
            <a:r>
              <a:rPr lang="fa-IR" dirty="0" smtClean="0"/>
              <a:t>مشاهدات نقش پذیری به مفهوم مهمی در رشد انسان منجر شد: </a:t>
            </a:r>
            <a:r>
              <a:rPr lang="fa-IR" dirty="0" smtClean="0">
                <a:solidFill>
                  <a:srgbClr val="FF0000"/>
                </a:solidFill>
              </a:rPr>
              <a:t>دوره بحرانی. </a:t>
            </a:r>
            <a:r>
              <a:rPr lang="fa-IR" dirty="0" smtClean="0"/>
              <a:t>دوره بحرانی مدت زمان محدودی است که در طول آن فرد از لحاظ زیستی آمادگی دارد تا رفتارهای انطباقی خاصی را فرا بگیرد، اما به حمایت محیط تحریک کننده مناسب نیاز دارد.</a:t>
            </a:r>
            <a:endParaRPr lang="fa-IR" dirty="0"/>
          </a:p>
        </p:txBody>
      </p:sp>
      <p:sp>
        <p:nvSpPr>
          <p:cNvPr id="4" name="Footer Placeholder 3"/>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5" name="Slide Number Placeholder 4"/>
          <p:cNvSpPr>
            <a:spLocks noGrp="1"/>
          </p:cNvSpPr>
          <p:nvPr>
            <p:ph type="sldNum" sz="quarter" idx="12"/>
          </p:nvPr>
        </p:nvSpPr>
        <p:spPr/>
        <p:txBody>
          <a:bodyPr/>
          <a:lstStyle/>
          <a:p>
            <a:fld id="{08D2D107-A927-44B4-B3CF-7CBECDC1DA5C}" type="slidenum">
              <a:rPr lang="fa-IR" smtClean="0"/>
              <a:pPr/>
              <a:t>5</a:t>
            </a:fld>
            <a:endParaRPr lang="fa-IR"/>
          </a:p>
        </p:txBody>
      </p:sp>
      <p:pic>
        <p:nvPicPr>
          <p:cNvPr id="7" name="Recorded Sound">
            <a:hlinkClick r:id="" action="ppaction://media"/>
          </p:cNvPr>
          <p:cNvPicPr>
            <a:picLocks noRot="1" noChangeAspect="1"/>
          </p:cNvPicPr>
          <p:nvPr>
            <a:wavAudioFile r:embed="rId1" name="Recorded Sound"/>
          </p:nvPr>
        </p:nvPicPr>
        <p:blipFill>
          <a:blip r:embed="rId3" cstate="print"/>
          <a:stretch>
            <a:fillRect/>
          </a:stretch>
        </p:blipFill>
        <p:spPr>
          <a:xfrm>
            <a:off x="1603611" y="383273"/>
            <a:ext cx="1207828" cy="1207828"/>
          </a:xfrm>
          <a:prstGeom prst="rect">
            <a:avLst/>
          </a:prstGeom>
        </p:spPr>
      </p:pic>
    </p:spTree>
    <p:extLst>
      <p:ext uri="{BB962C8B-B14F-4D97-AF65-F5344CB8AC3E}">
        <p14:creationId xmlns="" xmlns:p14="http://schemas.microsoft.com/office/powerpoint/2010/main" val="2468418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4020"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ادامه ...کردار </a:t>
            </a:r>
            <a:r>
              <a:rPr lang="fa-IR" dirty="0"/>
              <a:t>شناسی و روان شناسی رشد تکاملی</a:t>
            </a:r>
          </a:p>
        </p:txBody>
      </p:sp>
      <p:sp>
        <p:nvSpPr>
          <p:cNvPr id="3" name="Content Placeholder 2"/>
          <p:cNvSpPr>
            <a:spLocks noGrp="1"/>
          </p:cNvSpPr>
          <p:nvPr>
            <p:ph idx="1"/>
          </p:nvPr>
        </p:nvSpPr>
        <p:spPr/>
        <p:txBody>
          <a:bodyPr/>
          <a:lstStyle/>
          <a:p>
            <a:pPr algn="just" rtl="1"/>
            <a:r>
              <a:rPr lang="fa-IR" dirty="0" smtClean="0"/>
              <a:t>امروزه از </a:t>
            </a:r>
            <a:r>
              <a:rPr lang="fa-IR" dirty="0" smtClean="0">
                <a:solidFill>
                  <a:srgbClr val="FF0000"/>
                </a:solidFill>
              </a:rPr>
              <a:t>دوره حساس </a:t>
            </a:r>
            <a:r>
              <a:rPr lang="fa-IR" dirty="0" smtClean="0"/>
              <a:t>بجای دوره بحرانی استفاده می شود. چون این اصطلاح در مورد انسان بیشتر کاربرد دارد. دوره حساس زمانی است که برای ظاهر شدن توانایی های خاص مطلوب است و فرد در این زمان خیلی پذیرای تاثیرات محیطی است.</a:t>
            </a:r>
          </a:p>
          <a:p>
            <a:pPr algn="just" rtl="1"/>
            <a:r>
              <a:rPr lang="fa-IR" dirty="0" smtClean="0"/>
              <a:t>جان بالبی(1969) روان کاو بریتانیایی با الهام گرفتن از مشاهدات نقش پذیری، نظریه کردارشناسی را برای آگاهی یافتن از رابطه والد-فرزند به کار برد. او معتقد بود که لبخند، غان و غون کردن، چنگ زدن و گریه کردن کودک علایم اجتماعی فطری هستند که مادر را ترغیب می کنند به فرزند خود نزدیک شود از او مراقبت و با وی تعامل کند.</a:t>
            </a:r>
          </a:p>
          <a:p>
            <a:pPr algn="just" rtl="1"/>
            <a:r>
              <a:rPr lang="fa-IR" dirty="0" smtClean="0"/>
              <a:t>بولبی معتقد بود که این رابطه پیامدهای دایمی برای روابط انسان دارد.</a:t>
            </a:r>
            <a:endParaRPr lang="fa-IR" dirty="0"/>
          </a:p>
        </p:txBody>
      </p:sp>
      <p:sp>
        <p:nvSpPr>
          <p:cNvPr id="4" name="Footer Placeholder 3"/>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5" name="Slide Number Placeholder 4"/>
          <p:cNvSpPr>
            <a:spLocks noGrp="1"/>
          </p:cNvSpPr>
          <p:nvPr>
            <p:ph type="sldNum" sz="quarter" idx="12"/>
          </p:nvPr>
        </p:nvSpPr>
        <p:spPr/>
        <p:txBody>
          <a:bodyPr/>
          <a:lstStyle/>
          <a:p>
            <a:fld id="{08D2D107-A927-44B4-B3CF-7CBECDC1DA5C}" type="slidenum">
              <a:rPr lang="fa-IR" smtClean="0"/>
              <a:pPr/>
              <a:t>6</a:t>
            </a:fld>
            <a:endParaRPr lang="fa-IR"/>
          </a:p>
        </p:txBody>
      </p:sp>
      <p:pic>
        <p:nvPicPr>
          <p:cNvPr id="7" name="Recorded Sound">
            <a:hlinkClick r:id="" action="ppaction://media"/>
          </p:cNvPr>
          <p:cNvPicPr>
            <a:picLocks noRot="1" noChangeAspect="1"/>
          </p:cNvPicPr>
          <p:nvPr>
            <a:wavAudioFile r:embed="rId1" name="Recorded Sound"/>
          </p:nvPr>
        </p:nvPicPr>
        <p:blipFill>
          <a:blip r:embed="rId3" cstate="print"/>
          <a:stretch>
            <a:fillRect/>
          </a:stretch>
        </p:blipFill>
        <p:spPr>
          <a:xfrm>
            <a:off x="1549021" y="806355"/>
            <a:ext cx="1153236" cy="1153236"/>
          </a:xfrm>
          <a:prstGeom prst="rect">
            <a:avLst/>
          </a:prstGeom>
        </p:spPr>
      </p:pic>
    </p:spTree>
    <p:extLst>
      <p:ext uri="{BB962C8B-B14F-4D97-AF65-F5344CB8AC3E}">
        <p14:creationId xmlns="" xmlns:p14="http://schemas.microsoft.com/office/powerpoint/2010/main" val="15845719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0023"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ادامه </a:t>
            </a:r>
            <a:r>
              <a:rPr lang="fa-IR" dirty="0"/>
              <a:t>...کردار شناسی و روان شناسی رشد تکاملی</a:t>
            </a:r>
          </a:p>
        </p:txBody>
      </p:sp>
      <p:sp>
        <p:nvSpPr>
          <p:cNvPr id="3" name="Content Placeholder 2"/>
          <p:cNvSpPr>
            <a:spLocks noGrp="1"/>
          </p:cNvSpPr>
          <p:nvPr>
            <p:ph idx="1"/>
          </p:nvPr>
        </p:nvSpPr>
        <p:spPr/>
        <p:txBody>
          <a:bodyPr/>
          <a:lstStyle/>
          <a:p>
            <a:pPr algn="just" rtl="1"/>
            <a:r>
              <a:rPr lang="fa-IR" dirty="0" smtClean="0"/>
              <a:t>مشاهدات کردارشناسان نشان داده اند که چند جنبه رفتار اجتماعی، از جمله جلوه های هیجانی، پرخاشگری، همکاری و بازی اجتماعی به رفتار خویشاوندان پریمات ما شباهت دارند. اخیرا پزوهشگران این تلاش را در زمینه پزوهشی تازه ای که روان شناسی رشد تکاملی نامیده می شود گسترش داده اند.</a:t>
            </a:r>
          </a:p>
          <a:p>
            <a:pPr algn="just" rtl="1"/>
            <a:r>
              <a:rPr lang="fa-IR" dirty="0" smtClean="0"/>
              <a:t>این رشته سعی دارد از ارزش  سازگارانه توانایی های شناختی، هیجانی و اجتماعی هنگامی که با افزایش سن تغییر می کنند، آگاه شود.</a:t>
            </a:r>
          </a:p>
          <a:p>
            <a:pPr algn="just" rtl="1"/>
            <a:r>
              <a:rPr lang="fa-IR" dirty="0" smtClean="0"/>
              <a:t>به طور خلاصه روان شناسی رشد تکاملی قصد دارد از سیستم فرد- محیط در طول عمر آگاه شود.</a:t>
            </a:r>
          </a:p>
          <a:p>
            <a:pPr algn="r" rtl="1"/>
            <a:endParaRPr lang="fa-IR" dirty="0"/>
          </a:p>
        </p:txBody>
      </p:sp>
      <p:sp>
        <p:nvSpPr>
          <p:cNvPr id="4" name="Footer Placeholder 3"/>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5" name="Slide Number Placeholder 4"/>
          <p:cNvSpPr>
            <a:spLocks noGrp="1"/>
          </p:cNvSpPr>
          <p:nvPr>
            <p:ph type="sldNum" sz="quarter" idx="12"/>
          </p:nvPr>
        </p:nvSpPr>
        <p:spPr/>
        <p:txBody>
          <a:bodyPr/>
          <a:lstStyle/>
          <a:p>
            <a:fld id="{08D2D107-A927-44B4-B3CF-7CBECDC1DA5C}" type="slidenum">
              <a:rPr lang="fa-IR" smtClean="0"/>
              <a:pPr/>
              <a:t>7</a:t>
            </a:fld>
            <a:endParaRPr lang="fa-IR"/>
          </a:p>
        </p:txBody>
      </p:sp>
      <p:pic>
        <p:nvPicPr>
          <p:cNvPr id="6" name="Recorded Sound">
            <a:hlinkClick r:id="" action="ppaction://media"/>
          </p:cNvPr>
          <p:cNvPicPr>
            <a:picLocks noRot="1" noChangeAspect="1"/>
          </p:cNvPicPr>
          <p:nvPr>
            <a:wavAudioFile r:embed="rId1" name="Recorded Sound"/>
          </p:nvPr>
        </p:nvPicPr>
        <p:blipFill>
          <a:blip r:embed="rId3" cstate="print"/>
          <a:stretch>
            <a:fillRect/>
          </a:stretch>
        </p:blipFill>
        <p:spPr>
          <a:xfrm>
            <a:off x="859809" y="294564"/>
            <a:ext cx="1255593" cy="1255593"/>
          </a:xfrm>
          <a:prstGeom prst="rect">
            <a:avLst/>
          </a:prstGeom>
        </p:spPr>
      </p:pic>
    </p:spTree>
    <p:extLst>
      <p:ext uri="{BB962C8B-B14F-4D97-AF65-F5344CB8AC3E}">
        <p14:creationId xmlns="" xmlns:p14="http://schemas.microsoft.com/office/powerpoint/2010/main" val="15307059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4912"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نظریه اجتماعی- فرهنگی ویگوتسکی</a:t>
            </a:r>
            <a:endParaRPr lang="fa-IR" dirty="0"/>
          </a:p>
        </p:txBody>
      </p:sp>
      <p:sp>
        <p:nvSpPr>
          <p:cNvPr id="3" name="Content Placeholder 2"/>
          <p:cNvSpPr>
            <a:spLocks noGrp="1"/>
          </p:cNvSpPr>
          <p:nvPr>
            <p:ph idx="1"/>
          </p:nvPr>
        </p:nvSpPr>
        <p:spPr/>
        <p:txBody>
          <a:bodyPr>
            <a:normAutofit fontScale="92500" lnSpcReduction="10000"/>
          </a:bodyPr>
          <a:lstStyle/>
          <a:p>
            <a:pPr algn="just" rtl="1"/>
            <a:r>
              <a:rPr lang="fa-IR" dirty="0" smtClean="0"/>
              <a:t>این روزها بیشتر پژوهش ها رابطه عقاید و رسوم خاص فرهنگی با رشد را بررسی می کنند. دیدگاه ویگوتسکی(1987/1934) که نظریه اجتماعی – فرهنگی نامیده می شود. بر نحوه ای که فرهنگ- ارزش ها، عقاید، آداب و رسوم و مهارت های گروه اجتماعی- به نسل بعدی انتقال می یابد، تمرکز می کند.</a:t>
            </a:r>
          </a:p>
          <a:p>
            <a:pPr algn="just" rtl="1"/>
            <a:r>
              <a:rPr lang="fa-IR" dirty="0" smtClean="0"/>
              <a:t>به عقیده ویگوتسکی تعامل اجتماعی- مخصوصا گفتگوهای یاری بخش با اعضای آگاه تر جامعه- برای اینکه کودکان شیوه های تفکر و رفتار که فرهنگ جامعه را تشکیل می دهد فراگیری کنند، ضروری هستند.</a:t>
            </a:r>
          </a:p>
          <a:p>
            <a:pPr algn="just" rtl="1"/>
            <a:r>
              <a:rPr lang="fa-IR" dirty="0" smtClean="0"/>
              <a:t>نظریه ویگوتسکی در مطالعه رشد شناختی خیلی با نفوذ بوده است. ویگوتسکی با پیاژه موافق بود که کودکان موجودات فعال و سازنده ای هستند. اما در حالی که پیاژه بر تلاش های مستقل کودکان در معنی دادن به دنیای خودشان تاکید کرد ویگوتسکی </a:t>
            </a:r>
            <a:r>
              <a:rPr lang="fa-IR" dirty="0" smtClean="0">
                <a:solidFill>
                  <a:srgbClr val="FF0000"/>
                </a:solidFill>
              </a:rPr>
              <a:t>رشد شناختی را به صورت فرایندی که جامعه میانجی آن </a:t>
            </a:r>
            <a:r>
              <a:rPr lang="fa-IR" dirty="0" smtClean="0"/>
              <a:t>می شود، در نظر داشت که به موجب آن، وقتی کودکان به چالش های تازه ای می پردازند، به کمک بزرگسالان و همسالان ماهرتر متکی می شوند.</a:t>
            </a:r>
            <a:endParaRPr lang="fa-IR" dirty="0"/>
          </a:p>
        </p:txBody>
      </p:sp>
      <p:sp>
        <p:nvSpPr>
          <p:cNvPr id="4" name="Footer Placeholder 3"/>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5" name="Slide Number Placeholder 4"/>
          <p:cNvSpPr>
            <a:spLocks noGrp="1"/>
          </p:cNvSpPr>
          <p:nvPr>
            <p:ph type="sldNum" sz="quarter" idx="12"/>
          </p:nvPr>
        </p:nvSpPr>
        <p:spPr/>
        <p:txBody>
          <a:bodyPr/>
          <a:lstStyle/>
          <a:p>
            <a:fld id="{08D2D107-A927-44B4-B3CF-7CBECDC1DA5C}" type="slidenum">
              <a:rPr lang="fa-IR" smtClean="0"/>
              <a:pPr/>
              <a:t>8</a:t>
            </a:fld>
            <a:endParaRPr lang="fa-IR"/>
          </a:p>
        </p:txBody>
      </p:sp>
      <p:pic>
        <p:nvPicPr>
          <p:cNvPr id="6" name="Recorded Sound">
            <a:hlinkClick r:id="" action="ppaction://media"/>
          </p:cNvPr>
          <p:cNvPicPr>
            <a:picLocks noRot="1" noChangeAspect="1"/>
          </p:cNvPicPr>
          <p:nvPr>
            <a:wavAudioFile r:embed="rId1" name="Recorded Sound"/>
          </p:nvPr>
        </p:nvPicPr>
        <p:blipFill>
          <a:blip r:embed="rId3" cstate="print"/>
          <a:stretch>
            <a:fillRect/>
          </a:stretch>
        </p:blipFill>
        <p:spPr>
          <a:xfrm>
            <a:off x="1330655" y="424217"/>
            <a:ext cx="1344305" cy="1344305"/>
          </a:xfrm>
          <a:prstGeom prst="rect">
            <a:avLst/>
          </a:prstGeom>
        </p:spPr>
      </p:pic>
    </p:spTree>
    <p:extLst>
      <p:ext uri="{BB962C8B-B14F-4D97-AF65-F5344CB8AC3E}">
        <p14:creationId xmlns="" xmlns:p14="http://schemas.microsoft.com/office/powerpoint/2010/main" val="3333387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792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نظریه سیستم های بوم شناختی </a:t>
            </a:r>
            <a:endParaRPr lang="fa-IR" dirty="0"/>
          </a:p>
        </p:txBody>
      </p:sp>
      <p:sp>
        <p:nvSpPr>
          <p:cNvPr id="3" name="Content Placeholder 2"/>
          <p:cNvSpPr>
            <a:spLocks noGrp="1"/>
          </p:cNvSpPr>
          <p:nvPr>
            <p:ph idx="1"/>
          </p:nvPr>
        </p:nvSpPr>
        <p:spPr/>
        <p:txBody>
          <a:bodyPr>
            <a:normAutofit lnSpcReduction="10000"/>
          </a:bodyPr>
          <a:lstStyle/>
          <a:p>
            <a:pPr algn="just" rtl="1"/>
            <a:r>
              <a:rPr lang="fa-IR" dirty="0" smtClean="0"/>
              <a:t>یوری برونفن برنر(2008-1917) بانی این رویکرد است.</a:t>
            </a:r>
          </a:p>
          <a:p>
            <a:pPr algn="just" rtl="1"/>
            <a:r>
              <a:rPr lang="fa-IR" dirty="0" smtClean="0"/>
              <a:t>نظریه سیستم های بوم شناختی فرد را به صورتی در نظر می گیرد که درون سیستم پیچیده روابطی رشد می کند که چندین سطح از محیط پیرامون بر او تاثیر می گذارند.</a:t>
            </a:r>
          </a:p>
          <a:p>
            <a:pPr algn="just" rtl="1"/>
            <a:r>
              <a:rPr lang="fa-IR" dirty="0" smtClean="0"/>
              <a:t>چون خلق و خوی کودک که تحت تاثیر عوامل زیستی قرار دارد با نیروهای محیطی ترکیب می شود تا رشد را شکل دهند، برونفن برنر اخیرا دیدگاه خود را مدل زیست بوم شناختی نامید.</a:t>
            </a:r>
          </a:p>
          <a:p>
            <a:pPr algn="just" rtl="1"/>
            <a:r>
              <a:rPr lang="fa-IR" dirty="0" smtClean="0"/>
              <a:t>ریز سیستم: فعالیت و الگوهای تعامل در محیط های نزدیک فرد</a:t>
            </a:r>
          </a:p>
          <a:p>
            <a:pPr algn="just" rtl="1"/>
            <a:r>
              <a:rPr lang="fa-IR" dirty="0" smtClean="0"/>
              <a:t>میان سیستم: ارتباط بین ریز سیستم ها</a:t>
            </a:r>
          </a:p>
          <a:p>
            <a:pPr algn="just" rtl="1"/>
            <a:r>
              <a:rPr lang="fa-IR" dirty="0" smtClean="0"/>
              <a:t>برون سیستم: سازمان های رسمی و نهاد های مذهبی</a:t>
            </a:r>
          </a:p>
          <a:p>
            <a:pPr algn="just" rtl="1"/>
            <a:r>
              <a:rPr lang="fa-IR" dirty="0" smtClean="0"/>
              <a:t>کلان سیستم:ارزش های فرهنگی، آداب و رسوم و امکانات</a:t>
            </a:r>
            <a:endParaRPr lang="fa-IR" dirty="0"/>
          </a:p>
        </p:txBody>
      </p:sp>
      <p:sp>
        <p:nvSpPr>
          <p:cNvPr id="4" name="Footer Placeholder 3"/>
          <p:cNvSpPr>
            <a:spLocks noGrp="1"/>
          </p:cNvSpPr>
          <p:nvPr>
            <p:ph type="ftr" sz="quarter" idx="11"/>
          </p:nvPr>
        </p:nvSpPr>
        <p:spPr/>
        <p:txBody>
          <a:bodyPr/>
          <a:lstStyle/>
          <a:p>
            <a:r>
              <a:rPr lang="fa-IR" smtClean="0"/>
              <a:t>دکتر ولی نژاد و دکتر زارعی (دانشگاه فرهنگیان خوی)</a:t>
            </a:r>
            <a:endParaRPr lang="fa-IR"/>
          </a:p>
        </p:txBody>
      </p:sp>
      <p:sp>
        <p:nvSpPr>
          <p:cNvPr id="5" name="Slide Number Placeholder 4"/>
          <p:cNvSpPr>
            <a:spLocks noGrp="1"/>
          </p:cNvSpPr>
          <p:nvPr>
            <p:ph type="sldNum" sz="quarter" idx="12"/>
          </p:nvPr>
        </p:nvSpPr>
        <p:spPr/>
        <p:txBody>
          <a:bodyPr/>
          <a:lstStyle/>
          <a:p>
            <a:fld id="{08D2D107-A927-44B4-B3CF-7CBECDC1DA5C}" type="slidenum">
              <a:rPr lang="fa-IR" smtClean="0"/>
              <a:pPr/>
              <a:t>9</a:t>
            </a:fld>
            <a:endParaRPr lang="fa-IR"/>
          </a:p>
        </p:txBody>
      </p:sp>
      <p:pic>
        <p:nvPicPr>
          <p:cNvPr id="6" name="Recorded Sound">
            <a:hlinkClick r:id="" action="ppaction://media"/>
          </p:cNvPr>
          <p:cNvPicPr>
            <a:picLocks noRot="1" noChangeAspect="1"/>
          </p:cNvPicPr>
          <p:nvPr>
            <a:wavAudioFile r:embed="rId1" name="Recorded Sound"/>
          </p:nvPr>
        </p:nvPicPr>
        <p:blipFill>
          <a:blip r:embed="rId3" cstate="print"/>
          <a:stretch>
            <a:fillRect/>
          </a:stretch>
        </p:blipFill>
        <p:spPr>
          <a:xfrm>
            <a:off x="1412545" y="533400"/>
            <a:ext cx="1527412" cy="1527412"/>
          </a:xfrm>
          <a:prstGeom prst="rect">
            <a:avLst/>
          </a:prstGeom>
        </p:spPr>
      </p:pic>
    </p:spTree>
    <p:extLst>
      <p:ext uri="{BB962C8B-B14F-4D97-AF65-F5344CB8AC3E}">
        <p14:creationId xmlns="" xmlns:p14="http://schemas.microsoft.com/office/powerpoint/2010/main" val="34009884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2453"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1236</TotalTime>
  <Words>1138</Words>
  <Application>Microsoft Office PowerPoint</Application>
  <PresentationFormat>Custom</PresentationFormat>
  <Paragraphs>73</Paragraphs>
  <Slides>11</Slides>
  <Notes>0</Notes>
  <HiddenSlides>0</HiddenSlides>
  <MMClips>10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به نام خدا</vt:lpstr>
      <vt:lpstr>دیدگاه های نظری جدید</vt:lpstr>
      <vt:lpstr>پردازش اطلاعات </vt:lpstr>
      <vt:lpstr>علوم اعصاب شناختی مربوط به رشد</vt:lpstr>
      <vt:lpstr>کردار شناسی و روان شناسی رشد تکاملی</vt:lpstr>
      <vt:lpstr>ادامه ...کردار شناسی و روان شناسی رشد تکاملی</vt:lpstr>
      <vt:lpstr>ادامه ...کردار شناسی و روان شناسی رشد تکاملی</vt:lpstr>
      <vt:lpstr>نظریه اجتماعی- فرهنگی ویگوتسکی</vt:lpstr>
      <vt:lpstr>نظریه سیستم های بوم شناختی </vt:lpstr>
      <vt:lpstr>Slide 10</vt:lpstr>
      <vt:lpstr>مقایسه  و ارزیابی نظریه ها</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فصل اول</dc:title>
  <dc:creator>user</dc:creator>
  <cp:lastModifiedBy>pc</cp:lastModifiedBy>
  <cp:revision>63</cp:revision>
  <dcterms:created xsi:type="dcterms:W3CDTF">2020-04-08T18:04:19Z</dcterms:created>
  <dcterms:modified xsi:type="dcterms:W3CDTF">2020-05-02T06:12:46Z</dcterms:modified>
</cp:coreProperties>
</file>