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49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123406"/>
            <a:ext cx="7766936" cy="2927430"/>
          </a:xfrm>
        </p:spPr>
        <p:txBody>
          <a:bodyPr/>
          <a:lstStyle/>
          <a:p>
            <a:r>
              <a:rPr lang="fa-IR" dirty="0" smtClean="0"/>
              <a:t>بسم الله الرحمن الرحیم</a:t>
            </a:r>
            <a:endParaRPr lang="en-US" dirty="0"/>
          </a:p>
        </p:txBody>
      </p:sp>
    </p:spTree>
    <p:extLst>
      <p:ext uri="{BB962C8B-B14F-4D97-AF65-F5344CB8AC3E}">
        <p14:creationId xmlns:p14="http://schemas.microsoft.com/office/powerpoint/2010/main" val="30909446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666" y="776614"/>
            <a:ext cx="8851158" cy="4860098"/>
          </a:xfrm>
        </p:spPr>
        <p:txBody>
          <a:bodyPr>
            <a:normAutofit/>
          </a:bodyPr>
          <a:lstStyle/>
          <a:p>
            <a:pPr algn="just" rtl="1"/>
            <a:r>
              <a:rPr lang="fa-IR" sz="2000" b="1" dirty="0" smtClean="0">
                <a:solidFill>
                  <a:srgbClr val="FF0000"/>
                </a:solidFill>
              </a:rPr>
              <a:t>اسم </a:t>
            </a:r>
            <a:r>
              <a:rPr lang="fa-IR" sz="2000" b="1" dirty="0">
                <a:solidFill>
                  <a:srgbClr val="FF0000"/>
                </a:solidFill>
              </a:rPr>
              <a:t>علم مركب در حالت نسبت</a:t>
            </a:r>
            <a:r>
              <a:rPr lang="fa-IR" sz="2000" b="1" dirty="0">
                <a:solidFill>
                  <a:schemeClr val="tx2"/>
                </a:solidFill>
              </a:rPr>
              <a:t>:       </a:t>
            </a:r>
            <a:r>
              <a:rPr lang="fa-IR" sz="2000" b="1" dirty="0">
                <a:solidFill>
                  <a:srgbClr val="FF0000"/>
                </a:solidFill>
              </a:rPr>
              <a:t>مركب اسنادي </a:t>
            </a:r>
            <a:r>
              <a:rPr lang="fa-IR" sz="2000" b="1" dirty="0">
                <a:solidFill>
                  <a:schemeClr val="tx2"/>
                </a:solidFill>
              </a:rPr>
              <a:t>: تأبَّطَ شَرَّا!   " تَأَبَّطيّ  "         </a:t>
            </a:r>
            <a:r>
              <a:rPr lang="fa-IR" sz="2000" b="1" dirty="0">
                <a:solidFill>
                  <a:srgbClr val="FF0000"/>
                </a:solidFill>
              </a:rPr>
              <a:t>تركيب مزجي </a:t>
            </a:r>
            <a:r>
              <a:rPr lang="fa-IR" sz="2000" b="1" dirty="0">
                <a:solidFill>
                  <a:schemeClr val="tx2"/>
                </a:solidFill>
              </a:rPr>
              <a:t>: مَعْدِي كَرِب!     " مَعْدويّ ”</a:t>
            </a:r>
          </a:p>
          <a:p>
            <a:pPr algn="just" rtl="1"/>
            <a:r>
              <a:rPr lang="fa-IR" sz="2000" b="1" dirty="0">
                <a:solidFill>
                  <a:srgbClr val="FF0000"/>
                </a:solidFill>
              </a:rPr>
              <a:t>مرکب مزجی</a:t>
            </a:r>
            <a:r>
              <a:rPr lang="fa-IR" sz="2000" b="1" dirty="0">
                <a:solidFill>
                  <a:schemeClr val="tx2"/>
                </a:solidFill>
              </a:rPr>
              <a:t>:به ترکیبی گفته می شود که بین کلمات آن رابطه اضافی واسنادی نباشدو کثرت استعمال آنها را کنارهم قرارداده باشد مثل معدي كرب- بعلبک  -بیت لحم</a:t>
            </a:r>
          </a:p>
          <a:p>
            <a:pPr algn="just" rtl="1"/>
            <a:r>
              <a:rPr lang="fa-IR" sz="2000" b="1" dirty="0">
                <a:solidFill>
                  <a:srgbClr val="FF0000"/>
                </a:solidFill>
              </a:rPr>
              <a:t>مرکب اسنادی </a:t>
            </a:r>
            <a:r>
              <a:rPr lang="fa-IR" sz="2000" b="1" dirty="0">
                <a:solidFill>
                  <a:schemeClr val="tx2"/>
                </a:solidFill>
              </a:rPr>
              <a:t>:آن است که از مسند ومسند الیه تشکیل شده باشد. «تابطَ شرّا ً»</a:t>
            </a:r>
          </a:p>
          <a:p>
            <a:pPr algn="just" rtl="1"/>
            <a:r>
              <a:rPr lang="fa-IR" sz="2000" b="1" dirty="0">
                <a:solidFill>
                  <a:srgbClr val="FF0000"/>
                </a:solidFill>
              </a:rPr>
              <a:t>مرکب اضافی </a:t>
            </a:r>
            <a:r>
              <a:rPr lang="fa-IR" sz="2000" b="1" dirty="0">
                <a:solidFill>
                  <a:schemeClr val="tx2"/>
                </a:solidFill>
              </a:rPr>
              <a:t>:آن است که ترکیبی از مضاف ومضافٌ الیه باشد «عبدالله »</a:t>
            </a:r>
          </a:p>
          <a:p>
            <a:pPr algn="just" rtl="1"/>
            <a:r>
              <a:rPr lang="fa-IR" sz="2000" b="1" dirty="0">
                <a:solidFill>
                  <a:srgbClr val="FF0000"/>
                </a:solidFill>
              </a:rPr>
              <a:t>در تركيب اضافي</a:t>
            </a:r>
            <a:r>
              <a:rPr lang="fa-IR" sz="2000" b="1" dirty="0">
                <a:solidFill>
                  <a:schemeClr val="tx2"/>
                </a:solidFill>
              </a:rPr>
              <a:t>، ياء نسبت به بخش نخست، زماني به بخش آخر و گاهي نيزبه همة اسم مركب مي پيوندد. مانند: " دَيْرانيّ ، مَنافيّ و عَيْنُ اَبِليّ ".  در نسبت به: " دَيْر القَمَر ، عَبدِ مَناف و عَين اِبِل" .</a:t>
            </a:r>
          </a:p>
          <a:p>
            <a:pPr algn="just" rtl="1"/>
            <a:r>
              <a:rPr lang="fa-IR" sz="2000" dirty="0" smtClean="0">
                <a:solidFill>
                  <a:schemeClr val="tx2"/>
                </a:solidFill>
              </a:rPr>
              <a:t>»</a:t>
            </a:r>
            <a:endParaRPr lang="en-US" sz="2000" dirty="0">
              <a:solidFill>
                <a:schemeClr val="tx2"/>
              </a:solidFill>
            </a:endParaRPr>
          </a:p>
          <a:p>
            <a:endParaRPr lang="en-US" dirty="0"/>
          </a:p>
        </p:txBody>
      </p:sp>
    </p:spTree>
    <p:extLst>
      <p:ext uri="{BB962C8B-B14F-4D97-AF65-F5344CB8AC3E}">
        <p14:creationId xmlns:p14="http://schemas.microsoft.com/office/powerpoint/2010/main" val="905643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4020" y="851307"/>
            <a:ext cx="7766936" cy="1646302"/>
          </a:xfrm>
        </p:spPr>
        <p:txBody>
          <a:bodyPr/>
          <a:lstStyle/>
          <a:p>
            <a:pPr algn="ctr"/>
            <a:r>
              <a:rPr lang="fa-IR" dirty="0" smtClean="0"/>
              <a:t>التصغیر</a:t>
            </a:r>
            <a:endParaRPr lang="en-US" dirty="0"/>
          </a:p>
        </p:txBody>
      </p:sp>
    </p:spTree>
    <p:extLst>
      <p:ext uri="{BB962C8B-B14F-4D97-AF65-F5344CB8AC3E}">
        <p14:creationId xmlns:p14="http://schemas.microsoft.com/office/powerpoint/2010/main" val="171513387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01458" y="1487018"/>
            <a:ext cx="9118946" cy="3416320"/>
          </a:xfrm>
          <a:prstGeom prst="rect">
            <a:avLst/>
          </a:prstGeom>
          <a:noFill/>
        </p:spPr>
        <p:txBody>
          <a:bodyPr wrap="square" lIns="91440" tIns="45720" rIns="91440" bIns="45720">
            <a:spAutoFit/>
          </a:bodyPr>
          <a:lstStyle/>
          <a:p>
            <a:pPr algn="ctr"/>
            <a:r>
              <a:rPr lang="fa-IR" sz="3600" dirty="0">
                <a:ln w="0"/>
                <a:effectLst>
                  <a:outerShdw blurRad="38100" dist="19050" dir="2700000" algn="tl" rotWithShape="0">
                    <a:schemeClr val="dk1">
                      <a:alpha val="40000"/>
                    </a:schemeClr>
                  </a:outerShdw>
                </a:effectLst>
                <a:cs typeface="2  Badr" panose="00000400000000000000" pitchFamily="2" charset="-78"/>
              </a:rPr>
              <a:t>تصغير عبارت است از مضموم نمودن حرف اول، فتحه دادن به حرف دوم و افزودن يائي ساكن پس از حرف دوم اسم مُعرب.  مانند:  " </a:t>
            </a:r>
            <a:r>
              <a:rPr lang="fa-IR" sz="3600" dirty="0">
                <a:ln w="0"/>
                <a:solidFill>
                  <a:srgbClr val="FF0000"/>
                </a:solidFill>
                <a:effectLst>
                  <a:outerShdw blurRad="38100" dist="19050" dir="2700000" algn="tl" rotWithShape="0">
                    <a:schemeClr val="dk1">
                      <a:alpha val="40000"/>
                    </a:schemeClr>
                  </a:outerShdw>
                </a:effectLst>
                <a:cs typeface="2  Badr" panose="00000400000000000000" pitchFamily="2" charset="-78"/>
              </a:rPr>
              <a:t>قُلَيْمٌ ، دُرَيْهِمٌ و عُصَيْفِيرٌ</a:t>
            </a:r>
            <a:r>
              <a:rPr lang="fa-IR" sz="3600" dirty="0">
                <a:ln w="0"/>
                <a:effectLst>
                  <a:outerShdw blurRad="38100" dist="19050" dir="2700000" algn="tl" rotWithShape="0">
                    <a:schemeClr val="dk1">
                      <a:alpha val="40000"/>
                    </a:schemeClr>
                  </a:outerShdw>
                </a:effectLst>
                <a:cs typeface="2  Badr" panose="00000400000000000000" pitchFamily="2" charset="-78"/>
              </a:rPr>
              <a:t>" در تصغير اسم هاي: </a:t>
            </a:r>
            <a:r>
              <a:rPr lang="fa-IR" sz="3600" dirty="0">
                <a:ln w="0"/>
                <a:solidFill>
                  <a:srgbClr val="FF0000"/>
                </a:solidFill>
                <a:effectLst>
                  <a:outerShdw blurRad="38100" dist="19050" dir="2700000" algn="tl" rotWithShape="0">
                    <a:schemeClr val="dk1">
                      <a:alpha val="40000"/>
                    </a:schemeClr>
                  </a:outerShdw>
                </a:effectLst>
                <a:cs typeface="2  Badr" panose="00000400000000000000" pitchFamily="2" charset="-78"/>
              </a:rPr>
              <a:t>قَلَم ، دِرْهَم و عُصْفُور.</a:t>
            </a:r>
          </a:p>
          <a:p>
            <a:pPr algn="ctr"/>
            <a:r>
              <a:rPr lang="fa-IR" sz="3600" dirty="0">
                <a:ln w="0"/>
                <a:effectLst>
                  <a:outerShdw blurRad="38100" dist="19050" dir="2700000" algn="tl" rotWithShape="0">
                    <a:schemeClr val="dk1">
                      <a:alpha val="40000"/>
                    </a:schemeClr>
                  </a:outerShdw>
                </a:effectLst>
                <a:cs typeface="2  Badr" panose="00000400000000000000" pitchFamily="2" charset="-78"/>
              </a:rPr>
              <a:t>به اسمي كه شكل تصغير يافته است، " مُصَغَّر" گويند. و داراي سه وزن است:  "</a:t>
            </a:r>
            <a:r>
              <a:rPr lang="fa-IR" sz="3600" dirty="0">
                <a:ln w="0"/>
                <a:solidFill>
                  <a:srgbClr val="FF0000"/>
                </a:solidFill>
                <a:effectLst>
                  <a:outerShdw blurRad="38100" dist="19050" dir="2700000" algn="tl" rotWithShape="0">
                    <a:schemeClr val="dk1">
                      <a:alpha val="40000"/>
                    </a:schemeClr>
                  </a:outerShdw>
                </a:effectLst>
                <a:cs typeface="2  Badr" panose="00000400000000000000" pitchFamily="2" charset="-78"/>
              </a:rPr>
              <a:t>فُعَيْل، فُعَيْعِل، فُعَيْعِيل </a:t>
            </a:r>
            <a:r>
              <a:rPr lang="fa-IR" sz="3600" dirty="0">
                <a:ln w="0"/>
                <a:effectLst>
                  <a:outerShdw blurRad="38100" dist="19050" dir="2700000" algn="tl" rotWithShape="0">
                    <a:schemeClr val="dk1">
                      <a:alpha val="40000"/>
                    </a:schemeClr>
                  </a:outerShdw>
                </a:effectLst>
                <a:cs typeface="2  Badr" panose="00000400000000000000" pitchFamily="2" charset="-78"/>
              </a:rPr>
              <a:t>" </a:t>
            </a:r>
            <a:endParaRPr lang="fa-IR"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7798651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2069" y="763195"/>
            <a:ext cx="8747903" cy="4924696"/>
          </a:xfrm>
        </p:spPr>
        <p:txBody>
          <a:bodyPr>
            <a:normAutofit fontScale="92500"/>
          </a:bodyPr>
          <a:lstStyle/>
          <a:p>
            <a:pPr algn="ctr"/>
            <a:r>
              <a:rPr lang="fa-IR" sz="2800" b="1" dirty="0" smtClean="0">
                <a:solidFill>
                  <a:schemeClr val="tx1"/>
                </a:solidFill>
              </a:rPr>
              <a:t>اغراض </a:t>
            </a:r>
            <a:r>
              <a:rPr lang="fa-IR" sz="2800" b="1" dirty="0">
                <a:solidFill>
                  <a:schemeClr val="tx1"/>
                </a:solidFill>
              </a:rPr>
              <a:t>التَّصغير: </a:t>
            </a:r>
            <a:endParaRPr lang="fa-IR" sz="2800" b="1" dirty="0" smtClean="0">
              <a:solidFill>
                <a:schemeClr val="tx1"/>
              </a:solidFill>
            </a:endParaRPr>
          </a:p>
          <a:p>
            <a:r>
              <a:rPr lang="fa-IR" sz="2800" dirty="0" smtClean="0">
                <a:solidFill>
                  <a:schemeClr val="tx1"/>
                </a:solidFill>
              </a:rPr>
              <a:t>1- </a:t>
            </a:r>
            <a:r>
              <a:rPr lang="fa-IR" sz="2800" dirty="0">
                <a:solidFill>
                  <a:srgbClr val="FF0000"/>
                </a:solidFill>
              </a:rPr>
              <a:t>تقليل واندك نشان دادن</a:t>
            </a:r>
            <a:r>
              <a:rPr lang="fa-IR" sz="2800" dirty="0">
                <a:solidFill>
                  <a:schemeClr val="tx1"/>
                </a:solidFill>
              </a:rPr>
              <a:t>.  مانند: " دُرَيْهِمات"(شماري اندك از درهم ها) ".</a:t>
            </a:r>
          </a:p>
          <a:p>
            <a:r>
              <a:rPr lang="fa-IR" sz="2800" dirty="0">
                <a:solidFill>
                  <a:schemeClr val="tx1"/>
                </a:solidFill>
              </a:rPr>
              <a:t>2- </a:t>
            </a:r>
            <a:r>
              <a:rPr lang="fa-IR" sz="2800" dirty="0">
                <a:solidFill>
                  <a:srgbClr val="FF0000"/>
                </a:solidFill>
              </a:rPr>
              <a:t>تَصْغير(كوچك نشان دادن).  </a:t>
            </a:r>
            <a:r>
              <a:rPr lang="fa-IR" sz="2800" dirty="0">
                <a:solidFill>
                  <a:schemeClr val="tx1"/>
                </a:solidFill>
              </a:rPr>
              <a:t>مانند: " كُتَيِّب " ( كتابچه،جزوه).</a:t>
            </a:r>
          </a:p>
          <a:p>
            <a:r>
              <a:rPr lang="fa-IR" sz="2800" dirty="0">
                <a:solidFill>
                  <a:schemeClr val="tx1"/>
                </a:solidFill>
              </a:rPr>
              <a:t>3-</a:t>
            </a:r>
            <a:r>
              <a:rPr lang="fa-IR" sz="2800" dirty="0">
                <a:solidFill>
                  <a:srgbClr val="FF0000"/>
                </a:solidFill>
              </a:rPr>
              <a:t> تحقير( نشان دادن خردي و ناچيزي). </a:t>
            </a:r>
            <a:r>
              <a:rPr lang="fa-IR" sz="2800" dirty="0">
                <a:solidFill>
                  <a:schemeClr val="tx1"/>
                </a:solidFill>
              </a:rPr>
              <a:t>مانند:"  شُوَيْعِر (شاعرك) ".</a:t>
            </a:r>
          </a:p>
          <a:p>
            <a:r>
              <a:rPr lang="fa-IR" sz="2800" dirty="0">
                <a:solidFill>
                  <a:schemeClr val="tx1"/>
                </a:solidFill>
              </a:rPr>
              <a:t>4- </a:t>
            </a:r>
            <a:r>
              <a:rPr lang="fa-IR" sz="2800" dirty="0">
                <a:solidFill>
                  <a:srgbClr val="FF0000"/>
                </a:solidFill>
              </a:rPr>
              <a:t>تقريب(نشان دادن نزديكي). </a:t>
            </a:r>
            <a:r>
              <a:rPr lang="fa-IR" sz="2800" dirty="0">
                <a:solidFill>
                  <a:schemeClr val="tx1"/>
                </a:solidFill>
              </a:rPr>
              <a:t>مانند: " قُبَيْلَ المَغرِب ،     " بُعَيْدَالعِشاء "</a:t>
            </a:r>
          </a:p>
          <a:p>
            <a:r>
              <a:rPr lang="fa-IR" sz="2800" dirty="0" smtClean="0">
                <a:solidFill>
                  <a:schemeClr val="tx1"/>
                </a:solidFill>
              </a:rPr>
              <a:t>5- </a:t>
            </a:r>
            <a:r>
              <a:rPr lang="fa-IR" sz="2800" dirty="0">
                <a:solidFill>
                  <a:srgbClr val="FF0000"/>
                </a:solidFill>
              </a:rPr>
              <a:t>تحبيب " تَحبُّب " (نشان دادن مهر و دوست داشتي).  </a:t>
            </a:r>
            <a:r>
              <a:rPr lang="fa-IR" sz="2800" dirty="0">
                <a:solidFill>
                  <a:schemeClr val="tx1"/>
                </a:solidFill>
              </a:rPr>
              <a:t>مانند: بُنَيّ ، أُخَيَّ ، أُمَيَّة ....</a:t>
            </a:r>
          </a:p>
        </p:txBody>
      </p:sp>
    </p:spTree>
    <p:extLst>
      <p:ext uri="{BB962C8B-B14F-4D97-AF65-F5344CB8AC3E}">
        <p14:creationId xmlns:p14="http://schemas.microsoft.com/office/powerpoint/2010/main" val="7011601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7435" y="288098"/>
            <a:ext cx="7661985" cy="551145"/>
          </a:xfrm>
        </p:spPr>
        <p:txBody>
          <a:bodyPr/>
          <a:lstStyle/>
          <a:p>
            <a:pPr algn="ctr"/>
            <a:endParaRPr lang="en-US" dirty="0"/>
          </a:p>
        </p:txBody>
      </p:sp>
      <p:sp>
        <p:nvSpPr>
          <p:cNvPr id="3" name="Subtitle 2"/>
          <p:cNvSpPr>
            <a:spLocks noGrp="1"/>
          </p:cNvSpPr>
          <p:nvPr>
            <p:ph type="subTitle" idx="1"/>
          </p:nvPr>
        </p:nvSpPr>
        <p:spPr>
          <a:xfrm>
            <a:off x="767846" y="1050575"/>
            <a:ext cx="8765177" cy="4637315"/>
          </a:xfrm>
        </p:spPr>
        <p:txBody>
          <a:bodyPr>
            <a:normAutofit fontScale="70000" lnSpcReduction="20000"/>
          </a:bodyPr>
          <a:lstStyle/>
          <a:p>
            <a:pPr algn="just" rtl="1"/>
            <a:r>
              <a:rPr lang="fa-IR" sz="3100" dirty="0">
                <a:solidFill>
                  <a:schemeClr val="tx1"/>
                </a:solidFill>
              </a:rPr>
              <a:t>•   چنانچه دومين حرف اسم، حرف علّه يي باشد كه از حرفي ديگر،تغيير شكل يافته باشد، در حالت تصغير،به اصل خود، باز مي گردد. از اين رو، تصغير واژگان: بَاب، نَاب، مُوسِر، مِيزان و دِينار (در اصل دِنّار بوده است). " بُوَيَب ، نُیَيْب، مُيَيْسِر، مُوَيْزِين و دُنَيْنِير"است.</a:t>
            </a:r>
          </a:p>
          <a:p>
            <a:pPr algn="just" rtl="1"/>
            <a:r>
              <a:rPr lang="fa-IR" sz="3100" dirty="0">
                <a:solidFill>
                  <a:schemeClr val="tx1"/>
                </a:solidFill>
              </a:rPr>
              <a:t>•   هرگاه اسمي كه حرف سوم آن،الف يا واو است، تصغير گردد، الف و واو، قلب به ياء و در ياء تصغير، ادغام</a:t>
            </a:r>
          </a:p>
          <a:p>
            <a:pPr algn="just" rtl="1"/>
            <a:r>
              <a:rPr lang="fa-IR" sz="3100" dirty="0">
                <a:solidFill>
                  <a:schemeClr val="tx1"/>
                </a:solidFill>
              </a:rPr>
              <a:t>مي گردد.  در تصغير: عَصَا و عَجُوز گفته مي شود:  "عُصَيّ و عُجَيِّزْ ".</a:t>
            </a:r>
          </a:p>
          <a:p>
            <a:pPr algn="just" rtl="1"/>
            <a:r>
              <a:rPr lang="fa-IR" sz="3100" dirty="0">
                <a:solidFill>
                  <a:schemeClr val="tx1"/>
                </a:solidFill>
              </a:rPr>
              <a:t>تصغير مؤنث معنوي: در تصغير مؤنث معنوي،در صورتي كه اسم موصوف  سه حرفي باشد،اغلب تاء تأنيث مقدر، آشكار مي گردد. مانند: " شَمْس  شُمَيْسَة ،   أَرْض  أُرَيْضَة ". ولي در اسم رباعي، تاء مقدر مؤنث معنوي، آشكار نمي گردد. مانند:  " مَرْيَم مُرَيِّم"</a:t>
            </a:r>
          </a:p>
          <a:p>
            <a:pPr algn="just" rtl="1"/>
            <a:r>
              <a:rPr lang="fa-IR" sz="3100" dirty="0">
                <a:solidFill>
                  <a:schemeClr val="tx1"/>
                </a:solidFill>
              </a:rPr>
              <a:t>تصغير اسم محذوف الآخر: چنانچه پس از حذف حرف آخر،اسم داراي دو حرف گردد،حرف حذف شده در تصغير، باز مي گردد. مانند: أب ، " أُبَيّ" ( در اصل،أَبَيْو ) و أخ " أُخَيّ" (دراصل، أَخَيْو</a:t>
            </a:r>
            <a:r>
              <a:rPr lang="fa-IR" sz="2800" b="1" dirty="0">
                <a:solidFill>
                  <a:srgbClr val="0070C0"/>
                </a:solidFill>
              </a:rPr>
              <a:t>)</a:t>
            </a:r>
          </a:p>
        </p:txBody>
      </p:sp>
    </p:spTree>
    <p:extLst>
      <p:ext uri="{BB962C8B-B14F-4D97-AF65-F5344CB8AC3E}">
        <p14:creationId xmlns:p14="http://schemas.microsoft.com/office/powerpoint/2010/main" val="26117790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06143"/>
            <a:ext cx="7766936" cy="282372"/>
          </a:xfrm>
        </p:spPr>
        <p:txBody>
          <a:bodyPr/>
          <a:lstStyle/>
          <a:p>
            <a:pPr algn="ctr"/>
            <a:endParaRPr lang="en-US" sz="4000" b="1" dirty="0"/>
          </a:p>
        </p:txBody>
      </p:sp>
      <p:sp>
        <p:nvSpPr>
          <p:cNvPr id="3" name="Subtitle 2"/>
          <p:cNvSpPr>
            <a:spLocks noGrp="1"/>
          </p:cNvSpPr>
          <p:nvPr>
            <p:ph type="subTitle" idx="1"/>
          </p:nvPr>
        </p:nvSpPr>
        <p:spPr>
          <a:xfrm>
            <a:off x="979714" y="718456"/>
            <a:ext cx="8294289" cy="5225143"/>
          </a:xfrm>
        </p:spPr>
        <p:txBody>
          <a:bodyPr>
            <a:normAutofit fontScale="77500" lnSpcReduction="20000"/>
          </a:bodyPr>
          <a:lstStyle/>
          <a:p>
            <a:r>
              <a:rPr lang="fa-IR" sz="2800" dirty="0">
                <a:solidFill>
                  <a:schemeClr val="tx1"/>
                </a:solidFill>
              </a:rPr>
              <a:t>•   در صورتي كه پس از حذف حرف آخر،عوض محذوف، همزه وصلي آمده باشد، حرف عوض حذف و حرف محذوف،</a:t>
            </a:r>
          </a:p>
          <a:p>
            <a:r>
              <a:rPr lang="fa-IR" sz="2800" dirty="0">
                <a:solidFill>
                  <a:schemeClr val="tx1"/>
                </a:solidFill>
              </a:rPr>
              <a:t>به جاي خود باز مي گردد.  مانند: ﺇبن " بُنَيّ "(دراصل، بُنَيْو) و اسم "سُمَيّ(در اصل، سُمَيْو)". اگر حرف عوض، تاء تأنيث باشد، بي آنكه حرف عوض حذف شود،حرف حذف شده را به جاي خود، باز مي گردانند. مانند:  " وُزَيْنَه " در تصغير  " زِنَه " (وزن). چنانچه عوض،تاء كشيده (ت)باشد، در تصغير،به تاء تأنيث(ة) بدل مي گردد.  مانند:  أُخْت " أُخَيَّة " و بِنْت " بُنَيَّة ".</a:t>
            </a:r>
          </a:p>
          <a:p>
            <a:r>
              <a:rPr lang="fa-IR" sz="2800" dirty="0">
                <a:solidFill>
                  <a:schemeClr val="tx1"/>
                </a:solidFill>
              </a:rPr>
              <a:t>نكته هاي دانستني:</a:t>
            </a:r>
          </a:p>
          <a:p>
            <a:r>
              <a:rPr lang="fa-IR" sz="2800" dirty="0">
                <a:solidFill>
                  <a:schemeClr val="tx1"/>
                </a:solidFill>
              </a:rPr>
              <a:t>-                            تصغير جمع قلّه، روي ساختمان خود جمع انجام مي گيرد.مانند: "أُعَيْعِدَه، أُضَيلِع غُلَيْمَه و أُصَيْحاب"،در تصغير، أَعْمِدَه ، أَضْلُع ، غِلْمَه و أَصْحاب.</a:t>
            </a:r>
          </a:p>
          <a:p>
            <a:r>
              <a:rPr lang="fa-IR" sz="2800" dirty="0">
                <a:solidFill>
                  <a:schemeClr val="tx1"/>
                </a:solidFill>
              </a:rPr>
              <a:t>-                             جمع كَثره را هنگام تصغير، به مفرد آن باز مي گردانند. سپس چنانچه مذكر عاقل باشد به صورت جمع مذكر، و گرنه در شكل جمع مؤنث به كار مي رود.  مانند: ” شُوَيعِروُن" در تصغير: شُعَراء ، " نُوَيقات و جُمَيْلات" در تصغير:  نِياق و جِمال .</a:t>
            </a:r>
          </a:p>
          <a:p>
            <a:endParaRPr lang="en-US" sz="2800" dirty="0"/>
          </a:p>
        </p:txBody>
      </p:sp>
    </p:spTree>
    <p:extLst>
      <p:ext uri="{BB962C8B-B14F-4D97-AF65-F5344CB8AC3E}">
        <p14:creationId xmlns:p14="http://schemas.microsoft.com/office/powerpoint/2010/main" val="2743763596"/>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95943"/>
            <a:ext cx="7766936" cy="901337"/>
          </a:xfrm>
        </p:spPr>
        <p:txBody>
          <a:bodyPr/>
          <a:lstStyle/>
          <a:p>
            <a:pPr algn="ctr"/>
            <a:r>
              <a:rPr lang="fa-IR" sz="4000" b="1" dirty="0" smtClean="0"/>
              <a:t>یادآوری</a:t>
            </a:r>
            <a:endParaRPr lang="en-US" sz="4000" b="1" dirty="0"/>
          </a:p>
        </p:txBody>
      </p:sp>
      <p:sp>
        <p:nvSpPr>
          <p:cNvPr id="3" name="Subtitle 2"/>
          <p:cNvSpPr>
            <a:spLocks noGrp="1"/>
          </p:cNvSpPr>
          <p:nvPr>
            <p:ph type="subTitle" idx="1"/>
          </p:nvPr>
        </p:nvSpPr>
        <p:spPr>
          <a:xfrm>
            <a:off x="701458" y="1201783"/>
            <a:ext cx="8834428" cy="5473337"/>
          </a:xfrm>
        </p:spPr>
        <p:txBody>
          <a:bodyPr>
            <a:normAutofit fontScale="92500" lnSpcReduction="20000"/>
          </a:bodyPr>
          <a:lstStyle/>
          <a:p>
            <a:r>
              <a:rPr lang="fa-IR" sz="2800" dirty="0">
                <a:solidFill>
                  <a:srgbClr val="0070C0"/>
                </a:solidFill>
              </a:rPr>
              <a:t>تذكر 1- اسمهاي سه حرفي بر وزن فُعيل مصغر مي شوند .(طفل  -طُفَيل ) اما اگر چهار حرفي باشند  بر وزن فُعَيلِل  ساخته مي  شوند  جعفر / جُعَيفر</a:t>
            </a:r>
          </a:p>
          <a:p>
            <a:r>
              <a:rPr lang="fa-IR" sz="2800" dirty="0">
                <a:solidFill>
                  <a:schemeClr val="tx1"/>
                </a:solidFill>
              </a:rPr>
              <a:t>تذكر 2- اگر حرف دوم (ا) باشد در مصغر به (و) تبديل مي شود . خالد / خُويلد</a:t>
            </a:r>
          </a:p>
          <a:p>
            <a:r>
              <a:rPr lang="fa-IR" sz="2800" dirty="0">
                <a:solidFill>
                  <a:srgbClr val="7030A0"/>
                </a:solidFill>
              </a:rPr>
              <a:t>تذكر 3- اگر اسمي دو حرفي باشد موقع مصغّر شدن (يّ) به آخر آنها اضافه مي شود . اب  - اّبَيّ</a:t>
            </a:r>
          </a:p>
          <a:p>
            <a:r>
              <a:rPr lang="fa-IR" sz="2800" dirty="0">
                <a:solidFill>
                  <a:schemeClr val="tx1"/>
                </a:solidFill>
              </a:rPr>
              <a:t>تذكر4- مصغر كلمه  ابن ، ُبنيّ مي باشد .</a:t>
            </a:r>
          </a:p>
          <a:p>
            <a:r>
              <a:rPr lang="fa-IR" sz="2800" dirty="0">
                <a:solidFill>
                  <a:schemeClr val="accent4"/>
                </a:solidFill>
              </a:rPr>
              <a:t>تذكر 5-  در اسم هاي مركب كه دو جزئي هستند فقط قسمت اول آنها مصغّر مي گردد.عبدالله / عُبَيد الله</a:t>
            </a:r>
          </a:p>
          <a:p>
            <a:r>
              <a:rPr lang="fa-IR" sz="2800" dirty="0">
                <a:solidFill>
                  <a:schemeClr val="tx1"/>
                </a:solidFill>
              </a:rPr>
              <a:t>تذكر6-  (ة) تأنيث به هنگام مصغر بدون تغيير باقي مي ماند . شجرة  / شُجيرة   اما اگر مونث معنوي باشد وسه حرف هم داشته باشد  بعد  از مصغر شدن (ه)گرد به آخر ان افزوده مي شود  شمس  شُميسة</a:t>
            </a:r>
          </a:p>
          <a:p>
            <a:endParaRPr lang="en-US" sz="2800" dirty="0"/>
          </a:p>
        </p:txBody>
      </p:sp>
    </p:spTree>
    <p:extLst>
      <p:ext uri="{BB962C8B-B14F-4D97-AF65-F5344CB8AC3E}">
        <p14:creationId xmlns:p14="http://schemas.microsoft.com/office/powerpoint/2010/main" val="3158210466"/>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5810" y="-1463040"/>
            <a:ext cx="7772930" cy="561166"/>
          </a:xfrm>
        </p:spPr>
        <p:txBody>
          <a:bodyPr/>
          <a:lstStyle/>
          <a:p>
            <a:pPr algn="ctr"/>
            <a:endParaRPr lang="en-US" dirty="0"/>
          </a:p>
        </p:txBody>
      </p:sp>
      <p:sp>
        <p:nvSpPr>
          <p:cNvPr id="3" name="Subtitle 2"/>
          <p:cNvSpPr>
            <a:spLocks noGrp="1"/>
          </p:cNvSpPr>
          <p:nvPr>
            <p:ph type="subTitle" idx="1"/>
          </p:nvPr>
        </p:nvSpPr>
        <p:spPr>
          <a:xfrm>
            <a:off x="463464" y="563671"/>
            <a:ext cx="9206630" cy="6025019"/>
          </a:xfrm>
        </p:spPr>
        <p:txBody>
          <a:bodyPr>
            <a:normAutofit fontScale="85000" lnSpcReduction="10000"/>
          </a:bodyPr>
          <a:lstStyle/>
          <a:p>
            <a:r>
              <a:rPr lang="fa-IR" sz="2800" dirty="0">
                <a:solidFill>
                  <a:srgbClr val="0070C0"/>
                </a:solidFill>
              </a:rPr>
              <a:t>اسم منقوص در حالت نسبت</a:t>
            </a:r>
            <a:r>
              <a:rPr lang="fa-IR" sz="2800" dirty="0">
                <a:solidFill>
                  <a:schemeClr val="tx1"/>
                </a:solidFill>
              </a:rPr>
              <a:t>: حكم اسم منقوص در حالت نسبت، همان حكم اسم مقصور يا مختوم به الف است، جز آنكه حرف پيش از واو، كه در اصل، به سبب ياء منقوص مكسور بوده است، در حالت نسبت، مفتوح مي گردد. مانند: "الشَّجَوِيّ، المُعْتَدِيّ، المُتَقاضِيّ، والقَاضَوِيّ و القاضِيّ"، در نسبت به :  الشَّجِيّ ، المُعْتَدِي ، المُتَقاضِي، والقاضِي .</a:t>
            </a:r>
          </a:p>
          <a:p>
            <a:r>
              <a:rPr lang="fa-IR" sz="2800" dirty="0">
                <a:solidFill>
                  <a:srgbClr val="0070C0"/>
                </a:solidFill>
              </a:rPr>
              <a:t>اسم مختوم به ياء مشدد در حالت نسبت</a:t>
            </a:r>
            <a:r>
              <a:rPr lang="fa-IR" sz="2800" dirty="0">
                <a:solidFill>
                  <a:schemeClr val="tx1"/>
                </a:solidFill>
              </a:rPr>
              <a:t>: چنانچه ياء مشدد، پس از حرف نخستين كلمه بيايد، ياء دوم به واو قلب و ياء اول، مفتوح و به اصل خود باز مي گردد. مانند:  " حَيَوِيّ و طَوَوِيّ "  در نسبت به "حَيّ و طَيّ ".</a:t>
            </a:r>
          </a:p>
          <a:p>
            <a:r>
              <a:rPr lang="fa-IR" sz="2800" dirty="0">
                <a:solidFill>
                  <a:schemeClr val="tx1"/>
                </a:solidFill>
              </a:rPr>
              <a:t>-  در صورتي كه پس از دو حرف بيايد، ياء اول حذف و ياء دوم ،به واو قلب مي گردد و حرف دوم كلمه، بدل به فتحه مي گردد. مانند: " نَبَوِيّ، عَلَوِيّ، عَدَوِيّ، ..."  در نسبت به : نَبِيّ، عَلِيّ، عَدِيّ .</a:t>
            </a:r>
          </a:p>
          <a:p>
            <a:r>
              <a:rPr lang="fa-IR" sz="2800" dirty="0">
                <a:solidFill>
                  <a:schemeClr val="tx1"/>
                </a:solidFill>
              </a:rPr>
              <a:t>-  اگر ياء مشدد در مرتبه چهارم و پس از آن قرار گيرد، شكل كلمه در حالت نسبت، تغيير نمي كند. مانند: " شافِعِيّ، كُرْسِيّ ، مَرْمِيّ" در نسبت به: شافِعِيّ، كُرسيّ و مَرمِيّ.</a:t>
            </a:r>
          </a:p>
          <a:p>
            <a:r>
              <a:rPr lang="fa-IR" sz="2800" dirty="0">
                <a:solidFill>
                  <a:schemeClr val="tx1"/>
                </a:solidFill>
              </a:rPr>
              <a:t>-  ولي در اسمي چون "مرمي" (اسم مفعول)، "مَرْمَوِيّ" نيز درست است.</a:t>
            </a:r>
          </a:p>
        </p:txBody>
      </p:sp>
    </p:spTree>
    <p:extLst>
      <p:ext uri="{BB962C8B-B14F-4D97-AF65-F5344CB8AC3E}">
        <p14:creationId xmlns:p14="http://schemas.microsoft.com/office/powerpoint/2010/main" val="1174464024"/>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6755" y="145661"/>
            <a:ext cx="7766936" cy="355380"/>
          </a:xfrm>
        </p:spPr>
        <p:txBody>
          <a:bodyPr/>
          <a:lstStyle/>
          <a:p>
            <a:pPr algn="ctr"/>
            <a:endParaRPr lang="en-US" dirty="0"/>
          </a:p>
        </p:txBody>
      </p:sp>
      <p:sp>
        <p:nvSpPr>
          <p:cNvPr id="3" name="Subtitle 2"/>
          <p:cNvSpPr>
            <a:spLocks noGrp="1"/>
          </p:cNvSpPr>
          <p:nvPr>
            <p:ph type="subTitle" idx="1"/>
          </p:nvPr>
        </p:nvSpPr>
        <p:spPr>
          <a:xfrm>
            <a:off x="739036" y="624690"/>
            <a:ext cx="9018739" cy="5963999"/>
          </a:xfrm>
        </p:spPr>
        <p:txBody>
          <a:bodyPr>
            <a:normAutofit fontScale="92500" lnSpcReduction="20000"/>
          </a:bodyPr>
          <a:lstStyle/>
          <a:p>
            <a:pPr algn="just" rtl="1"/>
            <a:r>
              <a:rPr lang="fa-IR" sz="2800" dirty="0">
                <a:solidFill>
                  <a:srgbClr val="00B0F0"/>
                </a:solidFill>
              </a:rPr>
              <a:t> </a:t>
            </a:r>
            <a:r>
              <a:rPr lang="fa-IR" sz="2800" dirty="0">
                <a:solidFill>
                  <a:srgbClr val="7030A0"/>
                </a:solidFill>
              </a:rPr>
              <a:t>فَعِيله " به فتح فاء" در حالت نسبت</a:t>
            </a:r>
            <a:r>
              <a:rPr lang="fa-IR" sz="2800" dirty="0">
                <a:solidFill>
                  <a:schemeClr val="tx1"/>
                </a:solidFill>
              </a:rPr>
              <a:t>: در افزودن ياء نسبت به اسمهايي چون،" فَعِيلة"، در صورتي كه مضاعف واجوف واوي نباشد،ياء حذف و حرف پيش از آن، مفتوح مي گردد. مانند:  " حَنَفِيّ، رَبَعِيّ، عَلَوِيّ، صَحَفِيّ .... "  در نسبت به: " حَنيفه ، رَبيعه ، عَلِيّه ، و صَحيفه ”</a:t>
            </a:r>
          </a:p>
          <a:p>
            <a:pPr algn="just" rtl="1"/>
            <a:r>
              <a:rPr lang="fa-IR" sz="2800" dirty="0">
                <a:solidFill>
                  <a:schemeClr val="tx1"/>
                </a:solidFill>
              </a:rPr>
              <a:t>ولي در مضاعف واجوف واوي اين وزن،همان قاعدة كلي نسبت جاري است.  مانند: " جَلِيلِيّ و طَوِيلِيّ" در نسبت به: جَليله و طَويله.</a:t>
            </a:r>
          </a:p>
          <a:p>
            <a:pPr algn="just" rtl="1"/>
            <a:r>
              <a:rPr lang="fa-IR" sz="2800" dirty="0">
                <a:solidFill>
                  <a:srgbClr val="7030A0"/>
                </a:solidFill>
              </a:rPr>
              <a:t>اسم ثلاثي محذوف اللّام، در حالت نسبت</a:t>
            </a:r>
            <a:r>
              <a:rPr lang="fa-IR" sz="2800" dirty="0">
                <a:solidFill>
                  <a:schemeClr val="tx1"/>
                </a:solidFill>
              </a:rPr>
              <a:t>: هر اسم ثلاثي كه لام الفعل آن حذف شده و دو حرف از حروف اصلي آن به جا مانده باشد، در حالت نسبت، حرف حذف شده، بدان باز مي گردد. مانند: " أَبَويّ ؛ أَخَوِيّ ، دَمَوِيّ، يَدَوِيّ ... "در نسبت به: أَب،أَخ، دَم ، و يَد.</a:t>
            </a:r>
          </a:p>
          <a:p>
            <a:pPr algn="just" rtl="1"/>
            <a:r>
              <a:rPr lang="fa-IR" sz="2800" dirty="0">
                <a:solidFill>
                  <a:schemeClr val="tx1"/>
                </a:solidFill>
              </a:rPr>
              <a:t>-  چنانچه به جاي حرف حذف شده،همزه وصلي آمده باشد. مانند: " ﺇسم و ﺇبن" .بهتر آن است كه،بي هيچ تغييري ياء نسبت به آخر آنها بپيوندد يعني گفته شود: " ﺇبْنِيّ و اِسْمِيّ </a:t>
            </a:r>
            <a:r>
              <a:rPr lang="fa-IR" sz="2800" dirty="0" smtClean="0">
                <a:solidFill>
                  <a:schemeClr val="tx1"/>
                </a:solidFill>
              </a:rPr>
              <a:t>".</a:t>
            </a:r>
            <a:endParaRPr lang="fa-IR" sz="2800" dirty="0">
              <a:solidFill>
                <a:schemeClr val="tx1"/>
              </a:solidFill>
            </a:endParaRPr>
          </a:p>
        </p:txBody>
      </p:sp>
    </p:spTree>
    <p:extLst>
      <p:ext uri="{BB962C8B-B14F-4D97-AF65-F5344CB8AC3E}">
        <p14:creationId xmlns:p14="http://schemas.microsoft.com/office/powerpoint/2010/main" val="2807242980"/>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146</TotalTime>
  <Words>1294</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2  Badr</vt:lpstr>
      <vt:lpstr>Arial</vt:lpstr>
      <vt:lpstr>Tahoma</vt:lpstr>
      <vt:lpstr>Trebuchet MS</vt:lpstr>
      <vt:lpstr>Wingdings 3</vt:lpstr>
      <vt:lpstr>Facet</vt:lpstr>
      <vt:lpstr>بسم الله الرحمن الرحیم</vt:lpstr>
      <vt:lpstr>التصغیر</vt:lpstr>
      <vt:lpstr>PowerPoint Presentation</vt:lpstr>
      <vt:lpstr>PowerPoint Presentation</vt:lpstr>
      <vt:lpstr>PowerPoint Presentation</vt:lpstr>
      <vt:lpstr>PowerPoint Presentation</vt:lpstr>
      <vt:lpstr>یادآوری</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yari</dc:creator>
  <cp:lastModifiedBy>MRT www.Win2Farsi.com</cp:lastModifiedBy>
  <cp:revision>29</cp:revision>
  <dcterms:created xsi:type="dcterms:W3CDTF">2016-12-09T17:03:13Z</dcterms:created>
  <dcterms:modified xsi:type="dcterms:W3CDTF">2020-03-31T13:59:11Z</dcterms:modified>
</cp:coreProperties>
</file>