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525FF08-593B-4558-8D46-22F1D502D218}" type="datetimeFigureOut">
              <a:rPr lang="fa-IR" smtClean="0"/>
              <a:t>10/03/1441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6FA7866-5BFB-412F-B401-DD000448EA20}" type="slidenum">
              <a:rPr lang="fa-IR" smtClean="0"/>
              <a:t>‹#›</a:t>
            </a:fld>
            <a:endParaRPr lang="fa-IR"/>
          </a:p>
        </p:txBody>
      </p:sp>
    </p:spTree>
    <p:extLst>
      <p:ext uri="{BB962C8B-B14F-4D97-AF65-F5344CB8AC3E}">
        <p14:creationId xmlns:p14="http://schemas.microsoft.com/office/powerpoint/2010/main" val="406481281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96FA7866-5BFB-412F-B401-DD000448EA20}" type="slidenum">
              <a:rPr lang="fa-IR" smtClean="0"/>
              <a:t>11</a:t>
            </a:fld>
            <a:endParaRPr lang="fa-IR"/>
          </a:p>
        </p:txBody>
      </p:sp>
    </p:spTree>
    <p:extLst>
      <p:ext uri="{BB962C8B-B14F-4D97-AF65-F5344CB8AC3E}">
        <p14:creationId xmlns:p14="http://schemas.microsoft.com/office/powerpoint/2010/main" val="2162458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3239939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1831535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3421024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1566584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2064227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5E53BDDC-FFF1-4ACE-A9F9-39D1B257254C}" type="datetimeFigureOut">
              <a:rPr lang="fa-IR" smtClean="0"/>
              <a:t>10/03/1441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1952105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5E53BDDC-FFF1-4ACE-A9F9-39D1B257254C}" type="datetimeFigureOut">
              <a:rPr lang="fa-IR" smtClean="0"/>
              <a:t>10/03/1441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2144400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5E53BDDC-FFF1-4ACE-A9F9-39D1B257254C}" type="datetimeFigureOut">
              <a:rPr lang="fa-IR" smtClean="0"/>
              <a:t>10/03/1441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1539279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53BDDC-FFF1-4ACE-A9F9-39D1B257254C}" type="datetimeFigureOut">
              <a:rPr lang="fa-IR" smtClean="0"/>
              <a:t>10/03/1441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2020396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3BDDC-FFF1-4ACE-A9F9-39D1B257254C}" type="datetimeFigureOut">
              <a:rPr lang="fa-IR" smtClean="0"/>
              <a:t>10/03/1441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402833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3BDDC-FFF1-4ACE-A9F9-39D1B257254C}" type="datetimeFigureOut">
              <a:rPr lang="fa-IR" smtClean="0"/>
              <a:t>10/03/1441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3214179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E53BDDC-FFF1-4ACE-A9F9-39D1B257254C}" type="datetimeFigureOut">
              <a:rPr lang="fa-IR" smtClean="0"/>
              <a:t>10/03/1441</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059D157-3DB9-4B4C-8D19-0FA006EA82B1}" type="slidenum">
              <a:rPr lang="fa-IR" smtClean="0"/>
              <a:t>‹#›</a:t>
            </a:fld>
            <a:endParaRPr lang="fa-IR"/>
          </a:p>
        </p:txBody>
      </p:sp>
    </p:spTree>
    <p:extLst>
      <p:ext uri="{BB962C8B-B14F-4D97-AF65-F5344CB8AC3E}">
        <p14:creationId xmlns:p14="http://schemas.microsoft.com/office/powerpoint/2010/main" val="1068829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r>
              <a:rPr lang="fa-IR" sz="8000" dirty="0" smtClean="0">
                <a:cs typeface="B Nazanin" pitchFamily="2" charset="-78"/>
              </a:rPr>
              <a:t>تبیین چرایی تربیت رسمی عمومی در جمهوری اسلامی ایران</a:t>
            </a:r>
          </a:p>
          <a:p>
            <a:r>
              <a:rPr lang="fa-IR" sz="4400" dirty="0" smtClean="0">
                <a:cs typeface="B Nazanin" pitchFamily="2" charset="-78"/>
              </a:rPr>
              <a:t>دانشگاه فرهنگیان خوی</a:t>
            </a:r>
          </a:p>
          <a:p>
            <a:r>
              <a:rPr lang="fa-IR" sz="4400" dirty="0" smtClean="0">
                <a:cs typeface="B Nazanin" pitchFamily="2" charset="-78"/>
              </a:rPr>
              <a:t>واحد شهید مطهری</a:t>
            </a:r>
          </a:p>
          <a:p>
            <a:r>
              <a:rPr lang="fa-IR" sz="2800" dirty="0" smtClean="0">
                <a:cs typeface="B Nazanin" pitchFamily="2" charset="-78"/>
              </a:rPr>
              <a:t>دکتر سرداری و حسن درستی</a:t>
            </a:r>
            <a:endParaRPr lang="fa-IR" sz="2800" dirty="0">
              <a:cs typeface="B Nazanin" pitchFamily="2" charset="-78"/>
            </a:endParaRPr>
          </a:p>
        </p:txBody>
      </p:sp>
    </p:spTree>
    <p:extLst>
      <p:ext uri="{BB962C8B-B14F-4D97-AF65-F5344CB8AC3E}">
        <p14:creationId xmlns:p14="http://schemas.microsoft.com/office/powerpoint/2010/main" val="2127801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b="1" dirty="0">
                <a:cs typeface="B Nazanin" pitchFamily="2" charset="-78"/>
              </a:rPr>
              <a:t>الگوي نظري ساحتهاي تربيت </a:t>
            </a:r>
            <a:endParaRPr lang="fa-IR" b="1" dirty="0" smtClean="0">
              <a:cs typeface="B Nazanin" pitchFamily="2" charset="-78"/>
            </a:endParaRPr>
          </a:p>
          <a:p>
            <a:pPr marL="0" indent="0">
              <a:buNone/>
            </a:pPr>
            <a:r>
              <a:rPr lang="fa-IR" sz="2400" b="1" dirty="0" smtClean="0">
                <a:cs typeface="B Nazanin" pitchFamily="2" charset="-78"/>
              </a:rPr>
              <a:t>1.ساحت تربيت </a:t>
            </a:r>
            <a:r>
              <a:rPr lang="fa-IR" sz="2400" b="1" dirty="0">
                <a:cs typeface="B Nazanin" pitchFamily="2" charset="-78"/>
              </a:rPr>
              <a:t>اعتقادی، عبادی و </a:t>
            </a:r>
            <a:r>
              <a:rPr lang="fa-IR" sz="2400" b="1" dirty="0" smtClean="0">
                <a:cs typeface="B Nazanin" pitchFamily="2" charset="-78"/>
              </a:rPr>
              <a:t>اخلاقی</a:t>
            </a:r>
            <a:endParaRPr lang="fa-IR" sz="2400" b="1" dirty="0">
              <a:cs typeface="B Nazanin" pitchFamily="2" charset="-78"/>
            </a:endParaRPr>
          </a:p>
          <a:p>
            <a:pPr marL="0" indent="0">
              <a:buNone/>
            </a:pPr>
            <a:r>
              <a:rPr lang="fa-IR" dirty="0">
                <a:cs typeface="B Nazanin" pitchFamily="2" charset="-78"/>
              </a:rPr>
              <a:t>حدود و </a:t>
            </a:r>
            <a:r>
              <a:rPr lang="fa-IR" dirty="0" smtClean="0">
                <a:cs typeface="B Nazanin" pitchFamily="2" charset="-78"/>
              </a:rPr>
              <a:t>قلمرو: </a:t>
            </a:r>
          </a:p>
          <a:p>
            <a:pPr marL="0" indent="0">
              <a:buNone/>
            </a:pPr>
            <a:r>
              <a:rPr lang="fa-IR" dirty="0" smtClean="0">
                <a:cs typeface="B Nazanin" pitchFamily="2" charset="-78"/>
              </a:rPr>
              <a:t>رويکرد: </a:t>
            </a:r>
          </a:p>
          <a:p>
            <a:pPr marL="0" indent="0">
              <a:buNone/>
            </a:pPr>
            <a:r>
              <a:rPr lang="fa-IR" dirty="0" smtClean="0">
                <a:cs typeface="B Nazanin" pitchFamily="2" charset="-78"/>
              </a:rPr>
              <a:t>اصول: </a:t>
            </a:r>
            <a:r>
              <a:rPr lang="fa-IR" dirty="0">
                <a:cs typeface="B Nazanin" pitchFamily="2" charset="-78"/>
              </a:rPr>
              <a:t>(اصل تحول </a:t>
            </a:r>
            <a:r>
              <a:rPr lang="fa-IR" dirty="0" smtClean="0">
                <a:cs typeface="B Nazanin" pitchFamily="2" charset="-78"/>
              </a:rPr>
              <a:t>مداوم،اصل </a:t>
            </a:r>
            <a:r>
              <a:rPr lang="fa-IR" dirty="0">
                <a:cs typeface="B Nazanin" pitchFamily="2" charset="-78"/>
              </a:rPr>
              <a:t>ايجاد </a:t>
            </a:r>
            <a:r>
              <a:rPr lang="fa-IR" dirty="0" smtClean="0">
                <a:cs typeface="B Nazanin" pitchFamily="2" charset="-78"/>
              </a:rPr>
              <a:t>توازن،اصل </a:t>
            </a:r>
            <a:r>
              <a:rPr lang="fa-IR" dirty="0">
                <a:cs typeface="B Nazanin" pitchFamily="2" charset="-78"/>
              </a:rPr>
              <a:t>رعايت </a:t>
            </a:r>
            <a:r>
              <a:rPr lang="fa-IR" dirty="0" smtClean="0">
                <a:cs typeface="B Nazanin" pitchFamily="2" charset="-78"/>
              </a:rPr>
              <a:t>اولويت ها </a:t>
            </a:r>
            <a:r>
              <a:rPr lang="fa-IR" dirty="0">
                <a:cs typeface="B Nazanin" pitchFamily="2" charset="-78"/>
              </a:rPr>
              <a:t>(الأهم َفالأهم</a:t>
            </a:r>
            <a:r>
              <a:rPr lang="fa-IR" dirty="0" smtClean="0">
                <a:cs typeface="B Nazanin" pitchFamily="2" charset="-78"/>
              </a:rPr>
              <a:t>)).</a:t>
            </a:r>
          </a:p>
          <a:p>
            <a:pPr marL="0" indent="0">
              <a:buNone/>
            </a:pPr>
            <a:r>
              <a:rPr lang="fa-IR" sz="2400" b="1" dirty="0" smtClean="0">
                <a:cs typeface="B Nazanin" pitchFamily="2" charset="-78"/>
              </a:rPr>
              <a:t>2.</a:t>
            </a:r>
            <a:r>
              <a:rPr lang="fa-IR" sz="2400" b="1" dirty="0">
                <a:cs typeface="B Nazanin" pitchFamily="2" charset="-78"/>
              </a:rPr>
              <a:t> ساحت تربيت اجتماعي </a:t>
            </a:r>
            <a:r>
              <a:rPr lang="fa-IR" sz="2400" b="1" dirty="0" smtClean="0">
                <a:cs typeface="B Nazanin" pitchFamily="2" charset="-78"/>
              </a:rPr>
              <a:t>وسياسي</a:t>
            </a:r>
          </a:p>
          <a:p>
            <a:pPr marL="0" indent="0">
              <a:buNone/>
            </a:pPr>
            <a:r>
              <a:rPr lang="fa-IR" dirty="0" smtClean="0">
                <a:cs typeface="B Nazanin" pitchFamily="2" charset="-78"/>
              </a:rPr>
              <a:t>حدود و قلمرو:</a:t>
            </a:r>
          </a:p>
          <a:p>
            <a:pPr marL="0" indent="0">
              <a:buNone/>
            </a:pPr>
            <a:r>
              <a:rPr lang="fa-IR" dirty="0" smtClean="0">
                <a:cs typeface="B Nazanin" pitchFamily="2" charset="-78"/>
              </a:rPr>
              <a:t>رويکرد:</a:t>
            </a:r>
          </a:p>
          <a:p>
            <a:pPr marL="0" indent="0">
              <a:buNone/>
            </a:pPr>
            <a:r>
              <a:rPr lang="fa-IR" dirty="0" smtClean="0">
                <a:cs typeface="B Nazanin" pitchFamily="2" charset="-78"/>
              </a:rPr>
              <a:t> جهت گيري </a:t>
            </a:r>
            <a:r>
              <a:rPr lang="fa-IR" dirty="0">
                <a:cs typeface="B Nazanin" pitchFamily="2" charset="-78"/>
              </a:rPr>
              <a:t>ســاحت تربيت اجتماعي و سياســي، تربيت برای عضويت </a:t>
            </a:r>
            <a:r>
              <a:rPr lang="fa-IR" dirty="0" smtClean="0">
                <a:cs typeface="B Nazanin" pitchFamily="2" charset="-78"/>
              </a:rPr>
              <a:t>فضيلت مدارانه </a:t>
            </a:r>
            <a:r>
              <a:rPr lang="fa-IR" dirty="0">
                <a:cs typeface="B Nazanin" pitchFamily="2" charset="-78"/>
              </a:rPr>
              <a:t>در”خانواده صالح وجامعة صالح” است. </a:t>
            </a:r>
            <a:endParaRPr lang="fa-IR" dirty="0" smtClean="0">
              <a:cs typeface="B Nazanin" pitchFamily="2" charset="-78"/>
            </a:endParaRPr>
          </a:p>
          <a:p>
            <a:pPr marL="0" indent="0">
              <a:buNone/>
            </a:pPr>
            <a:r>
              <a:rPr lang="fa-IR" dirty="0" smtClean="0">
                <a:cs typeface="B Nazanin" pitchFamily="2" charset="-78"/>
              </a:rPr>
              <a:t>اصول:</a:t>
            </a:r>
            <a:endParaRPr lang="fa-IR" dirty="0" smtClean="0">
              <a:cs typeface="B Nazanin" pitchFamily="2" charset="-78"/>
            </a:endParaRPr>
          </a:p>
        </p:txBody>
      </p:sp>
    </p:spTree>
    <p:extLst>
      <p:ext uri="{BB962C8B-B14F-4D97-AF65-F5344CB8AC3E}">
        <p14:creationId xmlns:p14="http://schemas.microsoft.com/office/powerpoint/2010/main" val="3142596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sz="2400" b="1" dirty="0" smtClean="0">
                <a:cs typeface="B Nazanin" pitchFamily="2" charset="-78"/>
              </a:rPr>
              <a:t>3.ساحت </a:t>
            </a:r>
            <a:r>
              <a:rPr lang="fa-IR" sz="2400" b="1" dirty="0">
                <a:cs typeface="B Nazanin" pitchFamily="2" charset="-78"/>
              </a:rPr>
              <a:t>تربيت </a:t>
            </a:r>
            <a:r>
              <a:rPr lang="fa-IR" sz="2400" b="1" dirty="0" smtClean="0">
                <a:cs typeface="B Nazanin" pitchFamily="2" charset="-78"/>
              </a:rPr>
              <a:t>زيستی </a:t>
            </a:r>
            <a:r>
              <a:rPr lang="fa-IR" sz="2400" b="1" dirty="0">
                <a:cs typeface="B Nazanin" pitchFamily="2" charset="-78"/>
              </a:rPr>
              <a:t>و </a:t>
            </a:r>
            <a:r>
              <a:rPr lang="fa-IR" sz="2400" b="1" dirty="0" smtClean="0">
                <a:cs typeface="B Nazanin" pitchFamily="2" charset="-78"/>
              </a:rPr>
              <a:t>بدنی</a:t>
            </a:r>
          </a:p>
          <a:p>
            <a:pPr marL="0" indent="0">
              <a:buNone/>
            </a:pPr>
            <a:r>
              <a:rPr lang="fa-IR" dirty="0" smtClean="0">
                <a:cs typeface="B Nazanin" pitchFamily="2" charset="-78"/>
              </a:rPr>
              <a:t>حدود و قلمرو:</a:t>
            </a:r>
          </a:p>
          <a:p>
            <a:pPr marL="0" indent="0">
              <a:buNone/>
            </a:pPr>
            <a:r>
              <a:rPr lang="fa-IR" dirty="0" smtClean="0">
                <a:cs typeface="B Nazanin" pitchFamily="2" charset="-78"/>
              </a:rPr>
              <a:t>رويكرد:</a:t>
            </a:r>
          </a:p>
          <a:p>
            <a:pPr marL="0" indent="0">
              <a:buNone/>
            </a:pPr>
            <a:r>
              <a:rPr lang="fa-IR" dirty="0" smtClean="0">
                <a:cs typeface="B Nazanin" pitchFamily="2" charset="-78"/>
              </a:rPr>
              <a:t> </a:t>
            </a:r>
            <a:r>
              <a:rPr lang="fa-IR" dirty="0">
                <a:cs typeface="B Nazanin" pitchFamily="2" charset="-78"/>
              </a:rPr>
              <a:t>مهمترين </a:t>
            </a:r>
            <a:r>
              <a:rPr lang="fa-IR" dirty="0" smtClean="0">
                <a:cs typeface="B Nazanin" pitchFamily="2" charset="-78"/>
              </a:rPr>
              <a:t>جهتگيری </a:t>
            </a:r>
            <a:r>
              <a:rPr lang="fa-IR" dirty="0">
                <a:cs typeface="B Nazanin" pitchFamily="2" charset="-78"/>
              </a:rPr>
              <a:t>ساحت تربيت </a:t>
            </a:r>
            <a:r>
              <a:rPr lang="fa-IR" dirty="0" smtClean="0">
                <a:cs typeface="B Nazanin" pitchFamily="2" charset="-78"/>
              </a:rPr>
              <a:t>زيستی </a:t>
            </a:r>
            <a:r>
              <a:rPr lang="fa-IR" dirty="0">
                <a:cs typeface="B Nazanin" pitchFamily="2" charset="-78"/>
              </a:rPr>
              <a:t>و </a:t>
            </a:r>
            <a:r>
              <a:rPr lang="fa-IR" dirty="0" smtClean="0">
                <a:cs typeface="B Nazanin" pitchFamily="2" charset="-78"/>
              </a:rPr>
              <a:t>بدنی </a:t>
            </a:r>
            <a:r>
              <a:rPr lang="fa-IR" dirty="0">
                <a:cs typeface="B Nazanin" pitchFamily="2" charset="-78"/>
              </a:rPr>
              <a:t>عبارت است از: تعامل مستمر روح وبدن</a:t>
            </a:r>
            <a:r>
              <a:rPr lang="fa-IR" dirty="0" smtClean="0">
                <a:cs typeface="B Nazanin" pitchFamily="2" charset="-78"/>
              </a:rPr>
              <a:t>،</a:t>
            </a:r>
          </a:p>
          <a:p>
            <a:pPr marL="0" indent="0">
              <a:buNone/>
            </a:pPr>
            <a:r>
              <a:rPr lang="fa-IR" dirty="0" smtClean="0">
                <a:cs typeface="B Nazanin" pitchFamily="2" charset="-78"/>
              </a:rPr>
              <a:t>اصول:</a:t>
            </a:r>
          </a:p>
          <a:p>
            <a:pPr marL="0" indent="0">
              <a:buNone/>
            </a:pPr>
            <a:r>
              <a:rPr lang="fa-IR" sz="2400" b="1" dirty="0">
                <a:cs typeface="B Nazanin" pitchFamily="2" charset="-78"/>
              </a:rPr>
              <a:t>4. ساحت تربيت </a:t>
            </a:r>
            <a:r>
              <a:rPr lang="fa-IR" sz="2400" b="1" dirty="0" smtClean="0">
                <a:cs typeface="B Nazanin" pitchFamily="2" charset="-78"/>
              </a:rPr>
              <a:t>زيبايی شناختی </a:t>
            </a:r>
            <a:r>
              <a:rPr lang="fa-IR" sz="2400" b="1" dirty="0">
                <a:cs typeface="B Nazanin" pitchFamily="2" charset="-78"/>
              </a:rPr>
              <a:t>و </a:t>
            </a:r>
            <a:r>
              <a:rPr lang="fa-IR" sz="2400" b="1" dirty="0" smtClean="0">
                <a:cs typeface="B Nazanin" pitchFamily="2" charset="-78"/>
              </a:rPr>
              <a:t>هنری</a:t>
            </a:r>
          </a:p>
          <a:p>
            <a:pPr marL="0" indent="0">
              <a:buNone/>
            </a:pPr>
            <a:r>
              <a:rPr lang="fa-IR" dirty="0">
                <a:cs typeface="B Nazanin" pitchFamily="2" charset="-78"/>
              </a:rPr>
              <a:t>حدود و </a:t>
            </a:r>
            <a:r>
              <a:rPr lang="fa-IR" dirty="0" smtClean="0">
                <a:cs typeface="B Nazanin" pitchFamily="2" charset="-78"/>
              </a:rPr>
              <a:t>قلمرو:</a:t>
            </a:r>
          </a:p>
          <a:p>
            <a:pPr marL="0" indent="0">
              <a:buNone/>
            </a:pPr>
            <a:r>
              <a:rPr lang="fa-IR" dirty="0" smtClean="0">
                <a:cs typeface="B Nazanin" pitchFamily="2" charset="-78"/>
              </a:rPr>
              <a:t>رويكرد:</a:t>
            </a:r>
          </a:p>
          <a:p>
            <a:pPr marL="0" indent="0">
              <a:buNone/>
            </a:pPr>
            <a:r>
              <a:rPr lang="fa-IR" dirty="0" smtClean="0">
                <a:cs typeface="B Nazanin" pitchFamily="2" charset="-78"/>
              </a:rPr>
              <a:t>اصول:</a:t>
            </a:r>
          </a:p>
          <a:p>
            <a:pPr marL="0" indent="0">
              <a:buNone/>
            </a:pPr>
            <a:endParaRPr lang="fa-IR" dirty="0">
              <a:cs typeface="B Nazanin" pitchFamily="2" charset="-78"/>
            </a:endParaRPr>
          </a:p>
        </p:txBody>
      </p:sp>
    </p:spTree>
    <p:extLst>
      <p:ext uri="{BB962C8B-B14F-4D97-AF65-F5344CB8AC3E}">
        <p14:creationId xmlns:p14="http://schemas.microsoft.com/office/powerpoint/2010/main" val="1563098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sz="2400" b="1" dirty="0">
                <a:cs typeface="B Nazanin" pitchFamily="2" charset="-78"/>
              </a:rPr>
              <a:t>5. ساحت تربيت </a:t>
            </a:r>
            <a:r>
              <a:rPr lang="fa-IR" sz="2400" b="1" dirty="0" smtClean="0">
                <a:cs typeface="B Nazanin" pitchFamily="2" charset="-78"/>
              </a:rPr>
              <a:t>اقتصادی </a:t>
            </a:r>
            <a:r>
              <a:rPr lang="fa-IR" sz="2400" b="1" dirty="0">
                <a:cs typeface="B Nazanin" pitchFamily="2" charset="-78"/>
              </a:rPr>
              <a:t>و </a:t>
            </a:r>
            <a:r>
              <a:rPr lang="fa-IR" sz="2400" b="1" dirty="0" smtClean="0">
                <a:cs typeface="B Nazanin" pitchFamily="2" charset="-78"/>
              </a:rPr>
              <a:t>حرفه ای</a:t>
            </a:r>
          </a:p>
          <a:p>
            <a:pPr marL="0" indent="0">
              <a:buNone/>
            </a:pPr>
            <a:r>
              <a:rPr lang="fa-IR" dirty="0">
                <a:cs typeface="B Nazanin" pitchFamily="2" charset="-78"/>
              </a:rPr>
              <a:t>حدود و </a:t>
            </a:r>
            <a:r>
              <a:rPr lang="fa-IR" dirty="0" smtClean="0">
                <a:cs typeface="B Nazanin" pitchFamily="2" charset="-78"/>
              </a:rPr>
              <a:t>قلمرو:</a:t>
            </a:r>
          </a:p>
          <a:p>
            <a:pPr marL="0" indent="0">
              <a:buNone/>
            </a:pPr>
            <a:r>
              <a:rPr lang="fa-IR" dirty="0" smtClean="0">
                <a:cs typeface="B Nazanin" pitchFamily="2" charset="-78"/>
              </a:rPr>
              <a:t>رویکرد:</a:t>
            </a:r>
          </a:p>
          <a:p>
            <a:pPr marL="0" indent="0">
              <a:buNone/>
            </a:pPr>
            <a:r>
              <a:rPr lang="fa-IR" dirty="0">
                <a:cs typeface="B Nazanin" pitchFamily="2" charset="-78"/>
              </a:rPr>
              <a:t>مهمترين </a:t>
            </a:r>
            <a:r>
              <a:rPr lang="fa-IR" dirty="0" smtClean="0">
                <a:cs typeface="B Nazanin" pitchFamily="2" charset="-78"/>
              </a:rPr>
              <a:t>جهت گيری </a:t>
            </a:r>
            <a:r>
              <a:rPr lang="fa-IR" dirty="0">
                <a:cs typeface="B Nazanin" pitchFamily="2" charset="-78"/>
              </a:rPr>
              <a:t>ســاحت تربيت </a:t>
            </a:r>
            <a:r>
              <a:rPr lang="fa-IR" dirty="0" smtClean="0">
                <a:cs typeface="B Nazanin" pitchFamily="2" charset="-78"/>
              </a:rPr>
              <a:t>اقتصادی </a:t>
            </a:r>
            <a:r>
              <a:rPr lang="fa-IR" dirty="0">
                <a:cs typeface="B Nazanin" pitchFamily="2" charset="-78"/>
              </a:rPr>
              <a:t>و </a:t>
            </a:r>
            <a:r>
              <a:rPr lang="fa-IR" dirty="0" smtClean="0">
                <a:cs typeface="B Nazanin" pitchFamily="2" charset="-78"/>
              </a:rPr>
              <a:t>حرفه ای جهت گيری کل نگر </a:t>
            </a:r>
            <a:r>
              <a:rPr lang="fa-IR" dirty="0">
                <a:cs typeface="B Nazanin" pitchFamily="2" charset="-78"/>
              </a:rPr>
              <a:t>و </a:t>
            </a:r>
            <a:r>
              <a:rPr lang="fa-IR" dirty="0" smtClean="0">
                <a:cs typeface="B Nazanin" pitchFamily="2" charset="-78"/>
              </a:rPr>
              <a:t>تلفيقی است.</a:t>
            </a:r>
          </a:p>
          <a:p>
            <a:pPr marL="0" indent="0">
              <a:buNone/>
            </a:pPr>
            <a:r>
              <a:rPr lang="fa-IR" dirty="0" smtClean="0">
                <a:cs typeface="B Nazanin" pitchFamily="2" charset="-78"/>
              </a:rPr>
              <a:t>اصول:</a:t>
            </a:r>
          </a:p>
          <a:p>
            <a:pPr marL="0" indent="0">
              <a:buNone/>
            </a:pPr>
            <a:r>
              <a:rPr lang="fa-IR" dirty="0">
                <a:cs typeface="B Nazanin" pitchFamily="2" charset="-78"/>
              </a:rPr>
              <a:t>6.</a:t>
            </a:r>
            <a:r>
              <a:rPr lang="fa-IR" sz="2400" b="1" dirty="0">
                <a:cs typeface="B Nazanin" pitchFamily="2" charset="-78"/>
              </a:rPr>
              <a:t> ساحت تربيت علمي و </a:t>
            </a:r>
            <a:r>
              <a:rPr lang="fa-IR" sz="2400" b="1" dirty="0" smtClean="0">
                <a:cs typeface="B Nazanin" pitchFamily="2" charset="-78"/>
              </a:rPr>
              <a:t>فناوري</a:t>
            </a:r>
          </a:p>
          <a:p>
            <a:pPr marL="0" indent="0">
              <a:buNone/>
            </a:pPr>
            <a:r>
              <a:rPr lang="fa-IR" sz="2400" dirty="0" smtClean="0">
                <a:cs typeface="B Nazanin" pitchFamily="2" charset="-78"/>
              </a:rPr>
              <a:t>حدود و قلمرو:</a:t>
            </a:r>
          </a:p>
          <a:p>
            <a:pPr marL="0" indent="0">
              <a:buNone/>
            </a:pPr>
            <a:r>
              <a:rPr lang="fa-IR" sz="2400" dirty="0" smtClean="0">
                <a:cs typeface="B Nazanin" pitchFamily="2" charset="-78"/>
              </a:rPr>
              <a:t>رویکرد:</a:t>
            </a:r>
            <a:r>
              <a:rPr lang="fa-IR" sz="2400" dirty="0">
                <a:cs typeface="B Nazanin" pitchFamily="2" charset="-78"/>
              </a:rPr>
              <a:t>مهمترين </a:t>
            </a:r>
            <a:r>
              <a:rPr lang="fa-IR" sz="2400" dirty="0" smtClean="0">
                <a:cs typeface="B Nazanin" pitchFamily="2" charset="-78"/>
              </a:rPr>
              <a:t>جهت گيري </a:t>
            </a:r>
            <a:r>
              <a:rPr lang="fa-IR" sz="2400" dirty="0">
                <a:cs typeface="B Nazanin" pitchFamily="2" charset="-78"/>
              </a:rPr>
              <a:t>ساحت تربيت علمي و فناوري، </a:t>
            </a:r>
            <a:r>
              <a:rPr lang="fa-IR" sz="2400" dirty="0" smtClean="0">
                <a:cs typeface="B Nazanin" pitchFamily="2" charset="-78"/>
              </a:rPr>
              <a:t>جهت گيري کل نگر </a:t>
            </a:r>
            <a:r>
              <a:rPr lang="fa-IR" sz="2400" dirty="0">
                <a:cs typeface="B Nazanin" pitchFamily="2" charset="-78"/>
              </a:rPr>
              <a:t>و </a:t>
            </a:r>
            <a:r>
              <a:rPr lang="fa-IR" sz="2400" dirty="0" smtClean="0">
                <a:cs typeface="B Nazanin" pitchFamily="2" charset="-78"/>
              </a:rPr>
              <a:t>تلفيقي است در چهار چوب نظام معیار اسلامی</a:t>
            </a:r>
          </a:p>
          <a:p>
            <a:pPr marL="0" indent="0">
              <a:buNone/>
            </a:pPr>
            <a:r>
              <a:rPr lang="fa-IR" sz="2400" dirty="0" smtClean="0">
                <a:cs typeface="B Nazanin" pitchFamily="2" charset="-78"/>
              </a:rPr>
              <a:t>اصول:</a:t>
            </a:r>
            <a:endParaRPr lang="fa-IR" sz="2400" dirty="0">
              <a:cs typeface="B Nazanin" pitchFamily="2" charset="-78"/>
            </a:endParaRPr>
          </a:p>
        </p:txBody>
      </p:sp>
    </p:spTree>
    <p:extLst>
      <p:ext uri="{BB962C8B-B14F-4D97-AF65-F5344CB8AC3E}">
        <p14:creationId xmlns:p14="http://schemas.microsoft.com/office/powerpoint/2010/main" val="517014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5400" b="1" dirty="0">
                <a:cs typeface="B Nazanin" pitchFamily="2" charset="-78"/>
              </a:rPr>
              <a:t>ارکان تربيت رسمی </a:t>
            </a:r>
            <a:r>
              <a:rPr lang="fa-IR" sz="5400" b="1" dirty="0" smtClean="0">
                <a:cs typeface="B Nazanin" pitchFamily="2" charset="-78"/>
              </a:rPr>
              <a:t>وعمومی</a:t>
            </a:r>
          </a:p>
          <a:p>
            <a:pPr marL="0" indent="0">
              <a:buNone/>
            </a:pPr>
            <a:r>
              <a:rPr lang="fa-IR" sz="5400" dirty="0">
                <a:cs typeface="B Nazanin" pitchFamily="2" charset="-78"/>
              </a:rPr>
              <a:t>دولت اسلامي (حاکميت</a:t>
            </a:r>
            <a:r>
              <a:rPr lang="fa-IR" sz="5400" dirty="0" smtClean="0">
                <a:cs typeface="B Nazanin" pitchFamily="2" charset="-78"/>
              </a:rPr>
              <a:t>)</a:t>
            </a:r>
          </a:p>
          <a:p>
            <a:pPr marL="0" indent="0">
              <a:buNone/>
            </a:pPr>
            <a:r>
              <a:rPr lang="fa-IR" sz="5400" dirty="0" smtClean="0">
                <a:cs typeface="B Nazanin" pitchFamily="2" charset="-78"/>
              </a:rPr>
              <a:t>خانواده</a:t>
            </a:r>
          </a:p>
          <a:p>
            <a:pPr marL="0" indent="0">
              <a:buNone/>
            </a:pPr>
            <a:r>
              <a:rPr lang="fa-IR" sz="5400" dirty="0" smtClean="0">
                <a:cs typeface="B Nazanin" pitchFamily="2" charset="-78"/>
              </a:rPr>
              <a:t>رسانه</a:t>
            </a:r>
          </a:p>
          <a:p>
            <a:pPr marL="0" indent="0">
              <a:buNone/>
            </a:pPr>
            <a:r>
              <a:rPr lang="fa-IR" sz="5400" dirty="0">
                <a:cs typeface="B Nazanin" pitchFamily="2" charset="-78"/>
              </a:rPr>
              <a:t>نهادها و سازمانهاي غيردولتي</a:t>
            </a:r>
          </a:p>
        </p:txBody>
      </p:sp>
    </p:spTree>
    <p:extLst>
      <p:ext uri="{BB962C8B-B14F-4D97-AF65-F5344CB8AC3E}">
        <p14:creationId xmlns:p14="http://schemas.microsoft.com/office/powerpoint/2010/main" val="164663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4400" dirty="0" smtClean="0">
                <a:cs typeface="B Nazanin" pitchFamily="2" charset="-78"/>
              </a:rPr>
              <a:t>٣ -تبيين چرايي تربيت رسمی وعمومی </a:t>
            </a:r>
          </a:p>
          <a:p>
            <a:pPr marL="0" indent="0">
              <a:buNone/>
            </a:pPr>
            <a:endParaRPr lang="fa-IR" sz="4400" dirty="0">
              <a:cs typeface="B Nazanin" pitchFamily="2" charset="-78"/>
            </a:endParaRPr>
          </a:p>
          <a:p>
            <a:pPr marL="0" indent="0">
              <a:buNone/>
            </a:pPr>
            <a:r>
              <a:rPr lang="fa-IR" sz="4400" dirty="0" smtClean="0">
                <a:cs typeface="B Nazanin" pitchFamily="2" charset="-78"/>
              </a:rPr>
              <a:t>1.اهميت و ضرورت </a:t>
            </a:r>
          </a:p>
          <a:p>
            <a:pPr marL="0" indent="0">
              <a:buNone/>
            </a:pPr>
            <a:r>
              <a:rPr lang="fa-IR" sz="4400" dirty="0" smtClean="0">
                <a:cs typeface="B Nazanin" pitchFamily="2" charset="-78"/>
              </a:rPr>
              <a:t>2.نتيجه اختصاصی و هدف کلی </a:t>
            </a:r>
          </a:p>
          <a:p>
            <a:pPr marL="0" indent="0">
              <a:buNone/>
            </a:pPr>
            <a:r>
              <a:rPr lang="fa-IR" sz="4400" dirty="0" smtClean="0">
                <a:cs typeface="B Nazanin" pitchFamily="2" charset="-78"/>
              </a:rPr>
              <a:t>3.اهداف </a:t>
            </a:r>
            <a:endParaRPr lang="fa-IR" sz="4400" dirty="0">
              <a:cs typeface="B Nazanin" pitchFamily="2" charset="-78"/>
            </a:endParaRPr>
          </a:p>
        </p:txBody>
      </p:sp>
    </p:spTree>
    <p:extLst>
      <p:ext uri="{BB962C8B-B14F-4D97-AF65-F5344CB8AC3E}">
        <p14:creationId xmlns:p14="http://schemas.microsoft.com/office/powerpoint/2010/main" val="1707544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0" indent="0">
              <a:buNone/>
            </a:pPr>
            <a:r>
              <a:rPr lang="fa-IR" sz="1600" dirty="0" smtClean="0">
                <a:cs typeface="B Nazanin" pitchFamily="2" charset="-78"/>
              </a:rPr>
              <a:t>۱ـ۳ .اهميت و ضرورت</a:t>
            </a:r>
          </a:p>
          <a:p>
            <a:pPr marL="514350" indent="-514350">
              <a:buAutoNum type="arabicPeriod"/>
            </a:pPr>
            <a:r>
              <a:rPr lang="fa-IR" sz="1600" dirty="0" smtClean="0">
                <a:cs typeface="B Nazanin" pitchFamily="2" charset="-78"/>
              </a:rPr>
              <a:t>رســالت پيامبران الهی و جانشينان آنها، هدايت عموم مردم برای اقامه عدالت اجتماعي است. </a:t>
            </a:r>
          </a:p>
          <a:p>
            <a:pPr marL="514350" indent="-514350">
              <a:buAutoNum type="arabicPeriod"/>
            </a:pPr>
            <a:r>
              <a:rPr lang="fa-IR" sz="1600" dirty="0" smtClean="0">
                <a:cs typeface="B Nazanin" pitchFamily="2" charset="-78"/>
              </a:rPr>
              <a:t>انسان در کشاکش دو جريان متضاد زشتی و زيبايی و خير و شر در حرکت است. </a:t>
            </a:r>
          </a:p>
          <a:p>
            <a:pPr marL="514350" indent="-514350">
              <a:buAutoNum type="arabicPeriod"/>
            </a:pPr>
            <a:r>
              <a:rPr lang="fa-IR" sz="1600" dirty="0" smtClean="0">
                <a:cs typeface="B Nazanin" pitchFamily="2" charset="-78"/>
              </a:rPr>
              <a:t>بر اين اســاس، جريان تربيت براي افزايش فرصت و امکان حرکت متعالی انســانی و رفع امکان حرکت به سوي زشتکاری و سقوط از حد انسانيت ضرورت می يابد. </a:t>
            </a:r>
          </a:p>
          <a:p>
            <a:pPr marL="514350" indent="-514350">
              <a:buAutoNum type="arabicPeriod"/>
            </a:pPr>
            <a:r>
              <a:rPr lang="fa-IR" sz="1600" dirty="0" smtClean="0">
                <a:cs typeface="B Nazanin" pitchFamily="2" charset="-78"/>
              </a:rPr>
              <a:t> نهاد اجتماعی تربيت، از گذشته هاي دور، به طور درهم تنيده با ديگر نهادها، کارکردهای ويژۀ خود در تداوم و توســعه حيات فردی واجتماعی ارائه داده اســت.</a:t>
            </a:r>
          </a:p>
          <a:p>
            <a:pPr marL="514350" indent="-514350">
              <a:buAutoNum type="arabicPeriod"/>
            </a:pPr>
            <a:r>
              <a:rPr lang="fa-IR" sz="1600" dirty="0" smtClean="0">
                <a:cs typeface="B Nazanin" pitchFamily="2" charset="-78"/>
              </a:rPr>
              <a:t> در جهان امروز، امنيت، اســتقلال، توســعه و تعالي کشــورها و ملتها به وجود انسانهاي شايســته و کارآمدي وابسته است که در شرايط پيچيده و همواره متغير امروزين، بتوانند موجب بقا و توســعة جامعه شــوند.</a:t>
            </a:r>
          </a:p>
          <a:p>
            <a:pPr marL="514350" indent="-514350">
              <a:buAutoNum type="arabicPeriod"/>
            </a:pPr>
            <a:r>
              <a:rPr lang="fa-IR" sz="1600" dirty="0" smtClean="0">
                <a:cs typeface="B Nazanin" pitchFamily="2" charset="-78"/>
              </a:rPr>
              <a:t> به نسبتي که زندگي پيچيده ترمي شود، ضرورت فعليت بخشيدن به امکانات و استعدادهاي بالقوة انســانها براي حضور در جامعه بيشتر مي شــود. </a:t>
            </a:r>
          </a:p>
          <a:p>
            <a:pPr marL="514350" indent="-514350">
              <a:buAutoNum type="arabicPeriod"/>
            </a:pPr>
            <a:r>
              <a:rPr lang="fa-IR" sz="1600" dirty="0" smtClean="0">
                <a:cs typeface="B Nazanin" pitchFamily="2" charset="-78"/>
              </a:rPr>
              <a:t>بديهي اســت تداوم چنين وضعيتي زمينه ســاز رکود اســت و فروپاشي جامعه را به دنبال دارد. براي جلوگيري از اين امر و تربيت انسانهايي متناسب با ضروريات زندگي اجتماعي، بايــد مجموعه اي از امکانات و زمينه هاي الزامي و نظام مند (ســازمان يافته) در دســترس آحــاد جامعه قرار گيرد تا ضمن فهم و درک و مواجهة فعال با تجربيات متراکم فرهنگي، حــد نصابي از شايســتگي هاي لازم را براي حضور فعال و مؤثــر در عرصة حيات فردي و خانوادگی و اجتماعي کسب کنند. </a:t>
            </a:r>
          </a:p>
          <a:p>
            <a:pPr marL="514350" indent="-514350">
              <a:buAutoNum type="arabicPeriod"/>
            </a:pPr>
            <a:r>
              <a:rPr lang="fa-IR" sz="1600" dirty="0" smtClean="0">
                <a:cs typeface="B Nazanin" pitchFamily="2" charset="-78"/>
              </a:rPr>
              <a:t>انسجام و وحدت در يک جامعه مستلزم تربيت انسان هايي است که زمينه هاي باهم زيستن را داشــته باشند. اين مهم با شــکل گيري عناصر معرفتی و گرايشی و انســجام اجتماعي مشــترک درهويــت ِگروهي افرادی تحقــق مي يابد که در چهارچوبي رســمي و اعتباري تحت عنوان«ملت» يا «امت» با هم ديگر زندگي مي کنند. </a:t>
            </a:r>
          </a:p>
          <a:p>
            <a:pPr marL="514350" indent="-514350">
              <a:buAutoNum type="arabicPeriod"/>
            </a:pPr>
            <a:r>
              <a:rPr lang="fa-IR" sz="1600" dirty="0" smtClean="0">
                <a:cs typeface="B Nazanin" pitchFamily="2" charset="-78"/>
              </a:rPr>
              <a:t>عناصــر فرهنگي جوامع، همه، وضع مطلوب ندارند و دچار نقايص و مشــکلاتي هســتند، موضوعی که به ويژه مي تواند در جريان تربيت غيررســمي تأثير منفي بگذارد. ســازوکار تربيت رســمي و عمومي با پيرايش شــرايط محيطي، فضايي را فراهم می آورد که تكوين هويت نســل نوخاســتة اجتماع، تا حد ممكن، به دور از تأثيرات منفي نقايص و مشــكلات فرهنگي موجود در جامعه صورت پذيرد. </a:t>
            </a:r>
          </a:p>
          <a:p>
            <a:pPr marL="514350" indent="-514350">
              <a:buAutoNum type="arabicPeriod"/>
            </a:pPr>
            <a:endParaRPr lang="fa-IR" sz="1600" dirty="0" smtClean="0">
              <a:cs typeface="B Nazanin" pitchFamily="2" charset="-78"/>
            </a:endParaRPr>
          </a:p>
          <a:p>
            <a:pPr marL="0" indent="0">
              <a:buNone/>
            </a:pPr>
            <a:endParaRPr lang="fa-IR" sz="1600" dirty="0" smtClean="0">
              <a:cs typeface="B Nazanin" pitchFamily="2" charset="-78"/>
            </a:endParaRPr>
          </a:p>
        </p:txBody>
      </p:sp>
    </p:spTree>
    <p:extLst>
      <p:ext uri="{BB962C8B-B14F-4D97-AF65-F5344CB8AC3E}">
        <p14:creationId xmlns:p14="http://schemas.microsoft.com/office/powerpoint/2010/main" val="2752164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4400" b="1" dirty="0" smtClean="0">
                <a:cs typeface="B Nazanin" pitchFamily="2" charset="-78"/>
              </a:rPr>
              <a:t>۲ـ۳ .نتيجه و هدف کلي تربيت رسمي وعمومي </a:t>
            </a:r>
          </a:p>
          <a:p>
            <a:pPr marL="0" indent="0">
              <a:buNone/>
            </a:pPr>
            <a:r>
              <a:rPr lang="fa-IR" sz="4400" dirty="0" smtClean="0">
                <a:cs typeface="B Nazanin" pitchFamily="2" charset="-78"/>
              </a:rPr>
              <a:t>«تکوين و تعالی هويت مشترک (انساني، اسلامي، ايراني) متربيان، همراه با، توجه به وجوه اختصاصی هویت فردی و غیر مشترکِ (به خصوص هويت جنسـيتی) ايشان به  صورتی يک پارچه درراستای شكل گيري جامعه صالح واعتلای مداوم آن براساس نظام معيار اسلامی که از طريق کسب شايستگی های لازم (پايه و ويژه) صورت می گيرد».</a:t>
            </a:r>
            <a:endParaRPr lang="fa-IR" sz="4400" dirty="0">
              <a:cs typeface="B Nazanin" pitchFamily="2" charset="-78"/>
            </a:endParaRPr>
          </a:p>
        </p:txBody>
      </p:sp>
    </p:spTree>
    <p:extLst>
      <p:ext uri="{BB962C8B-B14F-4D97-AF65-F5344CB8AC3E}">
        <p14:creationId xmlns:p14="http://schemas.microsoft.com/office/powerpoint/2010/main" val="5841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b="1" dirty="0" smtClean="0">
                <a:cs typeface="B Nazanin" pitchFamily="2" charset="-78"/>
              </a:rPr>
              <a:t>۳ـ۳ .اهداف تربيت رسمی وعمومی</a:t>
            </a:r>
          </a:p>
          <a:p>
            <a:pPr marL="0" indent="0">
              <a:buNone/>
            </a:pPr>
            <a:r>
              <a:rPr lang="fa-IR" dirty="0" smtClean="0">
                <a:cs typeface="B Nazanin" pitchFamily="2" charset="-78"/>
              </a:rPr>
              <a:t> </a:t>
            </a:r>
            <a:r>
              <a:rPr lang="fa-IR" b="1" dirty="0" smtClean="0">
                <a:cs typeface="B Nazanin" pitchFamily="2" charset="-78"/>
              </a:rPr>
              <a:t>اهداف مشترک:</a:t>
            </a:r>
          </a:p>
          <a:p>
            <a:pPr marL="0" indent="0">
              <a:buNone/>
            </a:pPr>
            <a:r>
              <a:rPr lang="fa-IR" dirty="0" smtClean="0">
                <a:cs typeface="B Nazanin" pitchFamily="2" charset="-78"/>
              </a:rPr>
              <a:t>اهداف مشــترک تربيت رســمي و عمومي آن دســته از شايســتگي هاي پايه است که عموم افراد جامعه بايد آنها را کسب كنند. </a:t>
            </a:r>
            <a:endParaRPr lang="fa-IR" dirty="0">
              <a:cs typeface="B Nazanin" pitchFamily="2" charset="-78"/>
            </a:endParaRPr>
          </a:p>
          <a:p>
            <a:pPr marL="0" indent="0">
              <a:buNone/>
            </a:pPr>
            <a:r>
              <a:rPr lang="fa-IR" b="1" dirty="0" smtClean="0">
                <a:cs typeface="B Nazanin" pitchFamily="2" charset="-78"/>
              </a:rPr>
              <a:t>اهداف ويژة تربيت رسمی وعمومی:</a:t>
            </a:r>
          </a:p>
          <a:p>
            <a:pPr marL="0" indent="0">
              <a:buNone/>
            </a:pPr>
            <a:r>
              <a:rPr lang="fa-IR" dirty="0" smtClean="0">
                <a:cs typeface="B Nazanin" pitchFamily="2" charset="-78"/>
              </a:rPr>
              <a:t>نظام تربيت رسمی و عمومی برمبنای اهداف مشترک و تحليل آنها، اهداف ويژه ای نیز دارد که همان شايســتگی های ويژه ناظر به خصوصيات فردي، جنسی، جنسيتی، خانوادگی، قومی، دينی، مذهبی، بومی و محلی متربيان اند که به شکل گيری هويت های ويژه آحاد اجتماع می انجامد.</a:t>
            </a:r>
          </a:p>
          <a:p>
            <a:pPr marL="0" indent="0">
              <a:buNone/>
            </a:pPr>
            <a:endParaRPr lang="fa-IR" dirty="0">
              <a:cs typeface="B Nazanin" pitchFamily="2" charset="-78"/>
            </a:endParaRPr>
          </a:p>
        </p:txBody>
      </p:sp>
    </p:spTree>
    <p:extLst>
      <p:ext uri="{BB962C8B-B14F-4D97-AF65-F5344CB8AC3E}">
        <p14:creationId xmlns:p14="http://schemas.microsoft.com/office/powerpoint/2010/main" val="4046251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b="1" dirty="0" smtClean="0">
                <a:cs typeface="B Nazanin" pitchFamily="2" charset="-78"/>
              </a:rPr>
              <a:t>٤ .تبيين چگونگي تربيت رسمی وعمومی</a:t>
            </a:r>
          </a:p>
          <a:p>
            <a:pPr marL="0" indent="0">
              <a:buNone/>
            </a:pPr>
            <a:r>
              <a:rPr lang="fa-IR" dirty="0" smtClean="0">
                <a:cs typeface="B Nazanin" pitchFamily="2" charset="-78"/>
              </a:rPr>
              <a:t> مفهــوم چگونگــي، ناظر به نحوة عملي شــدن جريان تربيت رســمي و عمومــي، در جهت تحقق رسالت و اهداف آن است. اين مفهوم، به چند موضوع ُخردتر اما مهم و اساسي تحليل مي شود که عبارت اند از: </a:t>
            </a:r>
          </a:p>
          <a:p>
            <a:pPr marL="0" indent="0">
              <a:buNone/>
            </a:pPr>
            <a:r>
              <a:rPr lang="fa-IR" dirty="0" smtClean="0">
                <a:cs typeface="B Nazanin" pitchFamily="2" charset="-78"/>
              </a:rPr>
              <a:t>اصول کلي تربیت رسمی و عمومی</a:t>
            </a:r>
          </a:p>
          <a:p>
            <a:pPr marL="0" indent="0">
              <a:buNone/>
            </a:pPr>
            <a:r>
              <a:rPr lang="fa-IR" dirty="0" smtClean="0">
                <a:cs typeface="B Nazanin" pitchFamily="2" charset="-78"/>
              </a:rPr>
              <a:t> خصوصيات مدرســه صالح (به مثابة مظهر تحقق فرايند تربيت رســمی و عمومی)</a:t>
            </a:r>
          </a:p>
          <a:p>
            <a:pPr marL="0" indent="0">
              <a:buNone/>
            </a:pPr>
            <a:r>
              <a:rPr lang="fa-IR" dirty="0" smtClean="0">
                <a:cs typeface="B Nazanin" pitchFamily="2" charset="-78"/>
              </a:rPr>
              <a:t> الگوهای ِ نظری(اصول و رويکردهاي) حاکم </a:t>
            </a:r>
            <a:r>
              <a:rPr lang="fa-IR" smtClean="0">
                <a:cs typeface="B Nazanin" pitchFamily="2" charset="-78"/>
              </a:rPr>
              <a:t>بر ساحت هاي </a:t>
            </a:r>
            <a:r>
              <a:rPr lang="fa-IR" dirty="0" smtClean="0">
                <a:cs typeface="B Nazanin" pitchFamily="2" charset="-78"/>
              </a:rPr>
              <a:t>تربيت و عوامل سهيم و مؤثر در تربيت رسمي و عمومي.</a:t>
            </a:r>
            <a:endParaRPr lang="fa-IR" dirty="0">
              <a:cs typeface="B Nazanin" pitchFamily="2" charset="-78"/>
            </a:endParaRPr>
          </a:p>
        </p:txBody>
      </p:sp>
    </p:spTree>
    <p:extLst>
      <p:ext uri="{BB962C8B-B14F-4D97-AF65-F5344CB8AC3E}">
        <p14:creationId xmlns:p14="http://schemas.microsoft.com/office/powerpoint/2010/main" val="373855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fa-IR" sz="3500" b="1" dirty="0">
                <a:cs typeface="B Nazanin" pitchFamily="2" charset="-78"/>
              </a:rPr>
              <a:t>اصول کلی تربيت رسمی </a:t>
            </a:r>
            <a:r>
              <a:rPr lang="fa-IR" sz="3500" b="1" dirty="0" smtClean="0">
                <a:cs typeface="B Nazanin" pitchFamily="2" charset="-78"/>
              </a:rPr>
              <a:t>وعمومی</a:t>
            </a:r>
            <a:endParaRPr lang="en-US" sz="3500" b="1" dirty="0" smtClean="0">
              <a:cs typeface="B Nazanin" pitchFamily="2" charset="-78"/>
            </a:endParaRPr>
          </a:p>
          <a:p>
            <a:pPr marL="0" indent="0">
              <a:buNone/>
            </a:pPr>
            <a:r>
              <a:rPr lang="fa-IR" sz="2600" b="1" dirty="0">
                <a:cs typeface="B Nazanin" pitchFamily="2" charset="-78"/>
              </a:rPr>
              <a:t>الف) اصول ناظر به روابط درونی تربيت رسمی و </a:t>
            </a:r>
            <a:r>
              <a:rPr lang="fa-IR" sz="2600" b="1" dirty="0" smtClean="0">
                <a:cs typeface="B Nazanin" pitchFamily="2" charset="-78"/>
              </a:rPr>
              <a:t>عمومی</a:t>
            </a:r>
            <a:endParaRPr lang="en-US" sz="2600" b="1" dirty="0" smtClean="0">
              <a:cs typeface="B Nazanin" pitchFamily="2" charset="-78"/>
            </a:endParaRPr>
          </a:p>
          <a:p>
            <a:pPr marL="514350" indent="-514350">
              <a:buAutoNum type="arabicPeriod"/>
            </a:pPr>
            <a:r>
              <a:rPr lang="fa-IR" sz="2600" dirty="0" smtClean="0">
                <a:cs typeface="B Nazanin" pitchFamily="2" charset="-78"/>
              </a:rPr>
              <a:t>انطباق </a:t>
            </a:r>
            <a:r>
              <a:rPr lang="fa-IR" sz="2600" dirty="0">
                <a:cs typeface="B Nazanin" pitchFamily="2" charset="-78"/>
              </a:rPr>
              <a:t>با نظام معيار اسلامی </a:t>
            </a:r>
            <a:endParaRPr lang="fa-IR" sz="2600" dirty="0" smtClean="0">
              <a:cs typeface="B Nazanin" pitchFamily="2" charset="-78"/>
            </a:endParaRPr>
          </a:p>
          <a:p>
            <a:pPr marL="514350" indent="-514350">
              <a:buAutoNum type="arabicPeriod"/>
            </a:pPr>
            <a:r>
              <a:rPr lang="fa-IR" sz="2600" dirty="0" smtClean="0">
                <a:cs typeface="B Nazanin" pitchFamily="2" charset="-78"/>
              </a:rPr>
              <a:t>عدالت تربیتی</a:t>
            </a:r>
          </a:p>
          <a:p>
            <a:pPr marL="514350" indent="-514350">
              <a:buAutoNum type="arabicPeriod"/>
            </a:pPr>
            <a:r>
              <a:rPr lang="fa-IR" sz="2600" dirty="0" smtClean="0">
                <a:cs typeface="B Nazanin" pitchFamily="2" charset="-78"/>
              </a:rPr>
              <a:t>تأکید بر فرهنگ اسلامی ایرانی و زبان و ادب فارسی</a:t>
            </a:r>
          </a:p>
          <a:p>
            <a:pPr marL="514350" indent="-514350">
              <a:buAutoNum type="arabicPeriod"/>
            </a:pPr>
            <a:r>
              <a:rPr lang="fa-IR" sz="2600" dirty="0" smtClean="0">
                <a:cs typeface="B Nazanin" pitchFamily="2" charset="-78"/>
              </a:rPr>
              <a:t>انسجام اجتماعی</a:t>
            </a:r>
          </a:p>
          <a:p>
            <a:pPr marL="514350" indent="-514350">
              <a:buAutoNum type="arabicPeriod"/>
            </a:pPr>
            <a:r>
              <a:rPr lang="fa-IR" sz="2600" dirty="0" smtClean="0">
                <a:cs typeface="B Nazanin" pitchFamily="2" charset="-78"/>
              </a:rPr>
              <a:t>تنوع و کثرت</a:t>
            </a:r>
          </a:p>
          <a:p>
            <a:pPr marL="514350" indent="-514350">
              <a:buAutoNum type="arabicPeriod"/>
            </a:pPr>
            <a:r>
              <a:rPr lang="fa-IR" sz="2600" dirty="0" smtClean="0">
                <a:cs typeface="B Nazanin" pitchFamily="2" charset="-78"/>
              </a:rPr>
              <a:t>خردورزی</a:t>
            </a:r>
          </a:p>
          <a:p>
            <a:pPr marL="514350" indent="-514350">
              <a:buAutoNum type="arabicPeriod"/>
            </a:pPr>
            <a:r>
              <a:rPr lang="fa-IR" sz="2600" dirty="0" smtClean="0">
                <a:cs typeface="B Nazanin" pitchFamily="2" charset="-78"/>
              </a:rPr>
              <a:t>حفظ و ارتقای آزادی</a:t>
            </a:r>
          </a:p>
          <a:p>
            <a:pPr marL="514350" indent="-514350">
              <a:buAutoNum type="arabicPeriod"/>
            </a:pPr>
            <a:r>
              <a:rPr lang="fa-IR" sz="2600" dirty="0" smtClean="0">
                <a:cs typeface="B Nazanin" pitchFamily="2" charset="-78"/>
              </a:rPr>
              <a:t>سندیتِ شایستگی محورِ مربیان</a:t>
            </a:r>
          </a:p>
          <a:p>
            <a:pPr marL="514350" indent="-514350">
              <a:buAutoNum type="arabicPeriod"/>
            </a:pPr>
            <a:r>
              <a:rPr lang="fa-IR" sz="2600" dirty="0" smtClean="0">
                <a:cs typeface="B Nazanin" pitchFamily="2" charset="-78"/>
              </a:rPr>
              <a:t>محبوبیت و مقبولیت مربیان</a:t>
            </a:r>
          </a:p>
          <a:p>
            <a:pPr marL="0" indent="0">
              <a:buNone/>
            </a:pPr>
            <a:r>
              <a:rPr lang="fa-IR" sz="2600" dirty="0" smtClean="0">
                <a:cs typeface="B Nazanin" pitchFamily="2" charset="-78"/>
              </a:rPr>
              <a:t>10.تعامل همه جانبه</a:t>
            </a:r>
          </a:p>
          <a:p>
            <a:pPr marL="0" indent="0">
              <a:buNone/>
            </a:pPr>
            <a:r>
              <a:rPr lang="fa-IR" sz="2600" dirty="0" smtClean="0">
                <a:cs typeface="B Nazanin" pitchFamily="2" charset="-78"/>
              </a:rPr>
              <a:t>11.همه جانبه نگری</a:t>
            </a:r>
          </a:p>
          <a:p>
            <a:pPr marL="0" indent="0">
              <a:buNone/>
            </a:pPr>
            <a:r>
              <a:rPr lang="fa-IR" sz="2600" dirty="0" smtClean="0">
                <a:cs typeface="B Nazanin" pitchFamily="2" charset="-78"/>
              </a:rPr>
              <a:t>12.یکپارچگی</a:t>
            </a:r>
          </a:p>
          <a:p>
            <a:pPr marL="0" indent="0">
              <a:buNone/>
            </a:pPr>
            <a:r>
              <a:rPr lang="fa-IR" sz="2600" dirty="0" smtClean="0">
                <a:cs typeface="B Nazanin" pitchFamily="2" charset="-78"/>
              </a:rPr>
              <a:t>13.حق محوری و مسئولیت پذیری</a:t>
            </a:r>
          </a:p>
          <a:p>
            <a:pPr marL="0" indent="0">
              <a:buNone/>
            </a:pPr>
            <a:r>
              <a:rPr lang="fa-IR" sz="2600" dirty="0" smtClean="0">
                <a:cs typeface="B Nazanin" pitchFamily="2" charset="-78"/>
              </a:rPr>
              <a:t>14.پویایی وآینده نگری</a:t>
            </a:r>
          </a:p>
          <a:p>
            <a:pPr marL="0" indent="0">
              <a:buNone/>
            </a:pPr>
            <a:r>
              <a:rPr lang="fa-IR" sz="2600" dirty="0" smtClean="0">
                <a:cs typeface="B Nazanin" pitchFamily="2" charset="-78"/>
              </a:rPr>
              <a:t>15.استمرار</a:t>
            </a:r>
            <a:endParaRPr lang="fa-IR" sz="2600" dirty="0">
              <a:cs typeface="B Nazanin" pitchFamily="2" charset="-78"/>
            </a:endParaRPr>
          </a:p>
        </p:txBody>
      </p:sp>
    </p:spTree>
    <p:extLst>
      <p:ext uri="{BB962C8B-B14F-4D97-AF65-F5344CB8AC3E}">
        <p14:creationId xmlns:p14="http://schemas.microsoft.com/office/powerpoint/2010/main" val="376256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dirty="0">
                <a:cs typeface="B Nazanin" pitchFamily="2" charset="-78"/>
              </a:rPr>
              <a:t>ب) اصول ناظر به روابط بيرونی تربيت رسمی و عمومی </a:t>
            </a:r>
            <a:endParaRPr lang="fa-IR" dirty="0" smtClean="0">
              <a:cs typeface="B Nazanin" pitchFamily="2" charset="-78"/>
            </a:endParaRPr>
          </a:p>
          <a:p>
            <a:pPr marL="514350" indent="-514350">
              <a:buAutoNum type="arabicPeriod"/>
            </a:pPr>
            <a:r>
              <a:rPr lang="fa-IR" dirty="0" smtClean="0">
                <a:cs typeface="B Nazanin" pitchFamily="2" charset="-78"/>
              </a:rPr>
              <a:t>پاسخگویی</a:t>
            </a:r>
          </a:p>
          <a:p>
            <a:pPr marL="514350" indent="-514350">
              <a:buAutoNum type="arabicPeriod"/>
            </a:pPr>
            <a:r>
              <a:rPr lang="fa-IR" dirty="0" smtClean="0">
                <a:cs typeface="B Nazanin" pitchFamily="2" charset="-78"/>
              </a:rPr>
              <a:t>مشارکت</a:t>
            </a:r>
          </a:p>
          <a:p>
            <a:pPr marL="514350" indent="-514350">
              <a:buAutoNum type="arabicPeriod"/>
            </a:pPr>
            <a:r>
              <a:rPr lang="fa-IR" dirty="0" smtClean="0">
                <a:cs typeface="B Nazanin" pitchFamily="2" charset="-78"/>
              </a:rPr>
              <a:t>تقدم مصالح تربیتی</a:t>
            </a:r>
          </a:p>
          <a:p>
            <a:pPr marL="0" indent="0">
              <a:buNone/>
            </a:pPr>
            <a:r>
              <a:rPr lang="fa-IR" dirty="0" smtClean="0">
                <a:cs typeface="B Nazanin" pitchFamily="2" charset="-78"/>
              </a:rPr>
              <a:t>مدرسۀ صالح:بستری </a:t>
            </a:r>
            <a:r>
              <a:rPr lang="fa-IR" dirty="0">
                <a:cs typeface="B Nazanin" pitchFamily="2" charset="-78"/>
              </a:rPr>
              <a:t>برای تحقق تربيت رسمی و عمومی </a:t>
            </a:r>
            <a:r>
              <a:rPr lang="fa-IR" dirty="0" smtClean="0">
                <a:cs typeface="B Nazanin" pitchFamily="2" charset="-78"/>
              </a:rPr>
              <a:t>مطلوب</a:t>
            </a:r>
          </a:p>
          <a:p>
            <a:pPr marL="0" indent="0">
              <a:buNone/>
            </a:pPr>
            <a:r>
              <a:rPr lang="fa-IR" dirty="0">
                <a:cs typeface="B Nazanin" pitchFamily="2" charset="-78"/>
              </a:rPr>
              <a:t> تعريف مدرسه </a:t>
            </a:r>
            <a:r>
              <a:rPr lang="fa-IR" dirty="0" smtClean="0">
                <a:cs typeface="B Nazanin" pitchFamily="2" charset="-78"/>
              </a:rPr>
              <a:t>صالح:</a:t>
            </a:r>
          </a:p>
          <a:p>
            <a:pPr marL="0" indent="0">
              <a:buNone/>
            </a:pPr>
            <a:r>
              <a:rPr lang="fa-IR" dirty="0">
                <a:cs typeface="B Nazanin" pitchFamily="2" charset="-78"/>
              </a:rPr>
              <a:t>«مدرســه </a:t>
            </a:r>
            <a:r>
              <a:rPr lang="fa-IR" dirty="0" smtClean="0">
                <a:cs typeface="B Nazanin" pitchFamily="2" charset="-78"/>
              </a:rPr>
              <a:t>فضای اجتماعی(جامعه)هدفمندی </a:t>
            </a:r>
            <a:r>
              <a:rPr lang="fa-IR" dirty="0">
                <a:cs typeface="B Nazanin" pitchFamily="2" charset="-78"/>
              </a:rPr>
              <a:t>اســت كه از طريق </a:t>
            </a:r>
            <a:r>
              <a:rPr lang="fa-IR" dirty="0" smtClean="0">
                <a:cs typeface="B Nazanin" pitchFamily="2" charset="-78"/>
              </a:rPr>
              <a:t>زنجيره ای </a:t>
            </a:r>
            <a:r>
              <a:rPr lang="fa-IR" dirty="0">
                <a:cs typeface="B Nazanin" pitchFamily="2" charset="-78"/>
              </a:rPr>
              <a:t>از </a:t>
            </a:r>
            <a:r>
              <a:rPr lang="fa-IR" dirty="0" smtClean="0">
                <a:cs typeface="B Nazanin" pitchFamily="2" charset="-78"/>
              </a:rPr>
              <a:t>موقعيت ها</a:t>
            </a:r>
            <a:r>
              <a:rPr lang="fa-IR" dirty="0">
                <a:cs typeface="B Nazanin" pitchFamily="2" charset="-78"/>
              </a:rPr>
              <a:t>، فرصت ِ حرکت </a:t>
            </a:r>
            <a:r>
              <a:rPr lang="fa-IR" dirty="0" smtClean="0">
                <a:cs typeface="B Nazanin" pitchFamily="2" charset="-78"/>
              </a:rPr>
              <a:t>رشــد يابنده </a:t>
            </a:r>
            <a:r>
              <a:rPr lang="fa-IR" dirty="0">
                <a:cs typeface="B Nazanin" pitchFamily="2" charset="-78"/>
              </a:rPr>
              <a:t>و </a:t>
            </a:r>
            <a:r>
              <a:rPr lang="fa-IR" dirty="0" smtClean="0">
                <a:cs typeface="B Nazanin" pitchFamily="2" charset="-78"/>
              </a:rPr>
              <a:t>تعالی بخش </a:t>
            </a:r>
            <a:r>
              <a:rPr lang="fa-IR" dirty="0">
                <a:cs typeface="B Nazanin" pitchFamily="2" charset="-78"/>
              </a:rPr>
              <a:t>را </a:t>
            </a:r>
            <a:r>
              <a:rPr lang="fa-IR" dirty="0" smtClean="0">
                <a:cs typeface="B Nazanin" pitchFamily="2" charset="-78"/>
              </a:rPr>
              <a:t>برای </a:t>
            </a:r>
            <a:r>
              <a:rPr lang="fa-IR" dirty="0">
                <a:cs typeface="B Nazanin" pitchFamily="2" charset="-78"/>
              </a:rPr>
              <a:t>متربيان فراهم </a:t>
            </a:r>
            <a:r>
              <a:rPr lang="fa-IR" dirty="0" smtClean="0">
                <a:cs typeface="B Nazanin" pitchFamily="2" charset="-78"/>
              </a:rPr>
              <a:t>مي سازد </a:t>
            </a:r>
            <a:r>
              <a:rPr lang="fa-IR" dirty="0">
                <a:cs typeface="B Nazanin" pitchFamily="2" charset="-78"/>
              </a:rPr>
              <a:t>که در آن </a:t>
            </a:r>
            <a:r>
              <a:rPr lang="fa-IR" dirty="0" smtClean="0">
                <a:cs typeface="B Nazanin" pitchFamily="2" charset="-78"/>
              </a:rPr>
              <a:t>شايستگي های </a:t>
            </a:r>
            <a:r>
              <a:rPr lang="fa-IR" dirty="0">
                <a:cs typeface="B Nazanin" pitchFamily="2" charset="-78"/>
              </a:rPr>
              <a:t>لازم </a:t>
            </a:r>
            <a:r>
              <a:rPr lang="fa-IR" dirty="0" smtClean="0">
                <a:cs typeface="B Nazanin" pitchFamily="2" charset="-78"/>
              </a:rPr>
              <a:t>برای </a:t>
            </a:r>
            <a:r>
              <a:rPr lang="fa-IR" dirty="0">
                <a:cs typeface="B Nazanin" pitchFamily="2" charset="-78"/>
              </a:rPr>
              <a:t>درك و بهبود موقعيت خود وديگران از طريق </a:t>
            </a:r>
            <a:r>
              <a:rPr lang="fa-IR" dirty="0" smtClean="0">
                <a:cs typeface="B Nazanin" pitchFamily="2" charset="-78"/>
              </a:rPr>
              <a:t>يادگيری های رســمی </a:t>
            </a:r>
            <a:r>
              <a:rPr lang="fa-IR" dirty="0">
                <a:cs typeface="B Nazanin" pitchFamily="2" charset="-78"/>
              </a:rPr>
              <a:t>وغير </a:t>
            </a:r>
            <a:r>
              <a:rPr lang="fa-IR" dirty="0" smtClean="0">
                <a:cs typeface="B Nazanin" pitchFamily="2" charset="-78"/>
              </a:rPr>
              <a:t>رسم </a:t>
            </a:r>
            <a:r>
              <a:rPr lang="fa-IR" dirty="0">
                <a:cs typeface="B Nazanin" pitchFamily="2" charset="-78"/>
              </a:rPr>
              <a:t>كسب </a:t>
            </a:r>
            <a:r>
              <a:rPr lang="fa-IR" dirty="0" smtClean="0">
                <a:cs typeface="B Nazanin" pitchFamily="2" charset="-78"/>
              </a:rPr>
              <a:t>مي شود</a:t>
            </a:r>
            <a:r>
              <a:rPr lang="fa-IR" dirty="0">
                <a:cs typeface="B Nazanin" pitchFamily="2" charset="-78"/>
              </a:rPr>
              <a:t>». </a:t>
            </a:r>
          </a:p>
          <a:p>
            <a:pPr marL="0" indent="0">
              <a:buNone/>
            </a:pPr>
            <a:endParaRPr lang="fa-IR" dirty="0">
              <a:cs typeface="B Nazanin" pitchFamily="2" charset="-78"/>
            </a:endParaRPr>
          </a:p>
        </p:txBody>
      </p:sp>
    </p:spTree>
    <p:extLst>
      <p:ext uri="{BB962C8B-B14F-4D97-AF65-F5344CB8AC3E}">
        <p14:creationId xmlns:p14="http://schemas.microsoft.com/office/powerpoint/2010/main" val="2629662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dirty="0">
                <a:cs typeface="B Nazanin" pitchFamily="2" charset="-78"/>
              </a:rPr>
              <a:t>خصوصيات مدرسة </a:t>
            </a:r>
            <a:r>
              <a:rPr lang="fa-IR" dirty="0" smtClean="0">
                <a:cs typeface="B Nazanin" pitchFamily="2" charset="-78"/>
              </a:rPr>
              <a:t>صالح</a:t>
            </a:r>
          </a:p>
          <a:p>
            <a:pPr marL="0" indent="0">
              <a:buNone/>
            </a:pPr>
            <a:r>
              <a:rPr lang="fa-IR" dirty="0" smtClean="0">
                <a:cs typeface="B Nazanin" pitchFamily="2" charset="-78"/>
              </a:rPr>
              <a:t>1.ساده سازی</a:t>
            </a:r>
          </a:p>
          <a:p>
            <a:pPr marL="0" indent="0">
              <a:buNone/>
            </a:pPr>
            <a:r>
              <a:rPr lang="fa-IR" dirty="0">
                <a:cs typeface="B Nazanin" pitchFamily="2" charset="-78"/>
              </a:rPr>
              <a:t>2. ويژگی دوم «پالايش» اســت. مراد از پالايش، زدودن برخي عوارض و نتايج ناخوشــايند نامطلوب احتمالي از برخي تجربيات مدرســه است. </a:t>
            </a:r>
            <a:endParaRPr lang="fa-IR" dirty="0" smtClean="0">
              <a:cs typeface="B Nazanin" pitchFamily="2" charset="-78"/>
            </a:endParaRPr>
          </a:p>
          <a:p>
            <a:pPr marL="0" indent="0">
              <a:buNone/>
            </a:pPr>
            <a:r>
              <a:rPr lang="fa-IR" dirty="0">
                <a:cs typeface="B Nazanin" pitchFamily="2" charset="-78"/>
              </a:rPr>
              <a:t>3. ويژگي سوم «متناسب سازي» است. بر اساس اين ويژگي، تجربيات مدرسه، بايد با شرايط رشــدي متربيان در همة ابعاد، متناسب باشــد. </a:t>
            </a:r>
            <a:endParaRPr lang="fa-IR" dirty="0" smtClean="0">
              <a:cs typeface="B Nazanin" pitchFamily="2" charset="-78"/>
            </a:endParaRPr>
          </a:p>
          <a:p>
            <a:pPr marL="0" indent="0">
              <a:buNone/>
            </a:pPr>
            <a:r>
              <a:rPr lang="fa-IR" dirty="0" smtClean="0">
                <a:cs typeface="B Nazanin" pitchFamily="2" charset="-78"/>
              </a:rPr>
              <a:t>4.تعادل</a:t>
            </a:r>
          </a:p>
          <a:p>
            <a:pPr marL="0" indent="0">
              <a:buNone/>
            </a:pPr>
            <a:r>
              <a:rPr lang="fa-IR" dirty="0" smtClean="0">
                <a:cs typeface="B Nazanin" pitchFamily="2" charset="-78"/>
              </a:rPr>
              <a:t>5.انعطاف پذیری</a:t>
            </a:r>
          </a:p>
          <a:p>
            <a:pPr marL="0" indent="0">
              <a:buNone/>
            </a:pPr>
            <a:r>
              <a:rPr lang="fa-IR" dirty="0" smtClean="0">
                <a:cs typeface="B Nazanin" pitchFamily="2" charset="-78"/>
              </a:rPr>
              <a:t>6.رابطۀ احسان و عدالت</a:t>
            </a:r>
          </a:p>
          <a:p>
            <a:pPr marL="0" indent="0">
              <a:buNone/>
            </a:pPr>
            <a:r>
              <a:rPr lang="fa-IR" dirty="0" smtClean="0">
                <a:cs typeface="B Nazanin" pitchFamily="2" charset="-78"/>
              </a:rPr>
              <a:t>7.مشارکت و تعاون</a:t>
            </a:r>
          </a:p>
          <a:p>
            <a:pPr marL="0" indent="0">
              <a:buNone/>
            </a:pPr>
            <a:endParaRPr lang="fa-IR" dirty="0">
              <a:cs typeface="B Nazanin" pitchFamily="2" charset="-78"/>
            </a:endParaRPr>
          </a:p>
        </p:txBody>
      </p:sp>
    </p:spTree>
    <p:extLst>
      <p:ext uri="{BB962C8B-B14F-4D97-AF65-F5344CB8AC3E}">
        <p14:creationId xmlns:p14="http://schemas.microsoft.com/office/powerpoint/2010/main" val="2753862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1103</Words>
  <Application>Microsoft Office PowerPoint</Application>
  <PresentationFormat>On-screen Show (4:3)</PresentationFormat>
  <Paragraphs>97</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edu</dc:creator>
  <cp:lastModifiedBy>edu</cp:lastModifiedBy>
  <cp:revision>31</cp:revision>
  <dcterms:created xsi:type="dcterms:W3CDTF">2020-05-25T11:54:20Z</dcterms:created>
  <dcterms:modified xsi:type="dcterms:W3CDTF">2020-05-25T18:29:15Z</dcterms:modified>
</cp:coreProperties>
</file>