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00" r:id="rId2"/>
    <p:sldId id="408" r:id="rId3"/>
    <p:sldId id="544" r:id="rId4"/>
    <p:sldId id="545" r:id="rId5"/>
    <p:sldId id="546" r:id="rId6"/>
    <p:sldId id="547" r:id="rId7"/>
    <p:sldId id="548" r:id="rId8"/>
    <p:sldId id="549" r:id="rId9"/>
    <p:sldId id="550" r:id="rId10"/>
    <p:sldId id="551" r:id="rId11"/>
    <p:sldId id="552" r:id="rId12"/>
    <p:sldId id="553" r:id="rId13"/>
    <p:sldId id="554" r:id="rId14"/>
    <p:sldId id="555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66" r:id="rId26"/>
    <p:sldId id="567" r:id="rId27"/>
    <p:sldId id="568" r:id="rId28"/>
    <p:sldId id="569" r:id="rId29"/>
    <p:sldId id="570" r:id="rId30"/>
    <p:sldId id="571" r:id="rId31"/>
    <p:sldId id="572" r:id="rId32"/>
    <p:sldId id="573" r:id="rId33"/>
    <p:sldId id="576" r:id="rId34"/>
    <p:sldId id="577" r:id="rId35"/>
    <p:sldId id="578" r:id="rId36"/>
    <p:sldId id="579" r:id="rId37"/>
    <p:sldId id="580" r:id="rId38"/>
    <p:sldId id="581" r:id="rId39"/>
    <p:sldId id="5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B990-BBC6-4049-B309-780229640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10EFB-A8B2-4037-B092-F29903005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B0CCE-3C8D-4A7E-9260-577A98DA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82BD2-32F3-493E-8CA0-A08EE901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2C55B-68F9-481F-B4F1-FB91C148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2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B689-7301-4FA6-89F7-B4FD8766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2505C-07DF-49D1-A4C1-AF4E3C405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0C48-3A2E-4A0E-912D-E2FCE674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1B9D6-C71F-41A8-9729-812C17A0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8197-D788-4B9D-AB3E-D5A3F751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1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1E9B89-2441-4007-A040-1EDE7652C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0AF0E-7732-4186-8862-73A795ABC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51D42-62D6-494C-8BC9-E6318B58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8DD88-A613-44FA-892F-E112619D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9212D-ED12-49D8-AF49-2CE0BE44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06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8F88BD-6C00-4B52-8F1C-73E4F516E2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66142A-61B9-4A7A-9E67-1B1B577159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FD893F-3268-43FD-89DF-9F83EC928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E330-110D-439E-8CEA-9D24BCD12710}" type="slidenum">
              <a:rPr lang="ar-SA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91082862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DF6C2-E519-4120-91FC-BA25AEB1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5274-09B6-4EFD-86D8-5A11A331B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EFFE-C7E9-45A1-8C89-43AFFF1D5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8A5FC-056F-481C-B542-B9B1606B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CA717-5864-4EED-8D50-354E7C35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9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917E-5038-4A2E-9B2E-621E9563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F027E-9F8A-4801-8736-0E3468A0C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B6C0E-4DE2-41E0-942F-08EC8F65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B0917-98E0-4F36-8B8B-57426184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C8F85-3329-481E-8E4D-D761D9C8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3E139-F1B9-40E0-BB98-148DDCD3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0749-7034-4860-B764-B8517CFF4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285BB-CBAC-4E32-8D17-6F9261000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3D5C6-F815-4DEA-8AFB-4E7C6C34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7B5A5-2E71-45E5-97C0-B08B7D60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8684F-D4FD-4752-B661-B8488DA8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5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6A88-DE27-4B12-8B1E-1682FAC5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B9708-682D-4401-9980-87E625353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1FA5-7355-4A8F-8EAF-2218DCFA8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35A9D-6E2D-43D0-8973-2EB3BFFF6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02DAA0-F0C8-485F-9905-3ED06F9FC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3FE3A-E861-4D77-9ADF-BA6AE154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E922F-943F-4611-916E-82E5A8351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6C249-5DEC-4B98-813D-CD8196AF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4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C687B-6B3F-4D89-B491-A9409693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71F67-D018-4C4F-8492-0D50D0D0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FB17A-5217-4BB8-8140-F7E8CCD4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67CD3-E013-413A-83A1-DEB8EC40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5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E1EEF-8D44-42B4-8F65-ACC32C81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6B419-4A82-4606-ACFC-68B2CBCC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49E47-CBB0-407E-819F-226081FD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1843-5B49-4D5E-BF23-EA78A4D9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CCCEB-2F60-447E-B342-BF92D596A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BA2C-A497-4356-800F-7CBB6ACF1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026E5-5342-4F65-AF52-51F49E89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6F103-982A-4C8F-838D-FDF85851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F098F-EDC6-48CC-85A4-04D77A63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6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6ED4-2F6A-4614-97E0-0F9539BA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7EE63-B96B-44E9-B1CC-63CD14EBF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03AC-58C0-4819-9A59-D5695B694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2DEB9-2153-4442-94AE-79B15A04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82E1D-5C7C-48AF-8E6A-2068D062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77A1-B2C8-46E6-8129-7CA73ED1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2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97C3-E076-4940-8500-FEA2E59AC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957F7-E796-48DF-BDF2-9315A2F5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32F9E-0459-4055-8DD6-55CC20B7C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DF6E5-FEE0-4CE7-AA9D-3CC4646630E2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E6F2-F4BD-4D50-A3EF-201A132EA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2491B-0241-44E2-8A62-CD3B8FFDE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99AF2-79F3-48C4-9EAA-958DB19D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4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93E3-BB81-42DE-B39A-3040EEE6A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711625" y="1370239"/>
            <a:ext cx="5860788" cy="708221"/>
          </a:xfrm>
        </p:spPr>
        <p:txBody>
          <a:bodyPr>
            <a:noAutofit/>
          </a:bodyPr>
          <a:lstStyle/>
          <a:p>
            <a:pPr algn="ctr" rtl="1"/>
            <a:r>
              <a:rPr lang="fa-IR" sz="2700" b="1" dirty="0">
                <a:solidFill>
                  <a:srgbClr val="00B050"/>
                </a:solidFill>
                <a:cs typeface="B Zar" panose="00000400000000000000" pitchFamily="2" charset="-78"/>
              </a:rPr>
              <a:t>به نام خدا </a:t>
            </a:r>
            <a:br>
              <a:rPr lang="fa-IR" sz="2700" dirty="0">
                <a:cs typeface="B Zar" panose="00000400000000000000" pitchFamily="2" charset="-78"/>
              </a:rPr>
            </a:br>
            <a:r>
              <a:rPr lang="fa-IR" sz="2700" b="1" dirty="0">
                <a:solidFill>
                  <a:srgbClr val="002060"/>
                </a:solidFill>
                <a:cs typeface="B Zar" panose="00000400000000000000" pitchFamily="2" charset="-78"/>
              </a:rPr>
              <a:t>دانشگاه فرهنگیان استان آذربایجانغربی</a:t>
            </a:r>
            <a:br>
              <a:rPr lang="fa-IR" sz="2700" b="1" dirty="0">
                <a:solidFill>
                  <a:srgbClr val="002060"/>
                </a:solidFill>
                <a:cs typeface="B Zar" panose="00000400000000000000" pitchFamily="2" charset="-78"/>
              </a:rPr>
            </a:br>
            <a:br>
              <a:rPr lang="fa-IR" sz="2700" dirty="0">
                <a:cs typeface="B Zar" panose="00000400000000000000" pitchFamily="2" charset="-78"/>
              </a:rPr>
            </a:br>
            <a:br>
              <a:rPr lang="en-US" sz="2700" dirty="0">
                <a:cs typeface="B Zar" panose="00000400000000000000" pitchFamily="2" charset="-78"/>
              </a:rPr>
            </a:br>
            <a:br>
              <a:rPr lang="en-US" sz="2700" dirty="0">
                <a:cs typeface="B Zar" panose="00000400000000000000" pitchFamily="2" charset="-78"/>
              </a:rPr>
            </a:br>
            <a:br>
              <a:rPr lang="en-US" sz="2700" dirty="0">
                <a:cs typeface="B Zar" panose="00000400000000000000" pitchFamily="2" charset="-78"/>
              </a:rPr>
            </a:br>
            <a:br>
              <a:rPr lang="fa-IR" sz="2700" dirty="0">
                <a:cs typeface="B Zar" panose="00000400000000000000" pitchFamily="2" charset="-78"/>
              </a:rPr>
            </a:br>
            <a:r>
              <a:rPr lang="fa-IR" sz="2700" b="1" dirty="0">
                <a:solidFill>
                  <a:srgbClr val="7030A0"/>
                </a:solidFill>
                <a:cs typeface="B Zar" panose="00000400000000000000" pitchFamily="2" charset="-78"/>
              </a:rPr>
              <a:t>درس: اصول و روش های تدریس</a:t>
            </a:r>
            <a:endParaRPr lang="en-GB" sz="2700" b="1" dirty="0">
              <a:solidFill>
                <a:srgbClr val="0070C0"/>
              </a:solidFill>
              <a:cs typeface="B Zar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04EED-1AF9-4C56-85F5-712F556FD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625" y="3623181"/>
            <a:ext cx="6249738" cy="1458185"/>
          </a:xfrm>
        </p:spPr>
        <p:txBody>
          <a:bodyPr>
            <a:normAutofit fontScale="25000" lnSpcReduction="20000"/>
          </a:bodyPr>
          <a:lstStyle/>
          <a:p>
            <a:endParaRPr lang="fa-IR" b="1">
              <a:solidFill>
                <a:srgbClr val="FF0000"/>
              </a:solidFill>
            </a:endParaRPr>
          </a:p>
          <a:p>
            <a:endParaRPr lang="fa-IR" b="1">
              <a:solidFill>
                <a:srgbClr val="FF0000"/>
              </a:solidFill>
            </a:endParaRPr>
          </a:p>
          <a:p>
            <a:pPr algn="ctr"/>
            <a:r>
              <a:rPr lang="fa-IR" sz="9600" b="1">
                <a:solidFill>
                  <a:srgbClr val="FF0000"/>
                </a:solidFill>
                <a:cs typeface="B Zar" panose="00000400000000000000" pitchFamily="2" charset="-78"/>
              </a:rPr>
              <a:t>جلسه 11 </a:t>
            </a:r>
            <a:r>
              <a:rPr lang="en-US" sz="9600" b="1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9600" b="1">
                <a:solidFill>
                  <a:srgbClr val="FF0000"/>
                </a:solidFill>
                <a:cs typeface="B Zar" panose="00000400000000000000" pitchFamily="2" charset="-78"/>
              </a:rPr>
              <a:t>تحلیل و آموزش </a:t>
            </a:r>
            <a:endParaRPr lang="fa-IR" sz="4400" b="1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/>
            <a:endParaRPr lang="fa-IR" b="1">
              <a:solidFill>
                <a:srgbClr val="FF0000"/>
              </a:solidFill>
            </a:endParaRPr>
          </a:p>
          <a:p>
            <a:pPr algn="ctr"/>
            <a:r>
              <a:rPr lang="fa-IR" sz="3000" b="1"/>
              <a:t>  </a:t>
            </a:r>
          </a:p>
          <a:p>
            <a:pPr algn="ctr"/>
            <a:r>
              <a:rPr lang="fa-IR" sz="7200" b="1">
                <a:solidFill>
                  <a:srgbClr val="002060"/>
                </a:solidFill>
                <a:cs typeface="B Zar" panose="00000400000000000000" pitchFamily="2" charset="-78"/>
              </a:rPr>
              <a:t>مدرس : دکتر مددلو عضو هیئت علمی دانشگاه فرهنگیان – واحد خوی</a:t>
            </a:r>
            <a:endParaRPr lang="en-GB" sz="4000" b="1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D579F-86B1-483A-B187-72DFAAA7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402" y="2364210"/>
            <a:ext cx="1656184" cy="1458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8DA6D-1B59-4330-9763-62AE4E2CD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3623180"/>
            <a:ext cx="1008112" cy="9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9"/>
    </mc:Choice>
    <mc:Fallback xmlns="">
      <p:transition spd="slow" advTm="87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51F013F-7988-4578-ACF9-A07FBD9B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10D1BDB-0943-431F-8B91-E4D5167F6CCA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388098" name="Text Box 2">
            <a:extLst>
              <a:ext uri="{FF2B5EF4-FFF2-40B4-BE49-F238E27FC236}">
                <a16:creationId xmlns:a16="http://schemas.microsoft.com/office/drawing/2014/main" id="{378B1FE9-3BFF-485D-B068-12F4244DB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5691188"/>
            <a:ext cx="51117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a-IR" sz="4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نمودار ارتباط تسلسلي هدفها </a:t>
            </a:r>
            <a:endParaRPr lang="en-US" sz="440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D05A2A-2A18-4362-A7AA-FC60C65197F3}"/>
              </a:ext>
            </a:extLst>
          </p:cNvPr>
          <p:cNvGrpSpPr>
            <a:grpSpLocks/>
          </p:cNvGrpSpPr>
          <p:nvPr/>
        </p:nvGrpSpPr>
        <p:grpSpPr bwMode="auto">
          <a:xfrm>
            <a:off x="4079876" y="404813"/>
            <a:ext cx="4824413" cy="4991100"/>
            <a:chOff x="1610" y="255"/>
            <a:chExt cx="3039" cy="3144"/>
          </a:xfrm>
        </p:grpSpPr>
        <p:sp>
          <p:nvSpPr>
            <p:cNvPr id="388100" name="Text Box 4">
              <a:extLst>
                <a:ext uri="{FF2B5EF4-FFF2-40B4-BE49-F238E27FC236}">
                  <a16:creationId xmlns:a16="http://schemas.microsoft.com/office/drawing/2014/main" id="{FACF53E9-F36C-436B-A7A9-40205FC619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55"/>
              <a:ext cx="2948" cy="485"/>
            </a:xfrm>
            <a:prstGeom prst="rect">
              <a:avLst/>
            </a:prstGeom>
            <a:noFill/>
            <a:ln w="57150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1" eaLnBrk="1" hangingPunct="1">
                <a:spcBef>
                  <a:spcPct val="50000"/>
                </a:spcBef>
                <a:defRPr/>
              </a:pPr>
              <a:r>
                <a:rPr lang="fa-IR" sz="4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هدف اجرايي نهايي </a:t>
              </a:r>
              <a:endParaRPr lang="en-US" sz="4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88101" name="Text Box 5">
              <a:extLst>
                <a:ext uri="{FF2B5EF4-FFF2-40B4-BE49-F238E27FC236}">
                  <a16:creationId xmlns:a16="http://schemas.microsoft.com/office/drawing/2014/main" id="{0C1983B5-7A07-40E4-BE14-57FF5CA42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1100"/>
              <a:ext cx="2948" cy="911"/>
            </a:xfrm>
            <a:prstGeom prst="rect">
              <a:avLst/>
            </a:prstGeom>
            <a:noFill/>
            <a:ln w="57150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1" eaLnBrk="1" hangingPunct="1">
                <a:spcBef>
                  <a:spcPct val="50000"/>
                </a:spcBef>
                <a:defRPr/>
              </a:pPr>
              <a:r>
                <a:rPr lang="fa-IR" sz="4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هدف اجرايي مرحله اي 3 </a:t>
              </a:r>
              <a:endParaRPr lang="en-US" sz="4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88102" name="Text Box 6">
              <a:extLst>
                <a:ext uri="{FF2B5EF4-FFF2-40B4-BE49-F238E27FC236}">
                  <a16:creationId xmlns:a16="http://schemas.microsoft.com/office/drawing/2014/main" id="{B72BBE63-596F-4B83-B985-AEEAD27C4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0" y="2007"/>
              <a:ext cx="2948" cy="911"/>
            </a:xfrm>
            <a:prstGeom prst="rect">
              <a:avLst/>
            </a:prstGeom>
            <a:noFill/>
            <a:ln w="57150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1" eaLnBrk="1" hangingPunct="1">
                <a:spcBef>
                  <a:spcPct val="50000"/>
                </a:spcBef>
                <a:defRPr/>
              </a:pPr>
              <a:r>
                <a:rPr lang="fa-IR" sz="4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هدف اجرايي مرحله اي2</a:t>
              </a:r>
              <a:endParaRPr lang="en-US" sz="4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88103" name="Text Box 7">
              <a:extLst>
                <a:ext uri="{FF2B5EF4-FFF2-40B4-BE49-F238E27FC236}">
                  <a16:creationId xmlns:a16="http://schemas.microsoft.com/office/drawing/2014/main" id="{C7AE7359-B555-4842-B17E-CA9F2EAFE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0" y="2914"/>
              <a:ext cx="2948" cy="485"/>
            </a:xfrm>
            <a:prstGeom prst="rect">
              <a:avLst/>
            </a:prstGeom>
            <a:noFill/>
            <a:ln w="57150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 sz="4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هدف اجرايي مرحله  1</a:t>
              </a:r>
              <a:endParaRPr lang="en-US" sz="4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88104" name="Line 8">
              <a:extLst>
                <a:ext uri="{FF2B5EF4-FFF2-40B4-BE49-F238E27FC236}">
                  <a16:creationId xmlns:a16="http://schemas.microsoft.com/office/drawing/2014/main" id="{07FDCD12-D0B7-42B0-8814-2A9F9C68B5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1" y="2523"/>
              <a:ext cx="0" cy="363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8105" name="Line 9">
              <a:extLst>
                <a:ext uri="{FF2B5EF4-FFF2-40B4-BE49-F238E27FC236}">
                  <a16:creationId xmlns:a16="http://schemas.microsoft.com/office/drawing/2014/main" id="{83871807-3496-402A-A942-056CB83D1B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1" y="1616"/>
              <a:ext cx="0" cy="408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8106" name="Line 10">
              <a:extLst>
                <a:ext uri="{FF2B5EF4-FFF2-40B4-BE49-F238E27FC236}">
                  <a16:creationId xmlns:a16="http://schemas.microsoft.com/office/drawing/2014/main" id="{3ED84DDF-DEBF-4CC3-9FBC-3D5B2E0C45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1" y="845"/>
              <a:ext cx="0" cy="226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CA08DE-EE3D-481D-A195-C14086086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80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>
            <a:extLst>
              <a:ext uri="{FF2B5EF4-FFF2-40B4-BE49-F238E27FC236}">
                <a16:creationId xmlns:a16="http://schemas.microsoft.com/office/drawing/2014/main" id="{6B9BD22C-2FD9-4C18-A0D8-93EA98846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1"/>
            <a:ext cx="8229600" cy="6000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نمودار ارتباط همتراز هدفها </a:t>
            </a:r>
            <a:endParaRPr lang="en-US" sz="40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0A1499-800B-4FAE-A04B-DAD2C3F3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93B9427-06AD-45E9-B471-FFBC650407EA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grpSp>
        <p:nvGrpSpPr>
          <p:cNvPr id="3" name="Organization Chart 3">
            <a:extLst>
              <a:ext uri="{FF2B5EF4-FFF2-40B4-BE49-F238E27FC236}">
                <a16:creationId xmlns:a16="http://schemas.microsoft.com/office/drawing/2014/main" id="{ABC8BEF4-830B-4243-9CB3-84DA781228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76413" y="1341439"/>
            <a:ext cx="8640762" cy="5183187"/>
            <a:chOff x="272" y="1223"/>
            <a:chExt cx="4896" cy="720"/>
          </a:xfrm>
        </p:grpSpPr>
        <p:cxnSp>
          <p:nvCxnSpPr>
            <p:cNvPr id="1028" name="_s1028">
              <a:extLst>
                <a:ext uri="{FF2B5EF4-FFF2-40B4-BE49-F238E27FC236}">
                  <a16:creationId xmlns:a16="http://schemas.microsoft.com/office/drawing/2014/main" id="{40256B4F-292A-4097-B95C-3B584D3FAF36}"/>
                </a:ext>
              </a:extLst>
            </p:cNvPr>
            <p:cNvCxnSpPr>
              <a:cxnSpLocks noChangeShapeType="1"/>
              <a:stCxn id="10" idx="0"/>
              <a:endCxn id="5" idx="2"/>
            </p:cNvCxnSpPr>
            <p:nvPr/>
          </p:nvCxnSpPr>
          <p:spPr bwMode="auto">
            <a:xfrm rot="5400000" flipH="1">
              <a:off x="3656" y="575"/>
              <a:ext cx="144" cy="2016"/>
            </a:xfrm>
            <a:prstGeom prst="bentConnector3">
              <a:avLst>
                <a:gd name="adj1" fmla="val 1102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>
              <a:extLst>
                <a:ext uri="{FF2B5EF4-FFF2-40B4-BE49-F238E27FC236}">
                  <a16:creationId xmlns:a16="http://schemas.microsoft.com/office/drawing/2014/main" id="{B839B5FB-6146-42B1-84CD-A1D6BC47DBB1}"/>
                </a:ext>
              </a:extLst>
            </p:cNvPr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>
              <a:off x="3152" y="1079"/>
              <a:ext cx="144" cy="1008"/>
            </a:xfrm>
            <a:prstGeom prst="bentConnector3">
              <a:avLst>
                <a:gd name="adj1" fmla="val 1102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>
              <a:extLst>
                <a:ext uri="{FF2B5EF4-FFF2-40B4-BE49-F238E27FC236}">
                  <a16:creationId xmlns:a16="http://schemas.microsoft.com/office/drawing/2014/main" id="{CF998FA3-257B-4D95-AEBB-C3E41D2BD8B0}"/>
                </a:ext>
              </a:extLst>
            </p:cNvPr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16200000">
              <a:off x="2649" y="1582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>
              <a:extLst>
                <a:ext uri="{FF2B5EF4-FFF2-40B4-BE49-F238E27FC236}">
                  <a16:creationId xmlns:a16="http://schemas.microsoft.com/office/drawing/2014/main" id="{BA89D8FE-F824-485E-83D6-765B6A25267E}"/>
                </a:ext>
              </a:extLst>
            </p:cNvPr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16200000">
              <a:off x="2144" y="1079"/>
              <a:ext cx="144" cy="1008"/>
            </a:xfrm>
            <a:prstGeom prst="bentConnector3">
              <a:avLst>
                <a:gd name="adj1" fmla="val 1102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_s1032">
              <a:extLst>
                <a:ext uri="{FF2B5EF4-FFF2-40B4-BE49-F238E27FC236}">
                  <a16:creationId xmlns:a16="http://schemas.microsoft.com/office/drawing/2014/main" id="{5E5B8A6D-4E34-4CDF-B087-9284061EF52E}"/>
                </a:ext>
              </a:extLst>
            </p:cNvPr>
            <p:cNvCxnSpPr>
              <a:cxnSpLocks noChangeShapeType="1"/>
              <a:stCxn id="6" idx="0"/>
              <a:endCxn id="5" idx="2"/>
            </p:cNvCxnSpPr>
            <p:nvPr/>
          </p:nvCxnSpPr>
          <p:spPr bwMode="auto">
            <a:xfrm rot="16200000">
              <a:off x="1641" y="575"/>
              <a:ext cx="144" cy="2015"/>
            </a:xfrm>
            <a:prstGeom prst="bentConnector3">
              <a:avLst>
                <a:gd name="adj1" fmla="val 1102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_s1033">
              <a:extLst>
                <a:ext uri="{FF2B5EF4-FFF2-40B4-BE49-F238E27FC236}">
                  <a16:creationId xmlns:a16="http://schemas.microsoft.com/office/drawing/2014/main" id="{2E830DF8-6927-4028-BBAA-9AC2540C1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122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نهايي</a:t>
              </a:r>
              <a:endParaRPr kumimoji="0" lang="en-US" altLang="en-US" sz="29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6" name="_s1034">
              <a:extLst>
                <a:ext uri="{FF2B5EF4-FFF2-40B4-BE49-F238E27FC236}">
                  <a16:creationId xmlns:a16="http://schemas.microsoft.com/office/drawing/2014/main" id="{773D5637-452B-4AE9-AACD-1F7A9FB24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165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29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7" name="_s1035">
              <a:extLst>
                <a:ext uri="{FF2B5EF4-FFF2-40B4-BE49-F238E27FC236}">
                  <a16:creationId xmlns:a16="http://schemas.microsoft.com/office/drawing/2014/main" id="{5A9A91E4-E6AD-413E-A378-DD35BCAE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165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29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8" name="_s1036">
              <a:extLst>
                <a:ext uri="{FF2B5EF4-FFF2-40B4-BE49-F238E27FC236}">
                  <a16:creationId xmlns:a16="http://schemas.microsoft.com/office/drawing/2014/main" id="{C0D06FE1-2384-4153-B0C0-98B4A7820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165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29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9" name="_s1037">
              <a:extLst>
                <a:ext uri="{FF2B5EF4-FFF2-40B4-BE49-F238E27FC236}">
                  <a16:creationId xmlns:a16="http://schemas.microsoft.com/office/drawing/2014/main" id="{AE7000A4-C5FC-4DFD-874B-2B35C82FA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6" y="165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29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0" name="_s1038">
              <a:extLst>
                <a:ext uri="{FF2B5EF4-FFF2-40B4-BE49-F238E27FC236}">
                  <a16:creationId xmlns:a16="http://schemas.microsoft.com/office/drawing/2014/main" id="{4104A2A4-B5E0-4756-8D74-F65DA8A65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165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29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 </a:t>
              </a:r>
              <a:endParaRPr kumimoji="0" lang="en-US" altLang="en-US" sz="29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CA705C-8DDE-421A-B815-00EA54206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8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9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:a16="http://schemas.microsoft.com/office/drawing/2014/main" id="{07BC579E-0B5C-49D7-87A0-3B841FCDD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1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نمودار ارتباط تركيبي هدفها </a:t>
            </a:r>
            <a:endParaRPr lang="en-US" sz="40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7653F3-B2DF-4760-ACDE-58D01941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0B3D65B-595E-4A85-99B9-9D258E17F006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grpSp>
        <p:nvGrpSpPr>
          <p:cNvPr id="3" name="Organization Chart 3">
            <a:extLst>
              <a:ext uri="{FF2B5EF4-FFF2-40B4-BE49-F238E27FC236}">
                <a16:creationId xmlns:a16="http://schemas.microsoft.com/office/drawing/2014/main" id="{70A1D5C1-438D-4847-87D9-669A99C27F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7850" y="1081089"/>
            <a:ext cx="8496300" cy="5443537"/>
            <a:chOff x="272" y="681"/>
            <a:chExt cx="3888" cy="1152"/>
          </a:xfrm>
        </p:grpSpPr>
        <p:cxnSp>
          <p:nvCxnSpPr>
            <p:cNvPr id="2052" name="_s2052">
              <a:extLst>
                <a:ext uri="{FF2B5EF4-FFF2-40B4-BE49-F238E27FC236}">
                  <a16:creationId xmlns:a16="http://schemas.microsoft.com/office/drawing/2014/main" id="{E3584B34-7308-46CB-93D6-C43F646C948E}"/>
                </a:ext>
              </a:extLst>
            </p:cNvPr>
            <p:cNvCxnSpPr>
              <a:cxnSpLocks noChangeShapeType="1"/>
              <a:stCxn id="11" idx="0"/>
              <a:endCxn id="7" idx="2"/>
            </p:cNvCxnSpPr>
            <p:nvPr/>
          </p:nvCxnSpPr>
          <p:spPr bwMode="auto">
            <a:xfrm rot="5400000" flipH="1">
              <a:off x="3404" y="1221"/>
              <a:ext cx="144" cy="504"/>
            </a:xfrm>
            <a:prstGeom prst="bentConnector3">
              <a:avLst>
                <a:gd name="adj1" fmla="val 1678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>
              <a:extLst>
                <a:ext uri="{FF2B5EF4-FFF2-40B4-BE49-F238E27FC236}">
                  <a16:creationId xmlns:a16="http://schemas.microsoft.com/office/drawing/2014/main" id="{D1D404E1-A996-4405-A198-CA4855611FD6}"/>
                </a:ext>
              </a:extLst>
            </p:cNvPr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16200000">
              <a:off x="2900" y="1221"/>
              <a:ext cx="144" cy="504"/>
            </a:xfrm>
            <a:prstGeom prst="bentConnector3">
              <a:avLst>
                <a:gd name="adj1" fmla="val 1678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>
              <a:extLst>
                <a:ext uri="{FF2B5EF4-FFF2-40B4-BE49-F238E27FC236}">
                  <a16:creationId xmlns:a16="http://schemas.microsoft.com/office/drawing/2014/main" id="{E03FCE08-483F-4797-B66F-BD785987A690}"/>
                </a:ext>
              </a:extLst>
            </p:cNvPr>
            <p:cNvCxnSpPr>
              <a:cxnSpLocks noChangeShapeType="1"/>
              <a:stCxn id="9" idx="0"/>
              <a:endCxn id="6" idx="2"/>
            </p:cNvCxnSpPr>
            <p:nvPr/>
          </p:nvCxnSpPr>
          <p:spPr bwMode="auto">
            <a:xfrm rot="5400000" flipH="1">
              <a:off x="1389" y="1220"/>
              <a:ext cx="144" cy="505"/>
            </a:xfrm>
            <a:prstGeom prst="bentConnector3">
              <a:avLst>
                <a:gd name="adj1" fmla="val 1678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5" name="_s2055">
              <a:extLst>
                <a:ext uri="{FF2B5EF4-FFF2-40B4-BE49-F238E27FC236}">
                  <a16:creationId xmlns:a16="http://schemas.microsoft.com/office/drawing/2014/main" id="{35D4080D-7D78-431F-AD9E-E40539048D8F}"/>
                </a:ext>
              </a:extLst>
            </p:cNvPr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16200000">
              <a:off x="884" y="1221"/>
              <a:ext cx="144" cy="504"/>
            </a:xfrm>
            <a:prstGeom prst="bentConnector3">
              <a:avLst>
                <a:gd name="adj1" fmla="val 1678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6" name="_s2056">
              <a:extLst>
                <a:ext uri="{FF2B5EF4-FFF2-40B4-BE49-F238E27FC236}">
                  <a16:creationId xmlns:a16="http://schemas.microsoft.com/office/drawing/2014/main" id="{B78E0CAA-35C2-44F3-BAEF-42ACB93A97A0}"/>
                </a:ext>
              </a:extLst>
            </p:cNvPr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5400000" flipH="1">
              <a:off x="2648" y="537"/>
              <a:ext cx="144" cy="1008"/>
            </a:xfrm>
            <a:prstGeom prst="bentConnector3">
              <a:avLst>
                <a:gd name="adj1" fmla="val 1678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7" name="_s2057">
              <a:extLst>
                <a:ext uri="{FF2B5EF4-FFF2-40B4-BE49-F238E27FC236}">
                  <a16:creationId xmlns:a16="http://schemas.microsoft.com/office/drawing/2014/main" id="{48789CB3-562F-4B2B-B6AB-5008A7EA81ED}"/>
                </a:ext>
              </a:extLst>
            </p:cNvPr>
            <p:cNvCxnSpPr>
              <a:cxnSpLocks noChangeShapeType="1"/>
              <a:stCxn id="6" idx="0"/>
              <a:endCxn id="5" idx="2"/>
            </p:cNvCxnSpPr>
            <p:nvPr/>
          </p:nvCxnSpPr>
          <p:spPr bwMode="auto">
            <a:xfrm rot="16200000">
              <a:off x="1640" y="537"/>
              <a:ext cx="144" cy="1008"/>
            </a:xfrm>
            <a:prstGeom prst="bentConnector3">
              <a:avLst>
                <a:gd name="adj1" fmla="val 1678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_s2058">
              <a:extLst>
                <a:ext uri="{FF2B5EF4-FFF2-40B4-BE49-F238E27FC236}">
                  <a16:creationId xmlns:a16="http://schemas.microsoft.com/office/drawing/2014/main" id="{7B928C2A-F75A-419E-B8E7-43A839086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" y="68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نهايي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6" name="_s2059">
              <a:extLst>
                <a:ext uri="{FF2B5EF4-FFF2-40B4-BE49-F238E27FC236}">
                  <a16:creationId xmlns:a16="http://schemas.microsoft.com/office/drawing/2014/main" id="{6CB3D17B-63F3-4111-9BE3-954730B06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11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7" name="_s2060">
              <a:extLst>
                <a:ext uri="{FF2B5EF4-FFF2-40B4-BE49-F238E27FC236}">
                  <a16:creationId xmlns:a16="http://schemas.microsoft.com/office/drawing/2014/main" id="{66409BE0-4A04-4EA5-A135-CB524C5E1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" y="111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8" name="_s2061">
              <a:extLst>
                <a:ext uri="{FF2B5EF4-FFF2-40B4-BE49-F238E27FC236}">
                  <a16:creationId xmlns:a16="http://schemas.microsoft.com/office/drawing/2014/main" id="{708548A9-0E2B-475A-BAC9-FFC7B0657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154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9" name="_s2062">
              <a:extLst>
                <a:ext uri="{FF2B5EF4-FFF2-40B4-BE49-F238E27FC236}">
                  <a16:creationId xmlns:a16="http://schemas.microsoft.com/office/drawing/2014/main" id="{8EC17F97-AC03-44E8-966C-A6ECED366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154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0" name="_s2063">
              <a:extLst>
                <a:ext uri="{FF2B5EF4-FFF2-40B4-BE49-F238E27FC236}">
                  <a16:creationId xmlns:a16="http://schemas.microsoft.com/office/drawing/2014/main" id="{FB0D3992-1CB0-4525-BEFA-604F5FA0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154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1" name="_s2064">
              <a:extLst>
                <a:ext uri="{FF2B5EF4-FFF2-40B4-BE49-F238E27FC236}">
                  <a16:creationId xmlns:a16="http://schemas.microsoft.com/office/drawing/2014/main" id="{41AE7DDA-7A90-4D42-BD7E-89C3973FD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6" y="154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هدف اجرايي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altLang="en-US" sz="3200" b="0" i="0" u="none" strike="noStrike" cap="none" normalizeH="0" baseline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cs typeface="B Nazanin" panose="00000400000000000000" pitchFamily="2" charset="-78"/>
                </a:rPr>
                <a:t> مرحله اي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B Nazanin" panose="00000400000000000000" pitchFamily="2" charset="-78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C752BC-337B-4BE6-9005-C380BD73F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01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extLst>
              <a:ext uri="{FF2B5EF4-FFF2-40B4-BE49-F238E27FC236}">
                <a16:creationId xmlns:a16="http://schemas.microsoft.com/office/drawing/2014/main" id="{4E0D9318-7E36-489C-A4BF-18608D4AB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1968500"/>
          </a:xfrm>
        </p:spPr>
        <p:txBody>
          <a:bodyPr/>
          <a:lstStyle/>
          <a:p>
            <a:pPr eaLnBrk="1" hangingPunct="1">
              <a:defRPr/>
            </a:pPr>
            <a:r>
              <a:rPr lang="fa-IR" sz="5400">
                <a:solidFill>
                  <a:srgbClr val="66FF33"/>
                </a:solidFill>
                <a:cs typeface="B Nazanin" pitchFamily="2" charset="-78"/>
              </a:rPr>
              <a:t>فصل هفتم </a:t>
            </a:r>
            <a:br>
              <a:rPr lang="fa-IR" sz="5400">
                <a:solidFill>
                  <a:srgbClr val="66FF33"/>
                </a:solidFill>
                <a:cs typeface="B Nazanin" pitchFamily="2" charset="-78"/>
              </a:rPr>
            </a:br>
            <a:r>
              <a:rPr lang="fa-IR" sz="5400">
                <a:solidFill>
                  <a:srgbClr val="66FF33"/>
                </a:solidFill>
                <a:cs typeface="B Nazanin" pitchFamily="2" charset="-78"/>
              </a:rPr>
              <a:t>محتوا، روش، وسيله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63EE6562-8932-49CF-818F-E7EC428CA6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708276"/>
            <a:ext cx="8229600" cy="3387725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پس از مطالعه اين فصل دانشجو بايد بتواند مفاهيم زير را تعريف ، تحليل ، توضيح و مقايسه نمايد :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محتوا ، روش ، وسيله ( وسيله آموزشي ) 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AC0EE2-DE60-4AD2-9196-FE117673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BFB34A0-D29A-45F1-BCBC-E18BF097BCC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1793A7-6308-4EF3-AC26-69725CE58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9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1170" grpId="0"/>
      <p:bldP spid="39117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>
            <a:extLst>
              <a:ext uri="{FF2B5EF4-FFF2-40B4-BE49-F238E27FC236}">
                <a16:creationId xmlns:a16="http://schemas.microsoft.com/office/drawing/2014/main" id="{0C3F4AC2-B46F-40DC-B21C-2E64155BB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5400">
                <a:solidFill>
                  <a:srgbClr val="66FF33"/>
                </a:solidFill>
                <a:cs typeface="B Nazanin" pitchFamily="2" charset="-78"/>
              </a:rPr>
              <a:t>محتوا </a:t>
            </a:r>
            <a:endParaRPr lang="en-US" sz="54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D79FF2BC-64BA-4BCC-8EC5-D8DE3C4741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اصول و مفاهيمي هستند كه به شاگردان ارائه مي شوند تا ورود آنان را به فعاليتهاي آموزشي، ميسر و رسيدن آنان را به هدفهاي اجرايي امكان پذير سازد . 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تهيه و تنظيم محتوا در ايران به عهده « دفتر تحقيقات و برنامه ريزي و تأليف كتابهاي درسي » وزارت آموزش و پرورش است 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92F6119-8C13-4FAE-88C2-443853F5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C6E0580-2EEF-4F94-95BD-BF6556ECEAA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15957D-69D5-4CEF-B4F3-120FFDE90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2194" grpId="0"/>
      <p:bldP spid="39219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>
            <a:extLst>
              <a:ext uri="{FF2B5EF4-FFF2-40B4-BE49-F238E27FC236}">
                <a16:creationId xmlns:a16="http://schemas.microsoft.com/office/drawing/2014/main" id="{72708100-DA78-4E2E-A223-7A23DD8AA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شيوه هاي تجزيه و تحليل محتوا بايد داراي چهار خصلت باشد :</a:t>
            </a: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 </a:t>
            </a:r>
            <a:endParaRPr lang="en-US" sz="40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93219" name="Rectangle 3">
            <a:extLst>
              <a:ext uri="{FF2B5EF4-FFF2-40B4-BE49-F238E27FC236}">
                <a16:creationId xmlns:a16="http://schemas.microsoft.com/office/drawing/2014/main" id="{AA93E539-AFC3-49B6-8F65-D1B0CD9591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ç"/>
              <a:defRPr/>
            </a:pPr>
            <a:r>
              <a:rPr lang="fa-IR" sz="4400">
                <a:cs typeface="B Nazanin" pitchFamily="2" charset="-78"/>
              </a:rPr>
              <a:t> </a:t>
            </a: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عيني بودن </a:t>
            </a:r>
          </a:p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ç"/>
              <a:defRPr/>
            </a:pP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 منظم بودن </a:t>
            </a:r>
          </a:p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ç"/>
              <a:defRPr/>
            </a:pP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 آشكار بودن </a:t>
            </a:r>
          </a:p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ç"/>
              <a:defRPr/>
            </a:pP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 مقداري بودن </a:t>
            </a:r>
            <a:endParaRPr lang="en-US" sz="44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B0BA0B-02F6-46E0-B0C0-C945BE90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D9BB07F-D91E-45D8-B6E1-7EF441B1D815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8" grpId="0"/>
      <p:bldP spid="3932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>
            <a:extLst>
              <a:ext uri="{FF2B5EF4-FFF2-40B4-BE49-F238E27FC236}">
                <a16:creationId xmlns:a16="http://schemas.microsoft.com/office/drawing/2014/main" id="{8DF4C4A4-285A-4630-8EF2-3F5923B15F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8" y="908050"/>
            <a:ext cx="8964612" cy="518795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Char char="£"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عيني بودن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:يعني بررسيهاي انجام شده محتوا قابل بازبيني وبازسازي باشند .</a:t>
            </a:r>
          </a:p>
          <a:p>
            <a:pPr algn="justLow" rtl="1" eaLnBrk="1" hangingPunct="1">
              <a:buFont typeface="Wingdings" panose="05000000000000000000" pitchFamily="2" charset="2"/>
              <a:buChar char="£"/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منظم بودن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: يعني تمام عناصرموجود در محتوا مورد توجه قرارگيرد .</a:t>
            </a:r>
          </a:p>
          <a:p>
            <a:pPr algn="justLow" rtl="1" eaLnBrk="1" hangingPunct="1">
              <a:buFont typeface="Wingdings" panose="05000000000000000000" pitchFamily="2" charset="2"/>
              <a:buChar char="£"/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آشكار بودن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: يعني به متن پيام آشكارا توجه شود و  استنباطهاي شخصي و پيشداوري هاي فردي تحليل گر دربارة محتوا ، مورد نظر قرار نگيرد .</a:t>
            </a:r>
          </a:p>
          <a:p>
            <a:pPr algn="justLow" rtl="1" eaLnBrk="1" hangingPunct="1">
              <a:buFont typeface="Wingdings" panose="05000000000000000000" pitchFamily="2" charset="2"/>
              <a:buChar char="£"/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مقداري بودن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: يعني تحليلگر بايد معلوم كند چه كلمات ، مضامين و نمادهايي بيش از همه در متن تكرار شده است .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E2F2306-C5B0-4C29-8714-5CF03C04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D440079-2AAB-4F0D-8F53-37FBB6E37BB1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16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>
            <a:extLst>
              <a:ext uri="{FF2B5EF4-FFF2-40B4-BE49-F238E27FC236}">
                <a16:creationId xmlns:a16="http://schemas.microsoft.com/office/drawing/2014/main" id="{1620ACA3-D6AE-430A-B6F0-BEFA383852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800">
                <a:solidFill>
                  <a:srgbClr val="66FF33"/>
                </a:solidFill>
                <a:cs typeface="B Nazanin" pitchFamily="2" charset="-78"/>
              </a:rPr>
              <a:t>مراحل تجزيه و تحليل محتوا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E0A9447E-8505-41C1-9DA9-082F3A5761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algn="r" rtl="1">
              <a:buClr>
                <a:srgbClr val="FF0066"/>
              </a:buClr>
              <a:buSzPct val="8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مشخص ساختن هدف تحليل. </a:t>
            </a:r>
          </a:p>
          <a:p>
            <a:pPr marL="609600" indent="-609600" algn="r" rtl="1">
              <a:buClr>
                <a:srgbClr val="FF0066"/>
              </a:buClr>
              <a:buSzPct val="8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جمع آوري نمونه هاي مورد تحليل .</a:t>
            </a:r>
          </a:p>
          <a:p>
            <a:pPr marL="609600" indent="-609600" algn="r" rtl="1">
              <a:buClr>
                <a:srgbClr val="FF0066"/>
              </a:buClr>
              <a:buSzPct val="8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تقسيم مجموعه مورد بررسي به واحدهاي مختلف. </a:t>
            </a:r>
          </a:p>
          <a:p>
            <a:pPr marL="609600" indent="-609600" algn="r" rtl="1">
              <a:buClr>
                <a:srgbClr val="FF0066"/>
              </a:buClr>
              <a:buSzPct val="8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طبقه بندي واحدها. </a:t>
            </a:r>
          </a:p>
          <a:p>
            <a:pPr marL="609600" indent="-609600" algn="r" rtl="1">
              <a:buClr>
                <a:srgbClr val="FF0066"/>
              </a:buClr>
              <a:buSzPct val="8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ارزيابي عيني طبقه ها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BDAE57-051B-4CE6-AC7F-D562E673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12D27044-DE04-4EB5-8BE5-2D417E40763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9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6" grpId="0"/>
      <p:bldP spid="3952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>
            <a:extLst>
              <a:ext uri="{FF2B5EF4-FFF2-40B4-BE49-F238E27FC236}">
                <a16:creationId xmlns:a16="http://schemas.microsoft.com/office/drawing/2014/main" id="{7498B743-0418-40EC-BA74-8176C96BA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اصولي كه در تهيه و تنظيم محتواي آموزشي بايد مورد نظر گرفته شود :</a:t>
            </a:r>
            <a:endParaRPr lang="en-US" sz="40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96291" name="Rectangle 3">
            <a:extLst>
              <a:ext uri="{FF2B5EF4-FFF2-40B4-BE49-F238E27FC236}">
                <a16:creationId xmlns:a16="http://schemas.microsoft.com/office/drawing/2014/main" id="{EE644031-1312-4EA4-8E4B-90ADAB140F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ميزان علاقه رغبت و توانايي شاگردان. 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مفاهيم ، اصول و قوانين هر علم. 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ساخت علوم مختلف. 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توالي مطالب. 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تازگي موضوع .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ميراث فرهنگي.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9C5EBA-5D8B-4AD4-8C6F-4E68DABC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A095436-1C31-420E-830D-1DD9443AE950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18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6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6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6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9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96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96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0" grpId="0"/>
      <p:bldP spid="3962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>
            <a:extLst>
              <a:ext uri="{FF2B5EF4-FFF2-40B4-BE49-F238E27FC236}">
                <a16:creationId xmlns:a16="http://schemas.microsoft.com/office/drawing/2014/main" id="{5F93D527-28F2-486A-A417-4DF5E1289A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125538"/>
            <a:ext cx="8229600" cy="4970462"/>
          </a:xfrm>
        </p:spPr>
        <p:txBody>
          <a:bodyPr/>
          <a:lstStyle/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پروراندن مفاهيم اساسي و روشها.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ارتباط با مسائل روز. 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انطباق با زمان آموزش. 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پايه اي براي آموزش مداوم. </a:t>
            </a:r>
          </a:p>
          <a:p>
            <a:pPr algn="r" rtl="1" eaLnBrk="1" hangingPunct="1">
              <a:buClr>
                <a:srgbClr val="FFFF00"/>
              </a:buClr>
              <a:buSzTx/>
              <a:buFont typeface="Wingdings 2" pitchFamily="18" charset="2"/>
              <a:buChar char="ï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فرصت مناسب براي فعاليتهاي يادگيري چند گانه.</a:t>
            </a:r>
            <a:r>
              <a:rPr lang="fa-IR" sz="4000">
                <a:cs typeface="B Nazanin" pitchFamily="2" charset="-78"/>
              </a:rPr>
              <a:t>  </a:t>
            </a:r>
            <a:endParaRPr lang="en-US" sz="4000"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71837CD-9B8D-41CA-9B43-6FC21DF8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60A967B-3700-4440-9950-697316837566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19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7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7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7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7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97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97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7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7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7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7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7A4D9894-FFFD-4966-8F01-E0329502D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2471738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sz="8000" dirty="0">
                <a:solidFill>
                  <a:srgbClr val="66FF66"/>
                </a:solidFill>
                <a:cs typeface="B Nazanin" pitchFamily="2" charset="-78"/>
              </a:rPr>
              <a:t>فصل ششم</a:t>
            </a:r>
            <a:br>
              <a:rPr lang="fa-IR" dirty="0">
                <a:cs typeface="B Nazanin" pitchFamily="2" charset="-78"/>
              </a:rPr>
            </a:br>
            <a:r>
              <a:rPr lang="fa-IR" sz="6600" dirty="0">
                <a:solidFill>
                  <a:srgbClr val="00FFFF"/>
                </a:solidFill>
                <a:cs typeface="B Nazanin" pitchFamily="2" charset="-78"/>
              </a:rPr>
              <a:t>تحلیل و آموزش</a:t>
            </a:r>
            <a:endParaRPr lang="en-US" sz="6600" dirty="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8C323D3F-4F27-4D24-8BF8-CF843B111B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57263" y="2852738"/>
            <a:ext cx="10972799" cy="3243262"/>
          </a:xfrm>
        </p:spPr>
        <p:txBody>
          <a:bodyPr>
            <a:noAutofit/>
          </a:bodyPr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پس از مطالعه این فصل دانشجو باید بتواند مفاهیم زیر را تعریف ، بیان ، مقایسه و توضیح دهد :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   *  تحلیل آموزشی                         * هدفهای کلی آموزشی   * هدفهای جزئی                          * هدفهای رفتاری  </a:t>
            </a:r>
          </a:p>
          <a:p>
            <a:pPr algn="r" rtl="1" eaLnBrk="1" hangingPunct="1">
              <a:buFontTx/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   * مراحل تحلیل آموزشی</a:t>
            </a:r>
            <a:endParaRPr lang="en-US" sz="36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8F7DCA-ED8C-4548-8184-25EAC46D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13203CE-C55D-4909-BCED-F621CCC3D526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B7A142-B93C-42B1-9EBD-B39280F78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7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3234" grpId="0"/>
      <p:bldP spid="22323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>
            <a:extLst>
              <a:ext uri="{FF2B5EF4-FFF2-40B4-BE49-F238E27FC236}">
                <a16:creationId xmlns:a16="http://schemas.microsoft.com/office/drawing/2014/main" id="{DD6EF29F-80BA-4F27-B670-3F2E5E13E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وسايل آموزشي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98339" name="Rectangle 3">
            <a:extLst>
              <a:ext uri="{FF2B5EF4-FFF2-40B4-BE49-F238E27FC236}">
                <a16:creationId xmlns:a16="http://schemas.microsoft.com/office/drawing/2014/main" id="{83407B9B-C1E0-4FAF-9F33-CD3206569F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به كليه تجهيزات و امكاناتي اطلاق مي شودكه مي توانند در محيط آموزشي شراطي را به وجود آورند كه در آن شرايط ، يادگيري سريعتر ، آسانتر ، بهتر ، با دوام تر و مؤثرتر صورت بگيرد .</a:t>
            </a:r>
            <a:r>
              <a:rPr lang="fa-IR" sz="3600">
                <a:cs typeface="B Nazanin" pitchFamily="2" charset="-78"/>
              </a:rPr>
              <a:t>  </a:t>
            </a:r>
            <a:endParaRPr lang="en-US" sz="3600"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D050B6-4957-45DC-833F-650A19AF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384EEC7-1E3E-407C-B2A4-717F9AC8598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20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8" grpId="0"/>
      <p:bldP spid="3983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>
            <a:extLst>
              <a:ext uri="{FF2B5EF4-FFF2-40B4-BE49-F238E27FC236}">
                <a16:creationId xmlns:a16="http://schemas.microsoft.com/office/drawing/2014/main" id="{09749D73-A69A-41E9-850D-3F4190B1A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انواع وسايل آموزشي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52A00941-66C9-4D6B-84A8-49AE7BFECE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981201"/>
            <a:ext cx="8229600" cy="3032125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وسايل آموزشي را از نظر نقش كه در فرايند آموزشي بازي مي كند به دو دسته تقسيم مي شوند : </a:t>
            </a:r>
          </a:p>
          <a:p>
            <a:pPr algn="r" rtl="1" eaLnBrk="1" hangingPunct="1">
              <a:buClr>
                <a:srgbClr val="66FF33"/>
              </a:buClr>
              <a:buSzPct val="75000"/>
              <a:buFont typeface="Wingdings" panose="05000000000000000000" pitchFamily="2" charset="2"/>
              <a:buChar char="v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وسايل آموزشي معياري .</a:t>
            </a:r>
          </a:p>
          <a:p>
            <a:pPr algn="r" rtl="1" eaLnBrk="1" hangingPunct="1">
              <a:buClr>
                <a:srgbClr val="66FF33"/>
              </a:buClr>
              <a:buSzPct val="75000"/>
              <a:buFont typeface="Wingdings" panose="05000000000000000000" pitchFamily="2" charset="2"/>
              <a:buChar char="v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وسايل آموزشي تسهيل كننده.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9C3350-BFB5-41F5-9AD2-9A047505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EC42A1E-472A-4FFE-AD2E-1620962A259A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21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9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2" grpId="0"/>
      <p:bldP spid="39936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>
            <a:extLst>
              <a:ext uri="{FF2B5EF4-FFF2-40B4-BE49-F238E27FC236}">
                <a16:creationId xmlns:a16="http://schemas.microsoft.com/office/drawing/2014/main" id="{90588E05-1CE7-46B5-AA99-671031F6D9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9" y="1125538"/>
            <a:ext cx="8569325" cy="4970462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وسايل آموزشي معياري وسايلي هستند كه از فراگير خواسته مي شوند ، براي نشان دادن كارآيي آموخته هايشان، آنها  را شرح دهند ، تفسير كنند ، دوباره بسازند و يا مشخص كنند و اين وسايل جزئي از معيارهاي يادگيري هستند و در هدفهاي فعاليتهاي آموزشي نيز آورده شده اند ، مانند اكثر  ابزارهاي آموزشي در رشته هاي فني  و حرفه اي و اتومبيل در آموزش رانندگي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5DBB52-9F00-473F-ABC5-1DBAC129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9CD85DAA-7472-48D7-A80E-D9B5CD83B21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22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>
            <a:extLst>
              <a:ext uri="{FF2B5EF4-FFF2-40B4-BE49-F238E27FC236}">
                <a16:creationId xmlns:a16="http://schemas.microsoft.com/office/drawing/2014/main" id="{FA230B71-6A3A-4413-832D-2FDC9C239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5400">
                <a:solidFill>
                  <a:srgbClr val="66FF33"/>
                </a:solidFill>
                <a:cs typeface="B Nazanin" pitchFamily="2" charset="-78"/>
              </a:rPr>
              <a:t>رسانه هاي تسهيل كننده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01411" name="Rectangle 3">
            <a:extLst>
              <a:ext uri="{FF2B5EF4-FFF2-40B4-BE49-F238E27FC236}">
                <a16:creationId xmlns:a16="http://schemas.microsoft.com/office/drawing/2014/main" id="{9C370DFB-FD77-431F-AE6D-BAEADC01E9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8925" y="1981200"/>
            <a:ext cx="8820150" cy="411480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نقش اين  وسايل كمك به شاگرد براي درك بهتر مطلب و يا اطلاع بيشتر از موضوع ، پديده وفعاليت مورد نظر است اين وسايل بعد از آموزش نا ديده گرفته مي شوند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تفاوت وسايل معياري با تسهيل كننده دراين است كه وسايل تسهيل كننده در ضمن يادگيري  بايد از  محيط  آموزشي خارج شوندامّا حضور وسايل معياري تاانتهاي آموزش الزامي است 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C6BC84-53B4-4D2E-9D29-BEFBF9F7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A9AF9D5-951C-4618-B98D-B45708BCA4E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23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1000"/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1000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/>
      <p:bldP spid="4014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>
            <a:extLst>
              <a:ext uri="{FF2B5EF4-FFF2-40B4-BE49-F238E27FC236}">
                <a16:creationId xmlns:a16="http://schemas.microsoft.com/office/drawing/2014/main" id="{F49EB586-3647-471E-A128-C688309D0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نقش وسايل آموزشي در فرايند آموزش يادگيري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02435" name="Rectangle 3">
            <a:extLst>
              <a:ext uri="{FF2B5EF4-FFF2-40B4-BE49-F238E27FC236}">
                <a16:creationId xmlns:a16="http://schemas.microsoft.com/office/drawing/2014/main" id="{FC8D2534-3B96-457D-8A98-EEDAF963A3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00"/>
                </a:solidFill>
                <a:cs typeface="B Nazanin" pitchFamily="2" charset="-78"/>
              </a:rPr>
              <a:t>نقش وسايل آموزشي بيشتر در چگونگي انتقال مفاهيم به شاگردان نهفته است از جمله :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1)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00"/>
                </a:solidFill>
                <a:cs typeface="B Nazanin" pitchFamily="2" charset="-78"/>
              </a:rPr>
              <a:t>اساس قابل لمسي را براي تفكر و ساختن مفاهيم فراهم مي كند و در نتيجه سبب مي شود شاگردان كمتر به مسائل انتزاعي متوسل شوند .</a:t>
            </a:r>
            <a:endParaRPr lang="en-US" sz="3600">
              <a:solidFill>
                <a:srgbClr val="00FF0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794F48-31E0-4924-A9B2-62BAC36B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D9A3EBB-3A68-4ECA-A177-8748DAB18125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24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0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4" grpId="0"/>
      <p:bldP spid="40243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>
            <a:extLst>
              <a:ext uri="{FF2B5EF4-FFF2-40B4-BE49-F238E27FC236}">
                <a16:creationId xmlns:a16="http://schemas.microsoft.com/office/drawing/2014/main" id="{1A558BC4-6430-4A9B-8319-FE95CD0773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4825" y="981076"/>
            <a:ext cx="8713788" cy="5114925"/>
          </a:xfrm>
        </p:spPr>
        <p:txBody>
          <a:bodyPr/>
          <a:lstStyle/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2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سبب ايجاد علاقه به يادگيري و توجه به موضوع آموزشي از طرف شاگرد مي شود .</a:t>
            </a:r>
          </a:p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2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پايه هاي لازم را براي يادگيري تدريجي وتكميلي و دائمي فراهم مي سازند. </a:t>
            </a:r>
          </a:p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2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تجارب واقعي رادر اختيار شاگرد مي گذاردوموجب فعاليت بيشتر او مي شود .</a:t>
            </a:r>
          </a:p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2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پيوستگي افكار را در فرايند يادگيري فراهم مي كند .</a:t>
            </a:r>
            <a:r>
              <a:rPr lang="fa-IR">
                <a:cs typeface="B Nazanin" pitchFamily="2" charset="-78"/>
              </a:rPr>
              <a:t> </a:t>
            </a:r>
          </a:p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2"/>
              <a:defRPr/>
            </a:pPr>
            <a:endParaRPr lang="en-US"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1B3909-AF02-4D30-A50B-5CEA4C2B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3F836CC-BFA5-4773-A619-37F477D9E95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25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4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403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>
            <a:extLst>
              <a:ext uri="{FF2B5EF4-FFF2-40B4-BE49-F238E27FC236}">
                <a16:creationId xmlns:a16="http://schemas.microsoft.com/office/drawing/2014/main" id="{F36136C4-5DC3-4AA6-B0C6-FD9ED20FAB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313" y="1196976"/>
            <a:ext cx="8229600" cy="4906963"/>
          </a:xfrm>
        </p:spPr>
        <p:txBody>
          <a:bodyPr/>
          <a:lstStyle/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6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در توسعه و رشد معنا ، در ذهن شاگردان و گسترش دامنه لغات مؤثرند.</a:t>
            </a:r>
          </a:p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6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معنا و مفاهيم آموزشي را سريعتر و صريحتر منتقل مي كنند .</a:t>
            </a:r>
          </a:p>
          <a:p>
            <a:pPr marL="609600" indent="-609600" algn="r" rtl="1">
              <a:buClr>
                <a:srgbClr val="00CCFF"/>
              </a:buClr>
              <a:buFont typeface="Wingdings" panose="05000000000000000000" pitchFamily="2" charset="2"/>
              <a:buAutoNum type="arabicParenR" startAt="6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تجاربي را در اختيار شاگردان مي گذارند كه آنها از راههاي ديگر چندان امكان پذير نيست . </a:t>
            </a:r>
            <a:endParaRPr lang="en-US" sz="36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5E04D3-2437-4FE2-B7A8-52CFD2AF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ECEA66F-73D1-4C66-8AE3-2A826BF6B77A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26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4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04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404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>
            <a:extLst>
              <a:ext uri="{FF2B5EF4-FFF2-40B4-BE49-F238E27FC236}">
                <a16:creationId xmlns:a16="http://schemas.microsoft.com/office/drawing/2014/main" id="{80D9FD9F-6B0A-40BE-B176-CA59319D3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معيارهاي انتخاب وسايل آموزشي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A8729229-234B-4AF4-88D7-E5F1B4C9A9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8" y="1989138"/>
            <a:ext cx="7510462" cy="4114800"/>
          </a:xfrm>
        </p:spPr>
        <p:txBody>
          <a:bodyPr/>
          <a:lstStyle/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هدفهاي رفتاري( بهترين معيار )، ويژگيهاي آموزشي وسيله  ،  ويژگيهاي فني وسيله ،  امكانات اجرايي.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cs typeface="B Nazanin" pitchFamily="2" charset="-78"/>
              </a:rPr>
              <a:t> 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 ويژگيهاي  آموزشي  وسيله :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يعني  امكان  تكرار فراگرفته هاي گذشته را فراهم آورند و توجه و علاقه شاگردان را نسبت به موضوع آموزشي جلب كنند 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377437-C204-4344-A942-B9A568B4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B1ED6FF-017F-4722-BE87-D215B724F401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27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/>
      <p:bldP spid="40550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>
            <a:extLst>
              <a:ext uri="{FF2B5EF4-FFF2-40B4-BE49-F238E27FC236}">
                <a16:creationId xmlns:a16="http://schemas.microsoft.com/office/drawing/2014/main" id="{94084C6F-EE53-4D1E-B0BA-F7E5D9A0C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ويژگيهاي فني وسيله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06531" name="Rectangle 3">
            <a:extLst>
              <a:ext uri="{FF2B5EF4-FFF2-40B4-BE49-F238E27FC236}">
                <a16:creationId xmlns:a16="http://schemas.microsoft.com/office/drawing/2014/main" id="{A428E277-F70D-4DFE-95BB-6F37CBFE98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981200"/>
            <a:ext cx="8229600" cy="3824288"/>
          </a:xfrm>
        </p:spPr>
        <p:txBody>
          <a:bodyPr/>
          <a:lstStyle/>
          <a:p>
            <a:pPr algn="r" rtl="1" eaLnBrk="1" hangingPunct="1">
              <a:buClr>
                <a:srgbClr val="FF0066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توانايي انتقال پيام مورد نظر. </a:t>
            </a:r>
          </a:p>
          <a:p>
            <a:pPr algn="r" rtl="1" eaLnBrk="1" hangingPunct="1">
              <a:buClr>
                <a:srgbClr val="FF0066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قابليت حمل و نقل. </a:t>
            </a:r>
          </a:p>
          <a:p>
            <a:pPr algn="r" rtl="1" eaLnBrk="1" hangingPunct="1">
              <a:buClr>
                <a:srgbClr val="FF0066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سهولت كار برد. </a:t>
            </a:r>
          </a:p>
          <a:p>
            <a:pPr algn="r" rtl="1" eaLnBrk="1" hangingPunct="1">
              <a:buClr>
                <a:srgbClr val="FF0066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سهولت دستكاري و تعمير. </a:t>
            </a:r>
          </a:p>
          <a:p>
            <a:pPr algn="r" rtl="1" eaLnBrk="1" hangingPunct="1">
              <a:buClr>
                <a:srgbClr val="FF0066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قابليت رجوع پذيري.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C19F46-04ED-4700-B201-7F9B1FA3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D7EF092-A494-4659-A9CC-A3AB1AAA883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28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6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0" grpId="0"/>
      <p:bldP spid="40653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>
            <a:extLst>
              <a:ext uri="{FF2B5EF4-FFF2-40B4-BE49-F238E27FC236}">
                <a16:creationId xmlns:a16="http://schemas.microsoft.com/office/drawing/2014/main" id="{0E1A59F9-6C4F-4E0B-812E-2B1ADB601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امكانات اجرايي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D42AB240-42FD-4F7E-A083-3FD7B46BE2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>
              <a:buClr>
                <a:srgbClr val="FFFF00"/>
              </a:buClr>
              <a:buSzPct val="75000"/>
              <a:buFont typeface="Wingdings" panose="05000000000000000000" pitchFamily="2" charset="2"/>
              <a:buChar char="|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متناسب با تعداد فراگيران باشد .</a:t>
            </a:r>
          </a:p>
          <a:p>
            <a:pPr algn="r" rtl="1" eaLnBrk="1" hangingPunct="1">
              <a:buClr>
                <a:srgbClr val="FFFF00"/>
              </a:buClr>
              <a:buSzPct val="75000"/>
              <a:buFont typeface="Wingdings" panose="05000000000000000000" pitchFamily="2" charset="2"/>
              <a:buChar char="|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قابل استفاده در وضعيت موجود كلامي باشد .</a:t>
            </a:r>
          </a:p>
          <a:p>
            <a:pPr algn="r" rtl="1" eaLnBrk="1" hangingPunct="1">
              <a:buClr>
                <a:srgbClr val="FFFF00"/>
              </a:buClr>
              <a:buSzPct val="75000"/>
              <a:buFont typeface="Wingdings" panose="05000000000000000000" pitchFamily="2" charset="2"/>
              <a:buChar char="|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متناسب با زمان تدريس باشد .</a:t>
            </a:r>
          </a:p>
          <a:p>
            <a:pPr algn="r" rtl="1" eaLnBrk="1" hangingPunct="1">
              <a:buClr>
                <a:srgbClr val="FFFF00"/>
              </a:buClr>
              <a:buSzPct val="75000"/>
              <a:buFont typeface="Wingdings" panose="05000000000000000000" pitchFamily="2" charset="2"/>
              <a:buChar char="|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در دسترس باشد .</a:t>
            </a:r>
          </a:p>
          <a:p>
            <a:pPr algn="r" rtl="1" eaLnBrk="1" hangingPunct="1">
              <a:buClr>
                <a:srgbClr val="FFFF00"/>
              </a:buClr>
              <a:buSzPct val="75000"/>
              <a:buFont typeface="Wingdings" panose="05000000000000000000" pitchFamily="2" charset="2"/>
              <a:buChar char="|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از نظر اقتصادي مقرون به صرفه باشد 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78071C-76C0-4FC7-90CF-337A7A0C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75F81E7-A4F9-4031-9016-8212FE17315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29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0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125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425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225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4" grpId="0"/>
      <p:bldP spid="40755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>
            <a:extLst>
              <a:ext uri="{FF2B5EF4-FFF2-40B4-BE49-F238E27FC236}">
                <a16:creationId xmlns:a16="http://schemas.microsoft.com/office/drawing/2014/main" id="{B195632E-8277-4783-921C-80AD940D6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sz="5400" b="1" dirty="0">
                <a:solidFill>
                  <a:srgbClr val="66FF33"/>
                </a:solidFill>
                <a:cs typeface="B Nazanin" pitchFamily="2" charset="-78"/>
              </a:rPr>
              <a:t>تحليل آموزشي</a:t>
            </a:r>
            <a:r>
              <a:rPr lang="fa-IR" b="1" dirty="0">
                <a:solidFill>
                  <a:srgbClr val="66FF33"/>
                </a:solidFill>
              </a:rPr>
              <a:t> </a:t>
            </a:r>
            <a:endParaRPr lang="en-US" b="1" dirty="0">
              <a:solidFill>
                <a:srgbClr val="66FF33"/>
              </a:solidFill>
            </a:endParaRPr>
          </a:p>
        </p:txBody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6FA2B3E2-C466-4C6A-8BF7-6BB59CE708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57275" y="1500188"/>
            <a:ext cx="10515600" cy="4233862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تحليل آموزشي فرايندي است  كه از  طريق آن  مي توان هدف كلي آموزشي را به اهداف كوچكتر تقسيم كرد ؛ به عبارت ديگر فرايندي است ، كه از طريق آن هدف نهايي آموزش به وظايف يا اعمالي كه شاگرد بايد انجام دهد يا معلومات يا مهارتهايي كه پس از اجراي آموزش بايدكسب كند ، تقسيم مي شود . </a:t>
            </a:r>
            <a:endParaRPr lang="en-US" sz="36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10893A-1A58-4427-BFFD-70B73D746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0308F63-1F25-4E47-AB4A-D9EF92B7A32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D43887-2904-40C8-AC02-C7A311ACF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0930" grpId="0"/>
      <p:bldP spid="38093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>
            <a:extLst>
              <a:ext uri="{FF2B5EF4-FFF2-40B4-BE49-F238E27FC236}">
                <a16:creationId xmlns:a16="http://schemas.microsoft.com/office/drawing/2014/main" id="{967152C4-90F2-4FD0-8ACC-A225A2D11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فصل هشتم </a:t>
            </a:r>
            <a:br>
              <a:rPr lang="fa-IR" sz="4000">
                <a:solidFill>
                  <a:srgbClr val="66FF33"/>
                </a:solidFill>
                <a:cs typeface="B Nazanin" pitchFamily="2" charset="-78"/>
              </a:rPr>
            </a:b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تحليل نظام ارزشيابي و كاربرد طراحي آموزشي </a:t>
            </a:r>
            <a:endParaRPr lang="en-US" sz="40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1D2B6C43-584C-445A-956F-B30A119244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288" y="1981200"/>
            <a:ext cx="8424862" cy="411480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dirty="0">
                <a:solidFill>
                  <a:srgbClr val="00FFFF"/>
                </a:solidFill>
                <a:cs typeface="B Nazanin" pitchFamily="2" charset="-78"/>
              </a:rPr>
              <a:t>پس از مطالعه اين فصل از دانشجويان انتظار مي رود مفاهيم زير را توضيح ، تحليل و مقايسه كنند :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dirty="0">
                <a:solidFill>
                  <a:srgbClr val="00FFFF"/>
                </a:solidFill>
                <a:cs typeface="B Nazanin" pitchFamily="2" charset="-78"/>
              </a:rPr>
              <a:t>طراحي آموزشي ـ الگوي طراحي آموزشي براساس عوامل چهارگانه  ـ  الگوي طرح درس سالانه ـ الگوي طرح درس روزانه .</a:t>
            </a:r>
            <a:endParaRPr lang="en-US" sz="3600" dirty="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8D1C3C-926A-4B55-AFC2-06681C58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CCB8A33-C935-4206-B99C-3AC511B2118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B129A8-2B61-4C33-895B-838379A70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8578" grpId="0"/>
      <p:bldP spid="40857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>
            <a:extLst>
              <a:ext uri="{FF2B5EF4-FFF2-40B4-BE49-F238E27FC236}">
                <a16:creationId xmlns:a16="http://schemas.microsoft.com/office/drawing/2014/main" id="{8338133D-6FED-4F7A-BDD2-4169B9E82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66"/>
                </a:solidFill>
                <a:cs typeface="B Nazanin" pitchFamily="2" charset="-78"/>
              </a:rPr>
              <a:t>طراحي آموزشي</a:t>
            </a:r>
            <a:endParaRPr lang="en-US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409603" name="Rectangle 3">
            <a:extLst>
              <a:ext uri="{FF2B5EF4-FFF2-40B4-BE49-F238E27FC236}">
                <a16:creationId xmlns:a16="http://schemas.microsoft.com/office/drawing/2014/main" id="{9CF3EE12-DA75-469F-8ECF-BAD00983F2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algn="r" rtl="1"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فرايندي پويا است كه عناصر تشكيل دهنده آن دائماً با يكديگر در تعاملند و داراي چهار مرحله مي باشد : 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تعيين و تنظيم هدفهاي كلي. 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تحليل و آموزش. 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تعيين محتوا ، روش و وسيله. 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تحليل و تعيين نظام ارزشيابي.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C5B0DD-F70C-4460-B0C5-4ACD3D7E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D46225E-E724-44AF-9EB1-5B53501EBC7D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4CCA4E-E52C-4CC1-A19D-CDD5544C4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1000"/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6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602" grpId="0"/>
      <p:bldP spid="40960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>
            <a:extLst>
              <a:ext uri="{FF2B5EF4-FFF2-40B4-BE49-F238E27FC236}">
                <a16:creationId xmlns:a16="http://schemas.microsoft.com/office/drawing/2014/main" id="{9F4446BA-53D7-444B-8B70-13EA2C3F2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60351"/>
            <a:ext cx="8229600" cy="5762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a-IR" sz="3200">
                <a:solidFill>
                  <a:srgbClr val="00FFFF"/>
                </a:solidFill>
                <a:cs typeface="B Nazanin" pitchFamily="2" charset="-78"/>
              </a:rPr>
              <a:t>الگوي طراحي آموزشي براساس عوامل چهار گانه</a:t>
            </a:r>
            <a:r>
              <a:rPr lang="fa-IR" sz="4000">
                <a:cs typeface="B Nazanin" pitchFamily="2" charset="-78"/>
              </a:rPr>
              <a:t> </a:t>
            </a:r>
            <a:endParaRPr lang="en-US" sz="4000">
              <a:cs typeface="B Nazanin" pitchFamily="2" charset="-78"/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ABE5B77-72D0-4D3B-95FF-231524B2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95723CC3-404C-4D51-8DB3-1853D383444D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410659" name="Text Box 35">
            <a:extLst>
              <a:ext uri="{FF2B5EF4-FFF2-40B4-BE49-F238E27FC236}">
                <a16:creationId xmlns:a16="http://schemas.microsoft.com/office/drawing/2014/main" id="{20D6A3EE-C199-403C-9160-E7961C3D01CB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666956" y="3083719"/>
            <a:ext cx="324008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a-IR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باز نگري و اصلاح برنامه</a:t>
            </a:r>
            <a:r>
              <a:rPr lang="fa-IR" sz="44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31">
            <a:extLst>
              <a:ext uri="{FF2B5EF4-FFF2-40B4-BE49-F238E27FC236}">
                <a16:creationId xmlns:a16="http://schemas.microsoft.com/office/drawing/2014/main" id="{BE81E24F-B163-4FC1-9BFA-A696F73BEE6E}"/>
              </a:ext>
            </a:extLst>
          </p:cNvPr>
          <p:cNvGrpSpPr>
            <a:grpSpLocks/>
          </p:cNvGrpSpPr>
          <p:nvPr/>
        </p:nvGrpSpPr>
        <p:grpSpPr bwMode="auto">
          <a:xfrm>
            <a:off x="1774826" y="908051"/>
            <a:ext cx="8164513" cy="5876925"/>
            <a:chOff x="158" y="572"/>
            <a:chExt cx="5143" cy="3702"/>
          </a:xfrm>
        </p:grpSpPr>
        <p:sp>
          <p:nvSpPr>
            <p:cNvPr id="410696" name="_s410682">
              <a:extLst>
                <a:ext uri="{FF2B5EF4-FFF2-40B4-BE49-F238E27FC236}">
                  <a16:creationId xmlns:a16="http://schemas.microsoft.com/office/drawing/2014/main" id="{447F39EA-BCF8-4C9D-B30C-806D05E90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572"/>
              <a:ext cx="2292" cy="27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 sz="25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تحليل و تعيين هدفهاي آموزشي </a:t>
              </a:r>
              <a:endParaRPr lang="en-US" sz="25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133127" name="Group 130">
              <a:extLst>
                <a:ext uri="{FF2B5EF4-FFF2-40B4-BE49-F238E27FC236}">
                  <a16:creationId xmlns:a16="http://schemas.microsoft.com/office/drawing/2014/main" id="{C0369521-CB8C-441A-90A8-DF49013C3D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" y="754"/>
              <a:ext cx="5143" cy="3520"/>
              <a:chOff x="158" y="754"/>
              <a:chExt cx="5143" cy="3520"/>
            </a:xfrm>
          </p:grpSpPr>
          <p:sp>
            <p:nvSpPr>
              <p:cNvPr id="410628" name="Line 4">
                <a:extLst>
                  <a:ext uri="{FF2B5EF4-FFF2-40B4-BE49-F238E27FC236}">
                    <a16:creationId xmlns:a16="http://schemas.microsoft.com/office/drawing/2014/main" id="{AA47BD13-1C0A-440D-8F28-83AEABB3A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1" y="754"/>
                <a:ext cx="0" cy="34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629" name="Line 5">
                <a:extLst>
                  <a:ext uri="{FF2B5EF4-FFF2-40B4-BE49-F238E27FC236}">
                    <a16:creationId xmlns:a16="http://schemas.microsoft.com/office/drawing/2014/main" id="{E6F1144A-0338-46DB-88ED-6BE0272FB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31" y="754"/>
                <a:ext cx="127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630" name="Line 6">
                <a:extLst>
                  <a:ext uri="{FF2B5EF4-FFF2-40B4-BE49-F238E27FC236}">
                    <a16:creationId xmlns:a16="http://schemas.microsoft.com/office/drawing/2014/main" id="{9B26B3FE-514D-404A-89FB-C8C6BCBA4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1" y="1283"/>
                <a:ext cx="127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631" name="Line 7">
                <a:extLst>
                  <a:ext uri="{FF2B5EF4-FFF2-40B4-BE49-F238E27FC236}">
                    <a16:creationId xmlns:a16="http://schemas.microsoft.com/office/drawing/2014/main" id="{DF02B0FD-1732-461E-A661-EA8C42674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9" y="3444"/>
                <a:ext cx="9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632" name="Line 8">
                <a:extLst>
                  <a:ext uri="{FF2B5EF4-FFF2-40B4-BE49-F238E27FC236}">
                    <a16:creationId xmlns:a16="http://schemas.microsoft.com/office/drawing/2014/main" id="{826FDDA9-DB4C-457E-9AE6-5A8F58676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50" y="3929"/>
                <a:ext cx="113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695" name="Line 71">
                <a:extLst>
                  <a:ext uri="{FF2B5EF4-FFF2-40B4-BE49-F238E27FC236}">
                    <a16:creationId xmlns:a16="http://schemas.microsoft.com/office/drawing/2014/main" id="{0924CB32-ADBA-4608-9238-4C7EA18769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411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697" name="_s410683">
                <a:extLst>
                  <a:ext uri="{FF2B5EF4-FFF2-40B4-BE49-F238E27FC236}">
                    <a16:creationId xmlns:a16="http://schemas.microsoft.com/office/drawing/2014/main" id="{0C4A6E01-93C9-4C5C-94F7-5B04277C2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1026"/>
                <a:ext cx="2292" cy="27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30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تحليل آموزشي </a:t>
                </a:r>
                <a:endParaRPr lang="en-US" sz="30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734" name="_s410685">
                <a:extLst>
                  <a:ext uri="{FF2B5EF4-FFF2-40B4-BE49-F238E27FC236}">
                    <a16:creationId xmlns:a16="http://schemas.microsoft.com/office/drawing/2014/main" id="{028965D9-659B-4837-9CF9-861DFA6C7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706"/>
                <a:ext cx="2292" cy="27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تبديل هدف كلي به جزئي 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733" name="_s410688">
                <a:extLst>
                  <a:ext uri="{FF2B5EF4-FFF2-40B4-BE49-F238E27FC236}">
                    <a16:creationId xmlns:a16="http://schemas.microsoft.com/office/drawing/2014/main" id="{689E741B-DD52-4F75-AB78-40E646AB2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341"/>
                <a:ext cx="2292" cy="27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تبديل هدف جزئي به رفتاري 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698" name="_s410684">
                <a:extLst>
                  <a:ext uri="{FF2B5EF4-FFF2-40B4-BE49-F238E27FC236}">
                    <a16:creationId xmlns:a16="http://schemas.microsoft.com/office/drawing/2014/main" id="{13A11A3F-147C-43CE-8735-E09AED9DA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" y="1706"/>
                <a:ext cx="2246" cy="27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تعيين رفتار ورودي 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699" name="_s410686">
                <a:extLst>
                  <a:ext uri="{FF2B5EF4-FFF2-40B4-BE49-F238E27FC236}">
                    <a16:creationId xmlns:a16="http://schemas.microsoft.com/office/drawing/2014/main" id="{2CBEBE89-1A2B-43A6-8952-54BE7AEE4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296"/>
                <a:ext cx="2292" cy="27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ارزشيابي تشخيصي 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732" name="_s410689">
                <a:extLst>
                  <a:ext uri="{FF2B5EF4-FFF2-40B4-BE49-F238E27FC236}">
                    <a16:creationId xmlns:a16="http://schemas.microsoft.com/office/drawing/2014/main" id="{ECF6E09C-E6BB-4253-BBE1-D2541F190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840"/>
                <a:ext cx="2292" cy="227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تعيين رابطه بين هدفها 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701" name="_s410690">
                <a:extLst>
                  <a:ext uri="{FF2B5EF4-FFF2-40B4-BE49-F238E27FC236}">
                    <a16:creationId xmlns:a16="http://schemas.microsoft.com/office/drawing/2014/main" id="{272F80BB-D128-4EBE-898B-63DEA923D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" y="3430"/>
                <a:ext cx="2292" cy="27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تحليل و تعيين محتوا ، روش و وسيله 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731" name="_s410691">
                <a:extLst>
                  <a:ext uri="{FF2B5EF4-FFF2-40B4-BE49-F238E27FC236}">
                    <a16:creationId xmlns:a16="http://schemas.microsoft.com/office/drawing/2014/main" id="{4D5192B5-6446-46A8-A785-7B26B47E2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3838"/>
                <a:ext cx="2314" cy="27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تحليل و تعيين نظام ارزشيابي 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736" name="_s410691">
                <a:extLst>
                  <a:ext uri="{FF2B5EF4-FFF2-40B4-BE49-F238E27FC236}">
                    <a16:creationId xmlns:a16="http://schemas.microsoft.com/office/drawing/2014/main" id="{700F5A08-6006-4F0D-A8BE-AFC355BA6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840"/>
                <a:ext cx="2292" cy="227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fa-IR" sz="240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تعيين اولين گام آموزشي</a:t>
                </a:r>
                <a:endParaRPr lang="en-US" sz="240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0737" name="Line 113">
                <a:extLst>
                  <a:ext uri="{FF2B5EF4-FFF2-40B4-BE49-F238E27FC236}">
                    <a16:creationId xmlns:a16="http://schemas.microsoft.com/office/drawing/2014/main" id="{58C7FB68-7A29-4A05-B3D8-D55C8BD6D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3702"/>
                <a:ext cx="0" cy="1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38" name="Line 114">
                <a:extLst>
                  <a:ext uri="{FF2B5EF4-FFF2-40B4-BE49-F238E27FC236}">
                    <a16:creationId xmlns:a16="http://schemas.microsoft.com/office/drawing/2014/main" id="{360E9EBE-7342-406B-8DE3-D1B35AC4B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2" y="3294"/>
                <a:ext cx="29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39" name="Line 115">
                <a:extLst>
                  <a:ext uri="{FF2B5EF4-FFF2-40B4-BE49-F238E27FC236}">
                    <a16:creationId xmlns:a16="http://schemas.microsoft.com/office/drawing/2014/main" id="{242A93D1-1B9B-4E71-9336-0447B44EE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2" y="1480"/>
                <a:ext cx="2993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0" name="Line 116">
                <a:extLst>
                  <a:ext uri="{FF2B5EF4-FFF2-40B4-BE49-F238E27FC236}">
                    <a16:creationId xmlns:a16="http://schemas.microsoft.com/office/drawing/2014/main" id="{8C17D6FD-CFD0-490A-9231-DEF1E63E3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1480"/>
                <a:ext cx="0" cy="18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1" name="Line 117">
                <a:extLst>
                  <a:ext uri="{FF2B5EF4-FFF2-40B4-BE49-F238E27FC236}">
                    <a16:creationId xmlns:a16="http://schemas.microsoft.com/office/drawing/2014/main" id="{0D1088C3-2333-41BA-8ABD-60C2111F7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1979"/>
                <a:ext cx="0" cy="27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2" name="Line 118">
                <a:extLst>
                  <a:ext uri="{FF2B5EF4-FFF2-40B4-BE49-F238E27FC236}">
                    <a16:creationId xmlns:a16="http://schemas.microsoft.com/office/drawing/2014/main" id="{CD5EE4C9-5699-4C69-8AB1-E044D1F35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3113"/>
                <a:ext cx="0" cy="18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3" name="Line 119">
                <a:extLst>
                  <a:ext uri="{FF2B5EF4-FFF2-40B4-BE49-F238E27FC236}">
                    <a16:creationId xmlns:a16="http://schemas.microsoft.com/office/drawing/2014/main" id="{D60F0E63-E24F-49FA-81F6-F43437242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2568"/>
                <a:ext cx="0" cy="27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4" name="Line 120">
                <a:extLst>
                  <a:ext uri="{FF2B5EF4-FFF2-40B4-BE49-F238E27FC236}">
                    <a16:creationId xmlns:a16="http://schemas.microsoft.com/office/drawing/2014/main" id="{1E185766-AC51-4560-AA85-39E18B61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5" y="1480"/>
                <a:ext cx="0" cy="18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5" name="Line 121">
                <a:extLst>
                  <a:ext uri="{FF2B5EF4-FFF2-40B4-BE49-F238E27FC236}">
                    <a16:creationId xmlns:a16="http://schemas.microsoft.com/office/drawing/2014/main" id="{144B6239-9164-4EAE-A42B-94029BF27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5" y="1979"/>
                <a:ext cx="0" cy="36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6" name="Line 122">
                <a:extLst>
                  <a:ext uri="{FF2B5EF4-FFF2-40B4-BE49-F238E27FC236}">
                    <a16:creationId xmlns:a16="http://schemas.microsoft.com/office/drawing/2014/main" id="{48F2A0FE-D41D-4638-BC92-E68CE8473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86" y="2614"/>
                <a:ext cx="0" cy="18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7" name="Line 123">
                <a:extLst>
                  <a:ext uri="{FF2B5EF4-FFF2-40B4-BE49-F238E27FC236}">
                    <a16:creationId xmlns:a16="http://schemas.microsoft.com/office/drawing/2014/main" id="{0C656297-A397-4DA8-B309-4E8442F3F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0" y="3067"/>
                <a:ext cx="0" cy="22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8" name="Line 124">
                <a:extLst>
                  <a:ext uri="{FF2B5EF4-FFF2-40B4-BE49-F238E27FC236}">
                    <a16:creationId xmlns:a16="http://schemas.microsoft.com/office/drawing/2014/main" id="{E251321E-D4C9-4FA0-94B7-9F65DA37B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845"/>
                <a:ext cx="0" cy="18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49" name="Line 125">
                <a:extLst>
                  <a:ext uri="{FF2B5EF4-FFF2-40B4-BE49-F238E27FC236}">
                    <a16:creationId xmlns:a16="http://schemas.microsoft.com/office/drawing/2014/main" id="{335FAF47-1C6E-4859-8ABC-166536D162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298"/>
                <a:ext cx="0" cy="1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51" name="Line 127">
                <a:extLst>
                  <a:ext uri="{FF2B5EF4-FFF2-40B4-BE49-F238E27FC236}">
                    <a16:creationId xmlns:a16="http://schemas.microsoft.com/office/drawing/2014/main" id="{45A37D8F-9FA1-4D55-BE44-B92492CC3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3294"/>
                <a:ext cx="0" cy="1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0752" name="Line 128">
                <a:extLst>
                  <a:ext uri="{FF2B5EF4-FFF2-40B4-BE49-F238E27FC236}">
                    <a16:creationId xmlns:a16="http://schemas.microsoft.com/office/drawing/2014/main" id="{02BBACEA-6E63-461A-B587-250B0346C0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9" y="4201"/>
                <a:ext cx="249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313A83-664B-4AFF-A9BD-551EBC9C5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626" grpId="0"/>
      <p:bldP spid="41065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9CBCABDA-8978-449F-A218-DAFE5C0B1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800">
                <a:solidFill>
                  <a:srgbClr val="66FF33"/>
                </a:solidFill>
                <a:cs typeface="B Nazanin" pitchFamily="2" charset="-78"/>
              </a:rPr>
              <a:t>الگوي طرح درس سالانه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63D39E6C-3406-4DB4-BDB8-AF02E028B5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4826" y="1981200"/>
            <a:ext cx="8569325" cy="411480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طرح درس سالانه  يا طرح درس كلي ، عبارت از اين است  كه محتواي يك ماده درسي براساس هدف و براي يكسال آموزش، به مراحل  و قدمهاي مناسب  و مشخص تقسيم شود ،  اين طرح بايد  در ابتداي هر سال بر اساس اصول معين با توجه به هدفهاي آموزشي و برنامه هفتگي طوري تنظيم شود كه همة فعاليتهاي آموزشي در طول سال  به موقع اجرا شود 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CA8399-B167-40A1-930A-8FB232B5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3C4A6B8-F76C-463C-919B-B806DC04A8B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60645A-C26F-4751-B59C-3AE877CF1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3698" grpId="0"/>
      <p:bldP spid="41369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>
            <a:extLst>
              <a:ext uri="{FF2B5EF4-FFF2-40B4-BE49-F238E27FC236}">
                <a16:creationId xmlns:a16="http://schemas.microsoft.com/office/drawing/2014/main" id="{3B3ED782-F98D-4633-B857-4BD9D28FC9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cs typeface="B Nazanin" pitchFamily="2" charset="-78"/>
              </a:rPr>
              <a:t>مراحل تنظيم درس سالانه</a:t>
            </a:r>
            <a:r>
              <a:rPr lang="fa-IR"/>
              <a:t> </a:t>
            </a:r>
            <a:endParaRPr lang="en-US"/>
          </a:p>
        </p:txBody>
      </p:sp>
      <p:sp>
        <p:nvSpPr>
          <p:cNvPr id="414723" name="Rectangle 3">
            <a:extLst>
              <a:ext uri="{FF2B5EF4-FFF2-40B4-BE49-F238E27FC236}">
                <a16:creationId xmlns:a16="http://schemas.microsoft.com/office/drawing/2014/main" id="{DE7C3537-A480-4416-B43C-1122FC4DC5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algn="r" rtl="1">
              <a:buClr>
                <a:srgbClr val="FFFF00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تهيه تقويم طرح. </a:t>
            </a:r>
          </a:p>
          <a:p>
            <a:pPr marL="609600" indent="-609600" algn="r" rtl="1">
              <a:buClr>
                <a:srgbClr val="FFFF00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تقسيم محتواي درس يا هدفهاي آموزشي برزمان. خالص يا مفيد تدريس. </a:t>
            </a:r>
          </a:p>
          <a:p>
            <a:pPr marL="609600" indent="-609600" algn="r" rtl="1">
              <a:buClr>
                <a:srgbClr val="FFFF00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تعيين هدف ويژه تدريس در هر جلسه. </a:t>
            </a:r>
          </a:p>
          <a:p>
            <a:pPr marL="609600" indent="-609600" algn="r" rtl="1">
              <a:buClr>
                <a:srgbClr val="FFFF00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66FF33"/>
                </a:solidFill>
                <a:cs typeface="B Nazanin" pitchFamily="2" charset="-78"/>
              </a:rPr>
              <a:t>تعيين و پيش بيني فعاليتهاي ديگر آموزشي خارج از مدرسه براي تقويت يادگيري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 .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ED9265-D721-4016-95C4-6693C467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A7C0BAC-F8EC-45B6-8705-5CAA6706F12D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AD9D3E-C107-48AA-80CF-A0A59489C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3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4722" grpId="0"/>
      <p:bldP spid="41472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>
            <a:extLst>
              <a:ext uri="{FF2B5EF4-FFF2-40B4-BE49-F238E27FC236}">
                <a16:creationId xmlns:a16="http://schemas.microsoft.com/office/drawing/2014/main" id="{4F26BF05-6653-4443-92FD-29321B86D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188914"/>
            <a:ext cx="8291513" cy="1563687"/>
          </a:xfrm>
        </p:spPr>
        <p:txBody>
          <a:bodyPr/>
          <a:lstStyle/>
          <a:p>
            <a:pPr eaLnBrk="1" hangingPunct="1">
              <a:defRPr/>
            </a:pPr>
            <a:r>
              <a:rPr lang="fa-IR" sz="4000">
                <a:cs typeface="B Nazanin" pitchFamily="2" charset="-78"/>
              </a:rPr>
              <a:t>الگوي طرح كلي درس يا طرح سالانه</a:t>
            </a:r>
            <a:r>
              <a:rPr lang="fa-IR" sz="4000"/>
              <a:t> </a:t>
            </a:r>
            <a:br>
              <a:rPr lang="fa-IR" sz="4000"/>
            </a:br>
            <a:r>
              <a:rPr lang="fa-IR" sz="3200">
                <a:solidFill>
                  <a:srgbClr val="66FF33"/>
                </a:solidFill>
                <a:cs typeface="B Nazanin" pitchFamily="2" charset="-78"/>
              </a:rPr>
              <a:t>اين الگو براي يك ماه طراحي شده است براي ماه ها و دوره هاي ديگر نيز به همين ترتيب است .</a:t>
            </a:r>
            <a:endParaRPr lang="en-US" sz="4000">
              <a:cs typeface="B Nazanin" pitchFamily="2" charset="-78"/>
            </a:endParaRPr>
          </a:p>
        </p:txBody>
      </p:sp>
      <p:graphicFrame>
        <p:nvGraphicFramePr>
          <p:cNvPr id="415831" name="Group 87">
            <a:extLst>
              <a:ext uri="{FF2B5EF4-FFF2-40B4-BE49-F238E27FC236}">
                <a16:creationId xmlns:a16="http://schemas.microsoft.com/office/drawing/2014/main" id="{27C298EF-FD96-4C40-9116-8FB16FA771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74825" y="2276476"/>
          <a:ext cx="8713788" cy="4430715"/>
        </p:xfrm>
        <a:graphic>
          <a:graphicData uri="http://schemas.openxmlformats.org/drawingml/2006/table">
            <a:tbl>
              <a:tblPr/>
              <a:tblGrid>
                <a:gridCol w="915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93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11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فعاليتهاي ديگر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هدف ويژه درس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موضوع و عنوان درس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فصلها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روز و تاريخ جلسه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هفته ها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ماهها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6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اول  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هفته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اول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ماه مهر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6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دوم 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6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سوم  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هفته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 دوم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53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چهارم  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6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پنجم 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هفته سوم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6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ششم  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6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هفتم  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هفته چهارم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جلسه هشتم /    /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6" name="Slide Number Placeholder 5">
            <a:extLst>
              <a:ext uri="{FF2B5EF4-FFF2-40B4-BE49-F238E27FC236}">
                <a16:creationId xmlns:a16="http://schemas.microsoft.com/office/drawing/2014/main" id="{0EF36E46-3355-422C-BC04-DEC0D556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461EC13-A01D-44AB-AE08-CE0BC90C3315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graphicFrame>
        <p:nvGraphicFramePr>
          <p:cNvPr id="415832" name="Group 88">
            <a:extLst>
              <a:ext uri="{FF2B5EF4-FFF2-40B4-BE49-F238E27FC236}">
                <a16:creationId xmlns:a16="http://schemas.microsoft.com/office/drawing/2014/main" id="{E07A1192-EBCC-4A7A-9DE4-0F19887374BB}"/>
              </a:ext>
            </a:extLst>
          </p:cNvPr>
          <p:cNvGraphicFramePr>
            <a:graphicFrameLocks noGrp="1"/>
          </p:cNvGraphicFramePr>
          <p:nvPr/>
        </p:nvGraphicFramePr>
        <p:xfrm>
          <a:off x="2424113" y="1773238"/>
          <a:ext cx="7200900" cy="517724"/>
        </p:xfrm>
        <a:graphic>
          <a:graphicData uri="http://schemas.openxmlformats.org/drawingml/2006/table">
            <a:tbl>
              <a:tblPr/>
              <a:tblGrid>
                <a:gridCol w="1150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هدف كلي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502" marB="4550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سال تحصيلي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502" marB="4550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پايه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502" marB="4550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Nazanin" pitchFamily="2" charset="-78"/>
                        </a:rPr>
                        <a:t>درس :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502" marB="4550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2810D0-1506-463E-BA9B-D7B30A092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5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5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5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5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574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>
            <a:extLst>
              <a:ext uri="{FF2B5EF4-FFF2-40B4-BE49-F238E27FC236}">
                <a16:creationId xmlns:a16="http://schemas.microsoft.com/office/drawing/2014/main" id="{CF40BF2B-51FF-449C-9A8D-ED809007F0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5400">
                <a:solidFill>
                  <a:srgbClr val="00FF00"/>
                </a:solidFill>
                <a:cs typeface="B Nazanin" pitchFamily="2" charset="-78"/>
              </a:rPr>
              <a:t>الگوي طرح درس روزانه</a:t>
            </a:r>
            <a:r>
              <a:rPr lang="fa-IR">
                <a:cs typeface="B Nazanin" pitchFamily="2" charset="-78"/>
              </a:rPr>
              <a:t> </a:t>
            </a:r>
            <a:endParaRPr lang="en-US">
              <a:cs typeface="B Nazanin" pitchFamily="2" charset="-78"/>
            </a:endParaRPr>
          </a:p>
        </p:txBody>
      </p:sp>
      <p:sp>
        <p:nvSpPr>
          <p:cNvPr id="416771" name="Rectangle 3">
            <a:extLst>
              <a:ext uri="{FF2B5EF4-FFF2-40B4-BE49-F238E27FC236}">
                <a16:creationId xmlns:a16="http://schemas.microsoft.com/office/drawing/2014/main" id="{2D64F053-9073-42B9-8C5E-5D0F835E74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7851" y="2060575"/>
            <a:ext cx="8507413" cy="3240088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طرح درس روزانه ، شامل پيش بيني و تنظيم مجموعه فعاليتهايي است ، كه معلم از پيش براي رسيدن به يك يا چند هدف آموزشي ويژه دريك جلسه تدريس تدارك مي بيند 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403B8B-E4AD-43FC-8B25-040FD098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9E57083F-0626-4C27-8D57-4F9B4D0D1B1B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36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F3D42D-5DEA-49E9-86DA-2C3CBA2B5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6770" grpId="0"/>
      <p:bldP spid="41677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>
            <a:extLst>
              <a:ext uri="{FF2B5EF4-FFF2-40B4-BE49-F238E27FC236}">
                <a16:creationId xmlns:a16="http://schemas.microsoft.com/office/drawing/2014/main" id="{FC30E8F2-6FB2-4586-BC4F-5435348F33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>
                <a:solidFill>
                  <a:srgbClr val="00FF00"/>
                </a:solidFill>
                <a:cs typeface="+mn-cs"/>
              </a:rPr>
              <a:t>مراحل تهيه طرح درس روزانه</a:t>
            </a:r>
            <a:r>
              <a:rPr lang="fa-IR">
                <a:cs typeface="+mn-cs"/>
              </a:rPr>
              <a:t> </a:t>
            </a:r>
            <a:endParaRPr lang="en-US">
              <a:cs typeface="+mn-cs"/>
            </a:endParaRPr>
          </a:p>
        </p:txBody>
      </p:sp>
      <p:sp>
        <p:nvSpPr>
          <p:cNvPr id="417795" name="Rectangle 3">
            <a:extLst>
              <a:ext uri="{FF2B5EF4-FFF2-40B4-BE49-F238E27FC236}">
                <a16:creationId xmlns:a16="http://schemas.microsoft.com/office/drawing/2014/main" id="{2463FCEB-662A-4DA6-8F39-5979E20864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313" y="1628775"/>
            <a:ext cx="8229600" cy="4114800"/>
          </a:xfrm>
        </p:spPr>
        <p:txBody>
          <a:bodyPr/>
          <a:lstStyle/>
          <a:p>
            <a:pPr marL="609600" indent="-609600" algn="r" rtl="1">
              <a:buClr>
                <a:srgbClr val="00CCFF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</a:rPr>
              <a:t> تعيين موضوع درس. </a:t>
            </a:r>
          </a:p>
          <a:p>
            <a:pPr marL="609600" indent="-609600" algn="r" rtl="1">
              <a:buClr>
                <a:srgbClr val="00CCFF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</a:rPr>
              <a:t>مشخص كردن هدف ويژة درس. </a:t>
            </a:r>
          </a:p>
          <a:p>
            <a:pPr marL="609600" indent="-609600" algn="r" rtl="1">
              <a:buClr>
                <a:srgbClr val="00CCFF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</a:rPr>
              <a:t>تعيين رئوس مطالب.</a:t>
            </a:r>
          </a:p>
          <a:p>
            <a:pPr marL="609600" indent="-609600" algn="r" rtl="1">
              <a:buClr>
                <a:srgbClr val="00CCFF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</a:rPr>
              <a:t>تهيه هدفهاي جزئي يا مرحله اي بر اساس رئوس مطالب .</a:t>
            </a:r>
          </a:p>
          <a:p>
            <a:pPr marL="609600" indent="-609600" algn="r" rtl="1">
              <a:buClr>
                <a:srgbClr val="00CCFF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</a:rPr>
              <a:t>تهيه و تنظيم هدفهاي رفتاري يا هدفهاي اجراي تدريس.</a:t>
            </a:r>
          </a:p>
          <a:p>
            <a:pPr marL="609600" indent="-609600" algn="r" rtl="1">
              <a:buClr>
                <a:srgbClr val="00CCFF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</a:rPr>
              <a:t>بررسي رفتار ورودي. </a:t>
            </a:r>
          </a:p>
          <a:p>
            <a:pPr marL="609600" indent="-609600" algn="r" rtl="1">
              <a:buClr>
                <a:srgbClr val="00CCFF"/>
              </a:buClr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</a:rPr>
              <a:t>تهيه سوالات لازم براي اجراي ارزشيابي تشخيصي. 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D8FFB0-C691-4CF5-B09B-23E04963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A8B01D6-F5DE-476B-BE47-6FEF93351B57}" type="slidenum">
              <a:rPr lang="ar-SA" altLang="fa-IR" sz="1400">
                <a:latin typeface="Arial" panose="020B0604020202020204" pitchFamily="34" charset="0"/>
                <a:cs typeface="+mn-cs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37</a:t>
            </a:fld>
            <a:endParaRPr lang="en-US" altLang="fa-IR" sz="1400"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AFB297-E2AE-4C99-BBCF-1916DB3C6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41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1000"/>
                                        <p:tgtEl>
                                          <p:spTgt spid="41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41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1000"/>
                                        <p:tgtEl>
                                          <p:spTgt spid="41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1000"/>
                                        <p:tgtEl>
                                          <p:spTgt spid="41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7794" grpId="0"/>
      <p:bldP spid="41779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>
            <a:extLst>
              <a:ext uri="{FF2B5EF4-FFF2-40B4-BE49-F238E27FC236}">
                <a16:creationId xmlns:a16="http://schemas.microsoft.com/office/drawing/2014/main" id="{61933544-07A0-4BCB-9716-2815093B81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314" y="836613"/>
            <a:ext cx="8207375" cy="5472112"/>
          </a:xfrm>
        </p:spPr>
        <p:txBody>
          <a:bodyPr/>
          <a:lstStyle/>
          <a:p>
            <a:pPr marL="609600" indent="-609600" algn="r" rtl="1">
              <a:buClr>
                <a:srgbClr val="00CCFF"/>
              </a:buClr>
              <a:buSzPct val="85000"/>
              <a:buFont typeface="Wingdings" panose="05000000000000000000" pitchFamily="2" charset="2"/>
              <a:buAutoNum type="arabicPeriod" startAt="8"/>
              <a:defRPr/>
            </a:pPr>
            <a:r>
              <a:rPr lang="fa-IR" sz="3600" b="1" dirty="0">
                <a:solidFill>
                  <a:srgbClr val="66FF33"/>
                </a:solidFill>
                <a:cs typeface="B Nazanin" pitchFamily="2" charset="-78"/>
              </a:rPr>
              <a:t>تحليل و پيش بيني نتايج ارزشيابي و تعيين اولين گام آموزش. </a:t>
            </a:r>
          </a:p>
          <a:p>
            <a:pPr marL="609600" indent="-609600" algn="r" rtl="1">
              <a:buClr>
                <a:srgbClr val="00CCFF"/>
              </a:buClr>
              <a:buSzPct val="85000"/>
              <a:buFont typeface="Wingdings" panose="05000000000000000000" pitchFamily="2" charset="2"/>
              <a:buAutoNum type="arabicPeriod" startAt="8"/>
              <a:defRPr/>
            </a:pPr>
            <a:r>
              <a:rPr lang="fa-IR" sz="3600" b="1" dirty="0">
                <a:solidFill>
                  <a:srgbClr val="66FF33"/>
                </a:solidFill>
                <a:cs typeface="B Nazanin" pitchFamily="2" charset="-78"/>
              </a:rPr>
              <a:t>تعيين و تنظيم مراحل ارائه محتوا ؛ شامل</a:t>
            </a:r>
            <a:r>
              <a:rPr lang="fa-IR" sz="3600" b="1" dirty="0">
                <a:cs typeface="B Nazanin" pitchFamily="2" charset="-78"/>
              </a:rPr>
              <a:t>  : </a:t>
            </a:r>
          </a:p>
          <a:p>
            <a:pPr marL="990600" lvl="1" indent="-533400" algn="r" rtl="1">
              <a:buClr>
                <a:schemeClr val="hlink"/>
              </a:buClr>
              <a:buSzPct val="95000"/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FFFF"/>
                </a:solidFill>
                <a:cs typeface="B Nazanin" pitchFamily="2" charset="-78"/>
              </a:rPr>
              <a:t>مرحله آمادگي (آمادگي معلم وشاگردو وسايل).</a:t>
            </a:r>
          </a:p>
          <a:p>
            <a:pPr marL="990600" lvl="1" indent="-533400" algn="r" rtl="1">
              <a:buClr>
                <a:schemeClr val="hlink"/>
              </a:buClr>
              <a:buSzPct val="95000"/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FFFF"/>
                </a:solidFill>
                <a:cs typeface="B Nazanin" pitchFamily="2" charset="-78"/>
              </a:rPr>
              <a:t>مرحله معرفي و بيان هدفهاي صريح آموزشي. </a:t>
            </a:r>
          </a:p>
          <a:p>
            <a:pPr marL="990600" lvl="1" indent="-533400" algn="r" rtl="1">
              <a:buClr>
                <a:schemeClr val="hlink"/>
              </a:buClr>
              <a:buSzPct val="95000"/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FFFF"/>
                </a:solidFill>
                <a:cs typeface="B Nazanin" pitchFamily="2" charset="-78"/>
              </a:rPr>
              <a:t>مرحله ارائه درس. </a:t>
            </a:r>
          </a:p>
          <a:p>
            <a:pPr marL="990600" lvl="1" indent="-533400" algn="r" rtl="1">
              <a:buClr>
                <a:schemeClr val="hlink"/>
              </a:buClr>
              <a:buSzPct val="95000"/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FFFF"/>
                </a:solidFill>
                <a:cs typeface="B Nazanin" pitchFamily="2" charset="-78"/>
              </a:rPr>
              <a:t>مرحله خلاصه كردن و نتيجه گيري.</a:t>
            </a:r>
          </a:p>
          <a:p>
            <a:pPr marL="990600" lvl="1" indent="-533400" algn="r" rtl="1">
              <a:buClr>
                <a:schemeClr val="hlink"/>
              </a:buClr>
              <a:buSzPct val="95000"/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FFFF"/>
                </a:solidFill>
                <a:cs typeface="B Nazanin" pitchFamily="2" charset="-78"/>
              </a:rPr>
              <a:t>مرحلة ارزشيابي. </a:t>
            </a:r>
          </a:p>
          <a:p>
            <a:pPr marL="990600" lvl="1" indent="-533400" algn="r" rtl="1">
              <a:buClr>
                <a:schemeClr val="hlink"/>
              </a:buClr>
              <a:buSzPct val="95000"/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FFFF"/>
                </a:solidFill>
                <a:cs typeface="B Nazanin" pitchFamily="2" charset="-78"/>
              </a:rPr>
              <a:t>مرحله تعيين تكليف و پايان دادن درس.</a:t>
            </a:r>
            <a:r>
              <a:rPr lang="fa-IR" sz="3200" b="1" dirty="0">
                <a:cs typeface="B Nazanin" pitchFamily="2" charset="-78"/>
              </a:rPr>
              <a:t> </a:t>
            </a:r>
            <a:endParaRPr lang="en-US" sz="3200" b="1" dirty="0"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0EC9A8-D41C-4E37-AA38-C0B40246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449C389-5502-4FB3-BD6C-F2E0FED9AD65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38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418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418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1000"/>
                                        <p:tgtEl>
                                          <p:spTgt spid="418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1000"/>
                                        <p:tgtEl>
                                          <p:spTgt spid="418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1000"/>
                                        <p:tgtEl>
                                          <p:spTgt spid="418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1000"/>
                                        <p:tgtEl>
                                          <p:spTgt spid="418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1000"/>
                                        <p:tgtEl>
                                          <p:spTgt spid="418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418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02A88769-C8CF-4195-B6B2-84C8F2F9C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1"/>
            <a:ext cx="8229600" cy="600075"/>
          </a:xfrm>
        </p:spPr>
        <p:txBody>
          <a:bodyPr>
            <a:normAutofit fontScale="90000"/>
          </a:bodyPr>
          <a:lstStyle/>
          <a:p>
            <a:pPr algn="ctr" rtl="1" eaLnBrk="1" hangingPunct="1">
              <a:defRPr/>
            </a:pPr>
            <a:r>
              <a:rPr lang="fa-IR" sz="4000" dirty="0">
                <a:cs typeface="B Nazanin" pitchFamily="2" charset="-78"/>
              </a:rPr>
              <a:t>الگوي طرح درس روزانه </a:t>
            </a:r>
            <a:endParaRPr lang="en-US" sz="4000" dirty="0">
              <a:cs typeface="B Nazanin" pitchFamily="2" charset="-78"/>
            </a:endParaRPr>
          </a:p>
        </p:txBody>
      </p:sp>
      <p:graphicFrame>
        <p:nvGraphicFramePr>
          <p:cNvPr id="419843" name="Group 3">
            <a:extLst>
              <a:ext uri="{FF2B5EF4-FFF2-40B4-BE49-F238E27FC236}">
                <a16:creationId xmlns:a16="http://schemas.microsoft.com/office/drawing/2014/main" id="{A341CA26-81EE-4D5B-BAF8-C404148C2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45425"/>
              </p:ext>
            </p:extLst>
          </p:nvPr>
        </p:nvGraphicFramePr>
        <p:xfrm>
          <a:off x="157163" y="860426"/>
          <a:ext cx="11930064" cy="5737222"/>
        </p:xfrm>
        <a:graphic>
          <a:graphicData uri="http://schemas.openxmlformats.org/drawingml/2006/table">
            <a:tbl>
              <a:tblPr/>
              <a:tblGrid>
                <a:gridCol w="103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9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4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9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0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7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59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84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209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9575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33186"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شماره جلسه :                        تاريخ : 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58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تهيه كننده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مدت جلسه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هدف درس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موضوع درس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نام درس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96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نحوه ارزشيابي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فعاليتهاي    ديگر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زمان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وسايل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روش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مراحل تدريس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نتيجه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ارزشيابي تشخيصي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پيش بيني رفتار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ورودي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هدف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هاي رفتاري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هدف هاي جزئي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رئوس مطالب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331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1- آمادگي و ايجاد انگيزه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2-معرفي درس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3- ارائه درس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4- جمعبندي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5-ارزشيابي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6- دادن تكليف و پايان دادن درس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6D2AFF4C-8090-488E-939A-8852C0FF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93257B7-76F6-4B16-B68E-4BA48D604E0D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8B6391-FD87-4437-A682-7E23B544C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5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8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>
            <a:extLst>
              <a:ext uri="{FF2B5EF4-FFF2-40B4-BE49-F238E27FC236}">
                <a16:creationId xmlns:a16="http://schemas.microsoft.com/office/drawing/2014/main" id="{41862A1B-9DEF-4335-BBFD-1FD038CD6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fa-IR" b="1" dirty="0">
                <a:solidFill>
                  <a:srgbClr val="66FF33"/>
                </a:solidFill>
                <a:cs typeface="B Nazanin" pitchFamily="2" charset="-78"/>
              </a:rPr>
              <a:t>مراحل تحليل آموزشي</a:t>
            </a:r>
            <a:r>
              <a:rPr lang="fa-IR" b="1" dirty="0">
                <a:solidFill>
                  <a:srgbClr val="66FF33"/>
                </a:solidFill>
              </a:rPr>
              <a:t> </a:t>
            </a:r>
            <a:endParaRPr lang="en-US" b="1" dirty="0">
              <a:solidFill>
                <a:srgbClr val="66FF33"/>
              </a:solidFill>
            </a:endParaRPr>
          </a:p>
        </p:txBody>
      </p:sp>
      <p:sp>
        <p:nvSpPr>
          <p:cNvPr id="381955" name="Rectangle 3">
            <a:extLst>
              <a:ext uri="{FF2B5EF4-FFF2-40B4-BE49-F238E27FC236}">
                <a16:creationId xmlns:a16="http://schemas.microsoft.com/office/drawing/2014/main" id="{B3912373-063A-4F61-A315-CC84364FEB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9" y="1981201"/>
            <a:ext cx="8713787" cy="4327525"/>
          </a:xfrm>
        </p:spPr>
        <p:txBody>
          <a:bodyPr>
            <a:noAutofit/>
          </a:bodyPr>
          <a:lstStyle/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تبديل هدف كلي(هدف نهايي)به اهداف جزئي(اهداف مرحله اي). 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تبديل هدف جزئي به اهداف رفتاري ( هدفهاي اجرايي ). 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تعيين نوع ارتباط بين هدفهاي كلي و جزئي (ساده به مشكل ) .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تعيين رفتار ورودي .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ارزشيابي تشخيصي. </a:t>
            </a:r>
          </a:p>
          <a:p>
            <a:pPr marL="609600" indent="-609600" algn="r" rtl="1">
              <a:buFont typeface="Wingdings" panose="05000000000000000000" pitchFamily="2" charset="2"/>
              <a:buAutoNum type="arabicPeriod"/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تعيين نخستين گام آموزشي .</a:t>
            </a:r>
            <a:endParaRPr lang="en-US" sz="32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EE12D1-5632-40DD-9636-3B27B006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9DE54D4-CA75-4D04-A0A8-E336C51705B8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449399-BEEB-4064-997A-E81E7DF9C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1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1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1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1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1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1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1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1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0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1954" grpId="0"/>
      <p:bldP spid="3819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>
            <a:extLst>
              <a:ext uri="{FF2B5EF4-FFF2-40B4-BE49-F238E27FC236}">
                <a16:creationId xmlns:a16="http://schemas.microsoft.com/office/drawing/2014/main" id="{02D99DFA-A4EC-46B2-80FA-215DA5332A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9900" y="500063"/>
            <a:ext cx="9613900" cy="5592763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dirty="0">
                <a:solidFill>
                  <a:srgbClr val="002060"/>
                </a:solidFill>
                <a:cs typeface="B Nazanin" pitchFamily="2" charset="-78"/>
              </a:rPr>
              <a:t>قبل از پرداختن به اين مراحل لازم است مفاهيم اهداف كلي ، جزئي و رفتاري روشن شوند: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dirty="0">
                <a:solidFill>
                  <a:srgbClr val="002060"/>
                </a:solidFill>
                <a:cs typeface="B Nazanin" pitchFamily="2" charset="-78"/>
              </a:rPr>
              <a:t> هدفهاي كلي آموزشي مقاصدي هستند كه  مبين تغيير مورد نظر در رفتار شاگردان هستند به بياني ديگر آن دسته اهداف آموزشي هستند كه به صورت عبارتهاي كلي بيان مي شوند ، مانند : آموزش و پرورش بايد توانائي هاي ذهني شاگردان را بپروراند . </a:t>
            </a:r>
            <a:endParaRPr lang="en-US" sz="3600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91311C-9943-46F3-A536-37DD68C6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70952FC-705B-45A9-82DB-28EC8E8901EA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2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82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>
            <a:extLst>
              <a:ext uri="{FF2B5EF4-FFF2-40B4-BE49-F238E27FC236}">
                <a16:creationId xmlns:a16="http://schemas.microsoft.com/office/drawing/2014/main" id="{197E1A1C-8864-4C76-BCB4-4E05E9D6B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>
                <a:solidFill>
                  <a:srgbClr val="66FF33"/>
                </a:solidFill>
                <a:cs typeface="B Nazanin" pitchFamily="2" charset="-78"/>
              </a:rPr>
              <a:t>هدفهاي جزئي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8CC69AD9-CF50-4319-A9D1-6EA5A23D9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773239"/>
            <a:ext cx="8229600" cy="4535487"/>
          </a:xfrm>
        </p:spPr>
        <p:txBody>
          <a:bodyPr/>
          <a:lstStyle/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اين هدفها از هدفهاي كلي سرچشمه مي گيرند ، امّا محدودتر و مشخص تر هستند و جنبه هاي عملي بيشتري دارند .</a:t>
            </a:r>
          </a:p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هدفهاي رفتاري</a:t>
            </a:r>
            <a:r>
              <a:rPr lang="fa-IR">
                <a:cs typeface="B Nazanin" pitchFamily="2" charset="-78"/>
              </a:rPr>
              <a:t> 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a-IR">
              <a:cs typeface="B Nazanin" pitchFamily="2" charset="-78"/>
            </a:endParaRP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اين هدفها نوع رفتار و قابليتهايي را كه انتظار داريم شاگرد پس از يادگيري مطلبي خاص به آنها برسد ، مشخص مي كند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F64665-8A15-42F8-A8AB-E9ED917F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E6AE063-4810-4AE6-B04F-A0D08A78DC1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6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4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4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2" grpId="0"/>
      <p:bldP spid="38400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>
            <a:extLst>
              <a:ext uri="{FF2B5EF4-FFF2-40B4-BE49-F238E27FC236}">
                <a16:creationId xmlns:a16="http://schemas.microsoft.com/office/drawing/2014/main" id="{6C1D7FEC-9601-4E4D-84F7-EAE703083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5400">
                <a:solidFill>
                  <a:srgbClr val="66FF33"/>
                </a:solidFill>
                <a:cs typeface="B Nazanin" pitchFamily="2" charset="-78"/>
              </a:rPr>
              <a:t>ويژگيهاي يك هدف رفتاري خوب</a:t>
            </a:r>
            <a:r>
              <a:rPr lang="fa-IR">
                <a:solidFill>
                  <a:srgbClr val="66FF33"/>
                </a:solidFill>
                <a:cs typeface="B Nazanin" pitchFamily="2" charset="-78"/>
              </a:rPr>
              <a:t> </a:t>
            </a:r>
            <a:endParaRPr lang="en-US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48C66927-3639-4CF7-9293-BF7D1A81D2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1" y="1981200"/>
            <a:ext cx="8893175" cy="4114800"/>
          </a:xfrm>
        </p:spPr>
        <p:txBody>
          <a:bodyPr/>
          <a:lstStyle/>
          <a:p>
            <a:pPr marL="609600" indent="-609600" algn="r" rtl="1">
              <a:buClr>
                <a:srgbClr val="FF0066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رفتار مورد مشاهده بايد دقيقاً مشخص باشد .</a:t>
            </a:r>
          </a:p>
          <a:p>
            <a:pPr marL="609600" indent="-609600" algn="r" rtl="1">
              <a:buClr>
                <a:srgbClr val="FF0066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موقعيتي كه رفتار بايد در آن مشاهده شود مشخص شده باشد .</a:t>
            </a:r>
          </a:p>
          <a:p>
            <a:pPr marL="609600" indent="-609600" algn="r" rtl="1">
              <a:buClr>
                <a:srgbClr val="FF0066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سطح اجرا (درجه موفقيت) بايد دقيقاً مشخص باشد منظور از سطح اجرا حد نصابي است كه براساس آن ، رفتار نهايي ارزيابي مي شود 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D13DB1-D396-4322-8DF4-E40C369B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02D2326-AD37-4167-BD4B-06179F72A8D5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F91F97-BD36-4ABB-B3D3-62B1657A2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8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85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8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5026" grpId="0"/>
      <p:bldP spid="3850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>
            <a:extLst>
              <a:ext uri="{FF2B5EF4-FFF2-40B4-BE49-F238E27FC236}">
                <a16:creationId xmlns:a16="http://schemas.microsoft.com/office/drawing/2014/main" id="{88DF8F77-A809-4C89-833D-3E74F275A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هدفهاي رفتاري ممكن است به دو دسته تقسيم شوند :</a:t>
            </a:r>
            <a:endParaRPr lang="en-US" sz="40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86051" name="Rectangle 3">
            <a:extLst>
              <a:ext uri="{FF2B5EF4-FFF2-40B4-BE49-F238E27FC236}">
                <a16:creationId xmlns:a16="http://schemas.microsoft.com/office/drawing/2014/main" id="{D06EE63D-051D-4934-89D5-C774E519C4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8" y="2133600"/>
            <a:ext cx="8507412" cy="3962400"/>
          </a:xfrm>
        </p:spPr>
        <p:txBody>
          <a:bodyPr/>
          <a:lstStyle/>
          <a:p>
            <a:pPr algn="r" rtl="1" eaLnBrk="1" hangingPunct="1">
              <a:buClr>
                <a:srgbClr val="FFFF00"/>
              </a:buClr>
              <a:buSzPct val="85000"/>
              <a:buFont typeface="Wingdings" panose="05000000000000000000" pitchFamily="2" charset="2"/>
              <a:buChar char="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هدفهاي اجرايي نهايي :  رفتاري است كه شاگرد پس از پايان آموزش بايد از خود نشان دهد .</a:t>
            </a:r>
          </a:p>
          <a:p>
            <a:pPr algn="r" rtl="1" eaLnBrk="1" hangingPunct="1">
              <a:buClr>
                <a:srgbClr val="FFFF00"/>
              </a:buClr>
              <a:buSzPct val="85000"/>
              <a:buFont typeface="Wingdings" panose="05000000000000000000" pitchFamily="2" charset="2"/>
              <a:buChar char="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هدفهاي اجرايي مرحله اي: رفتاري است كه بايد شاگرد ضمن آموزش و قبل از رسيدن به هدف اجرايي نهايي از خود نشان دهد 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AE8B40-F95A-49DA-87B4-978B1E17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27ABA47-628C-4A8A-8B7A-4EB62AC3F23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8</a:t>
            </a:fld>
            <a:endParaRPr lang="en-US" altLang="fa-IR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8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0" grpId="0"/>
      <p:bldP spid="38605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>
            <a:extLst>
              <a:ext uri="{FF2B5EF4-FFF2-40B4-BE49-F238E27FC236}">
                <a16:creationId xmlns:a16="http://schemas.microsoft.com/office/drawing/2014/main" id="{E3A8AEDB-7141-4421-98D9-4BF7FE24A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>
                <a:solidFill>
                  <a:srgbClr val="66FF33"/>
                </a:solidFill>
                <a:cs typeface="B Nazanin" pitchFamily="2" charset="-78"/>
              </a:rPr>
              <a:t>هدفهاي اجرايي نهايي با هدفهاي اجرايي مرحله اي  و هدفهاي اجرايي مرحله اي با همديگر به سه صورت ارتباط دارند : </a:t>
            </a:r>
            <a:endParaRPr lang="en-US" sz="4000">
              <a:solidFill>
                <a:srgbClr val="66FF33"/>
              </a:solidFill>
              <a:cs typeface="B Nazanin" pitchFamily="2" charset="-78"/>
            </a:endParaRPr>
          </a:p>
        </p:txBody>
      </p:sp>
      <p:sp>
        <p:nvSpPr>
          <p:cNvPr id="387075" name="Rectangle 3">
            <a:extLst>
              <a:ext uri="{FF2B5EF4-FFF2-40B4-BE49-F238E27FC236}">
                <a16:creationId xmlns:a16="http://schemas.microsoft.com/office/drawing/2014/main" id="{14CDABA7-F70E-4DF4-BBED-3CB23BB9B4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1" y="2051050"/>
            <a:ext cx="8893175" cy="4114800"/>
          </a:xfrm>
        </p:spPr>
        <p:txBody>
          <a:bodyPr/>
          <a:lstStyle/>
          <a:p>
            <a:pPr marL="609600" indent="-609600" algn="justLow" rtl="1">
              <a:buClr>
                <a:schemeClr val="tx2"/>
              </a:buClr>
              <a:buSzPct val="7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هدفهاي پايين تر پيشنياز هدفهاي بالاترند. چنين ارتباطي را ارتباط تسلسلي يا متوالي گويند .</a:t>
            </a:r>
          </a:p>
          <a:p>
            <a:pPr marL="609600" indent="-609600" algn="justLow" rtl="1">
              <a:buClr>
                <a:schemeClr val="tx2"/>
              </a:buClr>
              <a:buSzPct val="7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مفاهيم آموزشي نسبت به هم تقدمي ندارند اين ارتباط را ارتباط همتراز يا موازي گويند . </a:t>
            </a:r>
          </a:p>
          <a:p>
            <a:pPr marL="609600" indent="-609600" algn="justLow" rtl="1">
              <a:buClr>
                <a:schemeClr val="tx2"/>
              </a:buClr>
              <a:buSzPct val="75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ارتباط هدفهاي اجرايي حالت تركيبي دارد ( هدفهاي تسلسلي و همتراز)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DF185-2C98-44D6-A248-544D3583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883D9F0-A6BF-4FE6-B428-1EE9255A7BA5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847EF2-5B29-46DA-94FA-8C1415D35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7074" grpId="0"/>
      <p:bldP spid="3870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1956</Words>
  <Application>Microsoft Office PowerPoint</Application>
  <PresentationFormat>Widescreen</PresentationFormat>
  <Paragraphs>282</Paragraphs>
  <Slides>39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Wingdings</vt:lpstr>
      <vt:lpstr>Wingdings 2</vt:lpstr>
      <vt:lpstr>Office Theme</vt:lpstr>
      <vt:lpstr>به نام خدا  دانشگاه فرهنگیان استان آذربایجانغربی      درس: اصول و روش های تدریس</vt:lpstr>
      <vt:lpstr>فصل ششم تحلیل و آموزش</vt:lpstr>
      <vt:lpstr>تحليل آموزشي </vt:lpstr>
      <vt:lpstr>مراحل تحليل آموزشي </vt:lpstr>
      <vt:lpstr>PowerPoint Presentation</vt:lpstr>
      <vt:lpstr>هدفهاي جزئي </vt:lpstr>
      <vt:lpstr>ويژگيهاي يك هدف رفتاري خوب </vt:lpstr>
      <vt:lpstr>هدفهاي رفتاري ممكن است به دو دسته تقسيم شوند :</vt:lpstr>
      <vt:lpstr>هدفهاي اجرايي نهايي با هدفهاي اجرايي مرحله اي  و هدفهاي اجرايي مرحله اي با همديگر به سه صورت ارتباط دارند : </vt:lpstr>
      <vt:lpstr>PowerPoint Presentation</vt:lpstr>
      <vt:lpstr>نمودار ارتباط همتراز هدفها </vt:lpstr>
      <vt:lpstr>نمودار ارتباط تركيبي هدفها </vt:lpstr>
      <vt:lpstr>فصل هفتم  محتوا، روش، وسيله </vt:lpstr>
      <vt:lpstr>محتوا </vt:lpstr>
      <vt:lpstr>شيوه هاي تجزيه و تحليل محتوا بايد داراي چهار خصلت باشد : </vt:lpstr>
      <vt:lpstr>PowerPoint Presentation</vt:lpstr>
      <vt:lpstr>مراحل تجزيه و تحليل محتوا </vt:lpstr>
      <vt:lpstr>اصولي كه در تهيه و تنظيم محتواي آموزشي بايد مورد نظر گرفته شود :</vt:lpstr>
      <vt:lpstr>PowerPoint Presentation</vt:lpstr>
      <vt:lpstr>وسايل آموزشي </vt:lpstr>
      <vt:lpstr>انواع وسايل آموزشي </vt:lpstr>
      <vt:lpstr>PowerPoint Presentation</vt:lpstr>
      <vt:lpstr>رسانه هاي تسهيل كننده </vt:lpstr>
      <vt:lpstr>نقش وسايل آموزشي در فرايند آموزش يادگيري </vt:lpstr>
      <vt:lpstr>PowerPoint Presentation</vt:lpstr>
      <vt:lpstr>PowerPoint Presentation</vt:lpstr>
      <vt:lpstr>معيارهاي انتخاب وسايل آموزشي </vt:lpstr>
      <vt:lpstr>ويژگيهاي فني وسيله </vt:lpstr>
      <vt:lpstr>امكانات اجرايي </vt:lpstr>
      <vt:lpstr>فصل هشتم  تحليل نظام ارزشيابي و كاربرد طراحي آموزشي </vt:lpstr>
      <vt:lpstr>طراحي آموزشي</vt:lpstr>
      <vt:lpstr>الگوي طراحي آموزشي براساس عوامل چهار گانه </vt:lpstr>
      <vt:lpstr>الگوي طرح درس سالانه </vt:lpstr>
      <vt:lpstr>مراحل تنظيم درس سالانه </vt:lpstr>
      <vt:lpstr>الگوي طرح كلي درس يا طرح سالانه  اين الگو براي يك ماه طراحي شده است براي ماه ها و دوره هاي ديگر نيز به همين ترتيب است .</vt:lpstr>
      <vt:lpstr>الگوي طرح درس روزانه </vt:lpstr>
      <vt:lpstr>مراحل تهيه طرح درس روزانه </vt:lpstr>
      <vt:lpstr>PowerPoint Presentation</vt:lpstr>
      <vt:lpstr>الگوي طرح درس روزانه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Madadlou</dc:creator>
  <cp:lastModifiedBy>Mohammad Madadlou</cp:lastModifiedBy>
  <cp:revision>2</cp:revision>
  <dcterms:created xsi:type="dcterms:W3CDTF">2020-05-30T22:29:52Z</dcterms:created>
  <dcterms:modified xsi:type="dcterms:W3CDTF">2020-05-30T22:41:32Z</dcterms:modified>
</cp:coreProperties>
</file>