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71" r:id="rId1"/>
  </p:sldMasterIdLst>
  <p:notesMasterIdLst>
    <p:notesMasterId r:id="rId15"/>
  </p:notesMasterIdLst>
  <p:sldIdLst>
    <p:sldId id="256" r:id="rId2"/>
    <p:sldId id="272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0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041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0E8AAD8-EE05-4EC0-916F-5F0DEB5EDE04}" type="datetimeFigureOut">
              <a:rPr lang="fa-IR" smtClean="0"/>
              <a:t>05/10/1441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069EE4C-8F97-4C0D-BBB4-25B3BE2C26D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00542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9EE4C-8F97-4C0D-BBB4-25B3BE2C26D6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3339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C078-2D48-49DB-811F-471C9DEE8308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0D64A-E48E-488A-B401-EC2DA131B410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3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8376-757B-46BB-A9FD-C4216051C59A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3010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B2C52-D92D-4EF6-B09B-046B0EE8F3D3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351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AB91-66E7-4419-B105-D04BEA372FAD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184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B49E-374D-4DFF-A073-DD698EF02948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15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3BBE-E0B7-4378-A9BF-6794DBD665BE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0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8B88F-C1FC-4CDF-B356-5C372F896636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94931-22CD-48A4-9E7E-5CA5A82BCC98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3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97C03-D025-4CD6-A613-3AAA6052BB94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2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491F-E732-41BF-B7E7-0A5124AE4498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5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37DA8-1171-4A4D-BC06-F45EA728BE03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329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FF82A-01E1-40C7-9F3D-2C8F704651F3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5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A1CF-54BA-418D-85CE-934AE2018A64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44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3E89-E8B7-4BA8-B614-361C807C99B9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54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6A278-5347-4EC2-9262-4039C04DE16A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19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8D915-CE6A-4A2E-9B5D-8084F056FD25}" type="datetime1">
              <a:rPr lang="en-US" smtClean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9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hf hd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3783" y="940159"/>
            <a:ext cx="8915399" cy="159698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B Lotus" panose="00000400000000000000" pitchFamily="2" charset="-78"/>
              </a:rPr>
              <a:t>به نام خدا 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3804" y="2446986"/>
            <a:ext cx="9142320" cy="2408349"/>
          </a:xfrm>
        </p:spPr>
        <p:txBody>
          <a:bodyPr>
            <a:noAutofit/>
          </a:bodyPr>
          <a:lstStyle/>
          <a:p>
            <a:pPr algn="r"/>
            <a:r>
              <a:rPr lang="fa-IR" sz="3600" b="1" dirty="0" smtClean="0">
                <a:solidFill>
                  <a:schemeClr val="accent1"/>
                </a:solidFill>
                <a:cs typeface="B Lotus" panose="00000400000000000000" pitchFamily="2" charset="-78"/>
              </a:rPr>
              <a:t>جلسه هفتم: </a:t>
            </a:r>
          </a:p>
          <a:p>
            <a:pPr algn="r"/>
            <a:endParaRPr lang="fa-IR" sz="3200" dirty="0" smtClean="0">
              <a:solidFill>
                <a:schemeClr val="accent1"/>
              </a:solidFill>
              <a:cs typeface="B Lotus" panose="00000400000000000000" pitchFamily="2" charset="-78"/>
            </a:endParaRPr>
          </a:p>
          <a:p>
            <a:pPr algn="r"/>
            <a:r>
              <a:rPr lang="fa-IR" sz="3600" b="1" dirty="0" smtClean="0">
                <a:solidFill>
                  <a:srgbClr val="7030A0"/>
                </a:solidFill>
                <a:cs typeface="B Lotus" panose="00000400000000000000" pitchFamily="2" charset="-78"/>
              </a:rPr>
              <a:t>هدف کلی: سنجش یادگیری به کمک آزمونهای چندگزینه ای</a:t>
            </a:r>
            <a:endParaRPr lang="fa-IR" sz="3600" b="1" dirty="0">
              <a:solidFill>
                <a:srgbClr val="7030A0"/>
              </a:solidFill>
              <a:cs typeface="B Lotus" panose="00000400000000000000" pitchFamily="2" charset="-78"/>
            </a:endParaRPr>
          </a:p>
        </p:txBody>
      </p:sp>
      <p:pic>
        <p:nvPicPr>
          <p:cNvPr id="4" name="p8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76656"/>
          </a:xfrm>
        </p:spPr>
        <p:txBody>
          <a:bodyPr/>
          <a:lstStyle/>
          <a:p>
            <a:pPr algn="r"/>
            <a:r>
              <a:rPr lang="fa-IR" dirty="0" smtClean="0">
                <a:cs typeface="B Lotus" panose="00000400000000000000" pitchFamily="2" charset="-78"/>
              </a:rPr>
              <a:t>ادامه قواعد </a:t>
            </a:r>
            <a:r>
              <a:rPr lang="fa-IR" dirty="0">
                <a:cs typeface="B Lotus" panose="00000400000000000000" pitchFamily="2" charset="-78"/>
              </a:rPr>
              <a:t>تهیّۀ سوال‌های </a:t>
            </a:r>
            <a:r>
              <a:rPr lang="fa-IR" dirty="0" smtClean="0">
                <a:cs typeface="B Lotus" panose="00000400000000000000" pitchFamily="2" charset="-78"/>
              </a:rPr>
              <a:t>چندگزینه ای </a:t>
            </a:r>
            <a:endParaRPr lang="fa-IR" dirty="0"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256" y="1300765"/>
            <a:ext cx="9405356" cy="4932609"/>
          </a:xfrm>
        </p:spPr>
        <p:txBody>
          <a:bodyPr>
            <a:normAutofit/>
          </a:bodyPr>
          <a:lstStyle/>
          <a:p>
            <a:endParaRPr lang="fa-IR" sz="2000" dirty="0">
              <a:solidFill>
                <a:srgbClr val="C00000"/>
              </a:solidFill>
              <a:cs typeface="B Yas" panose="00000400000000000000" pitchFamily="2" charset="-78"/>
            </a:endParaRPr>
          </a:p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15-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محل گزینه درست را در میان گزینه های انحرافی به طور تصادفی انتخاب کنید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. </a:t>
            </a:r>
            <a:r>
              <a:rPr lang="fa-IR" sz="2400" dirty="0" smtClean="0">
                <a:cs typeface="B Lotus" panose="00000400000000000000" pitchFamily="2" charset="-78"/>
              </a:rPr>
              <a:t>همیشه </a:t>
            </a:r>
            <a:r>
              <a:rPr lang="fa-IR" sz="2400" dirty="0">
                <a:cs typeface="B Lotus" panose="00000400000000000000" pitchFamily="2" charset="-78"/>
              </a:rPr>
              <a:t>یکی از گزینه ها درست نباشد یا از یک نظم منطقی پیروی نکند</a:t>
            </a:r>
            <a:r>
              <a:rPr lang="fa-IR" sz="2400" dirty="0" smtClean="0">
                <a:cs typeface="B Lotus" panose="00000400000000000000" pitchFamily="2" charset="-78"/>
              </a:rPr>
              <a:t>.</a:t>
            </a:r>
          </a:p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16- طول گزینه درست را در سوالهای مختلف تغییر دهید.</a:t>
            </a:r>
          </a:p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17-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در سوالهایی که تنه آنها جمله نا تمام است ، جای خالی را در قسمت آخر جمله قرار دهید.</a:t>
            </a:r>
          </a:p>
          <a:p>
            <a:pPr marL="0" indent="0">
              <a:buNone/>
            </a:pPr>
            <a:r>
              <a:rPr lang="fa-IR" sz="2400" dirty="0" smtClean="0">
                <a:cs typeface="B Lotus" panose="00000400000000000000" pitchFamily="2" charset="-78"/>
              </a:rPr>
              <a:t>   </a:t>
            </a:r>
            <a:r>
              <a:rPr lang="fa-IR" sz="2400" dirty="0" smtClean="0"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solidFill>
                  <a:srgbClr val="C00000"/>
                </a:solidFill>
                <a:cs typeface="B Yas" panose="00000400000000000000" pitchFamily="2" charset="-78"/>
              </a:rPr>
              <a:t>مثال </a:t>
            </a:r>
            <a:r>
              <a:rPr lang="fa-IR" sz="2000" b="1" dirty="0">
                <a:solidFill>
                  <a:srgbClr val="C00000"/>
                </a:solidFill>
                <a:cs typeface="B Yas" panose="00000400000000000000" pitchFamily="2" charset="-78"/>
              </a:rPr>
              <a:t>: طبق نظر دانشمندان عامل اصلی بیماری قلبی ................................. </a:t>
            </a:r>
            <a:r>
              <a:rPr lang="fa-IR" sz="2000" b="1" dirty="0" smtClean="0">
                <a:solidFill>
                  <a:srgbClr val="C00000"/>
                </a:solidFill>
                <a:cs typeface="B Yas" panose="00000400000000000000" pitchFamily="2" charset="-78"/>
              </a:rPr>
              <a:t>است.</a:t>
            </a:r>
          </a:p>
          <a:p>
            <a:pPr marL="0" indent="0">
              <a:buNone/>
            </a:pPr>
            <a:r>
              <a:rPr lang="fa-IR" sz="2000" b="1" dirty="0" smtClean="0">
                <a:cs typeface="B Yas" panose="00000400000000000000" pitchFamily="2" charset="-78"/>
              </a:rPr>
              <a:t>             الف- پرخوری         ب- چاقی         پ- سیگار کشیدن        ت- استرس</a:t>
            </a:r>
            <a:endParaRPr lang="fa-IR" sz="2000" b="1" dirty="0">
              <a:cs typeface="B Yas" panose="00000400000000000000" pitchFamily="2" charset="-78"/>
            </a:endParaRPr>
          </a:p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18- تا آنجا که ممکن است در تنه سوال به جای جمله ناتمام از جمله پرسشی استفاده کنید.</a:t>
            </a:r>
            <a:endParaRPr lang="fa-IR" sz="2400" dirty="0">
              <a:solidFill>
                <a:srgbClr val="0070C0"/>
              </a:solidFill>
              <a:cs typeface="B Lotus" panose="00000400000000000000" pitchFamily="2" charset="-78"/>
            </a:endParaRPr>
          </a:p>
        </p:txBody>
      </p:sp>
      <p:pic>
        <p:nvPicPr>
          <p:cNvPr id="4" name="p8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76518"/>
            <a:ext cx="8911687" cy="592428"/>
          </a:xfrm>
        </p:spPr>
        <p:txBody>
          <a:bodyPr>
            <a:noAutofit/>
          </a:bodyPr>
          <a:lstStyle/>
          <a:p>
            <a:pPr algn="r"/>
            <a:r>
              <a:rPr lang="fa-IR" dirty="0" smtClean="0">
                <a:cs typeface="B Lotus" panose="00000400000000000000" pitchFamily="2" charset="-78"/>
              </a:rPr>
              <a:t>امتیازها و محدودیتهای آزمونهای چندگزینه ای</a:t>
            </a:r>
            <a:endParaRPr lang="fa-IR" dirty="0"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3650" y="1068945"/>
            <a:ext cx="9340961" cy="5164429"/>
          </a:xfrm>
        </p:spPr>
        <p:txBody>
          <a:bodyPr>
            <a:normAutofit/>
          </a:bodyPr>
          <a:lstStyle/>
          <a:p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محاسن استفاده از آزمونهای چند گزینه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ای</a:t>
            </a:r>
          </a:p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به گفته ایبل(1979)، این آزمونها قادر به اندازه گیری غالب بازده های یادگیری از دانش گرفته تا فهمیدن، کاربستن، تحلیل، ارزشیابی، حل مسئله، ارائه پیشنهادهای عملی و پیش بینی امور هستند.  </a:t>
            </a:r>
            <a:endParaRPr lang="fa-IR" sz="2400" dirty="0">
              <a:solidFill>
                <a:srgbClr val="0070C0"/>
              </a:solidFill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    1-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این آزمونها از سایر آزمونها انعطاف پذیرترند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.</a:t>
            </a:r>
          </a:p>
          <a:p>
            <a:pPr marL="0" indent="0">
              <a:buNone/>
            </a:pP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    2-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در یک زمان محدود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می توان تعداد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زیادی از هدفهای آموزشی را اندازه گیری کرد .</a:t>
            </a:r>
          </a:p>
          <a:p>
            <a:pPr marL="0" indent="0">
              <a:buNone/>
            </a:pP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     3- 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نسبت به آزمونهای صحیح – غلط کمتر امکان حدس زدن کورکورانه را به آزمون شونده می دهند .</a:t>
            </a:r>
          </a:p>
          <a:p>
            <a:pPr marL="0" indent="0">
              <a:buNone/>
            </a:pP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      4- 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پاسخها به سادگی و با عینیت کامل قابل تصحیح هستند .</a:t>
            </a:r>
          </a:p>
          <a:p>
            <a:pPr marL="0" indent="0">
              <a:buNone/>
            </a:pP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      5- اگر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گزینه های انحرافی به خوبی تهیه شوند ، منبع بسیار مناسبی برای تشخیص </a:t>
            </a:r>
            <a:endParaRPr lang="fa-IR" sz="2400" dirty="0" smtClean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         مشکلات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دانش آموزان خواهند بود . </a:t>
            </a:r>
          </a:p>
        </p:txBody>
      </p:sp>
      <p:pic>
        <p:nvPicPr>
          <p:cNvPr id="4" name="p8_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70456"/>
            <a:ext cx="8911687" cy="759854"/>
          </a:xfrm>
        </p:spPr>
        <p:txBody>
          <a:bodyPr/>
          <a:lstStyle/>
          <a:p>
            <a:pPr algn="r"/>
            <a:r>
              <a:rPr lang="fa-IR" dirty="0">
                <a:cs typeface="B Lotus" panose="00000400000000000000" pitchFamily="2" charset="-78"/>
              </a:rPr>
              <a:t>امتیازها و محدودیتهای آزمونهای چندگزینه ای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3651" y="927279"/>
            <a:ext cx="9340961" cy="5228821"/>
          </a:xfrm>
        </p:spPr>
        <p:txBody>
          <a:bodyPr>
            <a:noAutofit/>
          </a:bodyPr>
          <a:lstStyle/>
          <a:p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محدودیتهای آزمونهای چندگزینه ای</a:t>
            </a:r>
          </a:p>
          <a:p>
            <a:pPr marL="457200" indent="-457200">
              <a:buFont typeface="+mj-lt"/>
              <a:buAutoNum type="arabicPeriod"/>
            </a:pP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ساختن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این آزمونها بسیار دشوار است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. پیداکردن تعدای گزینه انحرافی خوب مشکل است.</a:t>
            </a:r>
            <a:endParaRPr lang="fa-IR" sz="24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marL="457200" indent="-457200">
              <a:buFont typeface="+mj-lt"/>
              <a:buAutoNum type="arabicPeriod"/>
            </a:pP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معلمان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اغلب سئوالهای چند گزینه ای را در حد سنجش اطلاعات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جزئی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و کم اهمیت می نویسند .</a:t>
            </a:r>
          </a:p>
          <a:p>
            <a:pPr marL="457200" indent="-457200">
              <a:buFont typeface="+mj-lt"/>
              <a:buAutoNum type="arabicPeriod"/>
            </a:pP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در مقایسه با بعضی  آزمونهای دیگر، خواندن این آزمونها و پیداکردن گزینه درست مستلزم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صرف وقت زیاد است .</a:t>
            </a:r>
          </a:p>
          <a:p>
            <a:pPr marL="457200" indent="-457200">
              <a:buFont typeface="+mj-lt"/>
              <a:buAutoNum type="arabicPeriod"/>
            </a:pP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در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صورت اعمال نمره منفی دانش آموزانی که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خطرمی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کنند از سایر دانش آموزان نمره بهتری می گیرند . </a:t>
            </a:r>
          </a:p>
        </p:txBody>
      </p:sp>
      <p:pic>
        <p:nvPicPr>
          <p:cNvPr id="4" name="p8_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4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34852"/>
            <a:ext cx="8911687" cy="708338"/>
          </a:xfrm>
        </p:spPr>
        <p:txBody>
          <a:bodyPr/>
          <a:lstStyle/>
          <a:p>
            <a:pPr algn="r"/>
            <a:r>
              <a:rPr lang="fa-IR" dirty="0" smtClean="0">
                <a:cs typeface="B Lotus" panose="00000400000000000000" pitchFamily="2" charset="-78"/>
              </a:rPr>
              <a:t>موارد استفاده آزمونهای چندگزینه ای</a:t>
            </a:r>
            <a:endParaRPr lang="fa-IR" dirty="0"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983" y="1043190"/>
            <a:ext cx="9482629" cy="5228821"/>
          </a:xfrm>
        </p:spPr>
        <p:txBody>
          <a:bodyPr>
            <a:normAutofit lnSpcReduction="10000"/>
          </a:bodyPr>
          <a:lstStyle/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 سطح دانش:</a:t>
            </a:r>
            <a:r>
              <a:rPr lang="fa-IR" sz="2000" b="1" dirty="0" smtClean="0">
                <a:cs typeface="B Yas" panose="00000400000000000000" pitchFamily="2" charset="-78"/>
              </a:rPr>
              <a:t>- به کوچکترین بخش ماده که خاصیتهای آن را دارد چه می گویند؟ 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cs typeface="B Yas" panose="00000400000000000000" pitchFamily="2" charset="-78"/>
              </a:rPr>
              <a:t>                                                الف- اتم                   ب- مولکول                 پ- الکترون           ت- پروتون </a:t>
            </a:r>
          </a:p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سطح فهمیدن:</a:t>
            </a:r>
            <a:r>
              <a:rPr lang="fa-IR" sz="2000" b="1" dirty="0" smtClean="0">
                <a:cs typeface="B Yas" panose="00000400000000000000" pitchFamily="2" charset="-78"/>
              </a:rPr>
              <a:t>- مراحل زندگی مگس خانگی عبارتند از: .....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cs typeface="B Yas" panose="00000400000000000000" pitchFamily="2" charset="-78"/>
              </a:rPr>
              <a:t>                                            الف- کرم، تخم، شفیره، </a:t>
            </a:r>
            <a:r>
              <a:rPr lang="fa-IR" sz="2000" b="1" dirty="0" smtClean="0">
                <a:cs typeface="B Yas" panose="00000400000000000000" pitchFamily="2" charset="-78"/>
              </a:rPr>
              <a:t>مگس </a:t>
            </a:r>
            <a:r>
              <a:rPr lang="fa-IR" sz="2000" b="1" dirty="0" smtClean="0">
                <a:cs typeface="B Yas" panose="00000400000000000000" pitchFamily="2" charset="-78"/>
              </a:rPr>
              <a:t>بالغ             ب- شفیره، کرم، تخم، مگس بالغ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cs typeface="B Yas" panose="00000400000000000000" pitchFamily="2" charset="-78"/>
              </a:rPr>
              <a:t>                                            پ- </a:t>
            </a:r>
            <a:r>
              <a:rPr lang="fa-IR" sz="2000" b="1" dirty="0">
                <a:cs typeface="B Yas" panose="00000400000000000000" pitchFamily="2" charset="-78"/>
              </a:rPr>
              <a:t>شفیره، </a:t>
            </a:r>
            <a:r>
              <a:rPr lang="fa-IR" sz="2000" b="1" dirty="0" smtClean="0">
                <a:cs typeface="B Yas" panose="00000400000000000000" pitchFamily="2" charset="-78"/>
              </a:rPr>
              <a:t>تخم،</a:t>
            </a:r>
            <a:r>
              <a:rPr lang="fa-IR" sz="2000" b="1" dirty="0">
                <a:cs typeface="B Yas" panose="00000400000000000000" pitchFamily="2" charset="-78"/>
              </a:rPr>
              <a:t> کرم</a:t>
            </a:r>
            <a:r>
              <a:rPr lang="fa-IR" sz="2000" b="1" dirty="0" smtClean="0">
                <a:cs typeface="B Yas" panose="00000400000000000000" pitchFamily="2" charset="-78"/>
              </a:rPr>
              <a:t>، </a:t>
            </a:r>
            <a:r>
              <a:rPr lang="fa-IR" sz="2000" b="1" dirty="0">
                <a:cs typeface="B Yas" panose="00000400000000000000" pitchFamily="2" charset="-78"/>
              </a:rPr>
              <a:t>مگس بالغ               ت- تخم، کرم، </a:t>
            </a:r>
            <a:r>
              <a:rPr lang="fa-IR" sz="2000" b="1" dirty="0" smtClean="0">
                <a:cs typeface="B Yas" panose="00000400000000000000" pitchFamily="2" charset="-78"/>
              </a:rPr>
              <a:t>شفیره، مگس </a:t>
            </a:r>
            <a:r>
              <a:rPr lang="fa-IR" sz="2000" b="1" dirty="0">
                <a:cs typeface="B Yas" panose="00000400000000000000" pitchFamily="2" charset="-78"/>
              </a:rPr>
              <a:t>بالغ</a:t>
            </a:r>
          </a:p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سطح کاربستن:</a:t>
            </a:r>
            <a:r>
              <a:rPr lang="fa-IR" sz="2000" b="1" dirty="0" smtClean="0">
                <a:cs typeface="B Yas" panose="00000400000000000000" pitchFamily="2" charset="-78"/>
              </a:rPr>
              <a:t>- اگر حجم مقدار معینی از گاز ثابت نگه داشته شود فشار آن را چگونه می توان کاهش داد؟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cs typeface="B Yas" panose="00000400000000000000" pitchFamily="2" charset="-78"/>
              </a:rPr>
              <a:t>                                    الف- کاهش دما        ب- افزایش دما        پ- افزایش چگالی        ت- کاهش چگالی</a:t>
            </a:r>
            <a:endParaRPr lang="fa-IR" sz="2000" b="1" dirty="0">
              <a:cs typeface="B Yas" panose="00000400000000000000" pitchFamily="2" charset="-78"/>
            </a:endParaRPr>
          </a:p>
          <a:p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سطح تحلیل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:</a:t>
            </a:r>
            <a:r>
              <a:rPr lang="fa-IR" sz="2200" b="1" dirty="0" smtClean="0">
                <a:cs typeface="B Yas" panose="00000400000000000000" pitchFamily="2" charset="-78"/>
              </a:rPr>
              <a:t>- </a:t>
            </a:r>
            <a:r>
              <a:rPr lang="fa-IR" sz="2200" b="1" dirty="0">
                <a:cs typeface="B Yas" panose="00000400000000000000" pitchFamily="2" charset="-78"/>
              </a:rPr>
              <a:t>در یک روز روشن شخصی که در ساحل دریا ایستاده و به یک کشتی که در چند کیلومتری   او قرار دارد </a:t>
            </a:r>
            <a:r>
              <a:rPr lang="fa-IR" sz="2000" b="1" dirty="0">
                <a:cs typeface="B Yas" panose="00000400000000000000" pitchFamily="2" charset="-78"/>
              </a:rPr>
              <a:t>نگاه می کند، چه چیزی را می بیند؟ 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   </a:t>
            </a:r>
            <a:r>
              <a:rPr lang="fa-IR" sz="2000" b="1" dirty="0" smtClean="0">
                <a:cs typeface="B Yas" panose="00000400000000000000" pitchFamily="2" charset="-78"/>
              </a:rPr>
              <a:t>                          </a:t>
            </a:r>
            <a:r>
              <a:rPr lang="fa-IR" sz="2000" b="1" dirty="0">
                <a:cs typeface="B Yas" panose="00000400000000000000" pitchFamily="2" charset="-78"/>
              </a:rPr>
              <a:t>الف- تمامی کشتی     ب- قسمت بالایی کشتی       پ- قسمت پایینی کشتی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     - اگر 12 بر روی صفحه ساعت شما شمال را نشان دهد، کدام یک از ساعتهای زیر جنوب  شرقی را نشان می دهد؟ 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   </a:t>
            </a:r>
            <a:r>
              <a:rPr lang="fa-IR" sz="2000" b="1" dirty="0" smtClean="0">
                <a:cs typeface="B Yas" panose="00000400000000000000" pitchFamily="2" charset="-78"/>
              </a:rPr>
              <a:t>                </a:t>
            </a:r>
            <a:r>
              <a:rPr lang="fa-IR" sz="2000" b="1" dirty="0">
                <a:cs typeface="B Yas" panose="00000400000000000000" pitchFamily="2" charset="-78"/>
              </a:rPr>
              <a:t>الف- 4:30       ب- 7:30           پ- 10:30</a:t>
            </a: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p8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73487"/>
            <a:ext cx="8911687" cy="875763"/>
          </a:xfrm>
        </p:spPr>
        <p:txBody>
          <a:bodyPr>
            <a:noAutofit/>
          </a:bodyPr>
          <a:lstStyle/>
          <a:p>
            <a:pPr algn="r"/>
            <a:r>
              <a:rPr lang="fa-IR" dirty="0" smtClean="0">
                <a:cs typeface="B Lotus" panose="00000400000000000000" pitchFamily="2" charset="-78"/>
              </a:rPr>
              <a:t>آزمونهای چندگزینه ای</a:t>
            </a:r>
            <a:endParaRPr lang="fa-IR" dirty="0"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4862" y="991673"/>
            <a:ext cx="9469750" cy="529321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2000" dirty="0" smtClean="0">
                <a:cs typeface="B Lotus" panose="00000400000000000000" pitchFamily="2" charset="-78"/>
              </a:rPr>
              <a:t>هر آزمون چندگزینه ای از تعدادی سوال و تعدادی گزینه تشکیل می </a:t>
            </a:r>
            <a:r>
              <a:rPr lang="fa-IR" sz="2000" dirty="0">
                <a:cs typeface="B Lotus" panose="00000400000000000000" pitchFamily="2" charset="-78"/>
              </a:rPr>
              <a:t>شود كه آزمون </a:t>
            </a:r>
            <a:r>
              <a:rPr lang="fa-IR" sz="2000" dirty="0" smtClean="0">
                <a:cs typeface="B Lotus" panose="00000400000000000000" pitchFamily="2" charset="-78"/>
              </a:rPr>
              <a:t>شونده باید از </a:t>
            </a:r>
            <a:r>
              <a:rPr lang="fa-IR" sz="2000" dirty="0">
                <a:cs typeface="B Lotus" panose="00000400000000000000" pitchFamily="2" charset="-78"/>
              </a:rPr>
              <a:t>ميان گزينه </a:t>
            </a:r>
            <a:r>
              <a:rPr lang="fa-IR" sz="2000" dirty="0" smtClean="0">
                <a:cs typeface="B Lotus" panose="00000400000000000000" pitchFamily="2" charset="-78"/>
              </a:rPr>
              <a:t>هاي داده شده، </a:t>
            </a:r>
            <a:r>
              <a:rPr lang="fa-IR" sz="2000" dirty="0">
                <a:cs typeface="B Lotus" panose="00000400000000000000" pitchFamily="2" charset="-78"/>
              </a:rPr>
              <a:t>يك گزينه را انتخاب </a:t>
            </a:r>
            <a:r>
              <a:rPr lang="fa-IR" sz="2000" dirty="0" smtClean="0">
                <a:cs typeface="B Lotus" panose="00000400000000000000" pitchFamily="2" charset="-78"/>
              </a:rPr>
              <a:t>كند.  هر سوال چندگزینه ای از سه قسمت اصلی زیر تشکیل می یابد: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>
                <a:cs typeface="B Lotus" panose="00000400000000000000" pitchFamily="2" charset="-78"/>
              </a:rPr>
              <a:t> </a:t>
            </a:r>
            <a:r>
              <a:rPr lang="fa-IR" sz="2000" dirty="0" smtClean="0">
                <a:cs typeface="B Lotus" panose="00000400000000000000" pitchFamily="2" charset="-78"/>
              </a:rPr>
              <a:t>    </a:t>
            </a:r>
            <a:r>
              <a:rPr lang="fa-IR" sz="2000" dirty="0" smtClean="0">
                <a:solidFill>
                  <a:srgbClr val="C00000"/>
                </a:solidFill>
                <a:cs typeface="B Lotus" panose="00000400000000000000" pitchFamily="2" charset="-78"/>
              </a:rPr>
              <a:t>1- تنه سوال : </a:t>
            </a:r>
            <a:r>
              <a:rPr lang="fa-IR" sz="2000" dirty="0" smtClean="0">
                <a:cs typeface="B Lotus" panose="00000400000000000000" pitchFamily="2" charset="-78"/>
              </a:rPr>
              <a:t>متن یا صورت سوال را تشکیل می دهد. و در برگیرنده موضوعی است که سوال باید آن را بسنجد.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>
                <a:cs typeface="B Lotus" panose="00000400000000000000" pitchFamily="2" charset="-78"/>
              </a:rPr>
              <a:t> </a:t>
            </a:r>
            <a:r>
              <a:rPr lang="fa-IR" sz="2000" dirty="0" smtClean="0">
                <a:cs typeface="B Lotus" panose="00000400000000000000" pitchFamily="2" charset="-78"/>
              </a:rPr>
              <a:t>    </a:t>
            </a:r>
            <a:r>
              <a:rPr lang="fa-IR" sz="2000" dirty="0" smtClean="0">
                <a:solidFill>
                  <a:srgbClr val="C00000"/>
                </a:solidFill>
                <a:cs typeface="B Lotus" panose="00000400000000000000" pitchFamily="2" charset="-78"/>
              </a:rPr>
              <a:t>2- گزینه کلید : </a:t>
            </a:r>
            <a:r>
              <a:rPr lang="fa-IR" sz="2000" dirty="0" smtClean="0">
                <a:cs typeface="B Lotus" panose="00000400000000000000" pitchFamily="2" charset="-78"/>
              </a:rPr>
              <a:t>همان پاسخ سوال است.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>
                <a:cs typeface="B Lotus" panose="00000400000000000000" pitchFamily="2" charset="-78"/>
              </a:rPr>
              <a:t> </a:t>
            </a:r>
            <a:r>
              <a:rPr lang="fa-IR" sz="2000" dirty="0" smtClean="0">
                <a:cs typeface="B Lotus" panose="00000400000000000000" pitchFamily="2" charset="-78"/>
              </a:rPr>
              <a:t>    </a:t>
            </a:r>
            <a:r>
              <a:rPr lang="fa-IR" sz="2000" dirty="0" smtClean="0">
                <a:solidFill>
                  <a:srgbClr val="C00000"/>
                </a:solidFill>
                <a:cs typeface="B Lotus" panose="00000400000000000000" pitchFamily="2" charset="-78"/>
              </a:rPr>
              <a:t>3- گزینه های انحرافی : </a:t>
            </a:r>
            <a:r>
              <a:rPr lang="fa-IR" sz="2000" dirty="0" smtClean="0">
                <a:cs typeface="B Lotus" panose="00000400000000000000" pitchFamily="2" charset="-78"/>
              </a:rPr>
              <a:t>پیشنهاد های غلطی هستند که نقش آنها منحرف کردن ناآگاه از موضوع سوال است.</a:t>
            </a:r>
          </a:p>
          <a:p>
            <a:pPr marL="0" indent="0">
              <a:buNone/>
            </a:pPr>
            <a:r>
              <a:rPr lang="fa-IR" sz="2000" dirty="0" smtClean="0">
                <a:cs typeface="B Yas" panose="00000400000000000000" pitchFamily="2" charset="-78"/>
              </a:rPr>
              <a:t>مثال: </a:t>
            </a:r>
            <a:r>
              <a:rPr lang="fa-IR" sz="2000" dirty="0" smtClean="0">
                <a:solidFill>
                  <a:srgbClr val="0070C0"/>
                </a:solidFill>
                <a:cs typeface="B Yas" panose="00000400000000000000" pitchFamily="2" charset="-78"/>
              </a:rPr>
              <a:t>    </a:t>
            </a:r>
            <a:r>
              <a:rPr lang="fa-IR" sz="2000" b="1" dirty="0" smtClean="0">
                <a:solidFill>
                  <a:srgbClr val="0070C0"/>
                </a:solidFill>
                <a:cs typeface="B Yas" panose="00000400000000000000" pitchFamily="2" charset="-78"/>
              </a:rPr>
              <a:t>تنه سوال: </a:t>
            </a:r>
            <a:r>
              <a:rPr lang="fa-IR" sz="2000" b="1" dirty="0" smtClean="0">
                <a:cs typeface="B Yas" panose="00000400000000000000" pitchFamily="2" charset="-78"/>
              </a:rPr>
              <a:t>بیت زیر از کدام منبع است؟ 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cs typeface="B Yas" panose="00000400000000000000" pitchFamily="2" charset="-78"/>
              </a:rPr>
              <a:t>                     </a:t>
            </a:r>
            <a:r>
              <a:rPr lang="fa-IR" sz="2000" b="1" dirty="0" smtClean="0">
                <a:solidFill>
                  <a:srgbClr val="FF0000"/>
                </a:solidFill>
                <a:cs typeface="B Yas" panose="00000400000000000000" pitchFamily="2" charset="-78"/>
              </a:rPr>
              <a:t>ز سم ستوران در آن پهن دشت                 زمین شد شش و آسمان گشت هشت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cs typeface="B Yas" panose="00000400000000000000" pitchFamily="2" charset="-78"/>
              </a:rPr>
              <a:t>            </a:t>
            </a:r>
            <a:r>
              <a:rPr lang="fa-IR" sz="2000" b="1" dirty="0" smtClean="0">
                <a:solidFill>
                  <a:srgbClr val="0070C0"/>
                </a:solidFill>
                <a:cs typeface="B Yas" panose="00000400000000000000" pitchFamily="2" charset="-78"/>
              </a:rPr>
              <a:t>گزینه کلید:  </a:t>
            </a:r>
            <a:r>
              <a:rPr lang="fa-IR" sz="2000" b="1" dirty="0" smtClean="0">
                <a:cs typeface="B Yas" panose="00000400000000000000" pitchFamily="2" charset="-78"/>
              </a:rPr>
              <a:t>الف- شاهنامه فردوسی</a:t>
            </a:r>
          </a:p>
          <a:p>
            <a:pPr marL="0" indent="0">
              <a:buNone/>
            </a:pPr>
            <a:r>
              <a:rPr lang="fa-IR" sz="2000" b="1" dirty="0">
                <a:solidFill>
                  <a:srgbClr val="0070C0"/>
                </a:solidFill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solidFill>
                  <a:srgbClr val="0070C0"/>
                </a:solidFill>
                <a:cs typeface="B Yas" panose="00000400000000000000" pitchFamily="2" charset="-78"/>
              </a:rPr>
              <a:t>            گزینه های    </a:t>
            </a:r>
            <a:r>
              <a:rPr lang="fa-IR" sz="2000" b="1" dirty="0" smtClean="0">
                <a:cs typeface="B Yas" panose="00000400000000000000" pitchFamily="2" charset="-78"/>
              </a:rPr>
              <a:t>ب- بوستان سعدی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cs typeface="B Yas" panose="00000400000000000000" pitchFamily="2" charset="-78"/>
              </a:rPr>
              <a:t>               </a:t>
            </a:r>
            <a:r>
              <a:rPr lang="fa-IR" sz="2000" b="1" dirty="0" smtClean="0">
                <a:solidFill>
                  <a:srgbClr val="0070C0"/>
                </a:solidFill>
                <a:cs typeface="B Yas" panose="00000400000000000000" pitchFamily="2" charset="-78"/>
              </a:rPr>
              <a:t>انحرافی:</a:t>
            </a:r>
            <a:r>
              <a:rPr lang="fa-IR" sz="2000" b="1" dirty="0" smtClean="0">
                <a:cs typeface="B Yas" panose="00000400000000000000" pitchFamily="2" charset="-78"/>
              </a:rPr>
              <a:t>    پ- هفت پیکر نظامی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cs typeface="B Yas" panose="00000400000000000000" pitchFamily="2" charset="-78"/>
              </a:rPr>
              <a:t>                                ت- مثنوی مولوی </a:t>
            </a:r>
            <a:endParaRPr lang="fa-IR" sz="2000" b="1" dirty="0">
              <a:cs typeface="B Yas" panose="00000400000000000000" pitchFamily="2" charset="-78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9878096" y="4765183"/>
            <a:ext cx="45719" cy="10174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8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9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70456"/>
            <a:ext cx="8911687" cy="631065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>
                <a:cs typeface="B Lotus" panose="00000400000000000000" pitchFamily="2" charset="-78"/>
              </a:rPr>
              <a:t>آزمون چندگزینه ای</a:t>
            </a:r>
            <a:endParaRPr lang="fa-IR" dirty="0"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256" y="901521"/>
            <a:ext cx="9405356" cy="54992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تعدادگزينه ها(درست و انحرافي)از 2 تا 5 متغير است اما از لحاظ نظري هر چه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تعدادگزينه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ها بيشتر باشد امكان حدس زدن كمتر است . اما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به سبب آنکه پیداکردن بیش از سه گزینه انحرافی کار دشواری است،آزمونهاي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چهار گزينه اي رايج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هستند که در آنها امکان حدس زدن یک در چهار است (25 درصد).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سوالهای آزمونهای چندگزینه ای شکلهای مختلفی دارند که درادامه مهمترین آنها معرفی می شوند:</a:t>
            </a:r>
          </a:p>
          <a:p>
            <a:pPr>
              <a:lnSpc>
                <a:spcPct val="150000"/>
              </a:lnSpc>
            </a:pPr>
            <a:r>
              <a:rPr lang="fa-IR" sz="2000" b="1" dirty="0" smtClean="0">
                <a:solidFill>
                  <a:srgbClr val="0070C0"/>
                </a:solidFill>
                <a:cs typeface="B Yas" panose="00000400000000000000" pitchFamily="2" charset="-78"/>
              </a:rPr>
              <a:t>انواع آزمونهای چندگزینه ای: </a:t>
            </a:r>
          </a:p>
          <a:p>
            <a:pPr>
              <a:lnSpc>
                <a:spcPct val="150000"/>
              </a:lnSpc>
            </a:pP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1</a:t>
            </a: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- نوع پرسشی                                     4- نوع منفی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      2- نوع تنها گزینه درست                     5- نوع </a:t>
            </a: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ناتمام      </a:t>
            </a:r>
            <a:endParaRPr lang="fa-IR" sz="2000" b="1" dirty="0" smtClean="0">
              <a:solidFill>
                <a:schemeClr val="tx1"/>
              </a:solidFill>
              <a:cs typeface="B Yas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      3- نوع بهترین گزینه </a:t>
            </a:r>
            <a:endParaRPr lang="fa-IR" sz="2000" b="1" dirty="0">
              <a:solidFill>
                <a:schemeClr val="tx1"/>
              </a:solidFill>
              <a:cs typeface="B Yas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fa-IR" sz="2400" b="1" dirty="0">
              <a:cs typeface="B Tabassom" panose="00000400000000000000" pitchFamily="2" charset="-78"/>
            </a:endParaRPr>
          </a:p>
        </p:txBody>
      </p:sp>
      <p:pic>
        <p:nvPicPr>
          <p:cNvPr id="4" name="p8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5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44700"/>
            <a:ext cx="8911687" cy="631063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>
                <a:cs typeface="B Lotus" panose="00000400000000000000" pitchFamily="2" charset="-78"/>
              </a:rPr>
              <a:t>انواع آزمونهای چندگزینه ای</a:t>
            </a:r>
            <a:endParaRPr lang="fa-IR" dirty="0"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0620" y="875763"/>
            <a:ext cx="9443992" cy="543488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Lotus" panose="00000400000000000000" pitchFamily="2" charset="-78"/>
              </a:rPr>
              <a:t>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1- نوع پرسشی: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در سوالهای نوع پرسشی، تنه سوال را یک جمله پرسشی تشکیل می دهد و گزینه ها شامل گزینه کلید و چند گزینه انحرافی است.</a:t>
            </a:r>
          </a:p>
          <a:p>
            <a:pPr marL="0" indent="0">
              <a:buNone/>
            </a:pPr>
            <a:r>
              <a:rPr lang="fa-IR" sz="2400" b="1" dirty="0">
                <a:solidFill>
                  <a:srgbClr val="FF0000"/>
                </a:solidFill>
                <a:cs typeface="B Lotus" panose="00000400000000000000" pitchFamily="2" charset="-78"/>
              </a:rPr>
              <a:t> </a:t>
            </a:r>
            <a:r>
              <a:rPr lang="fa-IR" sz="2400" b="1" dirty="0" smtClean="0">
                <a:solidFill>
                  <a:srgbClr val="FF0000"/>
                </a:solidFill>
                <a:cs typeface="B Lotus" panose="00000400000000000000" pitchFamily="2" charset="-78"/>
              </a:rPr>
              <a:t>   </a:t>
            </a: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مثال</a:t>
            </a: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: </a:t>
            </a: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کدام </a:t>
            </a: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یک از گزینه های زیر می تواند </a:t>
            </a: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رسانای </a:t>
            </a: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خوبی برای گرما باشد؟</a:t>
            </a:r>
          </a:p>
          <a:p>
            <a:pPr marL="0" indent="0">
              <a:buNone/>
            </a:pP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             الف- پلاستیک          ب- کاغذ     ج- چوب     د- مس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2- نوع تنها گزینه درست: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در این نوع سوالها، همه گزینه ها بجز گزینه کلید به قطع غلط هستند. بنابراین از این سوالها بیشتر در ریاضیات و علوم میتوان استفاده کرد</a:t>
            </a:r>
            <a:r>
              <a:rPr lang="fa-IR" sz="24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.</a:t>
            </a:r>
          </a:p>
          <a:p>
            <a:pPr marL="0" indent="0">
              <a:buNone/>
            </a:pP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    مثال: </a:t>
            </a: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کدام </a:t>
            </a: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یک از فلزها ارزش اقتصادی بیشتری دارد؟</a:t>
            </a:r>
          </a:p>
          <a:p>
            <a:pPr marL="0" indent="0">
              <a:buNone/>
            </a:pP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          الف- طلا        ب- مس             ج- آلومینیم               د-آهن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3- نوع بهترین گزینه: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در این نوع سوالها، همه گزینه ها به نوعی درست هستند، اما یکی از آنها از همه درست تر است.</a:t>
            </a:r>
            <a:endParaRPr lang="fa-IR" sz="24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2400" b="1" dirty="0" smtClean="0">
                <a:solidFill>
                  <a:schemeClr val="tx1"/>
                </a:solidFill>
                <a:cs typeface="B Lotus" panose="00000400000000000000" pitchFamily="2" charset="-78"/>
              </a:rPr>
              <a:t>     </a:t>
            </a: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مثال: یکی </a:t>
            </a: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از راه های مناسب حفظ منابع طبیعی.......است.</a:t>
            </a:r>
          </a:p>
          <a:p>
            <a:pPr marL="0" indent="0">
              <a:buNone/>
            </a:pP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      الف- بازیافت   ب- از </a:t>
            </a: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بین نبردن    </a:t>
            </a: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ج- قطع </a:t>
            </a: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نکردن درختان    </a:t>
            </a: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د- نریختن </a:t>
            </a: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زباله</a:t>
            </a:r>
          </a:p>
          <a:p>
            <a:pPr marL="0" indent="0">
              <a:buNone/>
            </a:pPr>
            <a:endParaRPr lang="fa-IR" sz="2400" b="1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marL="0" indent="0">
              <a:buNone/>
            </a:pPr>
            <a:endParaRPr lang="fa-IR" sz="2400" b="1" dirty="0">
              <a:solidFill>
                <a:srgbClr val="FF0000"/>
              </a:solidFill>
              <a:cs typeface="B Tabassom" panose="00000400000000000000" pitchFamily="2" charset="-78"/>
            </a:endParaRPr>
          </a:p>
        </p:txBody>
      </p:sp>
      <p:pic>
        <p:nvPicPr>
          <p:cNvPr id="4" name="p8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28172"/>
          </a:xfrm>
        </p:spPr>
        <p:txBody>
          <a:bodyPr/>
          <a:lstStyle/>
          <a:p>
            <a:pPr algn="r"/>
            <a:r>
              <a:rPr lang="fa-IR" dirty="0" smtClean="0">
                <a:cs typeface="B Lotus" panose="00000400000000000000" pitchFamily="2" charset="-78"/>
              </a:rPr>
              <a:t>ادامه انواع آزمونهای چندگزینه ای</a:t>
            </a:r>
            <a:endParaRPr lang="fa-IR" dirty="0"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921" y="1184855"/>
            <a:ext cx="9688691" cy="5112913"/>
          </a:xfrm>
        </p:spPr>
        <p:txBody>
          <a:bodyPr>
            <a:noAutofit/>
          </a:bodyPr>
          <a:lstStyle/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4- نوع منفی: </a:t>
            </a:r>
            <a:r>
              <a:rPr lang="fa-IR" sz="2400" dirty="0" smtClean="0">
                <a:cs typeface="B Lotus" panose="00000400000000000000" pitchFamily="2" charset="-78"/>
              </a:rPr>
              <a:t>در این نوع سوالها، تنه سوال به صورت منفی بیان می شود و همه گزینه هابجز یکی از آنها درست هستند.</a:t>
            </a:r>
          </a:p>
          <a:p>
            <a:pPr marL="0" indent="0">
              <a:buNone/>
            </a:pPr>
            <a:r>
              <a:rPr lang="fa-IR" sz="2400" dirty="0">
                <a:cs typeface="B Lotus" panose="00000400000000000000" pitchFamily="2" charset="-78"/>
              </a:rPr>
              <a:t>    </a:t>
            </a:r>
            <a:r>
              <a:rPr lang="fa-IR" sz="2000" b="1" dirty="0">
                <a:cs typeface="B Yas" panose="00000400000000000000" pitchFamily="2" charset="-78"/>
              </a:rPr>
              <a:t>مثال: همه موارد زیر برای ادامه حیات خود به نور خورشید احتیاج دارند به جز .................. . (درک)</a:t>
            </a:r>
          </a:p>
          <a:p>
            <a:pPr marL="0" indent="0">
              <a:buNone/>
            </a:pPr>
            <a:r>
              <a:rPr lang="fa-IR" sz="2000" b="1" dirty="0" smtClean="0">
                <a:cs typeface="B Yas" panose="00000400000000000000" pitchFamily="2" charset="-78"/>
              </a:rPr>
              <a:t>       الف- </a:t>
            </a:r>
            <a:r>
              <a:rPr lang="fa-IR" sz="2000" b="1" dirty="0">
                <a:cs typeface="B Yas" panose="00000400000000000000" pitchFamily="2" charset="-78"/>
              </a:rPr>
              <a:t>شمعدانی       </a:t>
            </a:r>
            <a:r>
              <a:rPr lang="fa-IR" sz="2000" b="1" dirty="0" smtClean="0">
                <a:cs typeface="B Yas" panose="00000400000000000000" pitchFamily="2" charset="-78"/>
              </a:rPr>
              <a:t>     ب-خرگوش        ج- </a:t>
            </a:r>
            <a:r>
              <a:rPr lang="fa-IR" sz="2000" b="1" dirty="0">
                <a:cs typeface="B Yas" panose="00000400000000000000" pitchFamily="2" charset="-78"/>
              </a:rPr>
              <a:t>برگ خشک گیاه          </a:t>
            </a:r>
            <a:r>
              <a:rPr lang="fa-IR" sz="2000" b="1" dirty="0" smtClean="0">
                <a:cs typeface="B Yas" panose="00000400000000000000" pitchFamily="2" charset="-78"/>
              </a:rPr>
              <a:t>   د- </a:t>
            </a:r>
            <a:r>
              <a:rPr lang="fa-IR" sz="2000" b="1" dirty="0">
                <a:cs typeface="B Yas" panose="00000400000000000000" pitchFamily="2" charset="-78"/>
              </a:rPr>
              <a:t>دانه عدس</a:t>
            </a:r>
          </a:p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5- نوع ناتمام: </a:t>
            </a:r>
            <a:r>
              <a:rPr lang="fa-IR" sz="2400" dirty="0" smtClean="0">
                <a:cs typeface="B Lotus" panose="00000400000000000000" pitchFamily="2" charset="-78"/>
              </a:rPr>
              <a:t>در سوالهای نوع ناتمام آزمونهای چندگزینه ای، تنه سوال یک جمله ناتمام است و گزینه ها تکمیل کننده آن هستند.</a:t>
            </a:r>
          </a:p>
          <a:p>
            <a:pPr marL="0" indent="0">
              <a:buNone/>
            </a:pPr>
            <a:r>
              <a:rPr lang="fa-IR" sz="2400" dirty="0">
                <a:cs typeface="B Lotus" panose="00000400000000000000" pitchFamily="2" charset="-78"/>
              </a:rPr>
              <a:t> </a:t>
            </a:r>
            <a:r>
              <a:rPr lang="fa-IR" sz="2400" dirty="0" smtClean="0">
                <a:cs typeface="B Lotus" panose="00000400000000000000" pitchFamily="2" charset="-78"/>
              </a:rPr>
              <a:t>   </a:t>
            </a:r>
            <a:r>
              <a:rPr lang="fa-IR" sz="2000" b="1" dirty="0" smtClean="0">
                <a:cs typeface="B Yas" panose="00000400000000000000" pitchFamily="2" charset="-78"/>
              </a:rPr>
              <a:t>مثال: مهم ترین ویژگی هدفهای آموزشی رفتاری این است که ...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cs typeface="B Yas" panose="00000400000000000000" pitchFamily="2" charset="-78"/>
              </a:rPr>
              <a:t>      الف- برحسب عملکرد قابل اندازه گیری نوشته می شود.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cs typeface="B Yas" panose="00000400000000000000" pitchFamily="2" charset="-78"/>
              </a:rPr>
              <a:t>       ب- مهارتهای سطح بالای یادگیری را شامل می شود.</a:t>
            </a:r>
          </a:p>
          <a:p>
            <a:pPr marL="0" indent="0">
              <a:buNone/>
            </a:pPr>
            <a:r>
              <a:rPr lang="fa-IR" sz="2000" b="1" dirty="0" smtClean="0">
                <a:cs typeface="B Yas" panose="00000400000000000000" pitchFamily="2" charset="-78"/>
              </a:rPr>
              <a:t>       پ- مطالب جزئی محتوای درس را در بر می گیرد.</a:t>
            </a:r>
          </a:p>
          <a:p>
            <a:pPr marL="0" indent="0">
              <a:buNone/>
            </a:pPr>
            <a:r>
              <a:rPr lang="fa-IR" sz="2000" b="1" dirty="0"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cs typeface="B Yas" panose="00000400000000000000" pitchFamily="2" charset="-78"/>
              </a:rPr>
              <a:t>      ت- دانش آموزان به راحتی آنها را می آموزند.</a:t>
            </a:r>
            <a:endParaRPr lang="fa-IR" sz="2000" b="1" dirty="0">
              <a:cs typeface="B Yas" panose="00000400000000000000" pitchFamily="2" charset="-78"/>
            </a:endParaRPr>
          </a:p>
        </p:txBody>
      </p:sp>
      <p:pic>
        <p:nvPicPr>
          <p:cNvPr id="4" name="p8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5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63777"/>
          </a:xfrm>
        </p:spPr>
        <p:txBody>
          <a:bodyPr/>
          <a:lstStyle/>
          <a:p>
            <a:pPr algn="r"/>
            <a:r>
              <a:rPr lang="fa-IR" dirty="0" smtClean="0">
                <a:cs typeface="B Lotus" panose="00000400000000000000" pitchFamily="2" charset="-78"/>
              </a:rPr>
              <a:t>قواعد تهیه </a:t>
            </a:r>
            <a:r>
              <a:rPr lang="fa-IR" dirty="0">
                <a:cs typeface="B Lotus" panose="00000400000000000000" pitchFamily="2" charset="-78"/>
              </a:rPr>
              <a:t>سوالهای </a:t>
            </a:r>
            <a:r>
              <a:rPr lang="fa-IR" dirty="0" smtClean="0">
                <a:cs typeface="B Lotus" panose="00000400000000000000" pitchFamily="2" charset="-78"/>
              </a:rPr>
              <a:t>چندگزینه ای</a:t>
            </a:r>
            <a:endParaRPr lang="fa-IR" dirty="0"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648" y="1287887"/>
            <a:ext cx="9765964" cy="5125792"/>
          </a:xfrm>
        </p:spPr>
        <p:txBody>
          <a:bodyPr>
            <a:normAutofit/>
          </a:bodyPr>
          <a:lstStyle/>
          <a:p>
            <a:r>
              <a:rPr lang="fa-IR" sz="2000" dirty="0">
                <a:solidFill>
                  <a:srgbClr val="0070C0"/>
                </a:solidFill>
                <a:cs typeface="B Lotus" panose="00000400000000000000" pitchFamily="2" charset="-78"/>
              </a:rPr>
              <a:t>1-هر سوال باید موضوع مهم یا یک هدف آموزشی را اندازه بگیرد.</a:t>
            </a:r>
          </a:p>
          <a:p>
            <a:r>
              <a:rPr lang="fa-IR" sz="2000" dirty="0">
                <a:solidFill>
                  <a:srgbClr val="0070C0"/>
                </a:solidFill>
                <a:cs typeface="B Lotus" panose="00000400000000000000" pitchFamily="2" charset="-78"/>
              </a:rPr>
              <a:t>2- بیشتر از یک مسئله یایک مطلب را در هر </a:t>
            </a:r>
            <a:r>
              <a:rPr lang="fa-IR" sz="2000" dirty="0" smtClean="0">
                <a:solidFill>
                  <a:srgbClr val="0070C0"/>
                </a:solidFill>
                <a:cs typeface="B Lotus" panose="00000400000000000000" pitchFamily="2" charset="-78"/>
              </a:rPr>
              <a:t>سوال </a:t>
            </a:r>
            <a:r>
              <a:rPr lang="fa-IR" sz="2000" dirty="0">
                <a:solidFill>
                  <a:srgbClr val="0070C0"/>
                </a:solidFill>
                <a:cs typeface="B Lotus" panose="00000400000000000000" pitchFamily="2" charset="-78"/>
              </a:rPr>
              <a:t>قرار </a:t>
            </a:r>
            <a:r>
              <a:rPr lang="fa-IR" sz="2000" dirty="0" smtClean="0">
                <a:solidFill>
                  <a:srgbClr val="0070C0"/>
                </a:solidFill>
                <a:cs typeface="B Lotus" panose="00000400000000000000" pitchFamily="2" charset="-78"/>
              </a:rPr>
              <a:t>ندهید. </a:t>
            </a: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این </a:t>
            </a:r>
            <a:r>
              <a:rPr lang="fa-IR" sz="2000" dirty="0">
                <a:solidFill>
                  <a:schemeClr val="tx1"/>
                </a:solidFill>
                <a:cs typeface="B Lotus" panose="00000400000000000000" pitchFamily="2" charset="-78"/>
              </a:rPr>
              <a:t>کار سوال را پیچیده می کندو اگر دانش آموز به سوال جواب غلط بدهد معلوم نمی شود که کدام مطلب را نفهمیده وعلت عدم موفقیت او چه بوده است.</a:t>
            </a:r>
          </a:p>
          <a:p>
            <a:r>
              <a:rPr lang="fa-IR" sz="2000" dirty="0">
                <a:solidFill>
                  <a:srgbClr val="0070C0"/>
                </a:solidFill>
                <a:cs typeface="B Lotus" panose="00000400000000000000" pitchFamily="2" charset="-78"/>
              </a:rPr>
              <a:t>3- سوالها را روشن و واضح بنویسیدو از عبارات و کلمات قابل فهم استفاده کنید</a:t>
            </a:r>
            <a:r>
              <a:rPr lang="fa-IR" sz="2000" dirty="0" smtClean="0">
                <a:solidFill>
                  <a:srgbClr val="0070C0"/>
                </a:solidFill>
                <a:cs typeface="B Lotus" panose="00000400000000000000" pitchFamily="2" charset="-78"/>
              </a:rPr>
              <a:t>. </a:t>
            </a: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و </a:t>
            </a:r>
            <a:r>
              <a:rPr lang="fa-IR" sz="2000" dirty="0">
                <a:solidFill>
                  <a:schemeClr val="tx1"/>
                </a:solidFill>
                <a:cs typeface="B Lotus" panose="00000400000000000000" pitchFamily="2" charset="-78"/>
              </a:rPr>
              <a:t>تنها در مواردی که سوال برای اندازه گیری توانایی خواندن یا توانایی کلامی شاگردان نوشته می شوداز ساختمان دستوری و لغات استفاده کنید</a:t>
            </a: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.</a:t>
            </a:r>
          </a:p>
          <a:p>
            <a:r>
              <a:rPr lang="fa-IR" sz="2000" dirty="0">
                <a:solidFill>
                  <a:srgbClr val="0070C0"/>
                </a:solidFill>
                <a:cs typeface="B Lotus" panose="00000400000000000000" pitchFamily="2" charset="-78"/>
              </a:rPr>
              <a:t>4- از تکرار مطالب در گزینه ها خودداری کنید. </a:t>
            </a:r>
            <a:r>
              <a:rPr lang="fa-IR" sz="2000" dirty="0">
                <a:solidFill>
                  <a:schemeClr val="tx1"/>
                </a:solidFill>
                <a:cs typeface="B Lotus" panose="00000400000000000000" pitchFamily="2" charset="-78"/>
              </a:rPr>
              <a:t>این کار باعث می شوددر وقت خواندن سوال صرفه جویی شود ودر زمان نوشتن یا تایپ کردن و تکثیر نیز صرفه جویی شود. </a:t>
            </a:r>
            <a:endParaRPr lang="fa-IR" sz="2000" dirty="0" smtClean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     مثال </a:t>
            </a: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: برای شناسایی مواد از کدام خاصیتها استفاده می کنیم؟</a:t>
            </a:r>
          </a:p>
          <a:p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الف) برای شناسایی مواد از بو،حجم،رنگ استفاده می شود. </a:t>
            </a: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  ب</a:t>
            </a: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) برای شناسایی مواد از بو ،مزه و مکان رشد استفاده می شود.</a:t>
            </a:r>
          </a:p>
          <a:p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ج) برای شناسایی مواد از حجم و جرم استفاده می شود. </a:t>
            </a:r>
            <a:r>
              <a:rPr lang="fa-IR" sz="2000" b="1" dirty="0" smtClean="0">
                <a:solidFill>
                  <a:schemeClr val="tx1"/>
                </a:solidFill>
                <a:cs typeface="B Yas" panose="00000400000000000000" pitchFamily="2" charset="-78"/>
              </a:rPr>
              <a:t>        د</a:t>
            </a:r>
            <a:r>
              <a:rPr lang="fa-IR" sz="2000" b="1" dirty="0">
                <a:solidFill>
                  <a:schemeClr val="tx1"/>
                </a:solidFill>
                <a:cs typeface="B Yas" panose="00000400000000000000" pitchFamily="2" charset="-78"/>
              </a:rPr>
              <a:t>) برای شناسایی مواد از رنگ و اندازه استفاده می شود.</a:t>
            </a:r>
          </a:p>
          <a:p>
            <a:pPr marL="0" indent="0">
              <a:buNone/>
            </a:pP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   </a:t>
            </a:r>
            <a:r>
              <a:rPr lang="fa-IR" sz="2000" b="1" dirty="0" smtClean="0">
                <a:solidFill>
                  <a:srgbClr val="C00000"/>
                </a:solidFill>
                <a:cs typeface="B Yas" panose="00000400000000000000" pitchFamily="2" charset="-78"/>
              </a:rPr>
              <a:t>در سوال بالا بهتر است جلو تنه سوال،  عبارت </a:t>
            </a:r>
            <a:r>
              <a:rPr lang="fa-IR" sz="2000" b="1" u="sng" dirty="0" smtClean="0">
                <a:solidFill>
                  <a:srgbClr val="C00000"/>
                </a:solidFill>
                <a:cs typeface="B Yas" panose="00000400000000000000" pitchFamily="2" charset="-78"/>
              </a:rPr>
              <a:t>« </a:t>
            </a:r>
            <a:r>
              <a:rPr lang="fa-IR" sz="2000" b="1" u="sng" dirty="0" smtClean="0">
                <a:solidFill>
                  <a:srgbClr val="FF0000"/>
                </a:solidFill>
                <a:cs typeface="B Yas" panose="00000400000000000000" pitchFamily="2" charset="-78"/>
              </a:rPr>
              <a:t>برای شناسایی مواد » </a:t>
            </a:r>
            <a:r>
              <a:rPr lang="fa-IR" sz="2000" b="1" dirty="0" smtClean="0">
                <a:solidFill>
                  <a:srgbClr val="C00000"/>
                </a:solidFill>
                <a:cs typeface="B Yas" panose="00000400000000000000" pitchFamily="2" charset="-78"/>
              </a:rPr>
              <a:t>بنویسیم و از تکرار آن در اول گزینه ها اجتناب کنیم.</a:t>
            </a:r>
            <a:endParaRPr lang="fa-IR" sz="2000" b="1" dirty="0">
              <a:solidFill>
                <a:srgbClr val="C00000"/>
              </a:solidFill>
              <a:cs typeface="B Yas" panose="00000400000000000000" pitchFamily="2" charset="-78"/>
            </a:endParaRPr>
          </a:p>
        </p:txBody>
      </p:sp>
      <p:pic>
        <p:nvPicPr>
          <p:cNvPr id="4" name="p8_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15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60608"/>
            <a:ext cx="8911687" cy="965916"/>
          </a:xfrm>
        </p:spPr>
        <p:txBody>
          <a:bodyPr/>
          <a:lstStyle/>
          <a:p>
            <a:pPr algn="r"/>
            <a:r>
              <a:rPr lang="fa-IR" dirty="0" smtClean="0">
                <a:cs typeface="B Lotus" panose="00000400000000000000" pitchFamily="2" charset="-78"/>
              </a:rPr>
              <a:t>ادامه قواعد </a:t>
            </a:r>
            <a:r>
              <a:rPr lang="fa-IR" dirty="0">
                <a:cs typeface="B Lotus" panose="00000400000000000000" pitchFamily="2" charset="-78"/>
              </a:rPr>
              <a:t>تهیه سوالهای چندگزینه ای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0772" y="991673"/>
            <a:ext cx="9353840" cy="5563673"/>
          </a:xfrm>
        </p:spPr>
        <p:txBody>
          <a:bodyPr>
            <a:noAutofit/>
          </a:bodyPr>
          <a:lstStyle/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5- مطلب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اصلی سوال را به طور کامل در تنه سوال بنویسید. </a:t>
            </a:r>
            <a:endParaRPr lang="fa-IR" sz="2400" dirty="0" smtClean="0">
              <a:solidFill>
                <a:srgbClr val="0070C0"/>
              </a:solidFill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2000" dirty="0">
                <a:cs typeface="B Lotus" panose="00000400000000000000" pitchFamily="2" charset="-78"/>
              </a:rPr>
              <a:t> </a:t>
            </a:r>
            <a:r>
              <a:rPr lang="fa-IR" sz="2000" dirty="0" smtClean="0">
                <a:cs typeface="B Lotus" panose="00000400000000000000" pitchFamily="2" charset="-78"/>
              </a:rPr>
              <a:t>   </a:t>
            </a:r>
            <a:r>
              <a:rPr lang="fa-IR" sz="2000" dirty="0" smtClean="0">
                <a:solidFill>
                  <a:srgbClr val="C00000"/>
                </a:solidFill>
                <a:cs typeface="B Yas" panose="00000400000000000000" pitchFamily="2" charset="-78"/>
              </a:rPr>
              <a:t>مثال : برای </a:t>
            </a:r>
            <a:r>
              <a:rPr lang="fa-IR" sz="2000" dirty="0">
                <a:solidFill>
                  <a:srgbClr val="C00000"/>
                </a:solidFill>
                <a:cs typeface="B Yas" panose="00000400000000000000" pitchFamily="2" charset="-78"/>
              </a:rPr>
              <a:t>حمل کالا و بارهای سنگین و گذاشتن آن روی کامیون از کدام وسیله استفاده می شود؟</a:t>
            </a:r>
          </a:p>
          <a:p>
            <a:pPr marL="0" indent="0">
              <a:buNone/>
            </a:pPr>
            <a:r>
              <a:rPr lang="fa-IR" sz="2000" dirty="0" smtClean="0">
                <a:cs typeface="B Yas" panose="00000400000000000000" pitchFamily="2" charset="-78"/>
              </a:rPr>
              <a:t>        الف- اهرم          ب- قرقره                 پ- سطح </a:t>
            </a:r>
            <a:r>
              <a:rPr lang="fa-IR" sz="2000" dirty="0">
                <a:cs typeface="B Yas" panose="00000400000000000000" pitchFamily="2" charset="-78"/>
              </a:rPr>
              <a:t>شیب دار </a:t>
            </a:r>
            <a:r>
              <a:rPr lang="fa-IR" sz="2000" dirty="0" smtClean="0">
                <a:cs typeface="B Yas" panose="00000400000000000000" pitchFamily="2" charset="-78"/>
              </a:rPr>
              <a:t>       ت- ماشین </a:t>
            </a:r>
            <a:r>
              <a:rPr lang="fa-IR" sz="2000" dirty="0">
                <a:cs typeface="B Yas" panose="00000400000000000000" pitchFamily="2" charset="-78"/>
              </a:rPr>
              <a:t>های پیچیده</a:t>
            </a:r>
          </a:p>
          <a:p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6 –همه گزینه های یک سوال باید متجانس و به موضوع واحدی مربوط باشند نه اینکه هر یک از آنها به مطالب جداگانه ای اشاره کند. </a:t>
            </a:r>
            <a:r>
              <a:rPr lang="fa-IR" sz="2400" dirty="0">
                <a:solidFill>
                  <a:schemeClr val="tx1"/>
                </a:solidFill>
                <a:cs typeface="B Lotus" panose="00000400000000000000" pitchFamily="2" charset="-78"/>
              </a:rPr>
              <a:t>در چنین حالتی سوال از حالت چند گزینه ای خارج شده و به صورت صحیح –غلط در می آید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.  </a:t>
            </a:r>
          </a:p>
          <a:p>
            <a:pPr marL="0" indent="0">
              <a:buNone/>
            </a:pPr>
            <a:r>
              <a:rPr lang="fa-IR" sz="2000" b="1" dirty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000" b="1" dirty="0" smtClean="0">
                <a:solidFill>
                  <a:schemeClr val="tx1"/>
                </a:solidFill>
                <a:cs typeface="B Lotus" panose="00000400000000000000" pitchFamily="2" charset="-78"/>
              </a:rPr>
              <a:t>  </a:t>
            </a:r>
            <a:r>
              <a:rPr lang="fa-IR" sz="2000" b="1" dirty="0" smtClean="0">
                <a:solidFill>
                  <a:srgbClr val="C00000"/>
                </a:solidFill>
                <a:cs typeface="B Yas" panose="00000400000000000000" pitchFamily="2" charset="-78"/>
              </a:rPr>
              <a:t>مثال: کدام </a:t>
            </a:r>
            <a:r>
              <a:rPr lang="fa-IR" sz="2000" b="1" dirty="0">
                <a:solidFill>
                  <a:srgbClr val="C00000"/>
                </a:solidFill>
                <a:cs typeface="B Yas" panose="00000400000000000000" pitchFamily="2" charset="-78"/>
              </a:rPr>
              <a:t>یک از مطالب زیر درست است؟</a:t>
            </a:r>
          </a:p>
          <a:p>
            <a:pPr marL="0" indent="0">
              <a:buNone/>
            </a:pPr>
            <a:r>
              <a:rPr lang="fa-IR" sz="2000" b="1" dirty="0" smtClean="0">
                <a:cs typeface="B Yas" panose="00000400000000000000" pitchFamily="2" charset="-78"/>
              </a:rPr>
              <a:t>        الف- گیاهان </a:t>
            </a:r>
            <a:r>
              <a:rPr lang="fa-IR" sz="2000" b="1" dirty="0">
                <a:cs typeface="B Yas" panose="00000400000000000000" pitchFamily="2" charset="-78"/>
              </a:rPr>
              <a:t>در خشکی زندگی می کنند. </a:t>
            </a:r>
            <a:r>
              <a:rPr lang="fa-IR" sz="2000" b="1" dirty="0" smtClean="0">
                <a:cs typeface="B Yas" panose="00000400000000000000" pitchFamily="2" charset="-78"/>
              </a:rPr>
              <a:t>                  ب- فسیل </a:t>
            </a:r>
            <a:r>
              <a:rPr lang="fa-IR" sz="2000" b="1" dirty="0">
                <a:cs typeface="B Yas" panose="00000400000000000000" pitchFamily="2" charset="-78"/>
              </a:rPr>
              <a:t>از قسمتهای سخت بدن جانوران تشکیل می شود.</a:t>
            </a:r>
          </a:p>
          <a:p>
            <a:pPr marL="0" indent="0">
              <a:buNone/>
            </a:pPr>
            <a:r>
              <a:rPr lang="fa-IR" sz="2000" b="1" dirty="0" smtClean="0">
                <a:cs typeface="B Yas" panose="00000400000000000000" pitchFamily="2" charset="-78"/>
              </a:rPr>
              <a:t>       پ- جانوران </a:t>
            </a:r>
            <a:r>
              <a:rPr lang="fa-IR" sz="2000" b="1" dirty="0">
                <a:cs typeface="B Yas" panose="00000400000000000000" pitchFamily="2" charset="-78"/>
              </a:rPr>
              <a:t>نقش مهمی در زندگی ما دارند. </a:t>
            </a:r>
            <a:r>
              <a:rPr lang="fa-IR" sz="2000" b="1" dirty="0" smtClean="0">
                <a:cs typeface="B Yas" panose="00000400000000000000" pitchFamily="2" charset="-78"/>
              </a:rPr>
              <a:t>              ت- تکنولوژی </a:t>
            </a:r>
            <a:r>
              <a:rPr lang="fa-IR" sz="2000" b="1" dirty="0">
                <a:cs typeface="B Yas" panose="00000400000000000000" pitchFamily="2" charset="-78"/>
              </a:rPr>
              <a:t>باعث افزایش مهاجرت معکوس شده است.</a:t>
            </a:r>
          </a:p>
          <a:p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7- سوال را طوری بنویسید که پاسخ درست تنها پاسخ درست یا قطعاً درست ترین باشد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.</a:t>
            </a:r>
          </a:p>
          <a:p>
            <a:endParaRPr lang="fa-IR" sz="2000" dirty="0">
              <a:cs typeface="B Lotus" panose="00000400000000000000" pitchFamily="2" charset="-78"/>
            </a:endParaRPr>
          </a:p>
          <a:p>
            <a:pPr marL="0" indent="0">
              <a:buNone/>
            </a:pPr>
            <a:endParaRPr lang="fa-IR" sz="2000" dirty="0">
              <a:cs typeface="B Lotus" panose="00000400000000000000" pitchFamily="2" charset="-78"/>
            </a:endParaRPr>
          </a:p>
        </p:txBody>
      </p:sp>
      <p:pic>
        <p:nvPicPr>
          <p:cNvPr id="4" name="p8_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47731"/>
            <a:ext cx="8911687" cy="721216"/>
          </a:xfrm>
        </p:spPr>
        <p:txBody>
          <a:bodyPr/>
          <a:lstStyle/>
          <a:p>
            <a:pPr algn="r"/>
            <a:r>
              <a:rPr lang="fa-IR" dirty="0" smtClean="0">
                <a:cs typeface="B Lotus" panose="00000400000000000000" pitchFamily="2" charset="-78"/>
              </a:rPr>
              <a:t>ادامه قواعد تهیه </a:t>
            </a:r>
            <a:r>
              <a:rPr lang="fa-IR" dirty="0">
                <a:cs typeface="B Lotus" panose="00000400000000000000" pitchFamily="2" charset="-78"/>
              </a:rPr>
              <a:t>سوالهای چندگزینه ای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710" y="901521"/>
            <a:ext cx="9559902" cy="56409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000" dirty="0" smtClean="0">
                <a:solidFill>
                  <a:srgbClr val="0070C0"/>
                </a:solidFill>
                <a:cs typeface="B Lotus" panose="00000400000000000000" pitchFamily="2" charset="-78"/>
              </a:rPr>
              <a:t>8- </a:t>
            </a:r>
            <a:r>
              <a:rPr lang="fa-IR" sz="2000" dirty="0">
                <a:solidFill>
                  <a:srgbClr val="0070C0"/>
                </a:solidFill>
                <a:cs typeface="B Lotus" panose="00000400000000000000" pitchFamily="2" charset="-78"/>
              </a:rPr>
              <a:t>برای اندازه گیری فرایندهای پیچیده ذهنی از موقعیت های تازه استفاده کنید. مطالب کتاب تنها برای سنجش طبقه دانش مفید است</a:t>
            </a:r>
            <a:r>
              <a:rPr lang="fa-IR" sz="2000" dirty="0" smtClean="0">
                <a:solidFill>
                  <a:srgbClr val="0070C0"/>
                </a:solidFill>
                <a:cs typeface="B Lotus" panose="00000400000000000000" pitchFamily="2" charset="-78"/>
              </a:rPr>
              <a:t>.</a:t>
            </a:r>
          </a:p>
          <a:p>
            <a:pPr marL="0" indent="0">
              <a:buNone/>
            </a:pPr>
            <a:r>
              <a:rPr lang="fa-IR" sz="2000" dirty="0" smtClean="0">
                <a:cs typeface="B Lotus" panose="00000400000000000000" pitchFamily="2" charset="-78"/>
              </a:rPr>
              <a:t>    </a:t>
            </a:r>
            <a:r>
              <a:rPr lang="fa-IR" sz="2000" dirty="0" smtClean="0">
                <a:solidFill>
                  <a:srgbClr val="C00000"/>
                </a:solidFill>
                <a:cs typeface="B Lotus" panose="00000400000000000000" pitchFamily="2" charset="-78"/>
              </a:rPr>
              <a:t>مثال1: سوال </a:t>
            </a:r>
            <a:r>
              <a:rPr lang="fa-IR" sz="2000" dirty="0">
                <a:solidFill>
                  <a:srgbClr val="C00000"/>
                </a:solidFill>
                <a:cs typeface="B Lotus" panose="00000400000000000000" pitchFamily="2" charset="-78"/>
              </a:rPr>
              <a:t>سطح دانش : کدام یک از مواد وقتی در بدن مصرف می شود بیشترین انرژی را تولید می کند؟</a:t>
            </a:r>
          </a:p>
          <a:p>
            <a:pPr marL="0" indent="0">
              <a:buNone/>
            </a:pPr>
            <a:r>
              <a:rPr lang="fa-IR" sz="2000" dirty="0" smtClean="0">
                <a:cs typeface="B Lotus" panose="00000400000000000000" pitchFamily="2" charset="-78"/>
              </a:rPr>
              <a:t>      الف- یک </a:t>
            </a:r>
            <a:r>
              <a:rPr lang="fa-IR" sz="2000" dirty="0">
                <a:cs typeface="B Lotus" panose="00000400000000000000" pitchFamily="2" charset="-78"/>
              </a:rPr>
              <a:t>گرم </a:t>
            </a:r>
            <a:r>
              <a:rPr lang="fa-IR" sz="2000" dirty="0" smtClean="0">
                <a:cs typeface="B Lotus" panose="00000400000000000000" pitchFamily="2" charset="-78"/>
              </a:rPr>
              <a:t>چربی       ب- یک </a:t>
            </a:r>
            <a:r>
              <a:rPr lang="fa-IR" sz="2000" dirty="0">
                <a:cs typeface="B Lotus" panose="00000400000000000000" pitchFamily="2" charset="-78"/>
              </a:rPr>
              <a:t>گرم </a:t>
            </a:r>
            <a:r>
              <a:rPr lang="fa-IR" sz="2000" dirty="0" smtClean="0">
                <a:cs typeface="B Lotus" panose="00000400000000000000" pitchFamily="2" charset="-78"/>
              </a:rPr>
              <a:t>شکر        پ- یک </a:t>
            </a:r>
            <a:r>
              <a:rPr lang="fa-IR" sz="2000" dirty="0">
                <a:cs typeface="B Lotus" panose="00000400000000000000" pitchFamily="2" charset="-78"/>
              </a:rPr>
              <a:t>گرم نشاسته </a:t>
            </a:r>
            <a:r>
              <a:rPr lang="fa-IR" sz="2000" dirty="0" smtClean="0">
                <a:cs typeface="B Lotus" panose="00000400000000000000" pitchFamily="2" charset="-78"/>
              </a:rPr>
              <a:t>    ت- یک </a:t>
            </a:r>
            <a:r>
              <a:rPr lang="fa-IR" sz="2000" dirty="0">
                <a:cs typeface="B Lotus" panose="00000400000000000000" pitchFamily="2" charset="-78"/>
              </a:rPr>
              <a:t>گرم </a:t>
            </a:r>
            <a:r>
              <a:rPr lang="fa-IR" sz="2000" dirty="0" smtClean="0">
                <a:cs typeface="B Lotus" panose="00000400000000000000" pitchFamily="2" charset="-78"/>
              </a:rPr>
              <a:t>پروتئین</a:t>
            </a:r>
            <a:endParaRPr lang="fa-IR" sz="2000" dirty="0"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2000" dirty="0" smtClean="0">
                <a:cs typeface="B Lotus" panose="00000400000000000000" pitchFamily="2" charset="-78"/>
              </a:rPr>
              <a:t>     </a:t>
            </a:r>
            <a:r>
              <a:rPr lang="fa-IR" sz="2000" dirty="0" smtClean="0">
                <a:solidFill>
                  <a:srgbClr val="C00000"/>
                </a:solidFill>
                <a:cs typeface="B Lotus" panose="00000400000000000000" pitchFamily="2" charset="-78"/>
              </a:rPr>
              <a:t>مثال2: </a:t>
            </a:r>
            <a:r>
              <a:rPr lang="fa-IR" sz="2000" dirty="0">
                <a:solidFill>
                  <a:srgbClr val="C00000"/>
                </a:solidFill>
                <a:cs typeface="B Lotus" panose="00000400000000000000" pitchFamily="2" charset="-78"/>
              </a:rPr>
              <a:t>سوال سطح کاربردی : کدام یک از مواد زیر اگر از غذای روزانه حذف شود،بیشترین کاهش انرژی را سبب می شود؟   </a:t>
            </a:r>
            <a:endParaRPr lang="fa-IR" sz="2000" dirty="0" smtClean="0">
              <a:solidFill>
                <a:srgbClr val="C00000"/>
              </a:solidFill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2000" dirty="0">
                <a:solidFill>
                  <a:srgbClr val="C00000"/>
                </a:solidFill>
                <a:cs typeface="B Lotus" panose="00000400000000000000" pitchFamily="2" charset="-78"/>
              </a:rPr>
              <a:t> </a:t>
            </a:r>
            <a:r>
              <a:rPr lang="fa-IR" sz="2000" dirty="0" smtClean="0">
                <a:solidFill>
                  <a:srgbClr val="C00000"/>
                </a:solidFill>
                <a:cs typeface="B Lotus" panose="00000400000000000000" pitchFamily="2" charset="-78"/>
              </a:rPr>
              <a:t>       </a:t>
            </a:r>
            <a:r>
              <a:rPr lang="fa-IR" sz="2000" dirty="0" smtClean="0">
                <a:cs typeface="B Lotus" panose="00000400000000000000" pitchFamily="2" charset="-78"/>
              </a:rPr>
              <a:t>الف- </a:t>
            </a:r>
            <a:r>
              <a:rPr lang="fa-IR" sz="2000" dirty="0">
                <a:cs typeface="B Lotus" panose="00000400000000000000" pitchFamily="2" charset="-78"/>
              </a:rPr>
              <a:t>یک قاشق کره    ب-  یک قاشق شکر    پ- یک قرص نان      ت- یک تخم مرغ آب </a:t>
            </a:r>
            <a:r>
              <a:rPr lang="fa-IR" sz="2000" dirty="0" smtClean="0">
                <a:cs typeface="B Lotus" panose="00000400000000000000" pitchFamily="2" charset="-78"/>
              </a:rPr>
              <a:t>پز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000" dirty="0">
                <a:solidFill>
                  <a:srgbClr val="0070C0"/>
                </a:solidFill>
                <a:cs typeface="B Lotus" panose="00000400000000000000" pitchFamily="2" charset="-78"/>
              </a:rPr>
              <a:t>9- گزینه های انحرافی را طوری بنویسید که توجه آزمون شوندگان بی اطلاع از موضوع را به خود جلب کند.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000" dirty="0">
                <a:solidFill>
                  <a:srgbClr val="0070C0"/>
                </a:solidFill>
                <a:cs typeface="B Lotus" panose="00000400000000000000" pitchFamily="2" charset="-78"/>
              </a:rPr>
              <a:t>10- گزینه های هر سوال را طوری بنویسید که از نظر دستوری و جمله بندی به نحو درست مکمل متن سوال باشد. </a:t>
            </a:r>
            <a:r>
              <a:rPr lang="fa-IR" sz="2000" dirty="0">
                <a:cs typeface="B Lotus" panose="00000400000000000000" pitchFamily="2" charset="-78"/>
              </a:rPr>
              <a:t>یک نمونه ضعیف :</a:t>
            </a:r>
          </a:p>
          <a:p>
            <a:pPr marL="0" indent="0">
              <a:buNone/>
            </a:pPr>
            <a:r>
              <a:rPr lang="fa-IR" sz="2000" b="1" dirty="0" smtClean="0">
                <a:cs typeface="B Yas" panose="00000400000000000000" pitchFamily="2" charset="-78"/>
              </a:rPr>
              <a:t>     </a:t>
            </a:r>
            <a:r>
              <a:rPr lang="fa-IR" sz="2000" b="1" dirty="0" smtClean="0">
                <a:solidFill>
                  <a:srgbClr val="C00000"/>
                </a:solidFill>
                <a:cs typeface="B Yas" panose="00000400000000000000" pitchFamily="2" charset="-78"/>
              </a:rPr>
              <a:t>مثال: چرا </a:t>
            </a:r>
            <a:r>
              <a:rPr lang="fa-IR" sz="2000" b="1" dirty="0">
                <a:solidFill>
                  <a:srgbClr val="C00000"/>
                </a:solidFill>
                <a:cs typeface="B Yas" panose="00000400000000000000" pitchFamily="2" charset="-78"/>
              </a:rPr>
              <a:t>زندگی شهری و روستایی در ناحیه خزری به هم وابسته است؟</a:t>
            </a:r>
          </a:p>
          <a:p>
            <a:pPr marL="0" indent="0">
              <a:buNone/>
            </a:pPr>
            <a:r>
              <a:rPr lang="fa-IR" sz="2000" b="1" dirty="0" smtClean="0">
                <a:cs typeface="B Yas" panose="00000400000000000000" pitchFamily="2" charset="-78"/>
              </a:rPr>
              <a:t>الف- شهرها </a:t>
            </a:r>
            <a:r>
              <a:rPr lang="fa-IR" sz="2000" b="1" dirty="0">
                <a:cs typeface="B Yas" panose="00000400000000000000" pitchFamily="2" charset="-78"/>
              </a:rPr>
              <a:t>بازار فروش محصولات روستایی است. </a:t>
            </a:r>
            <a:r>
              <a:rPr lang="fa-IR" sz="2000" b="1" dirty="0" smtClean="0">
                <a:cs typeface="B Yas" panose="00000400000000000000" pitchFamily="2" charset="-78"/>
              </a:rPr>
              <a:t>                  ب- وجود </a:t>
            </a:r>
            <a:r>
              <a:rPr lang="fa-IR" sz="2000" b="1" dirty="0">
                <a:cs typeface="B Yas" panose="00000400000000000000" pitchFamily="2" charset="-78"/>
              </a:rPr>
              <a:t>بازارهای هفتگی </a:t>
            </a:r>
          </a:p>
          <a:p>
            <a:pPr marL="0" indent="0">
              <a:buNone/>
            </a:pPr>
            <a:r>
              <a:rPr lang="fa-IR" sz="2000" b="1" dirty="0" smtClean="0">
                <a:cs typeface="B Yas" panose="00000400000000000000" pitchFamily="2" charset="-78"/>
              </a:rPr>
              <a:t>    پ- وابستگی </a:t>
            </a:r>
            <a:r>
              <a:rPr lang="fa-IR" sz="2000" b="1" dirty="0">
                <a:cs typeface="B Yas" panose="00000400000000000000" pitchFamily="2" charset="-78"/>
              </a:rPr>
              <a:t>کارخانه ها به محصولات کشاورزی </a:t>
            </a:r>
            <a:r>
              <a:rPr lang="fa-IR" sz="2000" b="1" dirty="0" smtClean="0">
                <a:cs typeface="B Yas" panose="00000400000000000000" pitchFamily="2" charset="-78"/>
              </a:rPr>
              <a:t>                  ت - همه </a:t>
            </a:r>
            <a:r>
              <a:rPr lang="fa-IR" sz="2000" b="1" dirty="0">
                <a:cs typeface="B Yas" panose="00000400000000000000" pitchFamily="2" charset="-78"/>
              </a:rPr>
              <a:t>موارد بالا </a:t>
            </a:r>
            <a:r>
              <a:rPr lang="fa-IR" sz="2000" b="1" dirty="0" smtClean="0">
                <a:cs typeface="B Yas" panose="00000400000000000000" pitchFamily="2" charset="-78"/>
              </a:rPr>
              <a:t>                                                                         </a:t>
            </a:r>
          </a:p>
          <a:p>
            <a:r>
              <a:rPr lang="fa-IR" sz="2000" b="1" dirty="0">
                <a:cs typeface="B Yas" panose="00000400000000000000" pitchFamily="2" charset="-78"/>
              </a:rPr>
              <a:t> </a:t>
            </a:r>
            <a:r>
              <a:rPr lang="fa-IR" sz="2000" b="1" dirty="0" smtClean="0">
                <a:cs typeface="B Yas" panose="00000400000000000000" pitchFamily="2" charset="-78"/>
              </a:rPr>
              <a:t>       </a:t>
            </a:r>
            <a:r>
              <a:rPr lang="fa-IR" sz="2000" b="1" dirty="0" smtClean="0">
                <a:solidFill>
                  <a:srgbClr val="C00000"/>
                </a:solidFill>
                <a:cs typeface="B Yas" panose="00000400000000000000" pitchFamily="2" charset="-78"/>
              </a:rPr>
              <a:t>گزینه </a:t>
            </a:r>
            <a:r>
              <a:rPr lang="fa-IR" sz="2000" b="1" dirty="0">
                <a:solidFill>
                  <a:srgbClr val="C00000"/>
                </a:solidFill>
                <a:cs typeface="B Yas" panose="00000400000000000000" pitchFamily="2" charset="-78"/>
              </a:rPr>
              <a:t>4 از نظر دستوری و جمله بندی جواب درست و منطقی نیست.</a:t>
            </a:r>
          </a:p>
          <a:p>
            <a:pPr marL="0" indent="0">
              <a:buNone/>
            </a:pPr>
            <a:endParaRPr lang="fa-IR" sz="2000" dirty="0">
              <a:cs typeface="B Lotus" panose="00000400000000000000" pitchFamily="2" charset="-78"/>
            </a:endParaRPr>
          </a:p>
          <a:p>
            <a:endParaRPr lang="fa-IR" sz="2000" dirty="0" smtClean="0">
              <a:cs typeface="B Lotus" panose="00000400000000000000" pitchFamily="2" charset="-78"/>
            </a:endParaRPr>
          </a:p>
        </p:txBody>
      </p:sp>
      <p:pic>
        <p:nvPicPr>
          <p:cNvPr id="4" name="p8_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99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99246"/>
            <a:ext cx="8911687" cy="643944"/>
          </a:xfrm>
        </p:spPr>
        <p:txBody>
          <a:bodyPr/>
          <a:lstStyle/>
          <a:p>
            <a:pPr algn="r"/>
            <a:r>
              <a:rPr lang="fa-IR" dirty="0">
                <a:cs typeface="B Lotus" panose="00000400000000000000" pitchFamily="2" charset="-78"/>
              </a:rPr>
              <a:t>ادامه قواعد تهیه سوالهای چندگزینه ای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4558" y="1043191"/>
            <a:ext cx="9650054" cy="5190184"/>
          </a:xfrm>
        </p:spPr>
        <p:txBody>
          <a:bodyPr>
            <a:noAutofit/>
          </a:bodyPr>
          <a:lstStyle/>
          <a:p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11- 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در سوالات منفی کلمات منفی را برجسته جلوه کنید(درشت بنویسید)یا زیر آن خط 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بکشید.</a:t>
            </a:r>
            <a:endParaRPr lang="fa-IR" sz="2400" dirty="0">
              <a:solidFill>
                <a:srgbClr val="0070C0"/>
              </a:solidFill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sz="2400" dirty="0" smtClean="0">
                <a:cs typeface="B Lotus" panose="00000400000000000000" pitchFamily="2" charset="-78"/>
              </a:rPr>
              <a:t>      </a:t>
            </a:r>
            <a:r>
              <a:rPr lang="fa-IR" sz="2400" dirty="0" smtClean="0">
                <a:solidFill>
                  <a:srgbClr val="C00000"/>
                </a:solidFill>
                <a:cs typeface="B Lotus" panose="00000400000000000000" pitchFamily="2" charset="-78"/>
              </a:rPr>
              <a:t>مثال: همه </a:t>
            </a:r>
            <a:r>
              <a:rPr lang="fa-IR" sz="2400" dirty="0">
                <a:solidFill>
                  <a:srgbClr val="C00000"/>
                </a:solidFill>
                <a:cs typeface="B Lotus" panose="00000400000000000000" pitchFamily="2" charset="-78"/>
              </a:rPr>
              <a:t>گزینه ها درست است </a:t>
            </a:r>
            <a:r>
              <a:rPr lang="fa-IR" sz="2400" u="sng" dirty="0">
                <a:solidFill>
                  <a:srgbClr val="C00000"/>
                </a:solidFill>
                <a:cs typeface="B Lotus" panose="00000400000000000000" pitchFamily="2" charset="-78"/>
              </a:rPr>
              <a:t>بجز : </a:t>
            </a:r>
            <a:r>
              <a:rPr lang="fa-IR" sz="2400" dirty="0">
                <a:solidFill>
                  <a:srgbClr val="C00000"/>
                </a:solidFill>
                <a:cs typeface="B Lotus" panose="00000400000000000000" pitchFamily="2" charset="-78"/>
              </a:rPr>
              <a:t>- کدام مورد </a:t>
            </a:r>
            <a:r>
              <a:rPr lang="fa-IR" sz="2400" u="sng" dirty="0">
                <a:solidFill>
                  <a:srgbClr val="C00000"/>
                </a:solidFill>
                <a:cs typeface="B Lotus" panose="00000400000000000000" pitchFamily="2" charset="-78"/>
              </a:rPr>
              <a:t>درست نیست </a:t>
            </a:r>
            <a:r>
              <a:rPr lang="fa-IR" sz="2400" dirty="0">
                <a:solidFill>
                  <a:srgbClr val="C00000"/>
                </a:solidFill>
                <a:cs typeface="B Lotus" panose="00000400000000000000" pitchFamily="2" charset="-78"/>
              </a:rPr>
              <a:t>؟</a:t>
            </a:r>
          </a:p>
          <a:p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12- از نوشتن سوالهایی که در آنها متن سوال منفی و گزینه ها نیز منفی هستند (منفی مضاعف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) بپرهیزید</a:t>
            </a:r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.</a:t>
            </a:r>
          </a:p>
          <a:p>
            <a:r>
              <a:rPr lang="fa-IR" sz="2000" b="1" dirty="0">
                <a:solidFill>
                  <a:srgbClr val="C00000"/>
                </a:solidFill>
                <a:cs typeface="B Yas" panose="00000400000000000000" pitchFamily="2" charset="-78"/>
              </a:rPr>
              <a:t>مثال : کدام یک از موارد زیر درست نیست ؟</a:t>
            </a:r>
          </a:p>
          <a:p>
            <a:pPr marL="0" indent="0">
              <a:buNone/>
            </a:pPr>
            <a:r>
              <a:rPr lang="fa-IR" sz="2000" b="1" dirty="0" smtClean="0">
                <a:cs typeface="B Yas" panose="00000400000000000000" pitchFamily="2" charset="-78"/>
              </a:rPr>
              <a:t>     الف- جانوران </a:t>
            </a:r>
            <a:r>
              <a:rPr lang="fa-IR" sz="2000" b="1" dirty="0">
                <a:cs typeface="B Yas" panose="00000400000000000000" pitchFamily="2" charset="-78"/>
              </a:rPr>
              <a:t>نمی توانند به تنهایی غذا سازی کنند. </a:t>
            </a:r>
            <a:r>
              <a:rPr lang="fa-IR" sz="2000" b="1" dirty="0" smtClean="0">
                <a:cs typeface="B Yas" panose="00000400000000000000" pitchFamily="2" charset="-78"/>
              </a:rPr>
              <a:t>                         ب- </a:t>
            </a:r>
            <a:r>
              <a:rPr lang="fa-IR" sz="2000" b="1" dirty="0">
                <a:cs typeface="B Yas" panose="00000400000000000000" pitchFamily="2" charset="-78"/>
              </a:rPr>
              <a:t>طول روزها در زمستان طولانینیست.</a:t>
            </a:r>
          </a:p>
          <a:p>
            <a:pPr marL="0" indent="0">
              <a:buNone/>
            </a:pPr>
            <a:r>
              <a:rPr lang="fa-IR" sz="2000" b="1" dirty="0" smtClean="0">
                <a:cs typeface="B Yas" panose="00000400000000000000" pitchFamily="2" charset="-78"/>
              </a:rPr>
              <a:t>    پ- فسیل </a:t>
            </a:r>
            <a:r>
              <a:rPr lang="fa-IR" sz="2000" b="1" dirty="0">
                <a:cs typeface="B Yas" panose="00000400000000000000" pitchFamily="2" charset="-78"/>
              </a:rPr>
              <a:t>ها از قسمتهای نرم بدن جاندار درست نمی شود. </a:t>
            </a:r>
            <a:r>
              <a:rPr lang="fa-IR" sz="2000" b="1" dirty="0" smtClean="0">
                <a:cs typeface="B Yas" panose="00000400000000000000" pitchFamily="2" charset="-78"/>
              </a:rPr>
              <a:t>              ت- استفاده </a:t>
            </a:r>
            <a:r>
              <a:rPr lang="fa-IR" sz="2000" b="1" dirty="0">
                <a:cs typeface="B Yas" panose="00000400000000000000" pitchFamily="2" charset="-78"/>
              </a:rPr>
              <a:t>از ضرب المثل همیشه مناسب نیست.</a:t>
            </a:r>
          </a:p>
          <a:p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13- تا حد امکان از کاربرد عبارتهای " همه آنچه در بالا گفته شد " ، " تمامی موارد فوق " و غیره خودداری کنید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.</a:t>
            </a:r>
          </a:p>
          <a:p>
            <a:r>
              <a:rPr lang="fa-IR" sz="2400" dirty="0">
                <a:solidFill>
                  <a:srgbClr val="0070C0"/>
                </a:solidFill>
                <a:cs typeface="B Lotus" panose="00000400000000000000" pitchFamily="2" charset="-78"/>
              </a:rPr>
              <a:t>14- سوالها را مستقل از هم بنویسید</a:t>
            </a:r>
            <a:r>
              <a:rPr lang="fa-IR" sz="2400" dirty="0" smtClean="0">
                <a:solidFill>
                  <a:srgbClr val="0070C0"/>
                </a:solidFill>
                <a:cs typeface="B Lotus" panose="00000400000000000000" pitchFamily="2" charset="-78"/>
              </a:rPr>
              <a:t>. </a:t>
            </a:r>
            <a:r>
              <a:rPr lang="fa-IR" sz="2400" dirty="0" smtClean="0">
                <a:solidFill>
                  <a:schemeClr val="tx1"/>
                </a:solidFill>
                <a:cs typeface="B Lotus" panose="00000400000000000000" pitchFamily="2" charset="-78"/>
              </a:rPr>
              <a:t>پاسخ دادن به یک سوال نباید شرط لازم برای پاسخ دادن به سوال دیگری باشد. و جواب یک سوال نباید به پاسخ دادن سوال دیگری کمک بکند.</a:t>
            </a:r>
            <a:endParaRPr lang="fa-IR" sz="2400" dirty="0">
              <a:solidFill>
                <a:schemeClr val="tx1"/>
              </a:solidFill>
              <a:cs typeface="B Lotus" panose="00000400000000000000" pitchFamily="2" charset="-78"/>
            </a:endParaRPr>
          </a:p>
        </p:txBody>
      </p:sp>
      <p:pic>
        <p:nvPicPr>
          <p:cNvPr id="4" name="p8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نام درس: ارزشیابی از یادگیری       مدرس: دکتر ولی نژاد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802</TotalTime>
  <Words>2063</Words>
  <Application>Microsoft Office PowerPoint</Application>
  <PresentationFormat>Widescreen</PresentationFormat>
  <Paragraphs>142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B Lotus</vt:lpstr>
      <vt:lpstr>B Tabassom</vt:lpstr>
      <vt:lpstr>B Yas</vt:lpstr>
      <vt:lpstr>Calibri</vt:lpstr>
      <vt:lpstr>Century Gothic</vt:lpstr>
      <vt:lpstr>Tahoma</vt:lpstr>
      <vt:lpstr>Wingdings</vt:lpstr>
      <vt:lpstr>Wingdings 3</vt:lpstr>
      <vt:lpstr>Wisp</vt:lpstr>
      <vt:lpstr>به نام خدا  </vt:lpstr>
      <vt:lpstr>آزمونهای چندگزینه ای</vt:lpstr>
      <vt:lpstr>آزمون چندگزینه ای</vt:lpstr>
      <vt:lpstr>انواع آزمونهای چندگزینه ای</vt:lpstr>
      <vt:lpstr>ادامه انواع آزمونهای چندگزینه ای</vt:lpstr>
      <vt:lpstr>قواعد تهیه سوالهای چندگزینه ای</vt:lpstr>
      <vt:lpstr>ادامه قواعد تهیه سوالهای چندگزینه ای</vt:lpstr>
      <vt:lpstr>ادامه قواعد تهیه سوالهای چندگزینه ای</vt:lpstr>
      <vt:lpstr>ادامه قواعد تهیه سوالهای چندگزینه ای</vt:lpstr>
      <vt:lpstr>ادامه قواعد تهیّۀ سوال‌های چندگزینه ای </vt:lpstr>
      <vt:lpstr>امتیازها و محدودیتهای آزمونهای چندگزینه ای</vt:lpstr>
      <vt:lpstr>امتیازها و محدودیتهای آزمونهای چندگزینه ای</vt:lpstr>
      <vt:lpstr>موارد استفاده آزمونهای چندگزینه ای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psychlogy</dc:creator>
  <cp:lastModifiedBy>Education</cp:lastModifiedBy>
  <cp:revision>179</cp:revision>
  <dcterms:created xsi:type="dcterms:W3CDTF">2020-04-20T05:41:30Z</dcterms:created>
  <dcterms:modified xsi:type="dcterms:W3CDTF">2020-05-27T16:17:34Z</dcterms:modified>
</cp:coreProperties>
</file>