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3"/>
  </p:notes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5809" autoAdjust="0"/>
    <p:restoredTop sz="94660"/>
  </p:normalViewPr>
  <p:slideViewPr>
    <p:cSldViewPr>
      <p:cViewPr varScale="1">
        <p:scale>
          <a:sx n="67" d="100"/>
          <a:sy n="67" d="100"/>
        </p:scale>
        <p:origin x="-65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3E348AA-0DD5-41E1-B952-BCDF6B427070}" type="datetimeFigureOut">
              <a:rPr lang="fa-IR" smtClean="0"/>
              <a:pPr/>
              <a:t>1437/02/20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189D50A-0BEA-4879-9C63-2B71484EC5B6}" type="slidenum">
              <a:rPr lang="fa-IR" smtClean="0"/>
              <a:pPr/>
              <a:t>‹#›</a:t>
            </a:fld>
            <a:endParaRPr lang="fa-IR"/>
          </a:p>
        </p:txBody>
      </p:sp>
    </p:spTree>
    <p:extLst>
      <p:ext uri="{BB962C8B-B14F-4D97-AF65-F5344CB8AC3E}">
        <p14:creationId xmlns:p14="http://schemas.microsoft.com/office/powerpoint/2010/main" xmlns="" val="24418372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189D50A-0BEA-4879-9C63-2B71484EC5B6}" type="slidenum">
              <a:rPr lang="fa-IR" smtClean="0"/>
              <a:pPr/>
              <a:t>20</a:t>
            </a:fld>
            <a:endParaRPr lang="fa-IR"/>
          </a:p>
        </p:txBody>
      </p:sp>
    </p:spTree>
    <p:extLst>
      <p:ext uri="{BB962C8B-B14F-4D97-AF65-F5344CB8AC3E}">
        <p14:creationId xmlns:p14="http://schemas.microsoft.com/office/powerpoint/2010/main" xmlns="" val="387025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F7FA7614-4CAC-45DC-ACFB-0EAA00F0D1CF}"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FA7614-4CAC-45DC-ACFB-0EAA00F0D1CF}"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B1900F-985B-4564-8DFF-B507A9A773A1}" type="datetimeFigureOut">
              <a:rPr lang="fa-IR" smtClean="0"/>
              <a:pPr/>
              <a:t>1437/02/20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F7FA7614-4CAC-45DC-ACFB-0EAA00F0D1CF}"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B1900F-985B-4564-8DFF-B507A9A773A1}" type="datetimeFigureOut">
              <a:rPr lang="fa-IR" smtClean="0"/>
              <a:pPr/>
              <a:t>1437/02/20</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FA7614-4CAC-45DC-ACFB-0EAA00F0D1CF}"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modirkade.i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dirkade.i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odirkade.ir/"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odirkade.ir/"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odirkade.i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9512" y="1052736"/>
            <a:ext cx="8640960" cy="6525343"/>
          </a:xfrm>
        </p:spPr>
      </p:pic>
    </p:spTree>
    <p:extLst>
      <p:ext uri="{BB962C8B-B14F-4D97-AF65-F5344CB8AC3E}">
        <p14:creationId xmlns:p14="http://schemas.microsoft.com/office/powerpoint/2010/main" xmlns="" val="109804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949280"/>
          </a:xfrm>
        </p:spPr>
        <p:txBody>
          <a:bodyPr/>
          <a:lstStyle/>
          <a:p>
            <a:pPr marL="0" indent="0">
              <a:lnSpc>
                <a:spcPct val="115000"/>
              </a:lnSpc>
              <a:spcAft>
                <a:spcPts val="1000"/>
              </a:spcAft>
              <a:buNone/>
            </a:pPr>
            <a:r>
              <a:rPr lang="fa-IR" sz="3200" b="1" dirty="0">
                <a:solidFill>
                  <a:srgbClr val="002060"/>
                </a:solidFill>
                <a:latin typeface="Calibri"/>
                <a:ea typeface="Calibri"/>
                <a:cs typeface="2  Roya"/>
              </a:rPr>
              <a:t>تفاوت های مشاوره با راهنمایی </a:t>
            </a:r>
            <a:endParaRPr lang="en-US" sz="1400" b="1" dirty="0">
              <a:solidFill>
                <a:srgbClr val="002060"/>
              </a:solidFill>
              <a:latin typeface="Calibri"/>
              <a:ea typeface="Calibri"/>
              <a:cs typeface="Arial"/>
            </a:endParaRPr>
          </a:p>
          <a:p>
            <a:pPr marL="182880" indent="0" rtl="0">
              <a:lnSpc>
                <a:spcPct val="115000"/>
              </a:lnSpc>
              <a:buNone/>
            </a:pPr>
            <a:r>
              <a:rPr lang="fa-IR" sz="2800" dirty="0">
                <a:latin typeface="Calibri"/>
                <a:ea typeface="Calibri"/>
                <a:cs typeface="2  Roya"/>
              </a:rPr>
              <a:t>1</a:t>
            </a:r>
            <a:r>
              <a:rPr lang="fa-IR" sz="3200" dirty="0" smtClean="0">
                <a:latin typeface="Calibri"/>
                <a:ea typeface="Calibri"/>
                <a:cs typeface="2  Roya"/>
              </a:rPr>
              <a:t>ـ </a:t>
            </a:r>
            <a:r>
              <a:rPr lang="fa-IR" sz="3200" dirty="0">
                <a:latin typeface="Calibri"/>
                <a:ea typeface="Calibri"/>
                <a:cs typeface="2  Roya"/>
              </a:rPr>
              <a:t>راهنمایی تمام برنامه ها و فعالیت هایی را که برای کمک به فرد تهیه می شوند، شامل می گردد</a:t>
            </a:r>
            <a:r>
              <a:rPr lang="fa-IR" sz="3200" dirty="0">
                <a:latin typeface="Calibri"/>
                <a:ea typeface="Calibri"/>
                <a:cs typeface="B Nazanin"/>
              </a:rPr>
              <a:t>. اما مشاوره یکی از خدمات و تکنیک های خاص راهنمایی است و اصطلاحاً قلب راهنمایی به حساب می آید.</a:t>
            </a:r>
            <a:endParaRPr lang="en-US" sz="1600" dirty="0">
              <a:latin typeface="Calibri"/>
              <a:ea typeface="Calibri"/>
              <a:cs typeface="Arial"/>
            </a:endParaRPr>
          </a:p>
          <a:p>
            <a:pPr marL="182880" indent="0" rtl="0">
              <a:lnSpc>
                <a:spcPct val="115000"/>
              </a:lnSpc>
              <a:buNone/>
            </a:pPr>
            <a:r>
              <a:rPr lang="fa-IR" sz="3200" dirty="0">
                <a:latin typeface="Calibri"/>
                <a:ea typeface="Calibri"/>
                <a:cs typeface="B Nazanin"/>
              </a:rPr>
              <a:t>2</a:t>
            </a:r>
            <a:r>
              <a:rPr lang="fa-IR" sz="3200" dirty="0" smtClean="0">
                <a:latin typeface="Calibri"/>
                <a:ea typeface="Calibri"/>
                <a:cs typeface="B Nazanin"/>
              </a:rPr>
              <a:t>ـ </a:t>
            </a:r>
            <a:r>
              <a:rPr lang="fa-IR" sz="3200" dirty="0">
                <a:latin typeface="Calibri"/>
                <a:ea typeface="Calibri"/>
                <a:cs typeface="B Nazanin"/>
              </a:rPr>
              <a:t>راهنمایی جنبه ی پیشگیری دارد، ولی مشاوره در وهله ی اول بعد درمانی </a:t>
            </a:r>
            <a:r>
              <a:rPr lang="fa-IR" sz="3200" dirty="0" smtClean="0">
                <a:latin typeface="Calibri"/>
                <a:ea typeface="Calibri"/>
                <a:cs typeface="B Nazanin"/>
              </a:rPr>
              <a:t>دارد.</a:t>
            </a:r>
            <a:endParaRPr lang="en-US" sz="1600" dirty="0">
              <a:latin typeface="Calibri"/>
              <a:ea typeface="Calibri"/>
              <a:cs typeface="Arial"/>
            </a:endParaRPr>
          </a:p>
          <a:p>
            <a:pPr marL="0" indent="0">
              <a:buNone/>
            </a:pPr>
            <a:endParaRPr lang="fa-IR" sz="2800"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0" y="2928934"/>
            <a:ext cx="2085950" cy="2085950"/>
          </a:xfrm>
          <a:prstGeom prst="rect">
            <a:avLst/>
          </a:prstGeom>
        </p:spPr>
      </p:pic>
      <p:sp>
        <p:nvSpPr>
          <p:cNvPr id="4" name="TextBox 5"/>
          <p:cNvSpPr txBox="1"/>
          <p:nvPr/>
        </p:nvSpPr>
        <p:spPr>
          <a:xfrm>
            <a:off x="0" y="5380672"/>
            <a:ext cx="9144000" cy="1477328"/>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دانلود جزوه و نمونه سوال و پاورپوینت و گزارش کارورزی از ابتدایی تا دانشگاه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تمامی بصورت رایگان در سایت مدیرکده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hlinkClick r:id="rId4"/>
              </a:rPr>
              <a:t>www.modirkade.ir</a:t>
            </a: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3453953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5949280"/>
          </a:xfrm>
        </p:spPr>
        <p:txBody>
          <a:bodyPr/>
          <a:lstStyle/>
          <a:p>
            <a:pPr marL="182880" indent="0" rtl="0">
              <a:lnSpc>
                <a:spcPct val="115000"/>
              </a:lnSpc>
              <a:buNone/>
            </a:pPr>
            <a:r>
              <a:rPr lang="fa-IR" sz="3200" b="1" dirty="0">
                <a:solidFill>
                  <a:srgbClr val="FF0000"/>
                </a:solidFill>
                <a:latin typeface="Calibri"/>
                <a:ea typeface="Calibri"/>
                <a:cs typeface="B Nazanin"/>
              </a:rPr>
              <a:t>تفاوت های مشاوره با روان درمانی</a:t>
            </a:r>
            <a:endParaRPr lang="en-US" sz="1400" b="1" dirty="0">
              <a:latin typeface="Calibri"/>
              <a:ea typeface="Calibri"/>
              <a:cs typeface="Arial"/>
            </a:endParaRPr>
          </a:p>
          <a:p>
            <a:pPr marL="182880" indent="0" rtl="0">
              <a:lnSpc>
                <a:spcPct val="115000"/>
              </a:lnSpc>
              <a:buNone/>
            </a:pPr>
            <a:r>
              <a:rPr lang="fa-IR" sz="3600" dirty="0">
                <a:latin typeface="Calibri"/>
                <a:ea typeface="Calibri"/>
                <a:cs typeface="B Nazanin"/>
              </a:rPr>
              <a:t>1</a:t>
            </a:r>
            <a:r>
              <a:rPr lang="fa-IR" sz="3200" dirty="0" smtClean="0">
                <a:latin typeface="Calibri"/>
                <a:ea typeface="Calibri"/>
                <a:cs typeface="B Nazanin"/>
              </a:rPr>
              <a:t>ـ </a:t>
            </a:r>
            <a:r>
              <a:rPr lang="fa-IR" sz="3200" dirty="0">
                <a:latin typeface="Calibri"/>
                <a:ea typeface="Calibri"/>
                <a:cs typeface="B Nazanin"/>
              </a:rPr>
              <a:t>از طریق مشاوره به اصلاح و رفع مشکلات تربیتی، شغلی، تحصیلی، خانوادگی و بهداشتی افراد عادی در مدت زمان کوتاه اقدام می شود، در حالی که با استفاده از روان درمانی به حل مشکلات افراد مبتلا به ناراحتی های روانی شدیدتر در مدت طولانی تر مبادرت می گردد.</a:t>
            </a:r>
            <a:endParaRPr lang="en-US" sz="1600" dirty="0">
              <a:latin typeface="Calibri"/>
              <a:ea typeface="Calibri"/>
              <a:cs typeface="Arial"/>
            </a:endParaRPr>
          </a:p>
          <a:p>
            <a:pPr marL="0" indent="0">
              <a:buNone/>
            </a:pPr>
            <a:r>
              <a:rPr lang="fa-IR" sz="3200" dirty="0" smtClean="0">
                <a:latin typeface="Calibri"/>
                <a:ea typeface="Calibri"/>
                <a:cs typeface="B Nazanin"/>
              </a:rPr>
              <a:t>2ـ </a:t>
            </a:r>
            <a:r>
              <a:rPr lang="fa-IR" sz="3200" dirty="0">
                <a:latin typeface="Calibri"/>
                <a:ea typeface="Calibri"/>
                <a:cs typeface="B Nazanin"/>
              </a:rPr>
              <a:t>تایلر (1969) معتقد است مشاوره کمک به افراد عادی است که هویت و شناخت روشنی از خود دارند و مشکلات آنان بیشتر ماهیت و جنبه ی تربیتی دارد، در حالی که روان درمانی به حل مشکلات و اختلالات عمیق شخصیتی می </a:t>
            </a:r>
            <a:r>
              <a:rPr lang="fa-IR" sz="3200" dirty="0" smtClean="0">
                <a:latin typeface="Calibri"/>
                <a:ea typeface="Calibri"/>
                <a:cs typeface="B Nazanin"/>
              </a:rPr>
              <a:t>پردازد.</a:t>
            </a:r>
            <a:endParaRPr lang="fa-IR" sz="2800" dirty="0"/>
          </a:p>
        </p:txBody>
      </p:sp>
    </p:spTree>
    <p:extLst>
      <p:ext uri="{BB962C8B-B14F-4D97-AF65-F5344CB8AC3E}">
        <p14:creationId xmlns:p14="http://schemas.microsoft.com/office/powerpoint/2010/main" xmlns="" val="2546380733"/>
      </p:ext>
    </p:extLst>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lstStyle/>
          <a:p>
            <a:pPr marL="182880" indent="0" rtl="0">
              <a:lnSpc>
                <a:spcPct val="115000"/>
              </a:lnSpc>
              <a:buNone/>
            </a:pPr>
            <a:r>
              <a:rPr lang="fa-IR" sz="2800" b="1" dirty="0">
                <a:solidFill>
                  <a:srgbClr val="FF0000"/>
                </a:solidFill>
                <a:latin typeface="Calibri"/>
                <a:ea typeface="Calibri"/>
                <a:cs typeface="B Nazanin"/>
              </a:rPr>
              <a:t>خلاصه ی نتایج تفاوت مشاوره و روان درمانی </a:t>
            </a:r>
            <a:endParaRPr lang="en-US" sz="1400" b="1" dirty="0" smtClean="0">
              <a:latin typeface="Calibri"/>
              <a:ea typeface="Calibri"/>
              <a:cs typeface="Arial"/>
            </a:endParaRPr>
          </a:p>
          <a:p>
            <a:pPr marL="182880" indent="0" rtl="0">
              <a:lnSpc>
                <a:spcPct val="115000"/>
              </a:lnSpc>
              <a:spcAft>
                <a:spcPts val="1000"/>
              </a:spcAft>
              <a:buNone/>
            </a:pPr>
            <a:r>
              <a:rPr lang="fa-IR" sz="2800" dirty="0" smtClean="0">
                <a:latin typeface="Calibri"/>
                <a:ea typeface="Calibri"/>
                <a:cs typeface="B Nazanin"/>
              </a:rPr>
              <a:t>1ـ در مشاوره مسائل حادّ عاطفی کم تر مطرح می شود، اما در روان درمانی از مسائل حاد سخن گفته می شود.</a:t>
            </a:r>
            <a:endParaRPr lang="en-US" sz="1400" dirty="0" smtClean="0">
              <a:latin typeface="Calibri"/>
              <a:ea typeface="Calibri"/>
              <a:cs typeface="Arial"/>
            </a:endParaRPr>
          </a:p>
          <a:p>
            <a:pPr marL="0" indent="0">
              <a:buNone/>
            </a:pPr>
            <a:r>
              <a:rPr lang="fa-IR" sz="2800" dirty="0">
                <a:latin typeface="Calibri"/>
                <a:ea typeface="Calibri"/>
                <a:cs typeface="B Nazanin"/>
              </a:rPr>
              <a:t>2</a:t>
            </a:r>
            <a:r>
              <a:rPr lang="fa-IR" sz="2800" dirty="0" smtClean="0">
                <a:latin typeface="Calibri"/>
                <a:ea typeface="Calibri"/>
                <a:cs typeface="B Nazanin"/>
              </a:rPr>
              <a:t>ـ </a:t>
            </a:r>
            <a:r>
              <a:rPr lang="fa-IR" sz="2800" dirty="0">
                <a:latin typeface="Calibri"/>
                <a:ea typeface="Calibri"/>
                <a:cs typeface="B Nazanin"/>
              </a:rPr>
              <a:t>در مشاوره نسبت به مراجع و نگرانی او نگرش مثبت بیشتری وجود دارد. </a:t>
            </a:r>
            <a:endParaRPr lang="fa-IR" sz="2800" dirty="0" smtClean="0">
              <a:latin typeface="Calibri"/>
              <a:ea typeface="Calibri"/>
              <a:cs typeface="B Nazanin"/>
            </a:endParaRPr>
          </a:p>
          <a:p>
            <a:pPr marL="0" indent="0">
              <a:buNone/>
            </a:pPr>
            <a:r>
              <a:rPr lang="fa-IR" sz="2800" dirty="0">
                <a:latin typeface="Calibri"/>
                <a:ea typeface="Calibri"/>
                <a:cs typeface="B Nazanin"/>
              </a:rPr>
              <a:t>3</a:t>
            </a:r>
            <a:r>
              <a:rPr lang="fa-IR" sz="2800" dirty="0" smtClean="0">
                <a:latin typeface="Calibri"/>
                <a:ea typeface="Calibri"/>
                <a:cs typeface="B Nazanin"/>
              </a:rPr>
              <a:t>ـ </a:t>
            </a:r>
            <a:r>
              <a:rPr lang="fa-IR" sz="2800" dirty="0">
                <a:latin typeface="Calibri"/>
                <a:ea typeface="Calibri"/>
                <a:cs typeface="B Nazanin"/>
              </a:rPr>
              <a:t>مدت درمان در مشاوره کوتاه تر </a:t>
            </a:r>
            <a:r>
              <a:rPr lang="fa-IR" sz="2800" dirty="0" smtClean="0">
                <a:latin typeface="Calibri"/>
                <a:ea typeface="Calibri"/>
                <a:cs typeface="B Nazanin"/>
              </a:rPr>
              <a:t>است.</a:t>
            </a:r>
          </a:p>
          <a:p>
            <a:pPr marL="0" indent="0">
              <a:buNone/>
            </a:pPr>
            <a:endParaRPr lang="fa-IR" sz="2800" dirty="0">
              <a:latin typeface="Calibri"/>
              <a:cs typeface="B Nazanin"/>
            </a:endParaRPr>
          </a:p>
          <a:p>
            <a:pPr marL="0" indent="0">
              <a:buNone/>
            </a:pPr>
            <a:endParaRPr lang="fa-IR" sz="2800" dirty="0" smtClean="0">
              <a:latin typeface="Calibri"/>
              <a:cs typeface="B Nazanin"/>
            </a:endParaRPr>
          </a:p>
          <a:p>
            <a:pPr marL="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71800" y="3789040"/>
            <a:ext cx="3672408" cy="2880320"/>
          </a:xfrm>
          <a:prstGeom prst="rect">
            <a:avLst/>
          </a:prstGeom>
        </p:spPr>
      </p:pic>
    </p:spTree>
    <p:extLst>
      <p:ext uri="{BB962C8B-B14F-4D97-AF65-F5344CB8AC3E}">
        <p14:creationId xmlns:p14="http://schemas.microsoft.com/office/powerpoint/2010/main" xmlns="" val="283073550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lstStyle/>
          <a:p>
            <a:pPr marL="182880" indent="0" rtl="0">
              <a:lnSpc>
                <a:spcPct val="115000"/>
              </a:lnSpc>
              <a:buNone/>
            </a:pPr>
            <a:r>
              <a:rPr lang="fa-IR" sz="3200" b="1" dirty="0">
                <a:solidFill>
                  <a:schemeClr val="bg1"/>
                </a:solidFill>
                <a:latin typeface="Calibri"/>
                <a:ea typeface="Calibri"/>
                <a:cs typeface="2  Roya"/>
              </a:rPr>
              <a:t>ضرورت راهنمایی و مشاوره</a:t>
            </a:r>
            <a:endParaRPr lang="en-US" sz="1400" b="1" dirty="0">
              <a:solidFill>
                <a:schemeClr val="bg1"/>
              </a:solidFill>
              <a:latin typeface="Calibri"/>
              <a:ea typeface="Calibri"/>
              <a:cs typeface="Arial"/>
            </a:endParaRPr>
          </a:p>
          <a:p>
            <a:pPr marL="182880" indent="0" rtl="0">
              <a:lnSpc>
                <a:spcPct val="115000"/>
              </a:lnSpc>
              <a:spcAft>
                <a:spcPts val="1000"/>
              </a:spcAft>
              <a:buNone/>
            </a:pPr>
            <a:r>
              <a:rPr lang="fa-IR" sz="3200" dirty="0">
                <a:solidFill>
                  <a:schemeClr val="bg1"/>
                </a:solidFill>
                <a:latin typeface="Calibri"/>
                <a:ea typeface="Calibri"/>
                <a:cs typeface="2  Roya"/>
              </a:rPr>
              <a:t>تحول جامعه از حالتی ساده و ابتدایی به وضعی پیچیده مشکلاتی را برای انسان به وجود آورده است که پیشگیری و حل آن ها لزوم بهره گیری از راهنمایی و مشاوره را ضرورت می بخشد. </a:t>
            </a:r>
            <a:endParaRPr lang="en-US" sz="1600" dirty="0">
              <a:solidFill>
                <a:schemeClr val="bg1"/>
              </a:solidFill>
              <a:latin typeface="Calibri"/>
              <a:ea typeface="Calibri"/>
              <a:cs typeface="Arial"/>
            </a:endParaRPr>
          </a:p>
          <a:p>
            <a:pPr marL="0" indent="0">
              <a:buNone/>
            </a:pPr>
            <a:r>
              <a:rPr lang="fa-IR" sz="3200" dirty="0">
                <a:solidFill>
                  <a:schemeClr val="bg1"/>
                </a:solidFill>
                <a:latin typeface="Calibri"/>
                <a:ea typeface="Calibri"/>
                <a:cs typeface="2  Roya"/>
              </a:rPr>
              <a:t>هرقدر جامعه گسترده تر و روابط افراد پیچیده تر باشد، نیاز به ارائه ی خدمات راهنمایی بیشتر احساس می شود. </a:t>
            </a:r>
            <a:endParaRPr lang="fa-IR" sz="3200" dirty="0" smtClean="0">
              <a:solidFill>
                <a:schemeClr val="bg1"/>
              </a:solidFill>
              <a:latin typeface="Calibri"/>
              <a:ea typeface="Calibri"/>
              <a:cs typeface="2  Roya"/>
            </a:endParaRPr>
          </a:p>
          <a:p>
            <a:pPr marL="0" indent="0">
              <a:buNone/>
            </a:pPr>
            <a:endParaRPr lang="fa-IR" sz="2800" dirty="0">
              <a:solidFill>
                <a:schemeClr val="bg1"/>
              </a:solidFill>
              <a:latin typeface="Calibri"/>
              <a:cs typeface="2  Roya"/>
            </a:endParaRPr>
          </a:p>
          <a:p>
            <a:pPr marL="0" indent="0">
              <a:buNone/>
            </a:pPr>
            <a:endParaRPr lang="fa-IR"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544" y="4221088"/>
            <a:ext cx="2321802" cy="2448271"/>
          </a:xfrm>
          <a:prstGeom prst="rect">
            <a:avLst/>
          </a:prstGeom>
        </p:spPr>
      </p:pic>
    </p:spTree>
    <p:extLst>
      <p:ext uri="{BB962C8B-B14F-4D97-AF65-F5344CB8AC3E}">
        <p14:creationId xmlns:p14="http://schemas.microsoft.com/office/powerpoint/2010/main" xmlns="" val="10561894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21288"/>
          </a:xfrm>
        </p:spPr>
        <p:txBody>
          <a:bodyPr/>
          <a:lstStyle/>
          <a:p>
            <a:pPr marL="182880" indent="0" rtl="0">
              <a:lnSpc>
                <a:spcPct val="115000"/>
              </a:lnSpc>
              <a:buNone/>
            </a:pPr>
            <a:r>
              <a:rPr lang="fa-IR" sz="3200" dirty="0">
                <a:latin typeface="Calibri"/>
                <a:ea typeface="Calibri"/>
                <a:cs typeface="2  Roya"/>
              </a:rPr>
              <a:t>با تعدد رشته های تحصیلی و شغلی، امکان انتخاب مناسب برای دانش آموزان به سادگی میسر نیست و در این زمینه به متخصصان راهنمایی تحصیلی و شغلی نیاز شدیدی احساس می </a:t>
            </a:r>
            <a:r>
              <a:rPr lang="fa-IR" sz="3200" dirty="0" smtClean="0">
                <a:latin typeface="Calibri"/>
                <a:ea typeface="Calibri"/>
                <a:cs typeface="2  Roya"/>
              </a:rPr>
              <a:t>شود.</a:t>
            </a:r>
            <a:endParaRPr lang="fa-IR" sz="1600" dirty="0" smtClean="0">
              <a:latin typeface="Calibri"/>
              <a:ea typeface="Calibri"/>
              <a:cs typeface="Arial"/>
            </a:endParaRPr>
          </a:p>
          <a:p>
            <a:pPr marL="182880" indent="0" rtl="0">
              <a:lnSpc>
                <a:spcPct val="115000"/>
              </a:lnSpc>
              <a:buNone/>
            </a:pPr>
            <a:r>
              <a:rPr lang="fa-IR" sz="3200" dirty="0" smtClean="0">
                <a:latin typeface="Calibri"/>
                <a:ea typeface="Calibri"/>
                <a:cs typeface="2  Roya"/>
              </a:rPr>
              <a:t>راهنمایی </a:t>
            </a:r>
            <a:r>
              <a:rPr lang="fa-IR" sz="3200" dirty="0">
                <a:latin typeface="Calibri"/>
                <a:ea typeface="Calibri"/>
                <a:cs typeface="2  Roya"/>
              </a:rPr>
              <a:t>و آموزش و پرورش نیز دو امر تفکیک ناپذیر هستند. راهنمایی را می توان بخشی از آموزش و پرورش تلقی کرد که ارضای نیازهای جسمی، ذهنی، اجتماعی، اخلاقی و عاطفی دانش آموز را تسهیل می کند. راهنمایی برای حصول سریع و درست اهداف آموزش و پرورش ضرورت دارد.</a:t>
            </a:r>
            <a:endParaRPr lang="en-US" sz="1400" dirty="0">
              <a:latin typeface="Calibri"/>
              <a:ea typeface="Calibri"/>
              <a:cs typeface="Arial"/>
            </a:endParaRPr>
          </a:p>
          <a:p>
            <a:pPr marL="0" indent="0">
              <a:buNone/>
            </a:pPr>
            <a:endParaRPr lang="fa-IR" dirty="0"/>
          </a:p>
        </p:txBody>
      </p:sp>
      <p:sp>
        <p:nvSpPr>
          <p:cNvPr id="4" name="TextBox 5"/>
          <p:cNvSpPr txBox="1"/>
          <p:nvPr/>
        </p:nvSpPr>
        <p:spPr>
          <a:xfrm>
            <a:off x="0" y="5380672"/>
            <a:ext cx="9144000" cy="1477328"/>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دانلود جزوه و نمونه سوال و پاورپوینت و گزارش کارورزی از ابتدایی تا دانشگاه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تمامی بصورت رایگان در سایت مدیرکده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hlinkClick r:id="rId3"/>
              </a:rPr>
              <a:t>www.modirkade.ir</a:t>
            </a: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47351231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normAutofit/>
          </a:bodyPr>
          <a:lstStyle/>
          <a:p>
            <a:pPr marL="182880" indent="0" algn="just">
              <a:lnSpc>
                <a:spcPct val="115000"/>
              </a:lnSpc>
              <a:spcAft>
                <a:spcPts val="1000"/>
              </a:spcAft>
              <a:buNone/>
            </a:pPr>
            <a:r>
              <a:rPr lang="fa-IR" sz="3600" b="1" dirty="0" smtClean="0">
                <a:latin typeface="Calibri"/>
                <a:ea typeface="Calibri"/>
                <a:cs typeface="2  Roya"/>
              </a:rPr>
              <a:t>ارکان اساسی نظام آموزش و پرورش</a:t>
            </a:r>
          </a:p>
          <a:p>
            <a:pPr marL="182880" indent="0" algn="just">
              <a:lnSpc>
                <a:spcPct val="115000"/>
              </a:lnSpc>
              <a:spcAft>
                <a:spcPts val="1000"/>
              </a:spcAft>
              <a:buNone/>
            </a:pPr>
            <a:r>
              <a:rPr lang="fa-IR" sz="3200" dirty="0" smtClean="0">
                <a:latin typeface="Calibri"/>
                <a:ea typeface="Calibri"/>
                <a:cs typeface="2  Roya"/>
              </a:rPr>
              <a:t>1ـ </a:t>
            </a:r>
            <a:r>
              <a:rPr lang="fa-IR" sz="3200" b="1" dirty="0">
                <a:solidFill>
                  <a:srgbClr val="00B0F0"/>
                </a:solidFill>
                <a:latin typeface="Calibri"/>
                <a:ea typeface="Calibri"/>
                <a:cs typeface="2  Roya"/>
              </a:rPr>
              <a:t>دانش آموز</a:t>
            </a:r>
            <a:r>
              <a:rPr lang="fa-IR" sz="3200" dirty="0">
                <a:latin typeface="Calibri"/>
                <a:ea typeface="Calibri"/>
                <a:cs typeface="2  Roya"/>
              </a:rPr>
              <a:t>: دانش آموز یکی از قطب های فرایند آموزش و پرورش است. از طریق راهنمایی و شماوره می توان دانش آموز و خانواده ی او را با نکات ضروری در زمینه ی بهداشت و پیشگیری از بیماری ها آشنا ساخت. دانش آموز همچنین برای یادگیری موضوع باید آمادگی ذهنی، استعداد و رغبت داشته باشد.</a:t>
            </a:r>
            <a:endParaRPr lang="en-US" sz="1600" dirty="0">
              <a:latin typeface="Calibri"/>
              <a:ea typeface="Calibri"/>
              <a:cs typeface="Arial"/>
            </a:endParaRPr>
          </a:p>
          <a:p>
            <a:pPr marL="0" indent="0" algn="just">
              <a:buNone/>
            </a:pPr>
            <a:r>
              <a:rPr lang="fa-IR" sz="3200" dirty="0">
                <a:latin typeface="Calibri"/>
                <a:ea typeface="Calibri"/>
                <a:cs typeface="2  Roya"/>
              </a:rPr>
              <a:t>از طریق برنامه ی راهنمایی به دانش آموزان کمک می شود تا استعدادها و رغیت های خود را بشناسد و با توجه به تفاوت های فردی به یادگیری مطالب </a:t>
            </a:r>
            <a:r>
              <a:rPr lang="fa-IR" sz="3200" dirty="0" smtClean="0">
                <a:latin typeface="Calibri"/>
                <a:ea typeface="Calibri"/>
                <a:cs typeface="2  Roya"/>
              </a:rPr>
              <a:t>بپردازد.</a:t>
            </a:r>
            <a:endParaRPr lang="fa-IR" sz="2800" dirty="0"/>
          </a:p>
        </p:txBody>
      </p:sp>
    </p:spTree>
    <p:extLst>
      <p:ext uri="{BB962C8B-B14F-4D97-AF65-F5344CB8AC3E}">
        <p14:creationId xmlns:p14="http://schemas.microsoft.com/office/powerpoint/2010/main" xmlns="" val="327553655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lstStyle/>
          <a:p>
            <a:pPr marL="182880" indent="0">
              <a:lnSpc>
                <a:spcPct val="115000"/>
              </a:lnSpc>
              <a:buNone/>
            </a:pPr>
            <a:r>
              <a:rPr lang="fa-IR" sz="2800" dirty="0" smtClean="0">
                <a:latin typeface="Calibri"/>
                <a:ea typeface="Calibri"/>
                <a:cs typeface="2  Roya"/>
              </a:rPr>
              <a:t>2ـ </a:t>
            </a:r>
            <a:r>
              <a:rPr lang="fa-IR" sz="2800" b="1" dirty="0">
                <a:solidFill>
                  <a:srgbClr val="00B0F0"/>
                </a:solidFill>
                <a:latin typeface="Calibri"/>
                <a:ea typeface="Calibri"/>
                <a:cs typeface="2  Roya"/>
              </a:rPr>
              <a:t>معلم: </a:t>
            </a:r>
            <a:r>
              <a:rPr lang="fa-IR" sz="2800" dirty="0">
                <a:latin typeface="Calibri"/>
                <a:ea typeface="Calibri"/>
                <a:cs typeface="2  Roya"/>
              </a:rPr>
              <a:t>معلم رکن مهمی در آموزش و پرورش محسوب می شود و مسئولان آموزش و پرورش باید درصدد ارضای نیازهای جسمی و تآمین یک زندگی نسبتاً مرفه برای معلم برآیند.</a:t>
            </a:r>
            <a:endParaRPr lang="en-US" sz="1400" dirty="0">
              <a:latin typeface="Calibri"/>
              <a:ea typeface="Calibri"/>
              <a:cs typeface="Arial"/>
            </a:endParaRPr>
          </a:p>
          <a:p>
            <a:pPr marL="182880" indent="0" rtl="0">
              <a:lnSpc>
                <a:spcPct val="115000"/>
              </a:lnSpc>
              <a:buNone/>
            </a:pPr>
            <a:r>
              <a:rPr lang="fa-IR" sz="2800" b="1" dirty="0">
                <a:latin typeface="Calibri"/>
                <a:ea typeface="Calibri"/>
                <a:cs typeface="2  Roya"/>
              </a:rPr>
              <a:t>فواید آشنایی معلم با فنون راهنمایی:</a:t>
            </a:r>
            <a:endParaRPr lang="en-US" sz="1400" b="1" dirty="0">
              <a:latin typeface="Calibri"/>
              <a:ea typeface="Calibri"/>
              <a:cs typeface="Arial"/>
            </a:endParaRPr>
          </a:p>
          <a:p>
            <a:pPr marL="182880" indent="0" rtl="0">
              <a:lnSpc>
                <a:spcPct val="115000"/>
              </a:lnSpc>
              <a:buNone/>
            </a:pPr>
            <a:r>
              <a:rPr lang="fa-IR" sz="2800" dirty="0" smtClean="0">
                <a:latin typeface="Calibri"/>
                <a:ea typeface="Calibri"/>
                <a:cs typeface="2  Roya"/>
              </a:rPr>
              <a:t>1ـ </a:t>
            </a:r>
            <a:r>
              <a:rPr lang="fa-IR" sz="2800" dirty="0">
                <a:latin typeface="Calibri"/>
                <a:ea typeface="Calibri"/>
                <a:cs typeface="2  Roya"/>
              </a:rPr>
              <a:t>فراهم آوردن محیطی برای یادگیری درس بدون ترس از تنبیه</a:t>
            </a:r>
            <a:endParaRPr lang="en-US" sz="1400" dirty="0">
              <a:latin typeface="Calibri"/>
              <a:ea typeface="Calibri"/>
              <a:cs typeface="Arial"/>
            </a:endParaRPr>
          </a:p>
          <a:p>
            <a:pPr marL="182880" indent="0" rtl="0">
              <a:lnSpc>
                <a:spcPct val="115000"/>
              </a:lnSpc>
              <a:buNone/>
            </a:pPr>
            <a:r>
              <a:rPr lang="fa-IR" sz="2800" dirty="0" smtClean="0">
                <a:latin typeface="Calibri"/>
                <a:ea typeface="Calibri"/>
                <a:cs typeface="2  Roya"/>
              </a:rPr>
              <a:t>آن</a:t>
            </a:r>
            <a:r>
              <a:rPr lang="en-US" sz="2800" dirty="0" smtClean="0">
                <a:latin typeface="Calibri"/>
                <a:ea typeface="Calibri"/>
                <a:cs typeface="2  Roya"/>
              </a:rPr>
              <a:t> </a:t>
            </a:r>
            <a:r>
              <a:rPr lang="fa-IR" sz="2800" dirty="0" smtClean="0">
                <a:latin typeface="Calibri"/>
                <a:ea typeface="Calibri"/>
                <a:cs typeface="2  Roya"/>
              </a:rPr>
              <a:t>2ـ </a:t>
            </a:r>
            <a:r>
              <a:rPr lang="fa-IR" sz="2800" dirty="0">
                <a:latin typeface="Calibri"/>
                <a:ea typeface="Calibri"/>
                <a:cs typeface="2  Roya"/>
              </a:rPr>
              <a:t>شناخت نقاط </a:t>
            </a:r>
            <a:r>
              <a:rPr lang="fa-IR" sz="2800" dirty="0" smtClean="0">
                <a:latin typeface="Calibri"/>
                <a:ea typeface="Calibri"/>
                <a:cs typeface="2  Roya"/>
              </a:rPr>
              <a:t>ضعف </a:t>
            </a:r>
            <a:r>
              <a:rPr lang="fa-IR" sz="2800" dirty="0">
                <a:latin typeface="Calibri"/>
                <a:ea typeface="Calibri"/>
                <a:cs typeface="2  Roya"/>
              </a:rPr>
              <a:t>دانش آموز و </a:t>
            </a:r>
            <a:r>
              <a:rPr lang="fa-IR" sz="2800" dirty="0" smtClean="0">
                <a:latin typeface="Calibri"/>
                <a:ea typeface="Calibri"/>
                <a:cs typeface="2  Roya"/>
              </a:rPr>
              <a:t>اصلاح</a:t>
            </a:r>
            <a:endParaRPr lang="en-US" sz="1400" dirty="0">
              <a:latin typeface="Calibri"/>
              <a:ea typeface="Calibri"/>
              <a:cs typeface="Arial"/>
            </a:endParaRPr>
          </a:p>
          <a:p>
            <a:pPr marL="182880" indent="0" rtl="0">
              <a:lnSpc>
                <a:spcPct val="115000"/>
              </a:lnSpc>
              <a:buNone/>
            </a:pPr>
            <a:r>
              <a:rPr lang="fa-IR" sz="2800" dirty="0">
                <a:latin typeface="Calibri"/>
                <a:ea typeface="Calibri"/>
                <a:cs typeface="2  Roya"/>
              </a:rPr>
              <a:t>3</a:t>
            </a:r>
            <a:r>
              <a:rPr lang="fa-IR" sz="2800" dirty="0" smtClean="0">
                <a:latin typeface="Calibri"/>
                <a:ea typeface="Calibri"/>
                <a:cs typeface="2  Roya"/>
              </a:rPr>
              <a:t>ـ </a:t>
            </a:r>
            <a:r>
              <a:rPr lang="fa-IR" sz="2800" dirty="0">
                <a:latin typeface="Calibri"/>
                <a:ea typeface="Calibri"/>
                <a:cs typeface="2  Roya"/>
              </a:rPr>
              <a:t>رفع علایم ناسازگاری و اشکال در یادگیری دانش آموز</a:t>
            </a:r>
            <a:endParaRPr lang="en-US" sz="1400" dirty="0">
              <a:latin typeface="Calibri"/>
              <a:ea typeface="Calibri"/>
              <a:cs typeface="Arial"/>
            </a:endParaRPr>
          </a:p>
          <a:p>
            <a:pPr marL="182880" indent="0" rtl="0">
              <a:lnSpc>
                <a:spcPct val="115000"/>
              </a:lnSpc>
              <a:spcAft>
                <a:spcPts val="1000"/>
              </a:spcAft>
              <a:buNone/>
            </a:pPr>
            <a:r>
              <a:rPr lang="fa-IR" sz="2800" dirty="0">
                <a:latin typeface="Calibri"/>
                <a:ea typeface="Calibri"/>
                <a:cs typeface="2  Roya"/>
              </a:rPr>
              <a:t>4</a:t>
            </a:r>
            <a:r>
              <a:rPr lang="fa-IR" sz="2800" dirty="0" smtClean="0">
                <a:latin typeface="Calibri"/>
                <a:ea typeface="Calibri"/>
                <a:cs typeface="2  Roya"/>
              </a:rPr>
              <a:t>ـ </a:t>
            </a:r>
            <a:r>
              <a:rPr lang="fa-IR" sz="2800" dirty="0">
                <a:latin typeface="Calibri"/>
                <a:ea typeface="Calibri"/>
                <a:cs typeface="2  Roya"/>
              </a:rPr>
              <a:t>تقویت یادگیری و رشد جنبه های گوناگون شخصیت دانش آموز</a:t>
            </a:r>
            <a:endParaRPr lang="en-US" sz="1400" dirty="0">
              <a:latin typeface="Calibri"/>
              <a:ea typeface="Calibri"/>
              <a:cs typeface="Arial"/>
            </a:endParaRPr>
          </a:p>
          <a:p>
            <a:pPr marL="0" indent="0">
              <a:buNone/>
            </a:pPr>
            <a:endParaRPr lang="fa-IR" dirty="0"/>
          </a:p>
        </p:txBody>
      </p:sp>
    </p:spTree>
    <p:extLst>
      <p:ext uri="{BB962C8B-B14F-4D97-AF65-F5344CB8AC3E}">
        <p14:creationId xmlns:p14="http://schemas.microsoft.com/office/powerpoint/2010/main" xmlns="" val="77027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9144000" cy="6165304"/>
          </a:xfrm>
        </p:spPr>
        <p:txBody>
          <a:bodyPr/>
          <a:lstStyle/>
          <a:p>
            <a:pPr marL="0" indent="0" algn="just">
              <a:buNone/>
            </a:pPr>
            <a:r>
              <a:rPr lang="fa-IR" dirty="0" smtClean="0"/>
              <a:t>3</a:t>
            </a:r>
            <a:r>
              <a:rPr lang="fa-IR" sz="2800" dirty="0" smtClean="0">
                <a:cs typeface="Roya" pitchFamily="2" charset="-78"/>
              </a:rPr>
              <a:t>ـ </a:t>
            </a:r>
            <a:r>
              <a:rPr lang="fa-IR" sz="2800" b="1" dirty="0" smtClean="0">
                <a:solidFill>
                  <a:srgbClr val="7030A0"/>
                </a:solidFill>
                <a:cs typeface="Roya" pitchFamily="2" charset="-78"/>
              </a:rPr>
              <a:t>موضوع:</a:t>
            </a:r>
            <a:r>
              <a:rPr lang="fa-IR" sz="2800" dirty="0" smtClean="0">
                <a:solidFill>
                  <a:srgbClr val="7030A0"/>
                </a:solidFill>
                <a:cs typeface="Roya" pitchFamily="2" charset="-78"/>
              </a:rPr>
              <a:t> </a:t>
            </a:r>
            <a:r>
              <a:rPr lang="fa-IR" sz="2800" dirty="0" smtClean="0">
                <a:cs typeface="Roya" pitchFamily="2" charset="-78"/>
              </a:rPr>
              <a:t>موضوع، دانش آموز و معلم را به هم می پیوندد. توجه به موضوع برای حصول اهداف آموزش و پرورش ضرورت دارد.</a:t>
            </a:r>
          </a:p>
          <a:p>
            <a:pPr marL="0" indent="0" algn="just">
              <a:buNone/>
            </a:pPr>
            <a:r>
              <a:rPr lang="fa-IR" sz="2800" dirty="0" smtClean="0">
                <a:cs typeface="Roya" pitchFamily="2" charset="-78"/>
              </a:rPr>
              <a:t>چنان چه در تدوین موضوعی که دانش آموز درصدد یادگیری آن است، به تفاوت های فردی از جمله توانایی ها و رغبت های دانش آموز توجه نشود، تلاش معلم و دانش آموز به نتیجه ی مطلوبی نخواهد رسید.</a:t>
            </a:r>
          </a:p>
          <a:p>
            <a:pPr marL="0" indent="0" algn="just">
              <a:buNone/>
            </a:pPr>
            <a:r>
              <a:rPr lang="fa-IR" sz="2800" dirty="0" smtClean="0">
                <a:cs typeface="Roya" pitchFamily="2" charset="-78"/>
              </a:rPr>
              <a:t>از این رو، برنامه ریزان درسی باید همه ساله درباره ی محتوا و شیوه ی ارائه ی دروس از مدرسان نظرخواهی کنند و پیشنهادهای اصلاحی آنان را پس از بررسی های لازم در تدوین کتب درسی مورد توجه قرار دهند.</a:t>
            </a:r>
          </a:p>
          <a:p>
            <a:pPr marL="0" indent="0" algn="just">
              <a:buNone/>
            </a:pPr>
            <a:endParaRPr lang="fa-IR" sz="2800" dirty="0">
              <a:cs typeface="Roya"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4664" y="4293096"/>
            <a:ext cx="2736304" cy="2376264"/>
          </a:xfrm>
          <a:prstGeom prst="rect">
            <a:avLst/>
          </a:prstGeom>
        </p:spPr>
      </p:pic>
    </p:spTree>
    <p:extLst>
      <p:ext uri="{BB962C8B-B14F-4D97-AF65-F5344CB8AC3E}">
        <p14:creationId xmlns:p14="http://schemas.microsoft.com/office/powerpoint/2010/main" xmlns="" val="423018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owchart: Alternate Process 6"/>
          <p:cNvSpPr/>
          <p:nvPr/>
        </p:nvSpPr>
        <p:spPr>
          <a:xfrm>
            <a:off x="0" y="0"/>
            <a:ext cx="9144000" cy="685800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1" anchor="ctr"/>
          <a:lstStyle/>
          <a:p>
            <a:pPr marL="457200" rtl="0">
              <a:lnSpc>
                <a:spcPct val="115000"/>
              </a:lnSpc>
            </a:pPr>
            <a:r>
              <a:rPr lang="fa-IR" sz="3600" b="1" dirty="0">
                <a:solidFill>
                  <a:srgbClr val="7030A0"/>
                </a:solidFill>
                <a:latin typeface="Calibri"/>
                <a:ea typeface="Calibri"/>
                <a:cs typeface="2  Roya"/>
              </a:rPr>
              <a:t>راهنمایی و مشاوره در اسلام</a:t>
            </a:r>
            <a:endParaRPr lang="en-US" sz="1600" b="1" dirty="0">
              <a:solidFill>
                <a:srgbClr val="7030A0"/>
              </a:solidFill>
              <a:latin typeface="Calibri"/>
              <a:ea typeface="Calibri"/>
              <a:cs typeface="Arial"/>
            </a:endParaRPr>
          </a:p>
          <a:p>
            <a:pPr marL="457200" rtl="0">
              <a:lnSpc>
                <a:spcPct val="115000"/>
              </a:lnSpc>
            </a:pPr>
            <a:r>
              <a:rPr lang="fa-IR" sz="2800" dirty="0">
                <a:solidFill>
                  <a:srgbClr val="000000"/>
                </a:solidFill>
                <a:latin typeface="Calibri"/>
                <a:ea typeface="Calibri"/>
                <a:cs typeface="2  Roya"/>
              </a:rPr>
              <a:t>قرآن کریم با ارائه ی دستورهایی درصدد راهنمایی و تربیت و ایجاد اخلاق پسندیده و هدایت انسان به سوی کمال است. </a:t>
            </a:r>
            <a:endParaRPr lang="en-US" sz="1400" dirty="0">
              <a:latin typeface="Calibri"/>
              <a:ea typeface="Calibri"/>
              <a:cs typeface="Arial"/>
            </a:endParaRPr>
          </a:p>
          <a:p>
            <a:pPr marL="457200" rtl="0">
              <a:lnSpc>
                <a:spcPct val="115000"/>
              </a:lnSpc>
            </a:pPr>
            <a:r>
              <a:rPr lang="fa-IR" sz="2800" dirty="0">
                <a:solidFill>
                  <a:srgbClr val="000000"/>
                </a:solidFill>
                <a:latin typeface="Calibri"/>
                <a:ea typeface="Calibri"/>
                <a:cs typeface="2  Roya"/>
              </a:rPr>
              <a:t>ذلکَ الکتابُ لا ریبَ فیه، هدیً للمتّقین. (این کتاب در آن تردیدی نیست و برای پرهیزکاران راهنما و هدایت کننده است.)</a:t>
            </a:r>
            <a:endParaRPr lang="en-US" sz="1400" dirty="0">
              <a:latin typeface="Calibri"/>
              <a:ea typeface="Calibri"/>
              <a:cs typeface="Arial"/>
            </a:endParaRPr>
          </a:p>
          <a:p>
            <a:pPr marL="457200" rtl="0">
              <a:lnSpc>
                <a:spcPct val="115000"/>
              </a:lnSpc>
            </a:pPr>
            <a:r>
              <a:rPr lang="fa-IR" sz="2800" dirty="0">
                <a:solidFill>
                  <a:srgbClr val="000000"/>
                </a:solidFill>
                <a:latin typeface="Calibri"/>
                <a:ea typeface="Calibri"/>
                <a:cs typeface="2  Roya"/>
              </a:rPr>
              <a:t>راهنمایی در قرآن کریم برای نخستین بار در آیه ی ششم سوره ی فاتحه الکتاب مطرح شده است: «إهدنا الصّراط المُستَقیم» (ما را به راه راست راهنمایی کن.)</a:t>
            </a:r>
            <a:endParaRPr lang="en-US" sz="1400" dirty="0">
              <a:latin typeface="Calibri"/>
              <a:ea typeface="Calibri"/>
              <a:cs typeface="Arial"/>
            </a:endParaRPr>
          </a:p>
          <a:p>
            <a:pPr marL="457200" rtl="0">
              <a:lnSpc>
                <a:spcPct val="115000"/>
              </a:lnSpc>
              <a:spcAft>
                <a:spcPts val="1000"/>
              </a:spcAft>
            </a:pPr>
            <a:r>
              <a:rPr lang="fa-IR" sz="2800" dirty="0">
                <a:solidFill>
                  <a:srgbClr val="000000"/>
                </a:solidFill>
                <a:latin typeface="Calibri"/>
                <a:ea typeface="Calibri"/>
                <a:cs typeface="2  Roya"/>
              </a:rPr>
              <a:t>خداوند هیچ گاه بشر را به حال خود رها نساخته و برای راهنمایی او در </a:t>
            </a:r>
            <a:r>
              <a:rPr lang="en-US" sz="2800" dirty="0" smtClean="0">
                <a:solidFill>
                  <a:srgbClr val="000000"/>
                </a:solidFill>
                <a:latin typeface="Calibri"/>
                <a:ea typeface="Calibri"/>
                <a:cs typeface="2  Roya"/>
              </a:rPr>
              <a:t> </a:t>
            </a:r>
            <a:r>
              <a:rPr lang="fa-IR" sz="2800" dirty="0" smtClean="0">
                <a:solidFill>
                  <a:srgbClr val="000000"/>
                </a:solidFill>
                <a:latin typeface="Calibri"/>
                <a:ea typeface="Calibri"/>
                <a:cs typeface="2  Roya"/>
              </a:rPr>
              <a:t>جهت </a:t>
            </a:r>
            <a:r>
              <a:rPr lang="fa-IR" sz="2800" dirty="0">
                <a:solidFill>
                  <a:srgbClr val="000000"/>
                </a:solidFill>
                <a:latin typeface="Calibri"/>
                <a:ea typeface="Calibri"/>
                <a:cs typeface="2  Roya"/>
              </a:rPr>
              <a:t>سعادت دنیوی و اخروی، پیامبرانی را مبعوث فرموده است</a:t>
            </a:r>
            <a:r>
              <a:rPr lang="fa-IR" sz="2800" dirty="0" smtClean="0">
                <a:solidFill>
                  <a:srgbClr val="000000"/>
                </a:solidFill>
                <a:latin typeface="Calibri"/>
                <a:ea typeface="Calibri"/>
                <a:cs typeface="2  Roya"/>
              </a:rPr>
              <a:t>.</a:t>
            </a:r>
          </a:p>
          <a:p>
            <a:pPr marL="457200" rtl="0">
              <a:lnSpc>
                <a:spcPct val="115000"/>
              </a:lnSpc>
              <a:spcAft>
                <a:spcPts val="1000"/>
              </a:spcAft>
            </a:pPr>
            <a:endParaRPr lang="fa-IR" sz="2800" dirty="0">
              <a:solidFill>
                <a:srgbClr val="000000"/>
              </a:solidFill>
              <a:effectLst/>
              <a:latin typeface="Calibri"/>
              <a:ea typeface="Calibri"/>
              <a:cs typeface="2  Roya"/>
            </a:endParaRPr>
          </a:p>
          <a:p>
            <a:pPr marL="457200" rtl="0">
              <a:lnSpc>
                <a:spcPct val="115000"/>
              </a:lnSpc>
              <a:spcAft>
                <a:spcPts val="1000"/>
              </a:spcAft>
            </a:pPr>
            <a:endParaRPr lang="fa-IR" sz="2800" dirty="0" smtClean="0">
              <a:solidFill>
                <a:srgbClr val="000000"/>
              </a:solidFill>
              <a:latin typeface="Calibri"/>
              <a:ea typeface="Calibri"/>
              <a:cs typeface="2  Roya"/>
            </a:endParaRPr>
          </a:p>
          <a:p>
            <a:pPr marL="457200" rtl="0">
              <a:lnSpc>
                <a:spcPct val="115000"/>
              </a:lnSpc>
              <a:spcAft>
                <a:spcPts val="1000"/>
              </a:spcAft>
            </a:pPr>
            <a:endParaRPr lang="en-US" sz="1400" dirty="0">
              <a:effectLst/>
              <a:latin typeface="Calibri"/>
              <a:ea typeface="Calibri"/>
              <a:cs typeface="Arial"/>
            </a:endParaRPr>
          </a:p>
        </p:txBody>
      </p:sp>
      <p:sp>
        <p:nvSpPr>
          <p:cNvPr id="5" name="TextBox 5"/>
          <p:cNvSpPr txBox="1"/>
          <p:nvPr/>
        </p:nvSpPr>
        <p:spPr>
          <a:xfrm>
            <a:off x="0" y="5380672"/>
            <a:ext cx="9144000" cy="1477328"/>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دانلود جزوه و نمونه سوال و پاورپوینت و گزارش کارورزی از ابتدایی تا دانشگاه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تمامی بصورت رایگان در سایت مدیرکده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hlinkClick r:id="rId3"/>
              </a:rPr>
              <a:t>www.modirkade.ir</a:t>
            </a: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841725012"/>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957391"/>
          </a:xfrm>
          <a:prstGeom prst="rect">
            <a:avLst/>
          </a:prstGeom>
          <a:ln w="228600" cap="sq" cmpd="thickThin">
            <a:solidFill>
              <a:srgbClr val="000000"/>
            </a:solidFill>
            <a:prstDash val="solid"/>
            <a:miter lim="800000"/>
          </a:ln>
          <a:effectLst>
            <a:innerShdw blurRad="76200">
              <a:srgbClr val="000000"/>
            </a:innerShdw>
          </a:effectLst>
        </p:spPr>
      </p:pic>
      <p:sp>
        <p:nvSpPr>
          <p:cNvPr id="9" name="Vertical Scroll 8"/>
          <p:cNvSpPr/>
          <p:nvPr/>
        </p:nvSpPr>
        <p:spPr>
          <a:xfrm>
            <a:off x="679330" y="260648"/>
            <a:ext cx="7837040" cy="6309320"/>
          </a:xfrm>
          <a:prstGeom prst="verticalScroll">
            <a:avLst/>
          </a:prstGeom>
        </p:spPr>
        <p:style>
          <a:lnRef idx="1">
            <a:schemeClr val="accent1"/>
          </a:lnRef>
          <a:fillRef idx="2">
            <a:schemeClr val="accent1"/>
          </a:fillRef>
          <a:effectRef idx="1">
            <a:schemeClr val="accent1"/>
          </a:effectRef>
          <a:fontRef idx="minor">
            <a:schemeClr val="dk1"/>
          </a:fontRef>
        </p:style>
        <p:txBody>
          <a:bodyPr rtlCol="1" anchor="ctr"/>
          <a:lstStyle/>
          <a:p>
            <a:pPr marL="457200" rtl="0">
              <a:lnSpc>
                <a:spcPct val="115000"/>
              </a:lnSpc>
            </a:pPr>
            <a:r>
              <a:rPr lang="fa-IR" sz="3200" b="1" dirty="0">
                <a:solidFill>
                  <a:srgbClr val="0070C0"/>
                </a:solidFill>
                <a:latin typeface="Calibri"/>
                <a:ea typeface="Calibri"/>
                <a:cs typeface="2  Roya"/>
              </a:rPr>
              <a:t>توصیه های حضرت علی درباره ی ضرورت و شیوه ی راهنمایی</a:t>
            </a:r>
            <a:r>
              <a:rPr lang="fa-IR" sz="3200" dirty="0">
                <a:solidFill>
                  <a:srgbClr val="000000"/>
                </a:solidFill>
                <a:latin typeface="Calibri"/>
                <a:ea typeface="Calibri"/>
                <a:cs typeface="2  Roya"/>
              </a:rPr>
              <a:t>:</a:t>
            </a:r>
            <a:endParaRPr lang="en-US" sz="1600" dirty="0">
              <a:latin typeface="Calibri"/>
              <a:ea typeface="Calibri"/>
              <a:cs typeface="Arial"/>
            </a:endParaRPr>
          </a:p>
          <a:p>
            <a:pPr marL="457200" rtl="0">
              <a:lnSpc>
                <a:spcPct val="115000"/>
              </a:lnSpc>
            </a:pPr>
            <a:r>
              <a:rPr lang="fa-IR" sz="3600" dirty="0">
                <a:solidFill>
                  <a:srgbClr val="000000"/>
                </a:solidFill>
                <a:latin typeface="Calibri"/>
                <a:ea typeface="Calibri"/>
                <a:cs typeface="2  Roya"/>
              </a:rPr>
              <a:t>1ـ مشورت کردن با دوست دوراندیش و مهربان</a:t>
            </a:r>
            <a:endParaRPr lang="en-US" dirty="0">
              <a:latin typeface="Calibri"/>
              <a:ea typeface="Calibri"/>
              <a:cs typeface="Arial"/>
            </a:endParaRPr>
          </a:p>
          <a:p>
            <a:pPr marL="457200" rtl="0">
              <a:lnSpc>
                <a:spcPct val="115000"/>
              </a:lnSpc>
            </a:pPr>
            <a:r>
              <a:rPr lang="fa-IR" sz="3600" dirty="0">
                <a:solidFill>
                  <a:srgbClr val="000000"/>
                </a:solidFill>
                <a:latin typeface="Calibri"/>
                <a:ea typeface="Calibri"/>
                <a:cs typeface="2  Roya"/>
              </a:rPr>
              <a:t>2ـ مشورت نکردن با بخیل</a:t>
            </a:r>
            <a:endParaRPr lang="en-US" dirty="0">
              <a:latin typeface="Calibri"/>
              <a:ea typeface="Calibri"/>
              <a:cs typeface="Arial"/>
            </a:endParaRPr>
          </a:p>
          <a:p>
            <a:pPr marL="457200" rtl="0">
              <a:lnSpc>
                <a:spcPct val="115000"/>
              </a:lnSpc>
            </a:pPr>
            <a:r>
              <a:rPr lang="fa-IR" sz="3600" dirty="0">
                <a:solidFill>
                  <a:srgbClr val="000000"/>
                </a:solidFill>
                <a:latin typeface="Calibri"/>
                <a:ea typeface="Calibri"/>
                <a:cs typeface="2  Roya"/>
              </a:rPr>
              <a:t>3ـ شرکت ندادن بخیل در مشورت و </a:t>
            </a:r>
            <a:r>
              <a:rPr lang="fa-IR" sz="3600" dirty="0" smtClean="0">
                <a:solidFill>
                  <a:srgbClr val="000000"/>
                </a:solidFill>
                <a:latin typeface="Calibri"/>
                <a:ea typeface="Calibri"/>
                <a:cs typeface="2  Roya"/>
              </a:rPr>
              <a:t>اندیشه ی </a:t>
            </a:r>
            <a:r>
              <a:rPr lang="fa-IR" sz="3600" dirty="0">
                <a:solidFill>
                  <a:srgbClr val="000000"/>
                </a:solidFill>
                <a:latin typeface="Calibri"/>
                <a:ea typeface="Calibri"/>
                <a:cs typeface="2  Roya"/>
              </a:rPr>
              <a:t>خود</a:t>
            </a:r>
            <a:endParaRPr lang="en-US" dirty="0">
              <a:latin typeface="Calibri"/>
              <a:ea typeface="Calibri"/>
              <a:cs typeface="Arial"/>
            </a:endParaRPr>
          </a:p>
          <a:p>
            <a:pPr marL="457200" rtl="0">
              <a:lnSpc>
                <a:spcPct val="115000"/>
              </a:lnSpc>
              <a:spcAft>
                <a:spcPts val="1000"/>
              </a:spcAft>
            </a:pPr>
            <a:r>
              <a:rPr lang="fa-IR" sz="3200" dirty="0">
                <a:solidFill>
                  <a:srgbClr val="000000"/>
                </a:solidFill>
                <a:latin typeface="Calibri"/>
                <a:ea typeface="Calibri"/>
                <a:cs typeface="2  Roya"/>
              </a:rPr>
              <a:t>از دیدگاه امام علی(ع)، هیچ پشتیبانی استوارتر از مشورت کردن نیست</a:t>
            </a:r>
            <a:r>
              <a:rPr lang="fa-IR" dirty="0">
                <a:solidFill>
                  <a:srgbClr val="000000"/>
                </a:solidFill>
                <a:latin typeface="Calibri"/>
                <a:ea typeface="Calibri"/>
                <a:cs typeface="2  Roya"/>
              </a:rPr>
              <a:t>.</a:t>
            </a:r>
            <a:endParaRPr lang="en-US" sz="1050" dirty="0">
              <a:effectLst/>
              <a:latin typeface="Calibri"/>
              <a:ea typeface="Calibri"/>
              <a:cs typeface="Arial"/>
            </a:endParaRPr>
          </a:p>
        </p:txBody>
      </p:sp>
    </p:spTree>
    <p:extLst>
      <p:ext uri="{BB962C8B-B14F-4D97-AF65-F5344CB8AC3E}">
        <p14:creationId xmlns:p14="http://schemas.microsoft.com/office/powerpoint/2010/main" xmlns="" val="47647925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7" name="Rounded Rectangular Callout 6"/>
          <p:cNvSpPr/>
          <p:nvPr/>
        </p:nvSpPr>
        <p:spPr>
          <a:xfrm>
            <a:off x="791580" y="431687"/>
            <a:ext cx="7560840" cy="547260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4800" b="1" dirty="0" smtClean="0">
                <a:solidFill>
                  <a:schemeClr val="bg1"/>
                </a:solidFill>
                <a:cs typeface="Nazanin" pitchFamily="2" charset="-78"/>
              </a:rPr>
              <a:t>مقدمات راهنمایی و مشاوره</a:t>
            </a:r>
          </a:p>
          <a:p>
            <a:pPr algn="ctr"/>
            <a:r>
              <a:rPr lang="fa-IR" sz="4800" b="1" dirty="0" smtClean="0">
                <a:solidFill>
                  <a:schemeClr val="bg1"/>
                </a:solidFill>
                <a:cs typeface="Nazanin" pitchFamily="2" charset="-78"/>
              </a:rPr>
              <a:t>استاد: جناب آقای دکتر گنجی</a:t>
            </a:r>
          </a:p>
          <a:p>
            <a:pPr algn="ctr"/>
            <a:r>
              <a:rPr lang="fa-IR" sz="4800" b="1" dirty="0" smtClean="0">
                <a:solidFill>
                  <a:schemeClr val="bg1"/>
                </a:solidFill>
                <a:cs typeface="Nazanin" pitchFamily="2" charset="-78"/>
              </a:rPr>
              <a:t>گفتار اول، تعاریف و ضرورت راهنمایی و مشاوره</a:t>
            </a:r>
          </a:p>
          <a:p>
            <a:pPr algn="ctr"/>
            <a:r>
              <a:rPr lang="fa-IR" sz="4800" b="1" dirty="0" smtClean="0">
                <a:solidFill>
                  <a:schemeClr val="bg1"/>
                </a:solidFill>
                <a:cs typeface="Nazanin" pitchFamily="2" charset="-78"/>
              </a:rPr>
              <a:t>گردآورندگان:دانشجویان رشته ی  راهنمایی و مشاوره 92</a:t>
            </a:r>
          </a:p>
          <a:p>
            <a:pPr algn="ctr"/>
            <a:r>
              <a:rPr lang="fa-IR" sz="4800" b="1" dirty="0" smtClean="0">
                <a:solidFill>
                  <a:schemeClr val="bg1"/>
                </a:solidFill>
                <a:cs typeface="Nazanin" pitchFamily="2" charset="-78"/>
              </a:rPr>
              <a:t>دانشگاه فرهنگیان بابل</a:t>
            </a:r>
            <a:endParaRPr lang="fa-IR" sz="4800" b="1" dirty="0">
              <a:solidFill>
                <a:schemeClr val="bg1"/>
              </a:solidFill>
              <a:cs typeface="Nazanin" pitchFamily="2" charset="-78"/>
            </a:endParaRPr>
          </a:p>
        </p:txBody>
      </p:sp>
    </p:spTree>
    <p:extLst>
      <p:ext uri="{BB962C8B-B14F-4D97-AF65-F5344CB8AC3E}">
        <p14:creationId xmlns:p14="http://schemas.microsoft.com/office/powerpoint/2010/main" xmlns="" val="379112367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3999"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owchart: Multidocument 8"/>
          <p:cNvSpPr/>
          <p:nvPr/>
        </p:nvSpPr>
        <p:spPr>
          <a:xfrm>
            <a:off x="611560" y="188640"/>
            <a:ext cx="8136904" cy="6408712"/>
          </a:xfrm>
          <a:prstGeom prst="flowChartMultidocument">
            <a:avLst/>
          </a:prstGeom>
        </p:spPr>
        <p:style>
          <a:lnRef idx="3">
            <a:schemeClr val="lt1"/>
          </a:lnRef>
          <a:fillRef idx="1">
            <a:schemeClr val="accent2"/>
          </a:fillRef>
          <a:effectRef idx="1">
            <a:schemeClr val="accent2"/>
          </a:effectRef>
          <a:fontRef idx="minor">
            <a:schemeClr val="lt1"/>
          </a:fontRef>
        </p:style>
        <p:txBody>
          <a:bodyPr rtlCol="1" anchor="ctr"/>
          <a:lstStyle/>
          <a:p>
            <a:pPr algn="just"/>
            <a:r>
              <a:rPr lang="fa-IR" sz="4400" b="1" dirty="0" smtClean="0">
                <a:solidFill>
                  <a:srgbClr val="92D050"/>
                </a:solidFill>
                <a:cs typeface="Nazanin" pitchFamily="2" charset="-78"/>
              </a:rPr>
              <a:t>ویژگی های راهنما در اسلام:</a:t>
            </a:r>
          </a:p>
          <a:p>
            <a:pPr algn="just"/>
            <a:r>
              <a:rPr lang="fa-IR" sz="4400" dirty="0" smtClean="0">
                <a:cs typeface="Nazanin" pitchFamily="2" charset="-78"/>
              </a:rPr>
              <a:t>1ـ الگو و اسوه بودن</a:t>
            </a:r>
          </a:p>
          <a:p>
            <a:pPr algn="just"/>
            <a:r>
              <a:rPr lang="fa-IR" sz="4400" dirty="0" smtClean="0">
                <a:cs typeface="Nazanin" pitchFamily="2" charset="-78"/>
              </a:rPr>
              <a:t>2ـ صداقت در گفتار و تقوا</a:t>
            </a:r>
          </a:p>
          <a:p>
            <a:pPr algn="just"/>
            <a:r>
              <a:rPr lang="fa-IR" sz="4400" dirty="0" smtClean="0">
                <a:cs typeface="Nazanin" pitchFamily="2" charset="-78"/>
              </a:rPr>
              <a:t>3ـ آگاهی همه جانبه</a:t>
            </a:r>
          </a:p>
          <a:p>
            <a:pPr algn="just"/>
            <a:r>
              <a:rPr lang="fa-IR" sz="4400" dirty="0" smtClean="0">
                <a:cs typeface="Nazanin" pitchFamily="2" charset="-78"/>
              </a:rPr>
              <a:t>4ـ استقامت و پایداری</a:t>
            </a:r>
          </a:p>
          <a:p>
            <a:pPr algn="just"/>
            <a:r>
              <a:rPr lang="fa-IR" sz="4400" dirty="0" smtClean="0">
                <a:cs typeface="Nazanin" pitchFamily="2" charset="-78"/>
              </a:rPr>
              <a:t>5ـ تسلط راهنما بر احساسات خود</a:t>
            </a:r>
          </a:p>
          <a:p>
            <a:pPr algn="ctr"/>
            <a:endParaRPr lang="fa-IR" sz="4000" dirty="0"/>
          </a:p>
        </p:txBody>
      </p:sp>
    </p:spTree>
    <p:extLst>
      <p:ext uri="{BB962C8B-B14F-4D97-AF65-F5344CB8AC3E}">
        <p14:creationId xmlns:p14="http://schemas.microsoft.com/office/powerpoint/2010/main" xmlns="" val="337383924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7999"/>
          </a:xfrm>
        </p:spPr>
      </p:pic>
      <p:sp>
        <p:nvSpPr>
          <p:cNvPr id="5" name="Down Ribbon 4"/>
          <p:cNvSpPr/>
          <p:nvPr/>
        </p:nvSpPr>
        <p:spPr>
          <a:xfrm>
            <a:off x="467544" y="1124744"/>
            <a:ext cx="8424936" cy="3528392"/>
          </a:xfrm>
          <a:prstGeom prst="ribbon">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7200" dirty="0" smtClean="0">
                <a:cs typeface="Nazanin" pitchFamily="2" charset="-78"/>
              </a:rPr>
              <a:t>پیروز و سربلند باشید.</a:t>
            </a:r>
            <a:endParaRPr lang="fa-IR" sz="7200" dirty="0">
              <a:cs typeface="Nazanin" pitchFamily="2" charset="-78"/>
            </a:endParaRPr>
          </a:p>
        </p:txBody>
      </p:sp>
      <p:sp>
        <p:nvSpPr>
          <p:cNvPr id="6" name="TextBox 5"/>
          <p:cNvSpPr txBox="1"/>
          <p:nvPr/>
        </p:nvSpPr>
        <p:spPr>
          <a:xfrm>
            <a:off x="0" y="5380672"/>
            <a:ext cx="9144000" cy="1477328"/>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دانلود جزوه و نمونه سوال و پاورپوینت و گزارش کارورزی از ابتدایی تا دانشگاه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تمامی بصورت رایگان در سایت مدیرکده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hlinkClick r:id="rId3"/>
              </a:rPr>
              <a:t>www.modirkade.ir</a:t>
            </a: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577557285"/>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3296"/>
          </a:xfrm>
        </p:spPr>
        <p:txBody>
          <a:bodyPr>
            <a:normAutofit/>
          </a:bodyPr>
          <a:lstStyle/>
          <a:p>
            <a:pPr marL="0" indent="0">
              <a:lnSpc>
                <a:spcPct val="115000"/>
              </a:lnSpc>
              <a:buNone/>
            </a:pPr>
            <a:r>
              <a:rPr lang="fa-IR" sz="3200" b="1" dirty="0">
                <a:solidFill>
                  <a:srgbClr val="FF0000"/>
                </a:solidFill>
                <a:latin typeface="Calibri"/>
                <a:ea typeface="Calibri"/>
                <a:cs typeface="2  Roya"/>
              </a:rPr>
              <a:t>تعاریف راهنمایی</a:t>
            </a:r>
            <a:endParaRPr lang="en-US" sz="1400" b="1" dirty="0">
              <a:latin typeface="Calibri"/>
              <a:ea typeface="Calibri"/>
              <a:cs typeface="Arial"/>
            </a:endParaRPr>
          </a:p>
          <a:p>
            <a:pPr marL="0" indent="0" algn="just">
              <a:lnSpc>
                <a:spcPct val="115000"/>
              </a:lnSpc>
              <a:buNone/>
            </a:pPr>
            <a:r>
              <a:rPr lang="fa-IR" sz="2800" dirty="0">
                <a:latin typeface="Calibri"/>
                <a:ea typeface="Calibri"/>
                <a:cs typeface="2  Roya"/>
              </a:rPr>
              <a:t>راهنمایی تلاش پویایی است که انسان را در خودشناسی و آشنایی با پیرامون یاری می دهد(شرتزر و استون1974)</a:t>
            </a:r>
            <a:endParaRPr lang="en-US" sz="1400" dirty="0">
              <a:latin typeface="Calibri"/>
              <a:ea typeface="Calibri"/>
              <a:cs typeface="Arial"/>
            </a:endParaRPr>
          </a:p>
          <a:p>
            <a:pPr marL="0" indent="0" algn="just">
              <a:lnSpc>
                <a:spcPct val="115000"/>
              </a:lnSpc>
              <a:buNone/>
            </a:pPr>
            <a:r>
              <a:rPr lang="fa-IR" sz="2800" dirty="0">
                <a:latin typeface="Calibri"/>
                <a:ea typeface="Calibri"/>
                <a:cs typeface="2  Roya"/>
              </a:rPr>
              <a:t>راهنمایی فعالیتی است که انسان را از توانایی ها و امیال و ترجیحاتش آگاه می سازد و موجب می شود که فرد پس از شناخت توانایی ها و محدودیت هایش،در جهت زندگی بهتری گام بردارد(ترکسلر1957)</a:t>
            </a:r>
            <a:endParaRPr lang="en-US" sz="1400" dirty="0">
              <a:latin typeface="Calibri"/>
              <a:ea typeface="Calibri"/>
              <a:cs typeface="Arial"/>
            </a:endParaRPr>
          </a:p>
          <a:p>
            <a:pPr marL="0" indent="0" algn="just">
              <a:lnSpc>
                <a:spcPct val="115000"/>
              </a:lnSpc>
              <a:buNone/>
            </a:pPr>
            <a:r>
              <a:rPr lang="fa-IR" sz="2800" dirty="0">
                <a:latin typeface="Calibri"/>
                <a:ea typeface="Calibri"/>
                <a:cs typeface="2  Roya"/>
              </a:rPr>
              <a:t>راهنمایی کمک به فرد است تا بتواند فرصت های شغلی و تحصیلی و شخصی را به درستی و آگاهانه تشخیص دهد و از هر موقعیت بیشترین استفاده و بهره ی ممکن را ببرد(مک دانیل1956)</a:t>
            </a:r>
            <a:endParaRPr lang="en-US" sz="1400" dirty="0">
              <a:latin typeface="Calibri"/>
              <a:ea typeface="Calibri"/>
              <a:cs typeface="Arial"/>
            </a:endParaRPr>
          </a:p>
          <a:p>
            <a:pPr marL="0" indent="0">
              <a:buNone/>
            </a:pPr>
            <a:endParaRPr lang="fa-IR" dirty="0"/>
          </a:p>
        </p:txBody>
      </p:sp>
      <p:sp>
        <p:nvSpPr>
          <p:cNvPr id="4" name="TextBox 5"/>
          <p:cNvSpPr txBox="1"/>
          <p:nvPr/>
        </p:nvSpPr>
        <p:spPr>
          <a:xfrm>
            <a:off x="0" y="5380672"/>
            <a:ext cx="9144000" cy="1477328"/>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دانلود جزوه و نمونه سوال و پاورپوینت و گزارش کارورزی از ابتدایی تا دانشگاه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تمامی بصورت رایگان در سایت مدیرکده </a:t>
            </a:r>
            <a:b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hlinkClick r:id="rId2"/>
              </a:rPr>
              <a:t>www.modirkade.ir</a:t>
            </a: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4653955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lstStyle/>
          <a:p>
            <a:pPr marL="0" lvl="0" indent="0" algn="just">
              <a:lnSpc>
                <a:spcPct val="115000"/>
              </a:lnSpc>
              <a:buClr>
                <a:srgbClr val="E68422"/>
              </a:buClr>
              <a:buNone/>
            </a:pPr>
            <a:r>
              <a:rPr lang="fa-IR" sz="2800" dirty="0">
                <a:solidFill>
                  <a:prstClr val="black"/>
                </a:solidFill>
                <a:latin typeface="Calibri"/>
                <a:ea typeface="Calibri"/>
                <a:cs typeface="2  Roya"/>
              </a:rPr>
              <a:t>راهنمایی کمک نظام مند به فرد است تا بتواند توانایی ها و محدودیت های خود را بشناسد،رفتار و حالاتش را در موقعیت های گوناگون متعادل سازد،در حل مشکلاتش توفیق یابد و تصمیم مناسبی در زمینه تحصیلی اتخاذ کند و شغلی مناسب برگزیند و در نهایت به حداکثر رشد و کمال برسد(پاترسون1974</a:t>
            </a:r>
            <a:r>
              <a:rPr lang="fa-IR" sz="2800" dirty="0" smtClean="0">
                <a:solidFill>
                  <a:prstClr val="black"/>
                </a:solidFill>
                <a:latin typeface="Calibri"/>
                <a:ea typeface="Calibri"/>
                <a:cs typeface="2  Roya"/>
              </a:rPr>
              <a:t>)</a:t>
            </a:r>
          </a:p>
          <a:p>
            <a:pPr marL="0" lvl="0" indent="0" algn="just">
              <a:lnSpc>
                <a:spcPct val="115000"/>
              </a:lnSpc>
              <a:buClr>
                <a:srgbClr val="E68422"/>
              </a:buClr>
              <a:buNone/>
            </a:pPr>
            <a:endParaRPr lang="en-US" sz="1300" dirty="0">
              <a:solidFill>
                <a:prstClr val="black"/>
              </a:solidFill>
              <a:latin typeface="Calibri"/>
              <a:ea typeface="Calibri"/>
              <a:cs typeface="Arial"/>
            </a:endParaRPr>
          </a:p>
          <a:p>
            <a:pPr marL="0" indent="0" algn="just">
              <a:lnSpc>
                <a:spcPct val="115000"/>
              </a:lnSpc>
              <a:buNone/>
            </a:pPr>
            <a:r>
              <a:rPr lang="fa-IR" sz="2800" dirty="0">
                <a:latin typeface="Calibri"/>
                <a:ea typeface="Calibri"/>
                <a:cs typeface="2  Roya"/>
              </a:rPr>
              <a:t>راهنمایی فرایند یاری دهنده ای است که از طریق یک سلسله فعالیت های نظام مند و سازمان یافته به رشد همه جانبه و متعادل انسان می انجامد و موجبات بهره گیری از حداکثر توانایی های بالقوه </a:t>
            </a:r>
            <a:r>
              <a:rPr lang="fa-IR" sz="2800" dirty="0" smtClean="0">
                <a:latin typeface="Calibri"/>
                <a:ea typeface="Calibri"/>
                <a:cs typeface="2  Roya"/>
              </a:rPr>
              <a:t>ی فرد </a:t>
            </a:r>
            <a:r>
              <a:rPr lang="fa-IR" sz="2800" dirty="0">
                <a:latin typeface="Calibri"/>
                <a:ea typeface="Calibri"/>
                <a:cs typeface="2  Roya"/>
              </a:rPr>
              <a:t>در نظام آموزش و پرورش را فراهم می </a:t>
            </a:r>
            <a:r>
              <a:rPr lang="fa-IR" sz="2800" dirty="0" smtClean="0">
                <a:latin typeface="Calibri"/>
                <a:ea typeface="Calibri"/>
                <a:cs typeface="2  Roya"/>
              </a:rPr>
              <a:t>آورد.(عبدا</a:t>
            </a:r>
            <a:r>
              <a:rPr lang="fa-IR" sz="2800" dirty="0">
                <a:latin typeface="Calibri"/>
                <a:ea typeface="Calibri"/>
                <a:cs typeface="2  Roya"/>
              </a:rPr>
              <a:t>... شفیع آبادی)</a:t>
            </a:r>
            <a:endParaRPr lang="en-US" sz="1400" dirty="0">
              <a:latin typeface="Calibri"/>
              <a:ea typeface="Calibri"/>
              <a:cs typeface="Arial"/>
            </a:endParaRPr>
          </a:p>
          <a:p>
            <a:pPr marL="0" indent="0">
              <a:buNone/>
            </a:pPr>
            <a:endParaRPr lang="fa-IR"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504" y="4797152"/>
            <a:ext cx="6192688" cy="1714500"/>
          </a:xfrm>
          <a:prstGeom prst="rect">
            <a:avLst/>
          </a:prstGeom>
        </p:spPr>
      </p:pic>
    </p:spTree>
    <p:extLst>
      <p:ext uri="{BB962C8B-B14F-4D97-AF65-F5344CB8AC3E}">
        <p14:creationId xmlns:p14="http://schemas.microsoft.com/office/powerpoint/2010/main" xmlns="" val="3512745996"/>
      </p:ext>
    </p:extLst>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lstStyle/>
          <a:p>
            <a:pPr marL="0" indent="0">
              <a:lnSpc>
                <a:spcPct val="115000"/>
              </a:lnSpc>
              <a:buNone/>
            </a:pPr>
            <a:r>
              <a:rPr lang="fa-IR" sz="3200" b="1" dirty="0">
                <a:solidFill>
                  <a:srgbClr val="FF0000"/>
                </a:solidFill>
                <a:latin typeface="Calibri"/>
                <a:ea typeface="Calibri"/>
                <a:cs typeface="2  Roya"/>
              </a:rPr>
              <a:t>اجزای راهنمایی</a:t>
            </a:r>
            <a:r>
              <a:rPr lang="fa-IR" sz="2800" b="1" dirty="0">
                <a:solidFill>
                  <a:srgbClr val="FF0000"/>
                </a:solidFill>
                <a:latin typeface="Calibri"/>
                <a:ea typeface="Calibri"/>
                <a:cs typeface="2  Roya"/>
              </a:rPr>
              <a:t> </a:t>
            </a:r>
            <a:endParaRPr lang="en-US" sz="1400" b="1" dirty="0">
              <a:latin typeface="Calibri"/>
              <a:ea typeface="Calibri"/>
              <a:cs typeface="Arial"/>
            </a:endParaRPr>
          </a:p>
          <a:p>
            <a:pPr marL="342900" lvl="0" indent="-342900" algn="just">
              <a:lnSpc>
                <a:spcPct val="115000"/>
              </a:lnSpc>
              <a:buFont typeface="+mj-lt"/>
              <a:buAutoNum type="arabicParenR"/>
            </a:pPr>
            <a:r>
              <a:rPr lang="fa-IR" sz="3200" dirty="0">
                <a:solidFill>
                  <a:schemeClr val="bg1"/>
                </a:solidFill>
                <a:latin typeface="Calibri"/>
                <a:ea typeface="Calibri"/>
                <a:cs typeface="2  Roya"/>
              </a:rPr>
              <a:t>راهنمایی فرایند یاری دهنده ای است. این موضوع امر مداوم و مستمری است و به همین اعتبار انجام عمل راهنمایی در تمام مقاطع سنی و تحصیلی محرز و ضروری است.</a:t>
            </a:r>
            <a:endParaRPr lang="en-US" sz="1600" dirty="0">
              <a:solidFill>
                <a:schemeClr val="bg1"/>
              </a:solidFill>
              <a:latin typeface="Calibri"/>
              <a:ea typeface="Calibri"/>
              <a:cs typeface="Arial"/>
            </a:endParaRPr>
          </a:p>
          <a:p>
            <a:pPr marL="342900" lvl="0" indent="-342900" algn="just">
              <a:lnSpc>
                <a:spcPct val="115000"/>
              </a:lnSpc>
              <a:buFont typeface="+mj-lt"/>
              <a:buAutoNum type="arabicParenR"/>
            </a:pPr>
            <a:r>
              <a:rPr lang="fa-IR" sz="3200" dirty="0">
                <a:solidFill>
                  <a:schemeClr val="bg1"/>
                </a:solidFill>
                <a:latin typeface="Calibri"/>
                <a:ea typeface="Calibri"/>
                <a:cs typeface="2  Roya"/>
              </a:rPr>
              <a:t>راهنمایی از یک سلسله فعالیت ها تشکیل می شود.مجموعه فعالیت ها که توسط خود راهنما یا افراد دیگر انجام می پذیرد فرد را در نیل به هدف یاری می رساند.</a:t>
            </a:r>
            <a:endParaRPr lang="en-US" sz="1600" dirty="0">
              <a:solidFill>
                <a:schemeClr val="bg1"/>
              </a:solidFill>
              <a:latin typeface="Calibri"/>
              <a:ea typeface="Calibri"/>
              <a:cs typeface="Arial"/>
            </a:endParaRPr>
          </a:p>
          <a:p>
            <a:pPr marL="342900" lvl="0" indent="-342900" algn="just">
              <a:lnSpc>
                <a:spcPct val="115000"/>
              </a:lnSpc>
              <a:buFont typeface="+mj-lt"/>
              <a:buAutoNum type="arabicParenR"/>
            </a:pPr>
            <a:r>
              <a:rPr lang="fa-IR" sz="3200" dirty="0">
                <a:solidFill>
                  <a:schemeClr val="bg1"/>
                </a:solidFill>
                <a:latin typeface="Calibri"/>
                <a:ea typeface="Calibri"/>
                <a:cs typeface="2  Roya"/>
              </a:rPr>
              <a:t>فعالیت های راهنمایی نظام مند و سازمان یافته هستند.</a:t>
            </a:r>
            <a:endParaRPr lang="en-US" sz="1600" dirty="0">
              <a:solidFill>
                <a:schemeClr val="bg1"/>
              </a:solidFill>
              <a:latin typeface="Calibri"/>
              <a:ea typeface="Calibri"/>
              <a:cs typeface="Arial"/>
            </a:endParaRPr>
          </a:p>
          <a:p>
            <a:pPr marL="0" indent="0">
              <a:buNone/>
            </a:pPr>
            <a:endParaRPr lang="fa-IR" dirty="0">
              <a:solidFill>
                <a:schemeClr val="bg2"/>
              </a:solidFill>
              <a:cs typeface="Nazanin" pitchFamily="2" charset="-78"/>
            </a:endParaRPr>
          </a:p>
        </p:txBody>
      </p:sp>
    </p:spTree>
    <p:extLst>
      <p:ext uri="{BB962C8B-B14F-4D97-AF65-F5344CB8AC3E}">
        <p14:creationId xmlns:p14="http://schemas.microsoft.com/office/powerpoint/2010/main" xmlns="" val="2224418932"/>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lstStyle/>
          <a:p>
            <a:pPr marL="342900" lvl="0" indent="-342900">
              <a:lnSpc>
                <a:spcPct val="115000"/>
              </a:lnSpc>
              <a:buFont typeface="+mj-lt"/>
              <a:buAutoNum type="arabicParenR"/>
            </a:pPr>
            <a:r>
              <a:rPr lang="fa-IR" sz="3200" dirty="0">
                <a:solidFill>
                  <a:schemeClr val="bg1"/>
                </a:solidFill>
                <a:latin typeface="Calibri"/>
                <a:ea typeface="Calibri"/>
                <a:cs typeface="2  Roya"/>
              </a:rPr>
              <a:t>راهنمایی به رشد متعادل و همه جانبه انسان می انجامد.در ابعاد جسمی،ذهنی،روانی،اجتماعی و اخلاقی قابل بررسی است.</a:t>
            </a:r>
            <a:endParaRPr lang="en-US" sz="1600" dirty="0">
              <a:solidFill>
                <a:schemeClr val="bg1"/>
              </a:solidFill>
              <a:latin typeface="Calibri"/>
              <a:ea typeface="Calibri"/>
              <a:cs typeface="Arial"/>
            </a:endParaRPr>
          </a:p>
          <a:p>
            <a:pPr marL="342900" lvl="0" indent="-342900">
              <a:lnSpc>
                <a:spcPct val="115000"/>
              </a:lnSpc>
              <a:buFont typeface="+mj-lt"/>
              <a:buAutoNum type="arabicParenR"/>
            </a:pPr>
            <a:r>
              <a:rPr lang="fa-IR" sz="3200" dirty="0">
                <a:solidFill>
                  <a:schemeClr val="bg1"/>
                </a:solidFill>
                <a:latin typeface="Calibri"/>
                <a:ea typeface="Calibri"/>
                <a:cs typeface="2  Roya"/>
              </a:rPr>
              <a:t>راهنمایی موجب می گردد که از توانایی های بالقوه اش حداکثر استفاده را ببرد.</a:t>
            </a:r>
            <a:endParaRPr lang="en-US" sz="1600" dirty="0">
              <a:solidFill>
                <a:schemeClr val="bg1"/>
              </a:solidFill>
              <a:latin typeface="Calibri"/>
              <a:ea typeface="Calibri"/>
              <a:cs typeface="Arial"/>
            </a:endParaRPr>
          </a:p>
          <a:p>
            <a:pPr marL="342900" lvl="0" indent="-342900">
              <a:lnSpc>
                <a:spcPct val="115000"/>
              </a:lnSpc>
              <a:buFont typeface="+mj-lt"/>
              <a:buAutoNum type="arabicParenR"/>
            </a:pPr>
            <a:r>
              <a:rPr lang="fa-IR" sz="3200" dirty="0">
                <a:solidFill>
                  <a:schemeClr val="bg1"/>
                </a:solidFill>
                <a:latin typeface="Calibri"/>
                <a:ea typeface="Calibri"/>
                <a:cs typeface="2  Roya"/>
              </a:rPr>
              <a:t>راهنمایی و آموزش و پرورش از یکدیگر غیرقابل تفکیک هستند و استفاده از راهنمایی، آموزش و پرورش را موثر تر و کارآمد تر می سازد.</a:t>
            </a:r>
            <a:endParaRPr lang="en-US" sz="1600" dirty="0">
              <a:solidFill>
                <a:schemeClr val="bg1"/>
              </a:solidFill>
              <a:latin typeface="Calibri"/>
              <a:ea typeface="Calibri"/>
              <a:cs typeface="Arial"/>
            </a:endParaRPr>
          </a:p>
          <a:p>
            <a:pPr marL="0" indent="0">
              <a:buNone/>
            </a:pPr>
            <a:endParaRPr lang="fa-IR" dirty="0">
              <a:solidFill>
                <a:schemeClr val="bg1"/>
              </a:solidFill>
            </a:endParaRPr>
          </a:p>
        </p:txBody>
      </p:sp>
    </p:spTree>
    <p:extLst>
      <p:ext uri="{BB962C8B-B14F-4D97-AF65-F5344CB8AC3E}">
        <p14:creationId xmlns:p14="http://schemas.microsoft.com/office/powerpoint/2010/main" xmlns="" val="119677122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normAutofit lnSpcReduction="10000"/>
          </a:bodyPr>
          <a:lstStyle/>
          <a:p>
            <a:pPr marL="0" indent="0" rtl="0">
              <a:lnSpc>
                <a:spcPct val="115000"/>
              </a:lnSpc>
              <a:buNone/>
            </a:pPr>
            <a:r>
              <a:rPr lang="fa-IR" sz="3200" b="1" dirty="0">
                <a:solidFill>
                  <a:srgbClr val="FFFF00"/>
                </a:solidFill>
                <a:latin typeface="Calibri"/>
                <a:ea typeface="Calibri"/>
                <a:cs typeface="2  Roya"/>
              </a:rPr>
              <a:t>تعاریف </a:t>
            </a:r>
            <a:r>
              <a:rPr lang="fa-IR" sz="3200" b="1" dirty="0" smtClean="0">
                <a:solidFill>
                  <a:srgbClr val="FFFF00"/>
                </a:solidFill>
                <a:latin typeface="Calibri"/>
                <a:ea typeface="Calibri"/>
                <a:cs typeface="2  Roya"/>
              </a:rPr>
              <a:t>مشاوره </a:t>
            </a:r>
            <a:endParaRPr lang="fa-IR" sz="1400" b="1" dirty="0">
              <a:solidFill>
                <a:srgbClr val="FFFF00"/>
              </a:solidFill>
              <a:latin typeface="Calibri"/>
              <a:ea typeface="Calibri"/>
              <a:cs typeface="Arial"/>
            </a:endParaRPr>
          </a:p>
          <a:p>
            <a:pPr marL="0" indent="0" rtl="0">
              <a:lnSpc>
                <a:spcPct val="115000"/>
              </a:lnSpc>
              <a:buNone/>
            </a:pPr>
            <a:r>
              <a:rPr lang="fa-IR" sz="3200" dirty="0" smtClean="0">
                <a:solidFill>
                  <a:schemeClr val="bg1"/>
                </a:solidFill>
                <a:latin typeface="Calibri"/>
                <a:ea typeface="Calibri"/>
                <a:cs typeface="2  Roya"/>
              </a:rPr>
              <a:t>مشاوره </a:t>
            </a:r>
            <a:r>
              <a:rPr lang="fa-IR" sz="3200" dirty="0">
                <a:solidFill>
                  <a:schemeClr val="bg1"/>
                </a:solidFill>
                <a:latin typeface="Calibri"/>
                <a:ea typeface="Calibri"/>
                <a:cs typeface="2  Roya"/>
              </a:rPr>
              <a:t>جریانی است که در آن وجود ارتباط خاص بین مراجع و مشاور ضرورت دارد. مراجع معمولاً با مسئله و مشکلی عاطفی مواجه است و مشاور در ارائه راه حل برای مشکلات عاطفی تخصص دارد. مشاور از طریق برقراری رابطه ی مشاوره ای،به مراجع کمک می کند تا راه حلی برای مشکلش پیدا کند.</a:t>
            </a:r>
            <a:endParaRPr lang="en-US" sz="1600" dirty="0">
              <a:solidFill>
                <a:schemeClr val="bg1"/>
              </a:solidFill>
              <a:latin typeface="Calibri"/>
              <a:ea typeface="Calibri"/>
              <a:cs typeface="Arial"/>
            </a:endParaRPr>
          </a:p>
          <a:p>
            <a:pPr marL="0" indent="0">
              <a:buNone/>
            </a:pPr>
            <a:r>
              <a:rPr lang="fa-IR" sz="3200" dirty="0">
                <a:solidFill>
                  <a:schemeClr val="bg1"/>
                </a:solidFill>
                <a:latin typeface="Calibri"/>
                <a:ea typeface="Calibri"/>
                <a:cs typeface="2  Roya"/>
              </a:rPr>
              <a:t>مشاوره فرایندی تخصصی بین مراجع و مشاور است که از طریق آن مراجع با کمک مشاور به بررسی و تحلیل مشکلش اقدام می کند؛بر نکات ناشناخته ی شخصیت خود،آگاهی می یابد؛ بر اثر تعامل و رابطه ی مشاوره ای با مشاور،به جست و جوی راه حل برای مشکلاتش می پردازد و درهای دنیای روشن تری را برای خویشتن </a:t>
            </a:r>
            <a:r>
              <a:rPr lang="fa-IR" sz="3200" dirty="0" smtClean="0">
                <a:solidFill>
                  <a:schemeClr val="bg1"/>
                </a:solidFill>
                <a:latin typeface="Calibri"/>
                <a:ea typeface="Calibri"/>
                <a:cs typeface="2  Roya"/>
              </a:rPr>
              <a:t>می گشاید(آرباکل،1961)</a:t>
            </a:r>
            <a:endParaRPr lang="fa-IR" sz="2800" dirty="0">
              <a:solidFill>
                <a:schemeClr val="bg1"/>
              </a:solidFill>
            </a:endParaRPr>
          </a:p>
        </p:txBody>
      </p:sp>
    </p:spTree>
    <p:extLst>
      <p:ext uri="{BB962C8B-B14F-4D97-AF65-F5344CB8AC3E}">
        <p14:creationId xmlns:p14="http://schemas.microsoft.com/office/powerpoint/2010/main" xmlns="" val="21168315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lstStyle/>
          <a:p>
            <a:pPr marL="0" indent="0" rtl="0">
              <a:lnSpc>
                <a:spcPct val="115000"/>
              </a:lnSpc>
              <a:buNone/>
            </a:pPr>
            <a:r>
              <a:rPr lang="fa-IR" sz="2800" dirty="0">
                <a:latin typeface="Calibri"/>
                <a:ea typeface="Calibri"/>
                <a:cs typeface="2  Roya"/>
              </a:rPr>
              <a:t>از طریق مشاوره، مشکلات کنشی نسبتاً سطحی مراجع که خود در اثر یادگیری پدید آمده اند،درمان می </a:t>
            </a:r>
            <a:r>
              <a:rPr lang="fa-IR" sz="2800" dirty="0" smtClean="0">
                <a:latin typeface="Calibri"/>
                <a:ea typeface="Calibri"/>
                <a:cs typeface="2  Roya"/>
              </a:rPr>
              <a:t>شود(پپینسکی،1954</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از طریق مشاوره، سازش مراجع با خود و دیگران و نیز مسئولیت پذیری و بلوغ عاطفی وی افزایش می </a:t>
            </a:r>
            <a:r>
              <a:rPr lang="fa-IR" sz="2800" dirty="0" smtClean="0">
                <a:latin typeface="Calibri"/>
                <a:ea typeface="Calibri"/>
                <a:cs typeface="2  Roya"/>
              </a:rPr>
              <a:t>یابد(رابینسون،1954</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رابطه ی یاری دهنده ای است که مراجع پس از شناخت خصوصیات خویش،در نهایت تصمیم گیری معقول و مناسب را یاد می گیرد(استفلر و </a:t>
            </a:r>
            <a:r>
              <a:rPr lang="fa-IR" sz="2800" dirty="0" smtClean="0">
                <a:latin typeface="Calibri"/>
                <a:ea typeface="Calibri"/>
                <a:cs typeface="2  Roya"/>
              </a:rPr>
              <a:t>گرانت،1972</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فرایند تخصصی ویژه ای است که مراجع از طریق ارتباط با مشاور، به حل مشکلش موفق می شود(هکنی و </a:t>
            </a:r>
            <a:r>
              <a:rPr lang="fa-IR" sz="2800" dirty="0" smtClean="0">
                <a:latin typeface="Calibri"/>
                <a:ea typeface="Calibri"/>
                <a:cs typeface="2  Roya"/>
              </a:rPr>
              <a:t>نای،1972</a:t>
            </a:r>
            <a:r>
              <a:rPr lang="fa-IR" sz="2800" dirty="0">
                <a:latin typeface="Calibri"/>
                <a:ea typeface="Calibri"/>
                <a:cs typeface="2  Roya"/>
              </a:rPr>
              <a:t>)</a:t>
            </a:r>
            <a:endParaRPr lang="en-US" sz="1400" dirty="0">
              <a:latin typeface="Calibri"/>
              <a:ea typeface="Calibri"/>
              <a:cs typeface="Arial"/>
            </a:endParaRPr>
          </a:p>
          <a:p>
            <a:pPr marL="0" indent="0">
              <a:lnSpc>
                <a:spcPct val="115000"/>
              </a:lnSpc>
              <a:spcAft>
                <a:spcPts val="1000"/>
              </a:spcAft>
              <a:buNone/>
            </a:pPr>
            <a:r>
              <a:rPr lang="fa-IR" sz="2800" dirty="0">
                <a:latin typeface="Calibri"/>
                <a:ea typeface="Calibri"/>
                <a:cs typeface="2  Roya"/>
              </a:rPr>
              <a:t>مشاوره رابطه ای آموزشی بین مراجع و مشاور است که در آن بر یادگیری تاکید می </a:t>
            </a:r>
            <a:r>
              <a:rPr lang="fa-IR" sz="2800" dirty="0" smtClean="0">
                <a:latin typeface="Calibri"/>
                <a:ea typeface="Calibri"/>
                <a:cs typeface="2  Roya"/>
              </a:rPr>
              <a:t>شود(گوستاد،1957</a:t>
            </a:r>
            <a:r>
              <a:rPr lang="fa-IR" sz="2800" dirty="0">
                <a:latin typeface="Calibri"/>
                <a:ea typeface="Calibri"/>
                <a:cs typeface="2  Roya"/>
              </a:rPr>
              <a:t>)</a:t>
            </a:r>
            <a:endParaRPr lang="en-US" sz="1400" dirty="0">
              <a:latin typeface="Calibri"/>
              <a:ea typeface="Calibri"/>
              <a:cs typeface="Arial"/>
            </a:endParaRPr>
          </a:p>
          <a:p>
            <a:pPr marL="0" indent="0">
              <a:buNone/>
            </a:pPr>
            <a:endParaRPr lang="fa-IR" dirty="0"/>
          </a:p>
        </p:txBody>
      </p:sp>
    </p:spTree>
    <p:extLst>
      <p:ext uri="{BB962C8B-B14F-4D97-AF65-F5344CB8AC3E}">
        <p14:creationId xmlns:p14="http://schemas.microsoft.com/office/powerpoint/2010/main" xmlns="" val="218985911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normAutofit fontScale="92500" lnSpcReduction="20000"/>
          </a:bodyPr>
          <a:lstStyle/>
          <a:p>
            <a:pPr marL="0" indent="0" rtl="0">
              <a:lnSpc>
                <a:spcPct val="115000"/>
              </a:lnSpc>
              <a:buNone/>
            </a:pPr>
            <a:r>
              <a:rPr lang="fa-IR" sz="2800" dirty="0">
                <a:latin typeface="Calibri"/>
                <a:ea typeface="Calibri"/>
                <a:cs typeface="2  Roya"/>
              </a:rPr>
              <a:t>در مشاوره نباید صرفاً حل مشکلات آنی مراجع مدنظر مشاور باشد،بلکه نقش اصلی و اساسی مشاور ایجاد و توسعه ی اعتماد به نفس و استقلال و افزایش قدرت مبارزه با مشکلات و گسترش رشد فکری مراجع است (</a:t>
            </a:r>
            <a:r>
              <a:rPr lang="fa-IR" sz="2800" dirty="0" smtClean="0">
                <a:latin typeface="Calibri"/>
                <a:ea typeface="Calibri"/>
                <a:cs typeface="2  Roya"/>
              </a:rPr>
              <a:t>ترکسلر،1957</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فرایندی آموزشی است که به رشد شخصیت فرد می </a:t>
            </a:r>
            <a:r>
              <a:rPr lang="fa-IR" sz="2800" dirty="0" smtClean="0">
                <a:latin typeface="Calibri"/>
                <a:ea typeface="Calibri"/>
                <a:cs typeface="2  Roya"/>
              </a:rPr>
              <a:t>انجامد(ویلیامسون،1954</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smtClean="0">
                <a:latin typeface="Calibri"/>
                <a:ea typeface="Calibri"/>
                <a:cs typeface="2  Roya"/>
              </a:rPr>
              <a:t>مشاوره </a:t>
            </a:r>
            <a:r>
              <a:rPr lang="fa-IR" sz="2800" dirty="0">
                <a:latin typeface="Calibri"/>
                <a:ea typeface="Calibri"/>
                <a:cs typeface="2  Roya"/>
              </a:rPr>
              <a:t>رابطه ای هدفدار و پویاست که مراجع را در خودشناسی و تصمیم گیری مناسب و برآوردن نیازهایش یاری می </a:t>
            </a:r>
            <a:r>
              <a:rPr lang="fa-IR" sz="2800" dirty="0" smtClean="0">
                <a:latin typeface="Calibri"/>
                <a:ea typeface="Calibri"/>
                <a:cs typeface="2  Roya"/>
              </a:rPr>
              <a:t>دهد(رن،1954 و نلسون- </a:t>
            </a:r>
            <a:r>
              <a:rPr lang="fa-IR" sz="2800" dirty="0">
                <a:latin typeface="Calibri"/>
                <a:ea typeface="Calibri"/>
                <a:cs typeface="2  Roya"/>
              </a:rPr>
              <a:t>جونز2006 و 2008 )</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فرایند یادگیری ای است که بدان وسیله مراجع مطالبی را درباره ی خود و مناسباتش یاد می گیرد(شرتزر و استون1974)</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به تجزیه و تحلیل مشکل و یافتن راه حل های مناسب مبادرت می شود. مراجع از طریق گفتگو با مشاور در یک جو مملو از تفاهم، خود را بهتر و بیشتر می شناسد،چگونگی تصمیم گیری را می آموزد و سرانجام راه حلی برای مشکلش پیدا می کند.</a:t>
            </a:r>
            <a:endParaRPr lang="en-US" sz="1400" dirty="0">
              <a:latin typeface="Calibri"/>
              <a:ea typeface="Calibri"/>
              <a:cs typeface="Arial"/>
            </a:endParaRPr>
          </a:p>
          <a:p>
            <a:pPr marL="0" indent="0">
              <a:buNone/>
            </a:pPr>
            <a:endParaRPr lang="fa-IR" dirty="0">
              <a:cs typeface="Nazanin" pitchFamily="2" charset="-78"/>
            </a:endParaRPr>
          </a:p>
        </p:txBody>
      </p:sp>
    </p:spTree>
    <p:extLst>
      <p:ext uri="{BB962C8B-B14F-4D97-AF65-F5344CB8AC3E}">
        <p14:creationId xmlns:p14="http://schemas.microsoft.com/office/powerpoint/2010/main" xmlns="" val="186481217"/>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TotalTime>
  <Words>1680</Words>
  <Application>Microsoft Office PowerPoint</Application>
  <PresentationFormat>On-screen Show (4:3)</PresentationFormat>
  <Paragraphs>84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Albaloo Rayaneh</dc:creator>
  <cp:lastModifiedBy>mamad</cp:lastModifiedBy>
  <cp:revision>17</cp:revision>
  <dcterms:created xsi:type="dcterms:W3CDTF">2015-03-07T19:05:48Z</dcterms:created>
  <dcterms:modified xsi:type="dcterms:W3CDTF">2015-12-02T18:35:52Z</dcterms:modified>
</cp:coreProperties>
</file>