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287" r:id="rId3"/>
    <p:sldId id="288" r:id="rId4"/>
    <p:sldId id="290" r:id="rId5"/>
    <p:sldId id="291" r:id="rId6"/>
    <p:sldId id="292" r:id="rId7"/>
    <p:sldId id="308" r:id="rId8"/>
    <p:sldId id="294" r:id="rId9"/>
    <p:sldId id="295" r:id="rId10"/>
    <p:sldId id="296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C229C0-A70D-4D03-9311-1687195130A3}" type="doc">
      <dgm:prSet loTypeId="urn:microsoft.com/office/officeart/2005/8/layout/hierarchy1" loCatId="hierarchy" qsTypeId="urn:microsoft.com/office/officeart/2005/8/quickstyle/3d2#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25F4BC-3F76-4D60-8773-D6251895DC7E}">
      <dgm:prSet phldrT="[Text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a-IR" sz="4000" b="1" dirty="0">
              <a:cs typeface="B Nazanin" pitchFamily="2" charset="-78"/>
            </a:rPr>
            <a:t>تعامل</a:t>
          </a:r>
          <a:endParaRPr lang="en-US" sz="4000" b="1" dirty="0">
            <a:cs typeface="B Nazanin" pitchFamily="2" charset="-78"/>
          </a:endParaRPr>
        </a:p>
      </dgm:t>
    </dgm:pt>
    <dgm:pt modelId="{1139EF17-7DC9-443F-AB0D-1DEEFB3325E1}" type="parTrans" cxnId="{92786500-C1A9-432D-B00A-7D57D5F6AFD4}">
      <dgm:prSet/>
      <dgm:spPr/>
      <dgm:t>
        <a:bodyPr/>
        <a:lstStyle/>
        <a:p>
          <a:endParaRPr lang="en-US"/>
        </a:p>
      </dgm:t>
    </dgm:pt>
    <dgm:pt modelId="{A5343C61-7652-4364-B42C-FB635174245D}" type="sibTrans" cxnId="{92786500-C1A9-432D-B00A-7D57D5F6AFD4}">
      <dgm:prSet/>
      <dgm:spPr/>
      <dgm:t>
        <a:bodyPr/>
        <a:lstStyle/>
        <a:p>
          <a:endParaRPr lang="en-US"/>
        </a:p>
      </dgm:t>
    </dgm:pt>
    <dgm:pt modelId="{967CAC38-4AB8-465C-AE10-63610E0F9821}">
      <dgm:prSet phldrT="[Text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a-IR" sz="2000" b="1" dirty="0">
              <a:cs typeface="B Nazanin" pitchFamily="2" charset="-78"/>
            </a:rPr>
            <a:t>روشهای ایجاد تمرکز</a:t>
          </a:r>
          <a:endParaRPr lang="en-US" sz="2000" b="1" dirty="0">
            <a:cs typeface="B Nazanin" pitchFamily="2" charset="-78"/>
          </a:endParaRPr>
        </a:p>
      </dgm:t>
    </dgm:pt>
    <dgm:pt modelId="{04BF11C9-4EEF-4EED-B554-13A818806B5F}" type="parTrans" cxnId="{BD863B33-543C-488F-A84F-4366EF0E3FC9}">
      <dgm:prSet/>
      <dgm:spPr/>
      <dgm:t>
        <a:bodyPr/>
        <a:lstStyle/>
        <a:p>
          <a:endParaRPr lang="en-US"/>
        </a:p>
      </dgm:t>
    </dgm:pt>
    <dgm:pt modelId="{17A9C057-7C2C-4D94-AF18-D63A1E128B3B}" type="sibTrans" cxnId="{BD863B33-543C-488F-A84F-4366EF0E3FC9}">
      <dgm:prSet/>
      <dgm:spPr/>
      <dgm:t>
        <a:bodyPr/>
        <a:lstStyle/>
        <a:p>
          <a:endParaRPr lang="en-US"/>
        </a:p>
      </dgm:t>
    </dgm:pt>
    <dgm:pt modelId="{124BEF86-0FCC-42FE-AE7C-22533AF4AF6F}">
      <dgm:prSet phldrT="[Text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fa-IR" sz="1800" b="1" dirty="0">
              <a:solidFill>
                <a:srgbClr val="FF0000"/>
              </a:solidFill>
              <a:cs typeface="B Nazanin" pitchFamily="2" charset="-78"/>
            </a:rPr>
            <a:t>نظام های آموزشی مبتنی برموادچاپی</a:t>
          </a:r>
          <a:endParaRPr lang="en-US" sz="2800" b="1" dirty="0">
            <a:solidFill>
              <a:srgbClr val="FF0000"/>
            </a:solidFill>
            <a:cs typeface="B Nazanin" pitchFamily="2" charset="-78"/>
          </a:endParaRPr>
        </a:p>
      </dgm:t>
    </dgm:pt>
    <dgm:pt modelId="{CB2FEC4C-3702-4015-8822-39611CCA623B}" type="sibTrans" cxnId="{9D74D67E-5402-4365-9073-3715DFFBD04E}">
      <dgm:prSet/>
      <dgm:spPr/>
      <dgm:t>
        <a:bodyPr/>
        <a:lstStyle/>
        <a:p>
          <a:endParaRPr lang="en-US"/>
        </a:p>
      </dgm:t>
    </dgm:pt>
    <dgm:pt modelId="{C1FF9FDC-270C-4D84-B4CC-BDB559B050B9}" type="parTrans" cxnId="{9D74D67E-5402-4365-9073-3715DFFBD04E}">
      <dgm:prSet/>
      <dgm:spPr/>
      <dgm:t>
        <a:bodyPr/>
        <a:lstStyle/>
        <a:p>
          <a:endParaRPr lang="en-US"/>
        </a:p>
      </dgm:t>
    </dgm:pt>
    <dgm:pt modelId="{4C0A3753-31BB-41EB-9586-7E2FAAD754A1}">
      <dgm:prSet phldrT="[Text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a-IR" sz="3200" b="1" dirty="0">
              <a:cs typeface="B Nazanin" pitchFamily="2" charset="-78"/>
            </a:rPr>
            <a:t>طراحی پیام </a:t>
          </a:r>
          <a:endParaRPr lang="en-US" sz="3200" b="1" dirty="0">
            <a:cs typeface="B Nazanin" pitchFamily="2" charset="-78"/>
          </a:endParaRPr>
        </a:p>
      </dgm:t>
    </dgm:pt>
    <dgm:pt modelId="{6589DF2D-DCBD-413E-87D9-D0B706178D86}" type="sibTrans" cxnId="{67C0354F-E7E6-434C-8A20-981105320567}">
      <dgm:prSet/>
      <dgm:spPr/>
      <dgm:t>
        <a:bodyPr/>
        <a:lstStyle/>
        <a:p>
          <a:endParaRPr lang="en-US"/>
        </a:p>
      </dgm:t>
    </dgm:pt>
    <dgm:pt modelId="{AF71F1F0-A34A-47BF-A4B0-40D4932E16BF}" type="parTrans" cxnId="{67C0354F-E7E6-434C-8A20-981105320567}">
      <dgm:prSet/>
      <dgm:spPr/>
      <dgm:t>
        <a:bodyPr/>
        <a:lstStyle/>
        <a:p>
          <a:endParaRPr lang="en-US"/>
        </a:p>
      </dgm:t>
    </dgm:pt>
    <dgm:pt modelId="{98F89F50-FDFA-4594-B404-3A2C646B600E}" type="pres">
      <dgm:prSet presAssocID="{81C229C0-A70D-4D03-9311-1687195130A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0E6748C-7D57-4ADC-80A5-014CFB64A1BF}" type="pres">
      <dgm:prSet presAssocID="{124BEF86-0FCC-42FE-AE7C-22533AF4AF6F}" presName="hierRoot1" presStyleCnt="0"/>
      <dgm:spPr/>
    </dgm:pt>
    <dgm:pt modelId="{CB1E2779-15B4-4F0B-BC37-574A35CD8F4A}" type="pres">
      <dgm:prSet presAssocID="{124BEF86-0FCC-42FE-AE7C-22533AF4AF6F}" presName="composite" presStyleCnt="0"/>
      <dgm:spPr/>
    </dgm:pt>
    <dgm:pt modelId="{67001F8C-AB80-4614-B92A-9F5FECD7F871}" type="pres">
      <dgm:prSet presAssocID="{124BEF86-0FCC-42FE-AE7C-22533AF4AF6F}" presName="background" presStyleLbl="node0" presStyleIdx="0" presStyleCnt="1"/>
      <dgm:spPr>
        <a:solidFill>
          <a:schemeClr val="bg1"/>
        </a:solidFill>
      </dgm:spPr>
    </dgm:pt>
    <dgm:pt modelId="{8DE61E7D-0A08-4E7F-8594-07166D641F79}" type="pres">
      <dgm:prSet presAssocID="{124BEF86-0FCC-42FE-AE7C-22533AF4AF6F}" presName="text" presStyleLbl="fgAcc0" presStyleIdx="0" presStyleCnt="1" custLinFactNeighborX="-4357" custLinFactNeighborY="-27224">
        <dgm:presLayoutVars>
          <dgm:chPref val="3"/>
        </dgm:presLayoutVars>
      </dgm:prSet>
      <dgm:spPr/>
    </dgm:pt>
    <dgm:pt modelId="{E1DACB22-F697-4243-B66F-B4627EE53415}" type="pres">
      <dgm:prSet presAssocID="{124BEF86-0FCC-42FE-AE7C-22533AF4AF6F}" presName="hierChild2" presStyleCnt="0"/>
      <dgm:spPr/>
    </dgm:pt>
    <dgm:pt modelId="{9DBEEF36-2990-4A38-B1B3-B7C1F7101E60}" type="pres">
      <dgm:prSet presAssocID="{AF71F1F0-A34A-47BF-A4B0-40D4932E16BF}" presName="Name10" presStyleLbl="parChTrans1D2" presStyleIdx="0" presStyleCnt="3"/>
      <dgm:spPr/>
    </dgm:pt>
    <dgm:pt modelId="{05507443-50C5-42F1-9498-1115DD33F798}" type="pres">
      <dgm:prSet presAssocID="{4C0A3753-31BB-41EB-9586-7E2FAAD754A1}" presName="hierRoot2" presStyleCnt="0"/>
      <dgm:spPr/>
    </dgm:pt>
    <dgm:pt modelId="{1DEF7598-3822-4998-8C07-85916BB6A790}" type="pres">
      <dgm:prSet presAssocID="{4C0A3753-31BB-41EB-9586-7E2FAAD754A1}" presName="composite2" presStyleCnt="0"/>
      <dgm:spPr/>
    </dgm:pt>
    <dgm:pt modelId="{728F8681-2E0F-45C0-9C91-39956ECB6B93}" type="pres">
      <dgm:prSet presAssocID="{4C0A3753-31BB-41EB-9586-7E2FAAD754A1}" presName="background2" presStyleLbl="node2" presStyleIdx="0" presStyleCnt="3"/>
      <dgm:spPr>
        <a:solidFill>
          <a:schemeClr val="bg1"/>
        </a:solidFill>
      </dgm:spPr>
    </dgm:pt>
    <dgm:pt modelId="{A92C3390-FD6E-4D06-9B43-8035FFA5971F}" type="pres">
      <dgm:prSet presAssocID="{4C0A3753-31BB-41EB-9586-7E2FAAD754A1}" presName="text2" presStyleLbl="fgAcc2" presStyleIdx="0" presStyleCnt="3" custLinFactX="100000" custLinFactNeighborX="126533" custLinFactNeighborY="-30297">
        <dgm:presLayoutVars>
          <dgm:chPref val="3"/>
        </dgm:presLayoutVars>
      </dgm:prSet>
      <dgm:spPr/>
    </dgm:pt>
    <dgm:pt modelId="{499DCB08-667A-4443-B529-1AA903035FFC}" type="pres">
      <dgm:prSet presAssocID="{4C0A3753-31BB-41EB-9586-7E2FAAD754A1}" presName="hierChild3" presStyleCnt="0"/>
      <dgm:spPr/>
    </dgm:pt>
    <dgm:pt modelId="{1D2DFE17-10C6-43B7-A868-33AF12C4ABF2}" type="pres">
      <dgm:prSet presAssocID="{1139EF17-7DC9-443F-AB0D-1DEEFB3325E1}" presName="Name10" presStyleLbl="parChTrans1D2" presStyleIdx="1" presStyleCnt="3"/>
      <dgm:spPr/>
    </dgm:pt>
    <dgm:pt modelId="{E1114108-145F-41FC-AD2B-91DBAD78A408}" type="pres">
      <dgm:prSet presAssocID="{0525F4BC-3F76-4D60-8773-D6251895DC7E}" presName="hierRoot2" presStyleCnt="0"/>
      <dgm:spPr/>
    </dgm:pt>
    <dgm:pt modelId="{F8731BEA-1D46-4CEA-807D-3A156750D5D8}" type="pres">
      <dgm:prSet presAssocID="{0525F4BC-3F76-4D60-8773-D6251895DC7E}" presName="composite2" presStyleCnt="0"/>
      <dgm:spPr/>
    </dgm:pt>
    <dgm:pt modelId="{35ADD09F-45F2-4ADA-842E-FF838B5AE2E6}" type="pres">
      <dgm:prSet presAssocID="{0525F4BC-3F76-4D60-8773-D6251895DC7E}" presName="background2" presStyleLbl="node2" presStyleIdx="1" presStyleCnt="3"/>
      <dgm:spPr>
        <a:solidFill>
          <a:schemeClr val="bg1"/>
        </a:solidFill>
      </dgm:spPr>
    </dgm:pt>
    <dgm:pt modelId="{1228B95D-733C-4D15-8148-FE5D7054727A}" type="pres">
      <dgm:prSet presAssocID="{0525F4BC-3F76-4D60-8773-D6251895DC7E}" presName="text2" presStyleLbl="fgAcc2" presStyleIdx="1" presStyleCnt="3" custScaleY="94795" custLinFactNeighborX="-4357" custLinFactNeighborY="-24807">
        <dgm:presLayoutVars>
          <dgm:chPref val="3"/>
        </dgm:presLayoutVars>
      </dgm:prSet>
      <dgm:spPr/>
    </dgm:pt>
    <dgm:pt modelId="{711949DC-EF00-485B-B2BF-22BF7C0CAB5E}" type="pres">
      <dgm:prSet presAssocID="{0525F4BC-3F76-4D60-8773-D6251895DC7E}" presName="hierChild3" presStyleCnt="0"/>
      <dgm:spPr/>
    </dgm:pt>
    <dgm:pt modelId="{081F59D5-FDEA-41DA-9BFC-0D78AE22FF2A}" type="pres">
      <dgm:prSet presAssocID="{04BF11C9-4EEF-4EED-B554-13A818806B5F}" presName="Name10" presStyleLbl="parChTrans1D2" presStyleIdx="2" presStyleCnt="3"/>
      <dgm:spPr/>
    </dgm:pt>
    <dgm:pt modelId="{D1B57D28-1AE9-46F0-B94A-FD2B89EA051B}" type="pres">
      <dgm:prSet presAssocID="{967CAC38-4AB8-465C-AE10-63610E0F9821}" presName="hierRoot2" presStyleCnt="0"/>
      <dgm:spPr/>
    </dgm:pt>
    <dgm:pt modelId="{61855FE5-7E1B-4FFC-A47E-88C389F51492}" type="pres">
      <dgm:prSet presAssocID="{967CAC38-4AB8-465C-AE10-63610E0F9821}" presName="composite2" presStyleCnt="0"/>
      <dgm:spPr/>
    </dgm:pt>
    <dgm:pt modelId="{C6B66C2A-74D3-4ADB-A366-9B29EABBED90}" type="pres">
      <dgm:prSet presAssocID="{967CAC38-4AB8-465C-AE10-63610E0F9821}" presName="background2" presStyleLbl="node2" presStyleIdx="2" presStyleCnt="3"/>
      <dgm:spPr>
        <a:solidFill>
          <a:schemeClr val="bg1"/>
        </a:solidFill>
      </dgm:spPr>
    </dgm:pt>
    <dgm:pt modelId="{5677E34C-3016-477E-AFF0-8AE193D05835}" type="pres">
      <dgm:prSet presAssocID="{967CAC38-4AB8-465C-AE10-63610E0F9821}" presName="text2" presStyleLbl="fgAcc2" presStyleIdx="2" presStyleCnt="3" custLinFactX="-100000" custLinFactNeighborX="-138126" custLinFactNeighborY="-30297">
        <dgm:presLayoutVars>
          <dgm:chPref val="3"/>
        </dgm:presLayoutVars>
      </dgm:prSet>
      <dgm:spPr/>
    </dgm:pt>
    <dgm:pt modelId="{71A19516-294E-446F-906A-00BDCF4C6324}" type="pres">
      <dgm:prSet presAssocID="{967CAC38-4AB8-465C-AE10-63610E0F9821}" presName="hierChild3" presStyleCnt="0"/>
      <dgm:spPr/>
    </dgm:pt>
  </dgm:ptLst>
  <dgm:cxnLst>
    <dgm:cxn modelId="{92786500-C1A9-432D-B00A-7D57D5F6AFD4}" srcId="{124BEF86-0FCC-42FE-AE7C-22533AF4AF6F}" destId="{0525F4BC-3F76-4D60-8773-D6251895DC7E}" srcOrd="1" destOrd="0" parTransId="{1139EF17-7DC9-443F-AB0D-1DEEFB3325E1}" sibTransId="{A5343C61-7652-4364-B42C-FB635174245D}"/>
    <dgm:cxn modelId="{05A0A803-AFD4-44C3-8F48-FD083DD42F42}" type="presOf" srcId="{81C229C0-A70D-4D03-9311-1687195130A3}" destId="{98F89F50-FDFA-4594-B404-3A2C646B600E}" srcOrd="0" destOrd="0" presId="urn:microsoft.com/office/officeart/2005/8/layout/hierarchy1"/>
    <dgm:cxn modelId="{A3EF4F1E-2FA5-4138-95DD-26294739C9D1}" type="presOf" srcId="{0525F4BC-3F76-4D60-8773-D6251895DC7E}" destId="{1228B95D-733C-4D15-8148-FE5D7054727A}" srcOrd="0" destOrd="0" presId="urn:microsoft.com/office/officeart/2005/8/layout/hierarchy1"/>
    <dgm:cxn modelId="{BD863B33-543C-488F-A84F-4366EF0E3FC9}" srcId="{124BEF86-0FCC-42FE-AE7C-22533AF4AF6F}" destId="{967CAC38-4AB8-465C-AE10-63610E0F9821}" srcOrd="2" destOrd="0" parTransId="{04BF11C9-4EEF-4EED-B554-13A818806B5F}" sibTransId="{17A9C057-7C2C-4D94-AF18-D63A1E128B3B}"/>
    <dgm:cxn modelId="{531D0B37-9BFB-4B8B-B9B9-7F358DDD98BA}" type="presOf" srcId="{124BEF86-0FCC-42FE-AE7C-22533AF4AF6F}" destId="{8DE61E7D-0A08-4E7F-8594-07166D641F79}" srcOrd="0" destOrd="0" presId="urn:microsoft.com/office/officeart/2005/8/layout/hierarchy1"/>
    <dgm:cxn modelId="{3BA80946-7D94-4325-9C7A-9E1DD3836C70}" type="presOf" srcId="{AF71F1F0-A34A-47BF-A4B0-40D4932E16BF}" destId="{9DBEEF36-2990-4A38-B1B3-B7C1F7101E60}" srcOrd="0" destOrd="0" presId="urn:microsoft.com/office/officeart/2005/8/layout/hierarchy1"/>
    <dgm:cxn modelId="{67C0354F-E7E6-434C-8A20-981105320567}" srcId="{124BEF86-0FCC-42FE-AE7C-22533AF4AF6F}" destId="{4C0A3753-31BB-41EB-9586-7E2FAAD754A1}" srcOrd="0" destOrd="0" parTransId="{AF71F1F0-A34A-47BF-A4B0-40D4932E16BF}" sibTransId="{6589DF2D-DCBD-413E-87D9-D0B706178D86}"/>
    <dgm:cxn modelId="{9D74D67E-5402-4365-9073-3715DFFBD04E}" srcId="{81C229C0-A70D-4D03-9311-1687195130A3}" destId="{124BEF86-0FCC-42FE-AE7C-22533AF4AF6F}" srcOrd="0" destOrd="0" parTransId="{C1FF9FDC-270C-4D84-B4CC-BDB559B050B9}" sibTransId="{CB2FEC4C-3702-4015-8822-39611CCA623B}"/>
    <dgm:cxn modelId="{14F54584-BE0E-4762-8252-58B7BA365E0C}" type="presOf" srcId="{4C0A3753-31BB-41EB-9586-7E2FAAD754A1}" destId="{A92C3390-FD6E-4D06-9B43-8035FFA5971F}" srcOrd="0" destOrd="0" presId="urn:microsoft.com/office/officeart/2005/8/layout/hierarchy1"/>
    <dgm:cxn modelId="{26C2D890-B998-4E79-9D33-2D303ECC329D}" type="presOf" srcId="{967CAC38-4AB8-465C-AE10-63610E0F9821}" destId="{5677E34C-3016-477E-AFF0-8AE193D05835}" srcOrd="0" destOrd="0" presId="urn:microsoft.com/office/officeart/2005/8/layout/hierarchy1"/>
    <dgm:cxn modelId="{A2713FB4-F75E-4A98-8457-AA7A56946C35}" type="presOf" srcId="{04BF11C9-4EEF-4EED-B554-13A818806B5F}" destId="{081F59D5-FDEA-41DA-9BFC-0D78AE22FF2A}" srcOrd="0" destOrd="0" presId="urn:microsoft.com/office/officeart/2005/8/layout/hierarchy1"/>
    <dgm:cxn modelId="{DDD362E5-5BE5-48CB-A4C6-950B3B5092DD}" type="presOf" srcId="{1139EF17-7DC9-443F-AB0D-1DEEFB3325E1}" destId="{1D2DFE17-10C6-43B7-A868-33AF12C4ABF2}" srcOrd="0" destOrd="0" presId="urn:microsoft.com/office/officeart/2005/8/layout/hierarchy1"/>
    <dgm:cxn modelId="{83B48B16-A938-4752-9849-A13C55DDA16D}" type="presParOf" srcId="{98F89F50-FDFA-4594-B404-3A2C646B600E}" destId="{60E6748C-7D57-4ADC-80A5-014CFB64A1BF}" srcOrd="0" destOrd="0" presId="urn:microsoft.com/office/officeart/2005/8/layout/hierarchy1"/>
    <dgm:cxn modelId="{6D0A58A7-8C45-4726-8CED-9C4A9FB6B225}" type="presParOf" srcId="{60E6748C-7D57-4ADC-80A5-014CFB64A1BF}" destId="{CB1E2779-15B4-4F0B-BC37-574A35CD8F4A}" srcOrd="0" destOrd="0" presId="urn:microsoft.com/office/officeart/2005/8/layout/hierarchy1"/>
    <dgm:cxn modelId="{A3B088DD-0F51-4CFC-A908-76B2C602198F}" type="presParOf" srcId="{CB1E2779-15B4-4F0B-BC37-574A35CD8F4A}" destId="{67001F8C-AB80-4614-B92A-9F5FECD7F871}" srcOrd="0" destOrd="0" presId="urn:microsoft.com/office/officeart/2005/8/layout/hierarchy1"/>
    <dgm:cxn modelId="{2D9F3907-5B43-4841-B042-CAD0D183AAAE}" type="presParOf" srcId="{CB1E2779-15B4-4F0B-BC37-574A35CD8F4A}" destId="{8DE61E7D-0A08-4E7F-8594-07166D641F79}" srcOrd="1" destOrd="0" presId="urn:microsoft.com/office/officeart/2005/8/layout/hierarchy1"/>
    <dgm:cxn modelId="{7FE2BE18-C7ED-48D1-88D6-C866C62FE85C}" type="presParOf" srcId="{60E6748C-7D57-4ADC-80A5-014CFB64A1BF}" destId="{E1DACB22-F697-4243-B66F-B4627EE53415}" srcOrd="1" destOrd="0" presId="urn:microsoft.com/office/officeart/2005/8/layout/hierarchy1"/>
    <dgm:cxn modelId="{04E38B4C-CEC9-4CFF-A6F3-8858ACEDB995}" type="presParOf" srcId="{E1DACB22-F697-4243-B66F-B4627EE53415}" destId="{9DBEEF36-2990-4A38-B1B3-B7C1F7101E60}" srcOrd="0" destOrd="0" presId="urn:microsoft.com/office/officeart/2005/8/layout/hierarchy1"/>
    <dgm:cxn modelId="{D6B620CE-24E3-4B2A-A826-7E302E234CA8}" type="presParOf" srcId="{E1DACB22-F697-4243-B66F-B4627EE53415}" destId="{05507443-50C5-42F1-9498-1115DD33F798}" srcOrd="1" destOrd="0" presId="urn:microsoft.com/office/officeart/2005/8/layout/hierarchy1"/>
    <dgm:cxn modelId="{5B107B67-9489-47B4-A83F-186197B6186C}" type="presParOf" srcId="{05507443-50C5-42F1-9498-1115DD33F798}" destId="{1DEF7598-3822-4998-8C07-85916BB6A790}" srcOrd="0" destOrd="0" presId="urn:microsoft.com/office/officeart/2005/8/layout/hierarchy1"/>
    <dgm:cxn modelId="{E92A4DDC-1515-431E-9DC6-9D1FA069C31D}" type="presParOf" srcId="{1DEF7598-3822-4998-8C07-85916BB6A790}" destId="{728F8681-2E0F-45C0-9C91-39956ECB6B93}" srcOrd="0" destOrd="0" presId="urn:microsoft.com/office/officeart/2005/8/layout/hierarchy1"/>
    <dgm:cxn modelId="{653B3BA3-36FD-4061-8BD1-2565CE78B5F7}" type="presParOf" srcId="{1DEF7598-3822-4998-8C07-85916BB6A790}" destId="{A92C3390-FD6E-4D06-9B43-8035FFA5971F}" srcOrd="1" destOrd="0" presId="urn:microsoft.com/office/officeart/2005/8/layout/hierarchy1"/>
    <dgm:cxn modelId="{6581975D-3844-4E6A-90DF-D88704B1EF00}" type="presParOf" srcId="{05507443-50C5-42F1-9498-1115DD33F798}" destId="{499DCB08-667A-4443-B529-1AA903035FFC}" srcOrd="1" destOrd="0" presId="urn:microsoft.com/office/officeart/2005/8/layout/hierarchy1"/>
    <dgm:cxn modelId="{6C7265EB-9D69-4AB6-8096-34CB95300502}" type="presParOf" srcId="{E1DACB22-F697-4243-B66F-B4627EE53415}" destId="{1D2DFE17-10C6-43B7-A868-33AF12C4ABF2}" srcOrd="2" destOrd="0" presId="urn:microsoft.com/office/officeart/2005/8/layout/hierarchy1"/>
    <dgm:cxn modelId="{5CF12961-861E-41AD-9E39-05FD33D3E4C6}" type="presParOf" srcId="{E1DACB22-F697-4243-B66F-B4627EE53415}" destId="{E1114108-145F-41FC-AD2B-91DBAD78A408}" srcOrd="3" destOrd="0" presId="urn:microsoft.com/office/officeart/2005/8/layout/hierarchy1"/>
    <dgm:cxn modelId="{4E996675-5096-4F8C-B135-693C765AD19E}" type="presParOf" srcId="{E1114108-145F-41FC-AD2B-91DBAD78A408}" destId="{F8731BEA-1D46-4CEA-807D-3A156750D5D8}" srcOrd="0" destOrd="0" presId="urn:microsoft.com/office/officeart/2005/8/layout/hierarchy1"/>
    <dgm:cxn modelId="{BF241101-3A71-4D9D-B703-82147E546CFB}" type="presParOf" srcId="{F8731BEA-1D46-4CEA-807D-3A156750D5D8}" destId="{35ADD09F-45F2-4ADA-842E-FF838B5AE2E6}" srcOrd="0" destOrd="0" presId="urn:microsoft.com/office/officeart/2005/8/layout/hierarchy1"/>
    <dgm:cxn modelId="{AA260CDC-A308-4A6D-9C88-D81346716BE3}" type="presParOf" srcId="{F8731BEA-1D46-4CEA-807D-3A156750D5D8}" destId="{1228B95D-733C-4D15-8148-FE5D7054727A}" srcOrd="1" destOrd="0" presId="urn:microsoft.com/office/officeart/2005/8/layout/hierarchy1"/>
    <dgm:cxn modelId="{B9E961EA-A2E7-40A2-8B5E-558D6230BD59}" type="presParOf" srcId="{E1114108-145F-41FC-AD2B-91DBAD78A408}" destId="{711949DC-EF00-485B-B2BF-22BF7C0CAB5E}" srcOrd="1" destOrd="0" presId="urn:microsoft.com/office/officeart/2005/8/layout/hierarchy1"/>
    <dgm:cxn modelId="{5548911B-1089-4E78-AD07-50609A31C2E0}" type="presParOf" srcId="{E1DACB22-F697-4243-B66F-B4627EE53415}" destId="{081F59D5-FDEA-41DA-9BFC-0D78AE22FF2A}" srcOrd="4" destOrd="0" presId="urn:microsoft.com/office/officeart/2005/8/layout/hierarchy1"/>
    <dgm:cxn modelId="{8FA9AF92-5D09-4FEB-9094-394C437E223F}" type="presParOf" srcId="{E1DACB22-F697-4243-B66F-B4627EE53415}" destId="{D1B57D28-1AE9-46F0-B94A-FD2B89EA051B}" srcOrd="5" destOrd="0" presId="urn:microsoft.com/office/officeart/2005/8/layout/hierarchy1"/>
    <dgm:cxn modelId="{62525764-0E98-4934-95CD-D5EAE8693186}" type="presParOf" srcId="{D1B57D28-1AE9-46F0-B94A-FD2B89EA051B}" destId="{61855FE5-7E1B-4FFC-A47E-88C389F51492}" srcOrd="0" destOrd="0" presId="urn:microsoft.com/office/officeart/2005/8/layout/hierarchy1"/>
    <dgm:cxn modelId="{5EF8CD5B-5952-42DD-98B5-4FFC1000A341}" type="presParOf" srcId="{61855FE5-7E1B-4FFC-A47E-88C389F51492}" destId="{C6B66C2A-74D3-4ADB-A366-9B29EABBED90}" srcOrd="0" destOrd="0" presId="urn:microsoft.com/office/officeart/2005/8/layout/hierarchy1"/>
    <dgm:cxn modelId="{464A0914-8FA0-48DC-853F-C3ADC6E15038}" type="presParOf" srcId="{61855FE5-7E1B-4FFC-A47E-88C389F51492}" destId="{5677E34C-3016-477E-AFF0-8AE193D05835}" srcOrd="1" destOrd="0" presId="urn:microsoft.com/office/officeart/2005/8/layout/hierarchy1"/>
    <dgm:cxn modelId="{8A28CABE-FAAE-41BB-B937-495A5D2BF0E8}" type="presParOf" srcId="{D1B57D28-1AE9-46F0-B94A-FD2B89EA051B}" destId="{71A19516-294E-446F-906A-00BDCF4C632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1F59D5-FDEA-41DA-9BFC-0D78AE22FF2A}">
      <dsp:nvSpPr>
        <dsp:cNvPr id="0" name=""/>
        <dsp:cNvSpPr/>
      </dsp:nvSpPr>
      <dsp:spPr>
        <a:xfrm>
          <a:off x="1231114" y="1462152"/>
          <a:ext cx="2438398" cy="593101"/>
        </a:xfrm>
        <a:custGeom>
          <a:avLst/>
          <a:gdLst/>
          <a:ahLst/>
          <a:cxnLst/>
          <a:rect l="0" t="0" r="0" b="0"/>
          <a:pathLst>
            <a:path>
              <a:moveTo>
                <a:pt x="2438398" y="0"/>
              </a:moveTo>
              <a:lnTo>
                <a:pt x="2438398" y="390594"/>
              </a:lnTo>
              <a:lnTo>
                <a:pt x="0" y="390594"/>
              </a:lnTo>
              <a:lnTo>
                <a:pt x="0" y="5931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2DFE17-10C6-43B7-A868-33AF12C4ABF2}">
      <dsp:nvSpPr>
        <dsp:cNvPr id="0" name=""/>
        <dsp:cNvSpPr/>
      </dsp:nvSpPr>
      <dsp:spPr>
        <a:xfrm>
          <a:off x="3623792" y="1462152"/>
          <a:ext cx="91440" cy="6693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93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BEEF36-2990-4A38-B1B3-B7C1F7101E60}">
      <dsp:nvSpPr>
        <dsp:cNvPr id="0" name=""/>
        <dsp:cNvSpPr/>
      </dsp:nvSpPr>
      <dsp:spPr>
        <a:xfrm>
          <a:off x="3669512" y="1462152"/>
          <a:ext cx="2375464" cy="593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594"/>
              </a:lnTo>
              <a:lnTo>
                <a:pt x="2375464" y="390594"/>
              </a:lnTo>
              <a:lnTo>
                <a:pt x="2375464" y="5931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001F8C-AB80-4614-B92A-9F5FECD7F871}">
      <dsp:nvSpPr>
        <dsp:cNvPr id="0" name=""/>
        <dsp:cNvSpPr/>
      </dsp:nvSpPr>
      <dsp:spPr>
        <a:xfrm>
          <a:off x="2576519" y="74050"/>
          <a:ext cx="2185987" cy="138810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E61E7D-0A08-4E7F-8594-07166D641F79}">
      <dsp:nvSpPr>
        <dsp:cNvPr id="0" name=""/>
        <dsp:cNvSpPr/>
      </dsp:nvSpPr>
      <dsp:spPr>
        <a:xfrm>
          <a:off x="2819406" y="304793"/>
          <a:ext cx="2185987" cy="1388102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b="1" kern="1200" dirty="0">
              <a:solidFill>
                <a:srgbClr val="FF0000"/>
              </a:solidFill>
              <a:cs typeface="B Nazanin" pitchFamily="2" charset="-78"/>
            </a:rPr>
            <a:t>نظام های آموزشی مبتنی برموادچاپی</a:t>
          </a:r>
          <a:endParaRPr lang="en-US" sz="2800" b="1" kern="1200" dirty="0">
            <a:solidFill>
              <a:srgbClr val="FF0000"/>
            </a:solidFill>
            <a:cs typeface="B Nazanin" pitchFamily="2" charset="-78"/>
          </a:endParaRPr>
        </a:p>
      </dsp:txBody>
      <dsp:txXfrm>
        <a:off x="2860062" y="345449"/>
        <a:ext cx="2104675" cy="1306790"/>
      </dsp:txXfrm>
    </dsp:sp>
    <dsp:sp modelId="{728F8681-2E0F-45C0-9C91-39956ECB6B93}">
      <dsp:nvSpPr>
        <dsp:cNvPr id="0" name=""/>
        <dsp:cNvSpPr/>
      </dsp:nvSpPr>
      <dsp:spPr>
        <a:xfrm>
          <a:off x="4951983" y="2055254"/>
          <a:ext cx="2185987" cy="138810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2C3390-FD6E-4D06-9B43-8035FFA5971F}">
      <dsp:nvSpPr>
        <dsp:cNvPr id="0" name=""/>
        <dsp:cNvSpPr/>
      </dsp:nvSpPr>
      <dsp:spPr>
        <a:xfrm>
          <a:off x="5194870" y="2285997"/>
          <a:ext cx="2185987" cy="138810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200" b="1" kern="1200" dirty="0">
              <a:cs typeface="B Nazanin" pitchFamily="2" charset="-78"/>
            </a:rPr>
            <a:t>طراحی پیام </a:t>
          </a:r>
          <a:endParaRPr lang="en-US" sz="3200" b="1" kern="1200" dirty="0">
            <a:cs typeface="B Nazanin" pitchFamily="2" charset="-78"/>
          </a:endParaRPr>
        </a:p>
      </dsp:txBody>
      <dsp:txXfrm>
        <a:off x="5235526" y="2326653"/>
        <a:ext cx="2104675" cy="1306790"/>
      </dsp:txXfrm>
    </dsp:sp>
    <dsp:sp modelId="{35ADD09F-45F2-4ADA-842E-FF838B5AE2E6}">
      <dsp:nvSpPr>
        <dsp:cNvPr id="0" name=""/>
        <dsp:cNvSpPr/>
      </dsp:nvSpPr>
      <dsp:spPr>
        <a:xfrm>
          <a:off x="2576519" y="2131460"/>
          <a:ext cx="2185987" cy="1315851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28B95D-733C-4D15-8148-FE5D7054727A}">
      <dsp:nvSpPr>
        <dsp:cNvPr id="0" name=""/>
        <dsp:cNvSpPr/>
      </dsp:nvSpPr>
      <dsp:spPr>
        <a:xfrm>
          <a:off x="2819406" y="2362204"/>
          <a:ext cx="2185987" cy="1315851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4000" b="1" kern="1200" dirty="0">
              <a:cs typeface="B Nazanin" pitchFamily="2" charset="-78"/>
            </a:rPr>
            <a:t>تعامل</a:t>
          </a:r>
          <a:endParaRPr lang="en-US" sz="4000" b="1" kern="1200" dirty="0">
            <a:cs typeface="B Nazanin" pitchFamily="2" charset="-78"/>
          </a:endParaRPr>
        </a:p>
      </dsp:txBody>
      <dsp:txXfrm>
        <a:off x="2857946" y="2400744"/>
        <a:ext cx="2108907" cy="1238771"/>
      </dsp:txXfrm>
    </dsp:sp>
    <dsp:sp modelId="{C6B66C2A-74D3-4ADB-A366-9B29EABBED90}">
      <dsp:nvSpPr>
        <dsp:cNvPr id="0" name=""/>
        <dsp:cNvSpPr/>
      </dsp:nvSpPr>
      <dsp:spPr>
        <a:xfrm>
          <a:off x="138120" y="2055254"/>
          <a:ext cx="2185987" cy="138810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77E34C-3016-477E-AFF0-8AE193D05835}">
      <dsp:nvSpPr>
        <dsp:cNvPr id="0" name=""/>
        <dsp:cNvSpPr/>
      </dsp:nvSpPr>
      <dsp:spPr>
        <a:xfrm>
          <a:off x="381007" y="2285997"/>
          <a:ext cx="2185987" cy="138810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cs typeface="B Nazanin" pitchFamily="2" charset="-78"/>
            </a:rPr>
            <a:t>روشهای ایجاد تمرکز</a:t>
          </a:r>
          <a:endParaRPr lang="en-US" sz="2000" b="1" kern="1200" dirty="0">
            <a:cs typeface="B Nazanin" pitchFamily="2" charset="-78"/>
          </a:endParaRPr>
        </a:p>
      </dsp:txBody>
      <dsp:txXfrm>
        <a:off x="421663" y="2326653"/>
        <a:ext cx="2104675" cy="1306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D3F4-27AB-4D80-B529-DD27893B0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82662-E069-4941-83CE-DB5B3C3D2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65B2B-BD7C-4FC8-98E6-724788CCD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9670-1E51-4775-BCAE-41C09F5CC12D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20087-759D-4AC0-9373-D7A72033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917A3-378C-4DA0-86CC-F289C7223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6F6E-8BB9-4CD3-8B1C-63D496158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821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1220-41AE-4C2A-B21E-8ACAFB48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3D71BF-2824-4A6C-B406-0F6300C7BA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FA72A-FDDA-40F4-863B-04CDB08C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9670-1E51-4775-BCAE-41C09F5CC12D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A251-5B5D-4F32-AEDC-BF5F31233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E659B-E953-45F8-B392-F1B8CA48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6F6E-8BB9-4CD3-8B1C-63D496158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06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176A25-BC87-4F96-BC7D-7DCFAE4D3B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FBF3A0-167B-45A2-B983-CBF9C3F76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2E480-473A-4EC9-B074-79A501C8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9670-1E51-4775-BCAE-41C09F5CC12D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D7316-3196-44A7-97E4-D4313BB9A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9BC7F-2ABF-4200-AF63-F87A9CC3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6F6E-8BB9-4CD3-8B1C-63D496158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025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EE94C-63EB-44D3-8930-7EA056029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68801-33BA-41D0-B13C-AB0525731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989C2-1392-417D-B45C-38D0DEA08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9670-1E51-4775-BCAE-41C09F5CC12D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F5F80-6EFB-497F-9E4B-4D9B6D480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280E8-CBF7-4256-AB59-4489803D2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6F6E-8BB9-4CD3-8B1C-63D496158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27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B156-119A-40F2-885F-02CABFDD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20A8F-4946-49DE-A5C7-F0503B126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BDF7A-0055-4AD2-9EA5-3AF707D49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9670-1E51-4775-BCAE-41C09F5CC12D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E3882-5BA3-4AE2-9497-CC370D77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4849F-FEF3-4FDC-AA92-3857DED5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6F6E-8BB9-4CD3-8B1C-63D496158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394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B317-FF40-43AC-A7F7-8EA46536C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95AFD-92C0-46D3-8F77-5D06285BB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2B440-CB27-4673-988E-310C35710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7BED5-9378-45DC-893A-97BEB754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9670-1E51-4775-BCAE-41C09F5CC12D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BB9CC-2901-4EEC-8800-B823459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8B2AD-D3A3-4F87-ABBC-08A45815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6F6E-8BB9-4CD3-8B1C-63D496158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421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FA6D5-0DF1-4D39-95C5-25A20C861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E32AF-4D4C-43F7-90F4-570897B42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5CC5F5-A07E-4C68-B70B-3174D3DB2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92DA16-84AC-4B91-90D3-3E62B98540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BA7492-7425-4275-958E-BA89447B1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31E556-7519-43F2-ABBC-A73ADC803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9670-1E51-4775-BCAE-41C09F5CC12D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81585B-0304-4413-9EA4-79F8A8715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0AD2B-66ED-4828-823F-5EFE01548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6F6E-8BB9-4CD3-8B1C-63D496158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933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779EC-88B6-4DD6-BFC3-C474A1785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09A598-CBCA-4742-8BF1-30CBF56D4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9670-1E51-4775-BCAE-41C09F5CC12D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0F76E-920A-41F9-A1B7-4A39B69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D9EBA-2857-4909-9270-CD4AB3B1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6F6E-8BB9-4CD3-8B1C-63D496158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410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484FCB-CB6C-4C69-A496-B6FACB6B9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9670-1E51-4775-BCAE-41C09F5CC12D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06814C-3B59-4EF4-A637-AF5AF95C9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67484-E827-4126-835C-96A8EDB2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6F6E-8BB9-4CD3-8B1C-63D496158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677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87FE-D312-4B38-8523-46570339C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B53F6-5DEE-49F9-8EBE-A1C9A225D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4F47ED-6D17-444B-A7F5-A06E00325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62319-FC82-4208-ADC7-D5595B2A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9670-1E51-4775-BCAE-41C09F5CC12D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01BB2-867A-4764-ADD7-455FB76F8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561B7-7A82-4B21-B476-69A2CA8E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6F6E-8BB9-4CD3-8B1C-63D496158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94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F8801-3662-4008-8249-CAD66ED6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65E785-D20D-4B25-85D7-2057F42465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AAC2DF-FE59-44EC-A5E5-0CE995E0B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E9D22-6050-4F3B-A1E1-7291A68C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9670-1E51-4775-BCAE-41C09F5CC12D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7F281-5400-404D-8633-3C549FC9D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533CD-C2FC-419A-8898-E4293EFA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6F6E-8BB9-4CD3-8B1C-63D496158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577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B7945-2FD7-4642-869D-000CBE64F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B4938-4D43-4AB2-88C1-CEC05469A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87CAB-3723-4782-9B25-7D80ABDF3E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E9670-1E51-4775-BCAE-41C09F5CC12D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02047-D155-4816-A8E7-4FCB988CA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A95B3-EE1A-43DE-9FF6-BD3B9B69D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B6F6E-8BB9-4CD3-8B1C-63D496158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21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891948-12C6-4257-AFA7-C5B86D893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5862583"/>
            <a:ext cx="2895600" cy="476250"/>
          </a:xfrm>
        </p:spPr>
        <p:txBody>
          <a:bodyPr/>
          <a:lstStyle/>
          <a:p>
            <a:r>
              <a:rPr lang="fa-IR"/>
              <a:t>دانشگاه فرهنگیان ، طراحی آموزشی - مددلو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5C38B-2117-4840-9FE7-4CD2EAD9C586}"/>
              </a:ext>
            </a:extLst>
          </p:cNvPr>
          <p:cNvSpPr txBox="1"/>
          <p:nvPr/>
        </p:nvSpPr>
        <p:spPr>
          <a:xfrm>
            <a:off x="2688102" y="754798"/>
            <a:ext cx="7467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>
                <a:solidFill>
                  <a:srgbClr val="00B050"/>
                </a:solidFill>
                <a:cs typeface="B Zar" panose="00000400000000000000" pitchFamily="2" charset="-78"/>
              </a:rPr>
              <a:t>بسم الله الرحمن الرحیم</a:t>
            </a:r>
          </a:p>
          <a:p>
            <a:pPr algn="ctr" rtl="1"/>
            <a:endParaRPr lang="fa-IR" sz="3600" b="1" dirty="0">
              <a:solidFill>
                <a:srgbClr val="00B050"/>
              </a:solidFill>
              <a:cs typeface="B Zar" panose="00000400000000000000" pitchFamily="2" charset="-78"/>
            </a:endParaRPr>
          </a:p>
          <a:p>
            <a:pPr algn="ctr" rtl="1"/>
            <a:endParaRPr lang="fa-IR" sz="3600" b="1" dirty="0">
              <a:solidFill>
                <a:srgbClr val="00B050"/>
              </a:solidFill>
              <a:cs typeface="B Zar" panose="00000400000000000000" pitchFamily="2" charset="-78"/>
            </a:endParaRPr>
          </a:p>
          <a:p>
            <a:pPr algn="ctr"/>
            <a:endParaRPr lang="en-GB" sz="3600" b="1" dirty="0">
              <a:solidFill>
                <a:srgbClr val="00B050"/>
              </a:solidFill>
              <a:cs typeface="B Zar" panose="00000400000000000000" pitchFamily="2" charset="-78"/>
            </a:endParaRPr>
          </a:p>
          <a:p>
            <a:pPr algn="ctr"/>
            <a:r>
              <a:rPr lang="fa-IR" sz="3600" b="1" dirty="0">
                <a:solidFill>
                  <a:srgbClr val="00B050"/>
                </a:solidFill>
                <a:cs typeface="B Zar" panose="00000400000000000000" pitchFamily="2" charset="-78"/>
              </a:rPr>
              <a:t>دانشگاه فرهنگیان - واحدشهید مطهری خوی</a:t>
            </a:r>
          </a:p>
          <a:p>
            <a:pPr algn="ctr"/>
            <a:r>
              <a:rPr lang="fa-IR" sz="3600" b="1" dirty="0">
                <a:solidFill>
                  <a:srgbClr val="00B050"/>
                </a:solidFill>
                <a:cs typeface="B Zar" panose="00000400000000000000" pitchFamily="2" charset="-78"/>
              </a:rPr>
              <a:t> </a:t>
            </a:r>
          </a:p>
          <a:p>
            <a:pPr algn="ctr" rtl="1"/>
            <a:r>
              <a:rPr lang="fa-IR" sz="3600" b="1" dirty="0">
                <a:solidFill>
                  <a:srgbClr val="002060"/>
                </a:solidFill>
                <a:cs typeface="B Zar" panose="00000400000000000000" pitchFamily="2" charset="-78"/>
              </a:rPr>
              <a:t>طراحی آموزشی – جلسه 8-9</a:t>
            </a:r>
          </a:p>
          <a:p>
            <a:pPr algn="ctr" rtl="1"/>
            <a:endParaRPr lang="fa-IR" sz="3600" b="1" dirty="0">
              <a:solidFill>
                <a:srgbClr val="002060"/>
              </a:solidFill>
              <a:cs typeface="B Zar" panose="00000400000000000000" pitchFamily="2" charset="-78"/>
            </a:endParaRPr>
          </a:p>
          <a:p>
            <a:pPr algn="ctr" rtl="1"/>
            <a:endParaRPr lang="en-GB" sz="3600" b="1" dirty="0">
              <a:solidFill>
                <a:srgbClr val="002060"/>
              </a:solidFill>
              <a:cs typeface="B Zar" panose="000004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4CC9A-BDA7-4408-8905-28BA9E0CA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416" y="1318562"/>
            <a:ext cx="1886425" cy="175210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15CF34-AF59-46C5-905F-FB4BF89E2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6455" y="5252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9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685800"/>
            <a:ext cx="7391400" cy="5562600"/>
          </a:xfrm>
        </p:spPr>
        <p:txBody>
          <a:bodyPr/>
          <a:lstStyle/>
          <a:p>
            <a:pPr algn="just" rtl="1">
              <a:buNone/>
            </a:pPr>
            <a:r>
              <a:rPr lang="fa-IR" sz="3600" b="1" dirty="0">
                <a:solidFill>
                  <a:srgbClr val="FF0000"/>
                </a:solidFill>
                <a:cs typeface="B Nazanin" pitchFamily="2" charset="-78"/>
              </a:rPr>
              <a:t>راههای ایجاد تعامل</a:t>
            </a:r>
            <a:r>
              <a:rPr lang="fa-IR" sz="3600" dirty="0">
                <a:solidFill>
                  <a:srgbClr val="FF0000"/>
                </a:solidFill>
              </a:rPr>
              <a:t> </a:t>
            </a:r>
            <a:r>
              <a:rPr lang="fa-IR" sz="3600" b="1" dirty="0">
                <a:solidFill>
                  <a:srgbClr val="FF0000"/>
                </a:solidFill>
              </a:rPr>
              <a:t>در مواد دیداری</a:t>
            </a:r>
          </a:p>
          <a:p>
            <a:pPr algn="just" rtl="1">
              <a:buNone/>
            </a:pPr>
            <a:r>
              <a:rPr lang="fa-IR" b="1" dirty="0">
                <a:solidFill>
                  <a:srgbClr val="7030A0"/>
                </a:solidFill>
                <a:cs typeface="B Nazanin" pitchFamily="2" charset="-78"/>
              </a:rPr>
              <a:t>1:کامل کردن تصاویر ناقص</a:t>
            </a:r>
          </a:p>
          <a:p>
            <a:pPr algn="just" rtl="1">
              <a:buNone/>
            </a:pPr>
            <a:r>
              <a:rPr lang="fa-IR" b="1" dirty="0">
                <a:solidFill>
                  <a:srgbClr val="7030A0"/>
                </a:solidFill>
                <a:cs typeface="B Nazanin" pitchFamily="2" charset="-78"/>
              </a:rPr>
              <a:t>2:تشویق وترغیب برای استفاده ازمواد دیداری </a:t>
            </a:r>
          </a:p>
          <a:p>
            <a:pPr algn="just" rtl="1">
              <a:buNone/>
            </a:pPr>
            <a:r>
              <a:rPr lang="fa-IR" b="1" dirty="0">
                <a:solidFill>
                  <a:srgbClr val="7030A0"/>
                </a:solidFill>
                <a:cs typeface="B Nazanin" pitchFamily="2" charset="-78"/>
              </a:rPr>
              <a:t>3:رنگ آمیزی جالب</a:t>
            </a:r>
          </a:p>
          <a:p>
            <a:pPr algn="just" rtl="1">
              <a:buNone/>
            </a:pPr>
            <a:r>
              <a:rPr lang="fa-IR" b="1" dirty="0">
                <a:solidFill>
                  <a:srgbClr val="7030A0"/>
                </a:solidFill>
                <a:cs typeface="B Nazanin" pitchFamily="2" charset="-78"/>
              </a:rPr>
              <a:t>4:گنجانده تکه هاي برجسته روي تصاوير و....</a:t>
            </a:r>
          </a:p>
          <a:p>
            <a:pPr algn="just" rtl="1">
              <a:buNone/>
            </a:pPr>
            <a:r>
              <a:rPr lang="fa-IR" b="1" dirty="0">
                <a:solidFill>
                  <a:srgbClr val="7030A0"/>
                </a:solidFill>
                <a:cs typeface="B Nazanin" pitchFamily="2" charset="-78"/>
              </a:rPr>
              <a:t>5:درگیر کردن فراگیران باپوستر وعکس از طريق نوشتن سوال </a:t>
            </a:r>
            <a:r>
              <a:rPr lang="fa-IR" dirty="0">
                <a:cs typeface="B Nazanin" pitchFamily="2" charset="-78"/>
              </a:rPr>
              <a:t>و ...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C8FF83-9486-41EB-9D41-4317677C3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دانشگاه فرهنگیان ، طراحی آموزشی - مددلو</a:t>
            </a:r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C1CA4B-643E-4FB1-B94D-440394412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6522" y="50457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وسایل وروشهای ایجاد تمرکز (جلب توجه </a:t>
            </a:r>
            <a:r>
              <a:rPr lang="fa-IR" b="1" dirty="0">
                <a:solidFill>
                  <a:srgbClr val="00B050"/>
                </a:solidFill>
              </a:rPr>
              <a:t>)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447800"/>
            <a:ext cx="7714488" cy="4800600"/>
          </a:xfrm>
        </p:spPr>
        <p:txBody>
          <a:bodyPr numCol="3" rtlCol="1"/>
          <a:lstStyle/>
          <a:p>
            <a:pPr marL="596646" indent="-514350" algn="r" rtl="1">
              <a:buFont typeface="+mj-lt"/>
              <a:buAutoNum type="arabicParenR"/>
            </a:pPr>
            <a:r>
              <a:rPr lang="fa-IR" sz="2400" b="1" dirty="0">
                <a:cs typeface="B Nazanin" pitchFamily="2" charset="-78"/>
              </a:rPr>
              <a:t>رعایت نکاتطلائی بروی تصویروسوژه اصلی </a:t>
            </a:r>
          </a:p>
          <a:p>
            <a:pPr marL="596646" indent="-514350" algn="r" rtl="1">
              <a:buFont typeface="+mj-lt"/>
              <a:buAutoNum type="arabicParenR"/>
            </a:pPr>
            <a:r>
              <a:rPr lang="fa-IR" sz="2400" b="1" dirty="0">
                <a:cs typeface="B Nazanin" pitchFamily="2" charset="-78"/>
              </a:rPr>
              <a:t>جداکردن اجزا ازیکدیگر</a:t>
            </a:r>
          </a:p>
          <a:p>
            <a:pPr marL="596646" indent="-514350" algn="r" rtl="1">
              <a:buFont typeface="+mj-lt"/>
              <a:buAutoNum type="arabicParenR"/>
            </a:pPr>
            <a:r>
              <a:rPr lang="fa-IR" sz="2400" b="1" dirty="0">
                <a:cs typeface="B Nazanin" pitchFamily="2" charset="-78"/>
              </a:rPr>
              <a:t>برای مذکرها از رنگ </a:t>
            </a:r>
            <a:r>
              <a:rPr lang="fa-IR" sz="2400" b="1" dirty="0">
                <a:solidFill>
                  <a:srgbClr val="FF0000"/>
                </a:solidFill>
                <a:cs typeface="B Nazanin" pitchFamily="2" charset="-78"/>
              </a:rPr>
              <a:t>قهوه ای ،نقره ای سیاه </a:t>
            </a:r>
            <a:r>
              <a:rPr lang="fa-IR" sz="2400" b="1" dirty="0">
                <a:cs typeface="B Nazanin" pitchFamily="2" charset="-78"/>
              </a:rPr>
              <a:t>به منظور اعتباربخشي است</a:t>
            </a:r>
          </a:p>
          <a:p>
            <a:pPr marL="596646" indent="-514350" algn="r" rtl="1">
              <a:buFont typeface="+mj-lt"/>
              <a:buAutoNum type="arabicParenR"/>
            </a:pPr>
            <a:r>
              <a:rPr lang="fa-IR" sz="2400" b="1" dirty="0">
                <a:cs typeface="B Nazanin" pitchFamily="2" charset="-78"/>
              </a:rPr>
              <a:t>ازتقابل رنگ ها استفاده کنید</a:t>
            </a:r>
            <a:endParaRPr lang="fa-IR" b="1" dirty="0">
              <a:cs typeface="B Nazanin" pitchFamily="2" charset="-78"/>
            </a:endParaRPr>
          </a:p>
          <a:p>
            <a:pPr marL="596646" indent="-514350" algn="r" rtl="1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00400" y="2590800"/>
            <a:ext cx="2057400" cy="1676400"/>
          </a:xfrm>
          <a:prstGeom prst="rect">
            <a:avLst/>
          </a:prstGeom>
          <a:solidFill>
            <a:schemeClr val="accent2">
              <a:lumMod val="75000"/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en-US" dirty="0"/>
              <a:t> A                        B</a:t>
            </a:r>
          </a:p>
          <a:p>
            <a:pPr marL="342900" indent="-342900"/>
            <a:r>
              <a:rPr lang="en-US" dirty="0"/>
              <a:t>    </a:t>
            </a:r>
          </a:p>
          <a:p>
            <a:pPr marL="342900" indent="-342900"/>
            <a:endParaRPr lang="fa-IR" dirty="0"/>
          </a:p>
          <a:p>
            <a:pPr marL="342900" indent="-342900"/>
            <a:r>
              <a:rPr lang="en-US" dirty="0"/>
              <a:t>    </a:t>
            </a:r>
          </a:p>
          <a:p>
            <a:pPr marL="342900" indent="-342900"/>
            <a:r>
              <a:rPr lang="en-US" dirty="0"/>
              <a:t>C                        D      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200400" y="2971800"/>
            <a:ext cx="1981200" cy="15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4076700" y="3390900"/>
            <a:ext cx="16002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2705100" y="3390900"/>
            <a:ext cx="16002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00400" y="3810000"/>
            <a:ext cx="20574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4ECDA-C821-4F64-BD6B-04EB39A46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دانشگاه فرهنگیان ، طراحی آموزشی - مددلو</a:t>
            </a:r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3F1354-1667-4DD1-8410-33915F65A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4312" y="520479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2743200" y="914400"/>
          <a:ext cx="7772400" cy="454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9BD000-35E1-4618-813C-D944EA46A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5943600"/>
            <a:ext cx="2895600" cy="476250"/>
          </a:xfrm>
        </p:spPr>
        <p:txBody>
          <a:bodyPr/>
          <a:lstStyle/>
          <a:p>
            <a:r>
              <a:rPr lang="fa-IR" dirty="0"/>
              <a:t>دانشگاه فرهنگیان ، طراحی آموزشی - مددلو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E67216-7831-4209-AB70-D346CA35A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1183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800" b="1" dirty="0">
                <a:solidFill>
                  <a:schemeClr val="accent1">
                    <a:lumMod val="75000"/>
                  </a:schemeClr>
                </a:solidFill>
                <a:cs typeface="B Nazanin" pitchFamily="2" charset="-78"/>
              </a:rPr>
              <a:t>طراحی پیام در مواد چاپی 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219200"/>
            <a:ext cx="8001000" cy="5364162"/>
          </a:xfrm>
        </p:spPr>
        <p:txBody>
          <a:bodyPr>
            <a:normAutofit/>
          </a:bodyPr>
          <a:lstStyle/>
          <a:p>
            <a:pPr marL="514350" indent="-514350" algn="just" rtl="1">
              <a:buFont typeface="+mj-lt"/>
              <a:buAutoNum type="arabicPeriod"/>
            </a:pPr>
            <a:r>
              <a:rPr lang="fa-IR" dirty="0"/>
              <a:t> </a:t>
            </a:r>
            <a:r>
              <a:rPr lang="fa-IR" sz="2600" b="1" dirty="0">
                <a:cs typeface="B Nazanin" pitchFamily="2" charset="-78"/>
              </a:rPr>
              <a:t>همسانی مطالب </a:t>
            </a:r>
            <a:r>
              <a:rPr lang="fa-IR" dirty="0">
                <a:cs typeface="B Nazanin" pitchFamily="2" charset="-78"/>
              </a:rPr>
              <a:t>:  مطالب  نوشته شده باهم جور باشند مثل : فونت،متن و قلم و شکل و حاشیه ها و پاراگراف بندی و....</a:t>
            </a:r>
          </a:p>
          <a:p>
            <a:pPr marL="514350" indent="-514350" algn="just" rtl="1">
              <a:buFont typeface="+mj-lt"/>
              <a:buAutoNum type="arabicPeriod"/>
            </a:pPr>
            <a:endParaRPr lang="fa-IR" dirty="0">
              <a:cs typeface="B Nazanin" pitchFamily="2" charset="-78"/>
            </a:endParaRPr>
          </a:p>
          <a:p>
            <a:pPr marL="514350" indent="-514350" algn="just" rtl="1">
              <a:buFont typeface="+mj-lt"/>
              <a:buAutoNum type="arabicPeriod"/>
            </a:pPr>
            <a:r>
              <a:rPr lang="fa-IR" dirty="0">
                <a:cs typeface="B Nazanin" pitchFamily="2" charset="-78"/>
              </a:rPr>
              <a:t> </a:t>
            </a:r>
            <a:r>
              <a:rPr lang="fa-IR" sz="2600" b="1" dirty="0">
                <a:cs typeface="B Nazanin" pitchFamily="2" charset="-78"/>
              </a:rPr>
              <a:t>شکل نگارش </a:t>
            </a:r>
            <a:r>
              <a:rPr lang="fa-IR" dirty="0">
                <a:cs typeface="B Nazanin" pitchFamily="2" charset="-78"/>
              </a:rPr>
              <a:t>(درست بودن نگارش ): 1: 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دستوری</a:t>
            </a:r>
            <a:r>
              <a:rPr lang="fa-IR" dirty="0">
                <a:cs typeface="B Nazanin" pitchFamily="2" charset="-78"/>
              </a:rPr>
              <a:t>2: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املایی </a:t>
            </a:r>
            <a:r>
              <a:rPr lang="fa-IR" dirty="0">
                <a:cs typeface="B Nazanin" pitchFamily="2" charset="-78"/>
              </a:rPr>
              <a:t>متنی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 </a:t>
            </a:r>
            <a:r>
              <a:rPr lang="fa-IR" dirty="0">
                <a:cs typeface="B Nazanin" pitchFamily="2" charset="-78"/>
              </a:rPr>
              <a:t>که نوشته می شود نباید غلط املایی داشته باشد وازنظر دستوری نیز صحیح باشد وجایگاه نهاد ،گزاره ،قید و... را </a:t>
            </a:r>
            <a:r>
              <a:rPr lang="en-GB" dirty="0">
                <a:cs typeface="B Nazanin" pitchFamily="2" charset="-78"/>
              </a:rPr>
              <a:t> </a:t>
            </a:r>
            <a:r>
              <a:rPr lang="fa-IR" dirty="0">
                <a:cs typeface="B Nazanin" pitchFamily="2" charset="-78"/>
              </a:rPr>
              <a:t>رعايت گردد.</a:t>
            </a:r>
          </a:p>
          <a:p>
            <a:pPr marL="514350" indent="-514350" algn="just" rtl="1">
              <a:buFont typeface="+mj-lt"/>
              <a:buAutoNum type="arabicPeriod"/>
            </a:pPr>
            <a:endParaRPr lang="fa-IR" dirty="0">
              <a:cs typeface="B Nazanin" pitchFamily="2" charset="-78"/>
            </a:endParaRPr>
          </a:p>
          <a:p>
            <a:pPr marL="514350" indent="-514350" algn="just" rtl="1">
              <a:buFont typeface="+mj-lt"/>
              <a:buAutoNum type="arabicPeriod"/>
            </a:pPr>
            <a:r>
              <a:rPr lang="fa-IR" sz="2600" b="1" dirty="0">
                <a:cs typeface="B Nazanin" pitchFamily="2" charset="-78"/>
              </a:rPr>
              <a:t>سازمان دهی </a:t>
            </a:r>
            <a:r>
              <a:rPr lang="fa-IR" dirty="0">
                <a:cs typeface="B Nazanin" pitchFamily="2" charset="-78"/>
              </a:rPr>
              <a:t>:1: 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مطالب پیش نیاز </a:t>
            </a:r>
            <a:r>
              <a:rPr lang="fa-IR" dirty="0">
                <a:cs typeface="B Nazanin" pitchFamily="2" charset="-78"/>
              </a:rPr>
              <a:t>2: 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ساده وآسان </a:t>
            </a:r>
            <a:r>
              <a:rPr lang="fa-IR" dirty="0">
                <a:cs typeface="B Nazanin" pitchFamily="2" charset="-78"/>
              </a:rPr>
              <a:t>3 :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عینی به ذهنی </a:t>
            </a:r>
            <a:r>
              <a:rPr lang="fa-IR" dirty="0">
                <a:cs typeface="B Nazanin" pitchFamily="2" charset="-78"/>
              </a:rPr>
              <a:t>مطالب ومفاهیم قابل لمس باشد 4: 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نکات جزئی به کلی </a:t>
            </a:r>
            <a:r>
              <a:rPr lang="fa-IR" dirty="0">
                <a:cs typeface="B Nazanin" pitchFamily="2" charset="-78"/>
              </a:rPr>
              <a:t>5: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پیش</a:t>
            </a:r>
            <a:r>
              <a:rPr lang="fa-IR" dirty="0">
                <a:cs typeface="B Nazanin" pitchFamily="2" charset="-78"/>
              </a:rPr>
              <a:t> 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سازمان دادن </a:t>
            </a:r>
            <a:r>
              <a:rPr lang="fa-IR" dirty="0">
                <a:cs typeface="B Nazanin" pitchFamily="2" charset="-78"/>
              </a:rPr>
              <a:t>(سرنخ دادن )</a:t>
            </a:r>
          </a:p>
          <a:p>
            <a:pPr marL="514350" indent="-514350" algn="just" rtl="1">
              <a:buNone/>
            </a:pPr>
            <a:endParaRPr lang="fa-IR" dirty="0">
              <a:cs typeface="B Nazanin" pitchFamily="2" charset="-7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FAB72-FDE0-446F-94D9-0DC19E93A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دانشگاه فرهنگیان ، طراحی آموزشی - مددلو</a:t>
            </a:r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205048-3405-4DF0-A206-511205616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436990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295400"/>
            <a:ext cx="8001000" cy="34163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 rtl="1">
              <a:buClr>
                <a:schemeClr val="accent1">
                  <a:lumMod val="60000"/>
                  <a:lumOff val="40000"/>
                </a:schemeClr>
              </a:buClr>
            </a:pPr>
            <a:r>
              <a:rPr lang="fa-IR" sz="3600" b="1" dirty="0">
                <a:solidFill>
                  <a:srgbClr val="00B050"/>
                </a:solidFill>
                <a:cs typeface="B Nazanin" pitchFamily="2" charset="-78"/>
              </a:rPr>
              <a:t>4. </a:t>
            </a:r>
            <a:r>
              <a:rPr lang="fa-IR" sz="3600" dirty="0">
                <a:solidFill>
                  <a:srgbClr val="00B050"/>
                </a:solidFill>
                <a:cs typeface="B Nazanin" pitchFamily="2" charset="-78"/>
              </a:rPr>
              <a:t>علایق مخاطب : سن ،جنسیت ،رشته ،محیط ،فرهنگ ،عوامل تاثیرگذار درعلایق </a:t>
            </a:r>
            <a:endParaRPr lang="en-GB" sz="3600" dirty="0">
              <a:solidFill>
                <a:srgbClr val="00B050"/>
              </a:solidFill>
              <a:cs typeface="B Nazanin" pitchFamily="2" charset="-78"/>
            </a:endParaRPr>
          </a:p>
          <a:p>
            <a:pPr algn="just" rtl="1">
              <a:buClr>
                <a:schemeClr val="accent1">
                  <a:lumMod val="60000"/>
                  <a:lumOff val="40000"/>
                </a:schemeClr>
              </a:buClr>
            </a:pPr>
            <a:r>
              <a:rPr lang="fa-IR" sz="3600" dirty="0">
                <a:solidFill>
                  <a:srgbClr val="00B050"/>
                </a:solidFill>
                <a:cs typeface="B Nazanin" pitchFamily="2" charset="-78"/>
              </a:rPr>
              <a:t>5. اندازه های حروف </a:t>
            </a:r>
            <a:endParaRPr lang="fa-IR" sz="4400" dirty="0">
              <a:solidFill>
                <a:srgbClr val="00B050"/>
              </a:solidFill>
              <a:cs typeface="B Nazanin" pitchFamily="2" charset="-78"/>
            </a:endParaRPr>
          </a:p>
          <a:p>
            <a:pPr algn="just" rtl="1">
              <a:buClr>
                <a:schemeClr val="accent1">
                  <a:lumMod val="60000"/>
                  <a:lumOff val="40000"/>
                </a:schemeClr>
              </a:buClr>
            </a:pPr>
            <a:r>
              <a:rPr lang="fa-IR" sz="3600" dirty="0">
                <a:solidFill>
                  <a:srgbClr val="00B050"/>
                </a:solidFill>
                <a:cs typeface="B Nazanin" pitchFamily="2" charset="-78"/>
              </a:rPr>
              <a:t>6.  فضای خالی: باید رعایت شود که برای تهیه</a:t>
            </a:r>
            <a:r>
              <a:rPr lang="en-US" sz="3600" dirty="0">
                <a:solidFill>
                  <a:srgbClr val="00B050"/>
                </a:solidFill>
                <a:cs typeface="B Nazanin" pitchFamily="2" charset="-78"/>
              </a:rPr>
              <a:t> </a:t>
            </a:r>
            <a:r>
              <a:rPr lang="fa-IR" sz="3600" dirty="0">
                <a:solidFill>
                  <a:srgbClr val="00B050"/>
                </a:solidFill>
                <a:cs typeface="B Nazanin" pitchFamily="2" charset="-78"/>
              </a:rPr>
              <a:t>گزارش   باید در یک صفحه </a:t>
            </a:r>
            <a:r>
              <a:rPr lang="en-US" sz="3600" dirty="0">
                <a:solidFill>
                  <a:srgbClr val="00B050"/>
                </a:solidFill>
                <a:cs typeface="B Nazanin" pitchFamily="2" charset="-78"/>
              </a:rPr>
              <a:t>A4</a:t>
            </a:r>
            <a:r>
              <a:rPr lang="fa-IR" sz="3600" dirty="0">
                <a:solidFill>
                  <a:srgbClr val="00B050"/>
                </a:solidFill>
                <a:cs typeface="B Nazanin" pitchFamily="2" charset="-78"/>
              </a:rPr>
              <a:t> نوشته شود </a:t>
            </a:r>
          </a:p>
          <a:p>
            <a:pPr algn="just" rtl="1">
              <a:buClr>
                <a:schemeClr val="accent1">
                  <a:lumMod val="60000"/>
                  <a:lumOff val="40000"/>
                </a:schemeClr>
              </a:buClr>
            </a:pPr>
            <a:r>
              <a:rPr lang="fa-IR" sz="3600" dirty="0">
                <a:solidFill>
                  <a:srgbClr val="00B050"/>
                </a:solidFill>
                <a:cs typeface="B Nazanin" pitchFamily="2" charset="-78"/>
              </a:rPr>
              <a:t>7. گویایی: که قابل فهم وخواندن باشد </a:t>
            </a:r>
            <a:endParaRPr lang="en-US" sz="3600" dirty="0">
              <a:solidFill>
                <a:srgbClr val="00B050"/>
              </a:solidFill>
              <a:cs typeface="B Nazanin" pitchFamily="2" charset="-78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F6DCF-02EB-4EBD-9CDA-9F1921B42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دانشگاه فرهنگیان ، طراحی آموزشی - مددلو</a:t>
            </a:r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E6C2CA-8BB7-4002-9EB2-CA7436286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539032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608" y="381000"/>
            <a:ext cx="7498080" cy="5867400"/>
          </a:xfrm>
        </p:spPr>
        <p:txBody>
          <a:bodyPr/>
          <a:lstStyle/>
          <a:p>
            <a:pPr algn="r">
              <a:buNone/>
            </a:pPr>
            <a:r>
              <a:rPr lang="fa-IR" b="1" dirty="0">
                <a:cs typeface="B Nazanin" pitchFamily="2" charset="-78"/>
              </a:rPr>
              <a:t>تعامل</a:t>
            </a:r>
          </a:p>
          <a:p>
            <a:pPr algn="r">
              <a:buNone/>
            </a:pP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1</a:t>
            </a:r>
            <a:r>
              <a:rPr lang="fa-IR" b="1" dirty="0">
                <a:cs typeface="B Nazanin" pitchFamily="2" charset="-78"/>
              </a:rPr>
              <a:t>:تقسیم متن یامتون به بخش ها وپودمانهاي مختلف مثلا(مقدمه ، فصل اول توحيد ،فصل دوم نبوت و ..... </a:t>
            </a:r>
          </a:p>
          <a:p>
            <a:pPr algn="r">
              <a:buNone/>
            </a:pPr>
            <a:r>
              <a:rPr lang="fa-IR" b="1" dirty="0">
                <a:solidFill>
                  <a:srgbClr val="FF0000"/>
                </a:solidFill>
                <a:cs typeface="B Nazanin" pitchFamily="2" charset="-78"/>
              </a:rPr>
              <a:t>2</a:t>
            </a:r>
            <a:r>
              <a:rPr lang="fa-IR" b="1" dirty="0">
                <a:cs typeface="B Nazanin" pitchFamily="2" charset="-78"/>
              </a:rPr>
              <a:t>:تناسب متون بانیازها ( متن متناسب با نیاز واحتیاج فرد باشد )</a:t>
            </a:r>
          </a:p>
          <a:p>
            <a:pPr algn="r">
              <a:buNone/>
            </a:pPr>
            <a:r>
              <a:rPr lang="fa-IR" b="1" dirty="0">
                <a:solidFill>
                  <a:srgbClr val="FF0000"/>
                </a:solidFill>
                <a:cs typeface="B Nazanin" pitchFamily="2" charset="-78"/>
              </a:rPr>
              <a:t>3</a:t>
            </a:r>
            <a:r>
              <a:rPr lang="fa-IR" b="1" dirty="0">
                <a:cs typeface="B Nazanin" pitchFamily="2" charset="-78"/>
              </a:rPr>
              <a:t>:یادگیری خود پیما:(براساس سرعت فرد)</a:t>
            </a:r>
          </a:p>
          <a:p>
            <a:pPr algn="r">
              <a:buNone/>
            </a:pPr>
            <a:r>
              <a:rPr lang="fa-IR" b="1" dirty="0">
                <a:solidFill>
                  <a:srgbClr val="FF0000"/>
                </a:solidFill>
                <a:cs typeface="B Nazanin" pitchFamily="2" charset="-78"/>
              </a:rPr>
              <a:t>4</a:t>
            </a:r>
            <a:r>
              <a:rPr lang="fa-IR" b="1" dirty="0">
                <a:cs typeface="B Nazanin" pitchFamily="2" charset="-78"/>
              </a:rPr>
              <a:t>:تنوع برخط و خطوط به جهت تاکید،و مهم جلوه دادن موضوع  (همگی یکنواخت نباشدوباهم تفاوت هایی داشته باشد 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D13146-747C-4E54-B746-5D3B567B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دانشگاه فرهنگیان ، طراحی آموزشی - مددلو</a:t>
            </a:r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9C0AFB-286C-4455-A58B-AFF81823D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7564" y="559573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608" y="304800"/>
            <a:ext cx="7498080" cy="5943600"/>
          </a:xfrm>
        </p:spPr>
        <p:txBody>
          <a:bodyPr/>
          <a:lstStyle/>
          <a:p>
            <a:pPr algn="r">
              <a:buNone/>
            </a:pPr>
            <a:r>
              <a:rPr lang="fa-IR" b="1" dirty="0">
                <a:solidFill>
                  <a:srgbClr val="00B0F0"/>
                </a:solidFill>
                <a:cs typeface="B Nazanin" pitchFamily="2" charset="-78"/>
              </a:rPr>
              <a:t>روشهای ایجاد تمرکز در پیامهای مبتنی بر چاپ</a:t>
            </a:r>
          </a:p>
          <a:p>
            <a:pPr algn="r">
              <a:buNone/>
            </a:pPr>
            <a:r>
              <a:rPr lang="fa-IR" b="1" dirty="0">
                <a:solidFill>
                  <a:srgbClr val="C00000"/>
                </a:solidFill>
                <a:cs typeface="B Nazanin" pitchFamily="2" charset="-78"/>
              </a:rPr>
              <a:t>1</a:t>
            </a:r>
            <a:r>
              <a:rPr lang="fa-IR" sz="3600" b="1" dirty="0">
                <a:solidFill>
                  <a:srgbClr val="C00000"/>
                </a:solidFill>
                <a:cs typeface="B Nazanin" pitchFamily="2" charset="-78"/>
              </a:rPr>
              <a:t>:رنگ </a:t>
            </a:r>
          </a:p>
          <a:p>
            <a:pPr algn="r">
              <a:buNone/>
            </a:pPr>
            <a:r>
              <a:rPr lang="fa-IR" sz="3600" b="1" dirty="0">
                <a:solidFill>
                  <a:srgbClr val="C00000"/>
                </a:solidFill>
                <a:cs typeface="B Nazanin" pitchFamily="2" charset="-78"/>
              </a:rPr>
              <a:t>2:شکل </a:t>
            </a:r>
          </a:p>
          <a:p>
            <a:pPr algn="r">
              <a:buNone/>
            </a:pPr>
            <a:r>
              <a:rPr lang="fa-IR" sz="3600" b="1" dirty="0">
                <a:solidFill>
                  <a:srgbClr val="C00000"/>
                </a:solidFill>
                <a:cs typeface="B Nazanin" pitchFamily="2" charset="-78"/>
              </a:rPr>
              <a:t>3:اندازه </a:t>
            </a:r>
          </a:p>
          <a:p>
            <a:pPr algn="r">
              <a:buNone/>
            </a:pPr>
            <a:r>
              <a:rPr lang="fa-IR" sz="3600" b="1" dirty="0">
                <a:solidFill>
                  <a:srgbClr val="C00000"/>
                </a:solidFill>
                <a:cs typeface="B Nazanin" pitchFamily="2" charset="-78"/>
              </a:rPr>
              <a:t>4:محل قرار گرفتن </a:t>
            </a:r>
          </a:p>
          <a:p>
            <a:pPr algn="r">
              <a:buNone/>
            </a:pPr>
            <a:r>
              <a:rPr lang="fa-IR" sz="3600" b="1" dirty="0">
                <a:solidFill>
                  <a:srgbClr val="C00000"/>
                </a:solidFill>
                <a:cs typeface="B Nazanin" pitchFamily="2" charset="-78"/>
              </a:rPr>
              <a:t>5:کشیدن خط زیر نوشته </a:t>
            </a:r>
          </a:p>
          <a:p>
            <a:pPr algn="r">
              <a:buNone/>
            </a:pPr>
            <a:r>
              <a:rPr lang="fa-IR" sz="3600" b="1" dirty="0">
                <a:solidFill>
                  <a:srgbClr val="C00000"/>
                </a:solidFill>
                <a:cs typeface="B Nazanin" pitchFamily="2" charset="-78"/>
              </a:rPr>
              <a:t>6:هایلایت کردن </a:t>
            </a:r>
          </a:p>
          <a:p>
            <a:pPr algn="r">
              <a:buNone/>
            </a:pPr>
            <a:r>
              <a:rPr lang="fa-IR" sz="3600" b="1" dirty="0">
                <a:solidFill>
                  <a:srgbClr val="C00000"/>
                </a:solidFill>
                <a:cs typeface="B Nazanin" pitchFamily="2" charset="-78"/>
              </a:rPr>
              <a:t>7:داخل کادر قرار دادن </a:t>
            </a:r>
            <a:endParaRPr lang="en-US" sz="3600" b="1" dirty="0">
              <a:solidFill>
                <a:srgbClr val="C00000"/>
              </a:solidFill>
              <a:cs typeface="B Nazanin" pitchFamily="2" charset="-7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E997C4-9E72-4208-88ED-12080DE9D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دانشگاه فرهنگیان ، طراحی آموزشی - مددلو</a:t>
            </a:r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55FF97-4828-4FE5-8151-C31E6BA0D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1303" y="501926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84337E-4681-41A0-B0FE-1075B0F9B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186990"/>
            <a:ext cx="4114800" cy="365125"/>
          </a:xfrm>
        </p:spPr>
        <p:txBody>
          <a:bodyPr/>
          <a:lstStyle/>
          <a:p>
            <a:r>
              <a:rPr lang="fa-IR" dirty="0"/>
              <a:t>دانشگاه فرهنگیان ، طراحی آموزشی - مددلو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1DFEB-402A-400D-96ED-77EADF44B664}"/>
              </a:ext>
            </a:extLst>
          </p:cNvPr>
          <p:cNvSpPr txBox="1"/>
          <p:nvPr/>
        </p:nvSpPr>
        <p:spPr>
          <a:xfrm>
            <a:off x="-42203" y="523798"/>
            <a:ext cx="11971606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fa-IR" sz="3200" b="1" dirty="0">
                <a:solidFill>
                  <a:srgbClr val="002060"/>
                </a:solidFill>
                <a:cs typeface="B Zar" panose="00000400000000000000" pitchFamily="2" charset="-78"/>
              </a:rPr>
              <a:t>طراحي آموزشی چيست؟</a:t>
            </a:r>
          </a:p>
          <a:p>
            <a:pPr algn="just" rtl="1"/>
            <a:endParaRPr lang="fa-IR" dirty="0"/>
          </a:p>
          <a:p>
            <a:pPr algn="just" rtl="1"/>
            <a:r>
              <a:rPr lang="fa-IR" sz="2000" b="1" dirty="0">
                <a:cs typeface="B Zar" panose="00000400000000000000" pitchFamily="2" charset="-78"/>
              </a:rPr>
              <a:t>         طراحي آموزشي، پيش بيني و تنظيم رويدادهاي آموزشي بر اساس </a:t>
            </a:r>
            <a:r>
              <a:rPr lang="fa-IR" sz="2000" b="1" dirty="0">
                <a:solidFill>
                  <a:srgbClr val="FF0000"/>
                </a:solidFill>
                <a:cs typeface="B Zar" panose="00000400000000000000" pitchFamily="2" charset="-78"/>
              </a:rPr>
              <a:t>اهداف، محتوا و امکانات موجود با توجه به ويژگيها و ساخت شناختي دانش آموزان </a:t>
            </a:r>
            <a:r>
              <a:rPr lang="fa-IR" sz="2000" b="1" dirty="0">
                <a:cs typeface="B Zar" panose="00000400000000000000" pitchFamily="2" charset="-78"/>
              </a:rPr>
              <a:t>است. طراحي آموزشي، خواه مربوط به يک دروه کامل يا به يک جلسه ي آموزشي باشد، از اهميت خاصي برخوردار است. توجه و دقت در تنظيم آن مي تواند موجب </a:t>
            </a:r>
            <a:r>
              <a:rPr lang="fa-IR" sz="2000" b="1" u="sng" dirty="0">
                <a:solidFill>
                  <a:srgbClr val="FF0000"/>
                </a:solidFill>
                <a:cs typeface="B Zar" panose="00000400000000000000" pitchFamily="2" charset="-78"/>
              </a:rPr>
              <a:t>کارايي و اثر بخشي </a:t>
            </a:r>
            <a:r>
              <a:rPr lang="fa-IR" sz="2000" b="1" dirty="0">
                <a:cs typeface="B Zar" panose="00000400000000000000" pitchFamily="2" charset="-78"/>
              </a:rPr>
              <a:t>تدريس شود. </a:t>
            </a:r>
          </a:p>
          <a:p>
            <a:pPr algn="just" rtl="1"/>
            <a:endParaRPr lang="en-GB" sz="2000" b="1" dirty="0">
              <a:cs typeface="B Zar" panose="00000400000000000000" pitchFamily="2" charset="-78"/>
            </a:endParaRPr>
          </a:p>
          <a:p>
            <a:pPr algn="just" rtl="1"/>
            <a:endParaRPr lang="fa-IR" sz="2000" b="1" dirty="0">
              <a:cs typeface="B Zar" panose="00000400000000000000" pitchFamily="2" charset="-78"/>
            </a:endParaRPr>
          </a:p>
          <a:p>
            <a:pPr algn="just" rtl="1"/>
            <a:r>
              <a:rPr lang="fa-IR" sz="2000" b="1" dirty="0">
                <a:cs typeface="B Zar" panose="00000400000000000000" pitchFamily="2" charset="-78"/>
              </a:rPr>
              <a:t>       طراحي آموزشي ممکن است به دو صورتِ </a:t>
            </a:r>
            <a:r>
              <a:rPr lang="fa-IR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خُرد و کلان</a:t>
            </a:r>
            <a:r>
              <a:rPr lang="fa-IR" sz="2000" b="1" dirty="0">
                <a:cs typeface="B Zar" panose="00000400000000000000" pitchFamily="2" charset="-78"/>
              </a:rPr>
              <a:t>، انجام گيرد. طراحي در سطح کلان مربوط به شوراي برنامه ريزي درسي و متخصصان آموزشي است؛ اما </a:t>
            </a:r>
            <a:r>
              <a:rPr lang="fa-IR" sz="2000" b="1" dirty="0">
                <a:solidFill>
                  <a:srgbClr val="00B050"/>
                </a:solidFill>
                <a:cs typeface="B Zar" panose="00000400000000000000" pitchFamily="2" charset="-78"/>
              </a:rPr>
              <a:t>طراحي در سطح خُرد، کلاً بر عهده ي معلم</a:t>
            </a:r>
            <a:r>
              <a:rPr lang="fa-IR" sz="2000" b="1" dirty="0">
                <a:cs typeface="B Zar" panose="00000400000000000000" pitchFamily="2" charset="-78"/>
              </a:rPr>
              <a:t> است. </a:t>
            </a:r>
          </a:p>
          <a:p>
            <a:pPr algn="just" rtl="1"/>
            <a:endParaRPr lang="en-GB" sz="2000" b="1" dirty="0">
              <a:cs typeface="B Zar" panose="00000400000000000000" pitchFamily="2" charset="-78"/>
            </a:endParaRPr>
          </a:p>
          <a:p>
            <a:pPr algn="just" rtl="1"/>
            <a:endParaRPr lang="en-GB" sz="2000" b="1" dirty="0">
              <a:cs typeface="B Zar" panose="00000400000000000000" pitchFamily="2" charset="-78"/>
            </a:endParaRPr>
          </a:p>
          <a:p>
            <a:pPr algn="just" rtl="1"/>
            <a:r>
              <a:rPr lang="en-GB" sz="2000" b="1" dirty="0">
                <a:cs typeface="B Zar" panose="00000400000000000000" pitchFamily="2" charset="-78"/>
              </a:rPr>
              <a:t>      </a:t>
            </a:r>
            <a:r>
              <a:rPr lang="fa-IR" sz="2000" b="1" dirty="0">
                <a:cs typeface="B Zar" panose="00000400000000000000" pitchFamily="2" charset="-78"/>
              </a:rPr>
              <a:t>در فرآيند طراحي خُرد، توجه بايد بيشتر به حصول صلاحيتها و قابليتهاي مورد انتظار، جلب شود و با نگرشي سيستمي و نظام مند، مجموعه ي عناصري را که در يادگيري دانش آموزان مؤثرند، در نظر گرفت. معلم بايد کل محتواي آموزشي را به </a:t>
            </a:r>
            <a:r>
              <a:rPr lang="fa-IR" sz="2000" b="1" i="1" dirty="0">
                <a:solidFill>
                  <a:srgbClr val="0070C0"/>
                </a:solidFill>
                <a:cs typeface="B Zar" panose="00000400000000000000" pitchFamily="2" charset="-78"/>
              </a:rPr>
              <a:t>اجزاي قابل تدريس که معمولاً به نام «جلسات درس يا تدريس» ناميده مي شود،</a:t>
            </a:r>
            <a:r>
              <a:rPr lang="fa-IR" sz="2000" b="1" i="1" dirty="0">
                <a:cs typeface="B Zar" panose="00000400000000000000" pitchFamily="2" charset="-78"/>
              </a:rPr>
              <a:t> </a:t>
            </a:r>
            <a:r>
              <a:rPr lang="fa-IR" sz="2000" b="1" dirty="0">
                <a:cs typeface="B Zar" panose="00000400000000000000" pitchFamily="2" charset="-78"/>
              </a:rPr>
              <a:t>تقسيم کند و مشخص سازد که بر اساس زمان منظور شده، چند جلسه يا ساعت در طول ترم و يا سال تحصيلي تدريس خواهد داشت و در هر جلسه چه موضوعي و با چه اهدافي دنبال خواهد شد</a:t>
            </a:r>
            <a:r>
              <a:rPr lang="fa-IR" dirty="0"/>
              <a:t>.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FB92F-2DE7-4AF4-9E1E-5CA6AEA5CF75}"/>
              </a:ext>
            </a:extLst>
          </p:cNvPr>
          <p:cNvSpPr txBox="1"/>
          <p:nvPr/>
        </p:nvSpPr>
        <p:spPr>
          <a:xfrm>
            <a:off x="2298309" y="5763788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>
                <a:solidFill>
                  <a:srgbClr val="FF0000"/>
                </a:solidFill>
              </a:rPr>
              <a:t>نمونه طراحی محتوای درس بر اساس مواد چاپی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F12B188-BC36-4656-A685-DF689D8768D6}"/>
              </a:ext>
            </a:extLst>
          </p:cNvPr>
          <p:cNvSpPr/>
          <p:nvPr/>
        </p:nvSpPr>
        <p:spPr>
          <a:xfrm rot="16200000">
            <a:off x="4848776" y="5529804"/>
            <a:ext cx="461665" cy="152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339875-EAB9-43BD-88FF-9C96D6238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302" y="5615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3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62200" y="990600"/>
            <a:ext cx="7848600" cy="58674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fa-IR" sz="3600" b="1" dirty="0">
                <a:solidFill>
                  <a:schemeClr val="accent3"/>
                </a:solidFill>
                <a:cs typeface="B Nazanin" pitchFamily="2" charset="-78"/>
              </a:rPr>
              <a:t>طراحی آموزشی براساس مواد دیداری</a:t>
            </a:r>
          </a:p>
          <a:p>
            <a:pPr algn="r">
              <a:buNone/>
            </a:pPr>
            <a:r>
              <a:rPr lang="fa-IR" sz="3600" b="1" dirty="0">
                <a:solidFill>
                  <a:srgbClr val="00B050"/>
                </a:solidFill>
                <a:cs typeface="B Nazanin" pitchFamily="2" charset="-78"/>
              </a:rPr>
              <a:t>مواد دیداری پیامشان را از راه دیدن انتقال می دهند. </a:t>
            </a:r>
          </a:p>
          <a:p>
            <a:pPr algn="r">
              <a:buNone/>
            </a:pPr>
            <a:r>
              <a:rPr lang="fa-IR" dirty="0">
                <a:cs typeface="B Nazanin" pitchFamily="2" charset="-78"/>
              </a:rPr>
              <a:t> شامل :</a:t>
            </a:r>
          </a:p>
          <a:p>
            <a:pPr algn="just" rtl="1">
              <a:buNone/>
            </a:pPr>
            <a:r>
              <a:rPr lang="fa-IR" b="1" dirty="0">
                <a:solidFill>
                  <a:schemeClr val="accent1">
                    <a:lumMod val="75000"/>
                  </a:schemeClr>
                </a:solidFill>
                <a:cs typeface="B Nazanin" pitchFamily="2" charset="-78"/>
              </a:rPr>
              <a:t>چارت ، پوستر ،اسلاید ،تصویرو ..</a:t>
            </a:r>
          </a:p>
          <a:p>
            <a:pPr algn="just" rtl="1">
              <a:buNone/>
            </a:pPr>
            <a:r>
              <a:rPr lang="fa-IR" sz="3600" b="1" dirty="0">
                <a:cs typeface="B Nazanin" pitchFamily="2" charset="-78"/>
              </a:rPr>
              <a:t>هركدام از اينها مي توانند :</a:t>
            </a:r>
          </a:p>
          <a:p>
            <a:pPr algn="just" rtl="1">
              <a:buNone/>
            </a:pPr>
            <a:r>
              <a:rPr lang="fa-IR" sz="3600" b="1" dirty="0">
                <a:solidFill>
                  <a:srgbClr val="C00000"/>
                </a:solidFill>
                <a:cs typeface="B Nazanin" pitchFamily="2" charset="-78"/>
              </a:rPr>
              <a:t>1:چاپی </a:t>
            </a:r>
          </a:p>
          <a:p>
            <a:pPr algn="just" rtl="1">
              <a:buNone/>
            </a:pPr>
            <a:r>
              <a:rPr lang="fa-IR" sz="3600" b="1" dirty="0">
                <a:solidFill>
                  <a:srgbClr val="C00000"/>
                </a:solidFill>
                <a:cs typeface="B Nazanin" pitchFamily="2" charset="-78"/>
              </a:rPr>
              <a:t>2:ترسیمی (نقاشی )</a:t>
            </a:r>
          </a:p>
          <a:p>
            <a:pPr algn="just" rtl="1">
              <a:buNone/>
            </a:pPr>
            <a:r>
              <a:rPr lang="fa-IR" sz="3600" b="1" dirty="0">
                <a:solidFill>
                  <a:srgbClr val="C00000"/>
                </a:solidFill>
                <a:cs typeface="B Nazanin" pitchFamily="2" charset="-78"/>
              </a:rPr>
              <a:t>3. ديجيتالي </a:t>
            </a:r>
            <a:endParaRPr lang="en-US" sz="3600" b="1" dirty="0">
              <a:solidFill>
                <a:srgbClr val="C00000"/>
              </a:solidFill>
              <a:cs typeface="B Nazanin" pitchFamily="2" charset="-7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BD49E3-0C40-4BC4-B406-0963DA539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دانشگاه فرهنگیان ، طراحی آموزشی - مددلو</a:t>
            </a:r>
            <a:endParaRPr lang="en-US"/>
          </a:p>
        </p:txBody>
      </p:sp>
      <p:pic>
        <p:nvPicPr>
          <p:cNvPr id="1026" name="Picture 2" descr="مطالب آموزشی عربی">
            <a:extLst>
              <a:ext uri="{FF2B5EF4-FFF2-40B4-BE49-F238E27FC236}">
                <a16:creationId xmlns:a16="http://schemas.microsoft.com/office/drawing/2014/main" id="{DE57E1F5-16B4-4083-807F-7301CCBFD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504" y="2402177"/>
            <a:ext cx="2057400" cy="15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D7CF4B8-FE3A-4AB5-B9D0-9B0E0D94E008}"/>
              </a:ext>
            </a:extLst>
          </p:cNvPr>
          <p:cNvSpPr/>
          <p:nvPr/>
        </p:nvSpPr>
        <p:spPr>
          <a:xfrm>
            <a:off x="3983864" y="5185461"/>
            <a:ext cx="838200" cy="84587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B2541-7AB8-4747-9F11-69F534BAB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595" y="6136971"/>
            <a:ext cx="824495" cy="774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C8F226-01B7-46EB-AE5D-46048B7F5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850" y="4665512"/>
            <a:ext cx="696491" cy="774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A090A-322E-45C8-A3C8-2A59F7D6D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1" y="3961839"/>
            <a:ext cx="696491" cy="791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9B9EF7-3D78-4F25-955C-D95DDB948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905" y="6083742"/>
            <a:ext cx="767699" cy="7742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681C42-6F43-48E0-9F49-6B32C0E21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302" y="4835636"/>
            <a:ext cx="744698" cy="7742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E203A9-C882-467C-9CE6-D86C13BC4D1A}"/>
              </a:ext>
            </a:extLst>
          </p:cNvPr>
          <p:cNvSpPr txBox="1"/>
          <p:nvPr/>
        </p:nvSpPr>
        <p:spPr>
          <a:xfrm>
            <a:off x="3962401" y="5323691"/>
            <a:ext cx="990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solidFill>
                  <a:srgbClr val="FF0000"/>
                </a:solidFill>
              </a:rPr>
              <a:t>ا</a:t>
            </a:r>
            <a:r>
              <a:rPr lang="fa-IR" b="1" dirty="0">
                <a:solidFill>
                  <a:srgbClr val="FF0000"/>
                </a:solidFill>
              </a:rPr>
              <a:t>صول دین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2CCCE4-ED8F-4D79-83A7-8FBC813E9788}"/>
              </a:ext>
            </a:extLst>
          </p:cNvPr>
          <p:cNvSpPr txBox="1"/>
          <p:nvPr/>
        </p:nvSpPr>
        <p:spPr>
          <a:xfrm>
            <a:off x="5732302" y="5052567"/>
            <a:ext cx="79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توحید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7D0974-9682-43E6-9E47-F7F2B57F034A}"/>
              </a:ext>
            </a:extLst>
          </p:cNvPr>
          <p:cNvSpPr txBox="1"/>
          <p:nvPr/>
        </p:nvSpPr>
        <p:spPr>
          <a:xfrm>
            <a:off x="5182632" y="6325746"/>
            <a:ext cx="64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نبوت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894F96-2411-421F-8C89-7962D2FB1858}"/>
              </a:ext>
            </a:extLst>
          </p:cNvPr>
          <p:cNvSpPr txBox="1"/>
          <p:nvPr/>
        </p:nvSpPr>
        <p:spPr>
          <a:xfrm>
            <a:off x="4038600" y="415056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عدل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AA2522-D725-4535-AB43-72C556EDF0F2}"/>
              </a:ext>
            </a:extLst>
          </p:cNvPr>
          <p:cNvSpPr txBox="1"/>
          <p:nvPr/>
        </p:nvSpPr>
        <p:spPr>
          <a:xfrm>
            <a:off x="2527501" y="4853432"/>
            <a:ext cx="824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امامت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AECB37-DED3-4B34-AB49-3DA22A87FFC8}"/>
              </a:ext>
            </a:extLst>
          </p:cNvPr>
          <p:cNvSpPr txBox="1"/>
          <p:nvPr/>
        </p:nvSpPr>
        <p:spPr>
          <a:xfrm>
            <a:off x="3056711" y="6325746"/>
            <a:ext cx="529478" cy="36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معاد</a:t>
            </a:r>
            <a:endParaRPr lang="en-GB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BD023B-477D-4D45-B54F-4FF315BE16F2}"/>
              </a:ext>
            </a:extLst>
          </p:cNvPr>
          <p:cNvCxnSpPr>
            <a:cxnSpLocks/>
          </p:cNvCxnSpPr>
          <p:nvPr/>
        </p:nvCxnSpPr>
        <p:spPr>
          <a:xfrm flipV="1">
            <a:off x="4965870" y="5220482"/>
            <a:ext cx="589813" cy="203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92A81AD-3329-4414-95F7-0C905F3DD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927756">
            <a:off x="4773707" y="5984880"/>
            <a:ext cx="432581" cy="187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C77C1C-AAE5-4F92-9470-FC6BE1F13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659131">
            <a:off x="4072142" y="4808893"/>
            <a:ext cx="538733" cy="2329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3B08B3-11A8-4285-ADB6-0B5F7642A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657769">
            <a:off x="3150067" y="5163924"/>
            <a:ext cx="676715" cy="2926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B2DD4C-6495-4984-9BC3-AA30731C0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65622">
            <a:off x="3429166" y="5902567"/>
            <a:ext cx="676715" cy="292633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C85C21-6A87-4D9D-ADFE-0B0698A01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490" y="542189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2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457200"/>
            <a:ext cx="8458200" cy="57912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fa-IR" sz="4000" b="1" dirty="0">
                <a:solidFill>
                  <a:srgbClr val="C00000"/>
                </a:solidFill>
                <a:cs typeface="B Nazanin" pitchFamily="2" charset="-78"/>
              </a:rPr>
              <a:t>طراحی پیام در مواد دیداری </a:t>
            </a:r>
          </a:p>
          <a:p>
            <a:pPr algn="r">
              <a:buNone/>
            </a:pPr>
            <a:r>
              <a:rPr lang="fa-IR" dirty="0">
                <a:cs typeface="B Nazanin" pitchFamily="2" charset="-78"/>
              </a:rPr>
              <a:t>1</a:t>
            </a: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:سادگی تصویر یا هروسیله دیداری </a:t>
            </a:r>
          </a:p>
          <a:p>
            <a:pPr algn="r">
              <a:buNone/>
            </a:pP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2:تاکید برروی اطلاعات </a:t>
            </a:r>
          </a:p>
          <a:p>
            <a:pPr algn="r">
              <a:buNone/>
            </a:pP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3:ارائه یک نمای کلی ازموضوع </a:t>
            </a:r>
          </a:p>
          <a:p>
            <a:pPr algn="r">
              <a:buNone/>
            </a:pP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4:استفاده از تصویر برای نمایش تفاوت ها وشباهت ها </a:t>
            </a:r>
          </a:p>
          <a:p>
            <a:pPr algn="r">
              <a:buNone/>
            </a:pP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5:استفاده از توازن وطراحی تصاویر </a:t>
            </a:r>
          </a:p>
          <a:p>
            <a:pPr algn="r">
              <a:buNone/>
            </a:pPr>
            <a:r>
              <a:rPr lang="fa-IR" b="1" dirty="0">
                <a:solidFill>
                  <a:srgbClr val="00B050"/>
                </a:solidFill>
                <a:cs typeface="B Nazanin" pitchFamily="2" charset="-78"/>
              </a:rPr>
              <a:t>6:استفاده از تصاویر دارای وضوح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9EA86C-9F75-4D73-9121-2BE7C987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دانشگاه فرهنگیان ، طراحی آموزشی - مددلو</a:t>
            </a:r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A1215A-F307-4812-A331-7A83C86E1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516503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794</Words>
  <Application>Microsoft Office PowerPoint</Application>
  <PresentationFormat>Widescreen</PresentationFormat>
  <Paragraphs>92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 Nazanin</vt:lpstr>
      <vt:lpstr>Calibri</vt:lpstr>
      <vt:lpstr>Calibri Light</vt:lpstr>
      <vt:lpstr>Office Theme</vt:lpstr>
      <vt:lpstr>PowerPoint Presentation</vt:lpstr>
      <vt:lpstr>PowerPoint Presentation</vt:lpstr>
      <vt:lpstr>طراحی پیام در مواد چاپی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وسایل وروشهای ایجاد تمرکز (جلب توجه 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madad138318@outlook.com</dc:creator>
  <cp:lastModifiedBy>madad138318@outlook.com</cp:lastModifiedBy>
  <cp:revision>2</cp:revision>
  <dcterms:created xsi:type="dcterms:W3CDTF">2020-05-07T20:19:36Z</dcterms:created>
  <dcterms:modified xsi:type="dcterms:W3CDTF">2020-05-07T20:26:41Z</dcterms:modified>
</cp:coreProperties>
</file>