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937" autoAdjust="0"/>
    <p:restoredTop sz="94660"/>
  </p:normalViewPr>
  <p:slideViewPr>
    <p:cSldViewPr snapToGrid="0">
      <p:cViewPr varScale="1">
        <p:scale>
          <a:sx n="74" d="100"/>
          <a:sy n="74" d="100"/>
        </p:scale>
        <p:origin x="-498" y="-2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59204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3473881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3053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2005917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25284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3872990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2536887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2295652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3832907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BFDCB-FDE9-4003-91DC-62C59A361A30}" type="datetimeFigureOut">
              <a:rPr lang="fa-IR" smtClean="0"/>
              <a:t>02/24/1431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39174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ABFDCB-FDE9-4003-91DC-62C59A361A30}" type="datetimeFigureOut">
              <a:rPr lang="fa-IR" smtClean="0"/>
              <a:t>02/24/1431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4006522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ABFDCB-FDE9-4003-91DC-62C59A361A30}" type="datetimeFigureOut">
              <a:rPr lang="fa-IR" smtClean="0"/>
              <a:t>02/24/1431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4208505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ABFDCB-FDE9-4003-91DC-62C59A361A30}" type="datetimeFigureOut">
              <a:rPr lang="fa-IR" smtClean="0"/>
              <a:t>02/24/1431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2403412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BFDCB-FDE9-4003-91DC-62C59A361A30}" type="datetimeFigureOut">
              <a:rPr lang="fa-IR" smtClean="0"/>
              <a:t>02/24/1431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200374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ABFDCB-FDE9-4003-91DC-62C59A361A30}" type="datetimeFigureOut">
              <a:rPr lang="fa-IR" smtClean="0"/>
              <a:t>02/24/1431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5C50F43-5CDD-48C7-BB5C-B33D41E9AB1C}" type="slidenum">
              <a:rPr lang="fa-IR" smtClean="0"/>
              <a:t>‹#›</a:t>
            </a:fld>
            <a:endParaRPr lang="fa-IR"/>
          </a:p>
        </p:txBody>
      </p:sp>
    </p:spTree>
    <p:extLst>
      <p:ext uri="{BB962C8B-B14F-4D97-AF65-F5344CB8AC3E}">
        <p14:creationId xmlns:p14="http://schemas.microsoft.com/office/powerpoint/2010/main" val="336483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5C50F43-5CDD-48C7-BB5C-B33D41E9AB1C}" type="slidenum">
              <a:rPr lang="fa-IR" smtClean="0"/>
              <a:t>‹#›</a:t>
            </a:fld>
            <a:endParaRPr lang="fa-IR"/>
          </a:p>
        </p:txBody>
      </p:sp>
      <p:sp>
        <p:nvSpPr>
          <p:cNvPr id="5" name="Date Placeholder 4"/>
          <p:cNvSpPr>
            <a:spLocks noGrp="1"/>
          </p:cNvSpPr>
          <p:nvPr>
            <p:ph type="dt" sz="half" idx="10"/>
          </p:nvPr>
        </p:nvSpPr>
        <p:spPr/>
        <p:txBody>
          <a:bodyPr/>
          <a:lstStyle/>
          <a:p>
            <a:fld id="{2DABFDCB-FDE9-4003-91DC-62C59A361A30}" type="datetimeFigureOut">
              <a:rPr lang="fa-IR" smtClean="0"/>
              <a:t>02/24/1431</a:t>
            </a:fld>
            <a:endParaRPr lang="fa-IR"/>
          </a:p>
        </p:txBody>
      </p:sp>
    </p:spTree>
    <p:extLst>
      <p:ext uri="{BB962C8B-B14F-4D97-AF65-F5344CB8AC3E}">
        <p14:creationId xmlns:p14="http://schemas.microsoft.com/office/powerpoint/2010/main" val="1499192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DABFDCB-FDE9-4003-91DC-62C59A361A30}" type="datetimeFigureOut">
              <a:rPr lang="fa-IR" smtClean="0"/>
              <a:t>02/24/1431</a:t>
            </a:fld>
            <a:endParaRPr lang="fa-I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5C50F43-5CDD-48C7-BB5C-B33D41E9AB1C}" type="slidenum">
              <a:rPr lang="fa-IR" smtClean="0"/>
              <a:t>‹#›</a:t>
            </a:fld>
            <a:endParaRPr lang="fa-IR"/>
          </a:p>
        </p:txBody>
      </p:sp>
    </p:spTree>
    <p:extLst>
      <p:ext uri="{BB962C8B-B14F-4D97-AF65-F5344CB8AC3E}">
        <p14:creationId xmlns:p14="http://schemas.microsoft.com/office/powerpoint/2010/main" val="355079109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63639"/>
            <a:ext cx="9427096" cy="3587197"/>
          </a:xfrm>
        </p:spPr>
        <p:txBody>
          <a:bodyPr/>
          <a:lstStyle/>
          <a:p>
            <a:pPr algn="ctr"/>
            <a:r>
              <a:rPr lang="fa-IR" dirty="0" smtClean="0"/>
              <a:t>*</a:t>
            </a:r>
            <a:endParaRPr lang="fa-IR" dirty="0"/>
          </a:p>
        </p:txBody>
      </p:sp>
      <p:sp>
        <p:nvSpPr>
          <p:cNvPr id="3" name="Subtitle 2"/>
          <p:cNvSpPr>
            <a:spLocks noGrp="1"/>
          </p:cNvSpPr>
          <p:nvPr>
            <p:ph type="subTitle" idx="1"/>
          </p:nvPr>
        </p:nvSpPr>
        <p:spPr>
          <a:xfrm>
            <a:off x="1507067" y="4050833"/>
            <a:ext cx="8654364" cy="2530271"/>
          </a:xfrm>
        </p:spPr>
        <p:txBody>
          <a:bodyPr>
            <a:noAutofit/>
          </a:bodyPr>
          <a:lstStyle/>
          <a:p>
            <a:pPr algn="ctr">
              <a:lnSpc>
                <a:spcPct val="150000"/>
              </a:lnSpc>
            </a:pPr>
            <a:r>
              <a:rPr lang="fa-IR" sz="2400" dirty="0" smtClean="0">
                <a:solidFill>
                  <a:schemeClr val="tx1"/>
                </a:solidFill>
                <a:cs typeface="B Titr" panose="00000700000000000000" pitchFamily="2" charset="-78"/>
              </a:rPr>
              <a:t>درس </a:t>
            </a:r>
            <a:r>
              <a:rPr lang="fa-IR" sz="2400" dirty="0" smtClean="0">
                <a:solidFill>
                  <a:schemeClr val="tx1"/>
                </a:solidFill>
                <a:cs typeface="B Titr" panose="00000700000000000000" pitchFamily="2" charset="-78"/>
              </a:rPr>
              <a:t>8 </a:t>
            </a:r>
            <a:r>
              <a:rPr lang="fa-IR" sz="2400" dirty="0" smtClean="0">
                <a:solidFill>
                  <a:schemeClr val="tx1"/>
                </a:solidFill>
                <a:cs typeface="B Titr" panose="00000700000000000000" pitchFamily="2" charset="-78"/>
              </a:rPr>
              <a:t>زبان </a:t>
            </a:r>
            <a:r>
              <a:rPr lang="fa-IR" sz="2400" dirty="0" smtClean="0">
                <a:solidFill>
                  <a:schemeClr val="tx1"/>
                </a:solidFill>
                <a:cs typeface="B Titr" panose="00000700000000000000" pitchFamily="2" charset="-78"/>
              </a:rPr>
              <a:t>فارسی</a:t>
            </a:r>
            <a:endParaRPr lang="fa-IR" sz="2400" dirty="0" smtClean="0">
              <a:solidFill>
                <a:schemeClr val="tx1"/>
              </a:solidFill>
              <a:cs typeface="B Titr" panose="00000700000000000000" pitchFamily="2" charset="-78"/>
            </a:endParaRPr>
          </a:p>
          <a:p>
            <a:pPr algn="ctr">
              <a:lnSpc>
                <a:spcPct val="150000"/>
              </a:lnSpc>
            </a:pPr>
            <a:r>
              <a:rPr lang="fa-IR" sz="2400" dirty="0" smtClean="0">
                <a:solidFill>
                  <a:schemeClr val="tx1"/>
                </a:solidFill>
                <a:cs typeface="B Titr" panose="00000700000000000000" pitchFamily="2" charset="-78"/>
              </a:rPr>
              <a:t>مدرس:  کامرانی</a:t>
            </a:r>
          </a:p>
          <a:p>
            <a:pPr algn="ctr">
              <a:lnSpc>
                <a:spcPct val="150000"/>
              </a:lnSpc>
            </a:pPr>
            <a:r>
              <a:rPr lang="fa-IR" sz="2400" dirty="0" smtClean="0">
                <a:solidFill>
                  <a:schemeClr val="tx1"/>
                </a:solidFill>
                <a:cs typeface="B Titr" panose="00000700000000000000" pitchFamily="2" charset="-78"/>
              </a:rPr>
              <a:t>تربیت بدنی 97</a:t>
            </a:r>
          </a:p>
          <a:p>
            <a:pPr algn="ctr">
              <a:lnSpc>
                <a:spcPct val="150000"/>
              </a:lnSpc>
            </a:pPr>
            <a:r>
              <a:rPr lang="fa-IR" sz="2400" dirty="0" smtClean="0">
                <a:solidFill>
                  <a:schemeClr val="tx1"/>
                </a:solidFill>
                <a:cs typeface="B Titr" panose="00000700000000000000" pitchFamily="2" charset="-78"/>
              </a:rPr>
              <a:t>دانشگاه فرهنگیان خوی</a:t>
            </a:r>
          </a:p>
          <a:p>
            <a:pPr algn="ctr">
              <a:lnSpc>
                <a:spcPct val="150000"/>
              </a:lnSpc>
            </a:pPr>
            <a:endParaRPr lang="fa-IR" sz="2400" dirty="0" smtClean="0">
              <a:solidFill>
                <a:schemeClr val="tx1"/>
              </a:solidFill>
              <a:cs typeface="B Titr" panose="00000700000000000000"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53884" y="682806"/>
            <a:ext cx="4333461" cy="3088776"/>
          </a:xfrm>
          <a:prstGeom prst="rect">
            <a:avLst/>
          </a:prstGeom>
        </p:spPr>
      </p:pic>
    </p:spTree>
    <p:extLst>
      <p:ext uri="{BB962C8B-B14F-4D97-AF65-F5344CB8AC3E}">
        <p14:creationId xmlns:p14="http://schemas.microsoft.com/office/powerpoint/2010/main" val="1991753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a:bodyPr>
          <a:lstStyle/>
          <a:p>
            <a:pPr algn="r">
              <a:lnSpc>
                <a:spcPct val="150000"/>
              </a:lnSpc>
            </a:pP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9-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گاه  درشتی  درشتم  چو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سوهان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هنگام  نرمی  به  نرمی  حریرم  </a:t>
            </a:r>
            <a: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در هنگام  خشم  همون  سوهان  برنده  می شوم  و در هنگام  آرامش  و مهربانی به  نرمی  و لطیفی  حریر  می شوم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r>
            <a:b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مفهوم:من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سنجیده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و عاقلانه رف</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r>
            <a:b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10-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من  از پاک  فرزند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آزادگانم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نگفتم  که  شاپور  بن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اردشیرم</a:t>
            </a:r>
            <a: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a:t>
            </a:r>
            <a: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من  فرزند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ازاده ای از سرزمین  </a:t>
            </a: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پاک  ایرانیان  هستم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من نگفتم شاپور  </a:t>
            </a: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پسر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اردشیر هستم</a:t>
            </a:r>
            <a:b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مفهوم:ارزش انسان به ازاده بودن اوست و مقام های ظاهری تاثیری در ارزش انسان ندارد</a:t>
            </a:r>
            <a:endParaRPr lang="fa-IR" sz="2000" dirty="0">
              <a:cs typeface="B Titr" panose="00000700000000000000" pitchFamily="2" charset="-78"/>
            </a:endParaRPr>
          </a:p>
        </p:txBody>
      </p:sp>
    </p:spTree>
    <p:extLst>
      <p:ext uri="{BB962C8B-B14F-4D97-AF65-F5344CB8AC3E}">
        <p14:creationId xmlns:p14="http://schemas.microsoft.com/office/powerpoint/2010/main" val="3226933945"/>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1848" cy="6742090"/>
          </a:xfrm>
        </p:spPr>
        <p:txBody>
          <a:bodyPr>
            <a:noAutofit/>
          </a:bodyPr>
          <a:lstStyle/>
          <a:p>
            <a:pPr algn="r">
              <a:lnSpc>
                <a:spcPct val="250000"/>
              </a:lnSpc>
              <a:spcAft>
                <a:spcPts val="1000"/>
              </a:spcAft>
            </a:pPr>
            <a:r>
              <a:rPr lang="fa-IR" sz="28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ناصر </a:t>
            </a:r>
            <a:r>
              <a:rPr lang="fa-IR" sz="28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خسرو قبادياني </a:t>
            </a:r>
            <a:r>
              <a:rPr lang="fa-IR" sz="28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 ( 481-394 ه . ق )</a:t>
            </a:r>
            <a:r>
              <a:rPr lang="en-US" sz="2400" dirty="0">
                <a:latin typeface="Calibri" panose="020F0502020204030204" pitchFamily="34" charset="0"/>
                <a:ea typeface="Calibri" panose="020F0502020204030204" pitchFamily="34" charset="0"/>
                <a:cs typeface="B Titr" panose="00000700000000000000" pitchFamily="2" charset="-78"/>
              </a:rPr>
              <a:t/>
            </a:r>
            <a:br>
              <a:rPr lang="en-US" sz="24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شاعر و نويسنده ي قرن پنجم و از قصيده سرايان برجسته در عرصه ي شعر فارسي است .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وي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در چهل سالگي بر اثرخوابي كه ديد متحول شد و دست از همه ي علاقه ها شست و به سفر حجاز و شام و مصر و مغرب رفت . در مصر پس از در يافت عنوان «حجت » به فرمان خليفه فاطمي ، مامور تبليغ آيين اسماعيليه در خراسان شد و در اين راه سختي هاي بسياري را تحمل كرد. ناصر خسرو سرانجام در سال (481ه.ق) در تنهايي در دره ي يمگان غريبانه جان سپرد. آثار او عبارتند از : ديوان اشعار ، سفرنامه ، زادالمسافرين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،وجه دین،خوان اخوان،گشایش و رهایش</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en-US" sz="2400" dirty="0">
                <a:latin typeface="Calibri" panose="020F0502020204030204" pitchFamily="34" charset="0"/>
                <a:ea typeface="Calibri" panose="020F0502020204030204" pitchFamily="34" charset="0"/>
                <a:cs typeface="B Titr" panose="00000700000000000000" pitchFamily="2" charset="-78"/>
              </a:rPr>
              <a:t/>
            </a:r>
            <a:br>
              <a:rPr lang="en-US" sz="2400" dirty="0">
                <a:latin typeface="Calibri" panose="020F0502020204030204" pitchFamily="34" charset="0"/>
                <a:ea typeface="Calibri" panose="020F0502020204030204" pitchFamily="34" charset="0"/>
                <a:cs typeface="B Titr" panose="00000700000000000000" pitchFamily="2" charset="-78"/>
              </a:rPr>
            </a:br>
            <a:endParaRPr lang="fa-IR" sz="2800" dirty="0">
              <a:cs typeface="B Titr" panose="00000700000000000000" pitchFamily="2" charset="-78"/>
            </a:endParaRPr>
          </a:p>
        </p:txBody>
      </p:sp>
    </p:spTree>
    <p:extLst>
      <p:ext uri="{BB962C8B-B14F-4D97-AF65-F5344CB8AC3E}">
        <p14:creationId xmlns:p14="http://schemas.microsoft.com/office/powerpoint/2010/main" val="3878803988"/>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3031"/>
            <a:ext cx="12192000" cy="6754969"/>
          </a:xfrm>
        </p:spPr>
        <p:txBody>
          <a:bodyPr>
            <a:noAutofit/>
          </a:bodyPr>
          <a:lstStyle/>
          <a:p>
            <a:pPr algn="r">
              <a:lnSpc>
                <a:spcPct val="200000"/>
              </a:lnSpc>
              <a:spcAft>
                <a:spcPts val="1000"/>
              </a:spcAft>
            </a:pP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نکوهش مکن چرخ نیلوفری را</a:t>
            </a:r>
            <a:r>
              <a:rPr lang="fa-IR" sz="2000" b="1" dirty="0" smtClean="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برون کن ز سر باد خیره سری را</a:t>
            </a: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نکوهش: سرزنش / چرخ نیلو فری : آسمان آبی ( کنايه از روزگار ) اشاره دارد به باور گذشتگان که اعتقاد داشتند فلک و آسمان سرنوشت انسان ها را پدید می آورند / خیره سری: گستاخی ، خود سری</a:t>
            </a: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معنی: ای انسان روزگار را به خاطر ناکامی خود سرزنش و نکوهش نکن و غرور و گستاخی را از وجود خود دور کن</a:t>
            </a:r>
            <a:r>
              <a:rPr lang="fa-IR" sz="2000" b="1" dirty="0" smtClean="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بری دان از افعال چرخ برین را</a:t>
            </a:r>
            <a:r>
              <a:rPr lang="fa-IR" sz="2000" b="1" dirty="0" smtClean="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نشاید ز دانش نکوهش بری را</a:t>
            </a: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بری : بی گناه ، مبرا/ افعال : کارها ،کردار/ چرخ : استعاره از آسمان / برین : ( بر: بالا + ین ، عالی : برترین ) نشاید: شایسته نیست .</a:t>
            </a: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معنی: روزگار را درنتیجه کارهای انسان  پاک و مبرا بدان و شایسته نیست که انسان دانا عوامل غیر موثر در کارها را نکوهش کند.</a:t>
            </a:r>
            <a:r>
              <a:rPr lang="en-US" sz="2000" dirty="0" smtClean="0">
                <a:latin typeface="Calibri" panose="020F0502020204030204" pitchFamily="34" charset="0"/>
                <a:ea typeface="Calibri" panose="020F0502020204030204" pitchFamily="34" charset="0"/>
                <a:cs typeface="B Titr" panose="00000700000000000000" pitchFamily="2" charset="-78"/>
              </a:rPr>
              <a:t/>
            </a:r>
            <a:br>
              <a:rPr lang="en-US" sz="2000" dirty="0" smtClean="0">
                <a:latin typeface="Calibri" panose="020F0502020204030204" pitchFamily="34" charset="0"/>
                <a:ea typeface="Calibri" panose="020F0502020204030204" pitchFamily="34" charset="0"/>
                <a:cs typeface="B Titr" panose="00000700000000000000" pitchFamily="2" charset="-78"/>
              </a:rPr>
            </a:br>
            <a:endParaRPr lang="fa-IR" sz="2000" dirty="0">
              <a:cs typeface="B Titr" panose="00000700000000000000" pitchFamily="2" charset="-78"/>
            </a:endParaRPr>
          </a:p>
        </p:txBody>
      </p:sp>
    </p:spTree>
    <p:extLst>
      <p:ext uri="{BB962C8B-B14F-4D97-AF65-F5344CB8AC3E}">
        <p14:creationId xmlns:p14="http://schemas.microsoft.com/office/powerpoint/2010/main" val="213483624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Autofit/>
          </a:bodyPr>
          <a:lstStyle/>
          <a:p>
            <a:pPr algn="r">
              <a:lnSpc>
                <a:spcPct val="150000"/>
              </a:lnSpc>
              <a:spcAft>
                <a:spcPts val="1000"/>
              </a:spcAft>
            </a:pP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همی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تا کند پیشه ، عادت همی کن</a:t>
            </a: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جهان مر جفا را ، تو مر صابری را</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پیشه: شغل ، حرفه / جفا: ظلم و ستم / صابری: شکیبایی و صبوری</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تا روزگار جفا کاری و ستمکاری را پیشه ی خود می سازد تو هم در برابر او به صبر و بردباری عادت کن</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صبر و شکیبایی نمودن در برابر سختی ها و ناملایمات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هم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امروز از پشت ، بارت بیفگن</a:t>
            </a: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میفگن به فردا مر این داوری را</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داوری: قضاوت / امروز : کنایه از این دنیا / بار : استعاره از گناه و دلبستگی دنیوی / فردا: کنایه از روز قیامت</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 در این دنیا بار گناهان و تعلقات را از دوش خود بردار و به اعمالت رسیدگی کن و داوری و قضاوت در مورد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اعمال خود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را به روز قیامت واکذار مکن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تو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چو خود کنی اختر خویش را بد</a:t>
            </a: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مدار از فلک چشم نیک اختری را</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چو: هنگامی که / اختر: ستاره ، اینجا مجاز از بخت و طالع / چشم مدار : ( چشم داشتن ) کنایه از انتظار داشتن / فلک: منظور روزگار / نیک اختری: خوشبختی و سعادت</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هنگامی که تو با اعمال خود سرنوشت بد را برای خودت رقم می زنی پس از روزگار انتظار سعادت و خوشبختی را نداشته باش .</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خوشبختی و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سعادتمندی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با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اعمال انسان ارتباط مستقیم دارد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a:t>
            </a:r>
            <a:endParaRPr lang="fa-IR" sz="2000" dirty="0">
              <a:cs typeface="B Titr" panose="00000700000000000000" pitchFamily="2" charset="-78"/>
            </a:endParaRPr>
          </a:p>
        </p:txBody>
      </p:sp>
    </p:spTree>
    <p:extLst>
      <p:ext uri="{BB962C8B-B14F-4D97-AF65-F5344CB8AC3E}">
        <p14:creationId xmlns:p14="http://schemas.microsoft.com/office/powerpoint/2010/main" val="18463919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Autofit/>
          </a:bodyPr>
          <a:lstStyle/>
          <a:p>
            <a:pPr algn="r">
              <a:lnSpc>
                <a:spcPct val="115000"/>
              </a:lnSpc>
              <a:spcAft>
                <a:spcPts val="1000"/>
              </a:spcAft>
            </a:pP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به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چهره  شدن  چون  پری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کی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توانی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       به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افعال  مانند  شو مر پری  را  </a:t>
            </a: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نکات  مهم :  به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چهره شدن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شبیه  شدن  /  چون  :  ادات  تشبیه</a:t>
            </a: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ماننده:  شبیه  کسی  یا  چیزی  شدن     بیت  دارای آرایه  تشبیه می باشد  </a:t>
            </a: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  چهره  و صورت  خود را  چگونه  می توانی مانند  پری  کنی ؟  کارها  و رفتارها  خود  را  مانند پری کن</a:t>
            </a: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از نظر  ظاهر و چهره لازم  به  تغییر  نیست  بلکه  باید  ذات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خود را  تغییر  بدهیم  و پری  گونه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بدون پستی و پلیدی</a:t>
            </a:r>
            <a:r>
              <a:rPr lang="en-US"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باشیم</a:t>
            </a:r>
            <a:b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نگه  کن  که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ماند همی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نرگس  نو           ز بس  سیم  و زر  تاج  اسکندری را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نکته کن : فعل امر نگاه کن  / نرگس  :  مجاز از چشم  معشوق    معنی  مشابه  نرگس :  عبیر و نرجس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  نگاه  کن  که  تخت  و تاج  حکومت  اسکندری  را  بس  که  بسیار  فراوان  است  مانند  نرگس  می </a:t>
            </a:r>
            <a:r>
              <a:rPr lang="fa-IR" sz="2000" b="1">
                <a:solidFill>
                  <a:srgbClr val="333333"/>
                </a:solidFill>
                <a:latin typeface="Tahoma" panose="020B0604030504040204" pitchFamily="34" charset="0"/>
                <a:ea typeface="Times New Roman" panose="02020603050405020304" pitchFamily="18" charset="0"/>
                <a:cs typeface="B Titr" panose="00000700000000000000" pitchFamily="2" charset="-78"/>
              </a:rPr>
              <a:t>باشد  </a:t>
            </a:r>
            <a:r>
              <a:rPr lang="fa-IR" sz="2000" b="1"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درخت  ترنج  از برو برگ  رنگین              حکایت  کنند  کله  قیصری  را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1600" b="1"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کله:سایبان</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1600" b="1"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معنی:</a:t>
            </a:r>
            <a:r>
              <a:rPr lang="fa-IR" sz="2000" b="1" dirty="0" smtClean="0">
                <a:solidFill>
                  <a:schemeClr val="tx1">
                    <a:lumMod val="85000"/>
                    <a:lumOff val="15000"/>
                  </a:schemeClr>
                </a:solidFill>
                <a:latin typeface="Tahoma" panose="020B0604030504040204" pitchFamily="34" charset="0"/>
                <a:ea typeface="Times New Roman" panose="02020603050405020304" pitchFamily="18" charset="0"/>
                <a:cs typeface="B Titr" panose="00000700000000000000" pitchFamily="2" charset="-78"/>
              </a:rPr>
              <a:t>در</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خت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ترنج  از برگ  و سرسبزی  اش  مانند  سایبان  حکومت قیصری  است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سایبان  حکومت  قیصری  از درخت  ترنج  ساخته  شده  بود و منظور  عظمت  و شکوه  حکومت  می باشد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4-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سپیدار مانده  است  بی هیچ  چیزی      ازیرا  که  بگزید  او  کم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بری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را</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نکات  مهم   سپیدار :  درخت  راست  و بلندی  که  پوست  و چوب  آن  سفید  است  و اغلب  در ایران  می روید </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ارتفاع  آن  20 متر  می باشد </a:t>
            </a:r>
            <a:r>
              <a:rPr lang="en-US"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درختان  بی ثمر  و نوعی  از بیداست </a:t>
            </a:r>
            <a:r>
              <a:rPr lang="en-US"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ازیرا :  از آن  جهت  که    /  کم بری  :  بی ثمر و بدون  میوه</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  سپیدار  بدون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میوه و ثمر روییده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است  از آن  جهت  که  بدون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ثمر بودن را خودش انتخاب کرده است.</a:t>
            </a:r>
            <a:r>
              <a:rPr lang="en-US" sz="1600" b="1" dirty="0">
                <a:latin typeface="Calibri" panose="020F0502020204030204" pitchFamily="34" charset="0"/>
                <a:ea typeface="Calibri" panose="020F0502020204030204" pitchFamily="34" charset="0"/>
                <a:cs typeface="B Titr" panose="00000700000000000000" pitchFamily="2" charset="-78"/>
              </a:rPr>
              <a:t/>
            </a:r>
            <a:br>
              <a:rPr lang="en-US" sz="1600" b="1" dirty="0">
                <a:latin typeface="Calibri" panose="020F0502020204030204" pitchFamily="34" charset="0"/>
                <a:ea typeface="Calibri" panose="020F0502020204030204" pitchFamily="34" charset="0"/>
                <a:cs typeface="B Titr" panose="00000700000000000000" pitchFamily="2" charset="-78"/>
              </a:rPr>
            </a:br>
            <a:r>
              <a:rPr lang="fa-IR" sz="2000" b="1" dirty="0" smtClean="0">
                <a:latin typeface="Calibri" panose="020F0502020204030204" pitchFamily="34" charset="0"/>
                <a:ea typeface="Calibri" panose="020F0502020204030204" pitchFamily="34" charset="0"/>
                <a:cs typeface="B Titr" panose="00000700000000000000" pitchFamily="2" charset="-78"/>
              </a:rPr>
              <a:t/>
            </a:r>
            <a:br>
              <a:rPr lang="fa-IR" sz="2000" b="1" dirty="0" smtClean="0">
                <a:latin typeface="Calibri" panose="020F0502020204030204" pitchFamily="34" charset="0"/>
                <a:ea typeface="Calibri" panose="020F0502020204030204" pitchFamily="34" charset="0"/>
                <a:cs typeface="B Titr" panose="00000700000000000000" pitchFamily="2" charset="-78"/>
              </a:rPr>
            </a:b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en-US" sz="2000" b="1" dirty="0">
                <a:latin typeface="Calibri" panose="020F0502020204030204" pitchFamily="34" charset="0"/>
                <a:ea typeface="Calibri" panose="020F0502020204030204" pitchFamily="34" charset="0"/>
                <a:cs typeface="B Titr" panose="00000700000000000000" pitchFamily="2" charset="-78"/>
              </a:rPr>
              <a:t/>
            </a:r>
            <a:br>
              <a:rPr lang="en-US" sz="2000" b="1" dirty="0">
                <a:latin typeface="Calibri" panose="020F0502020204030204" pitchFamily="34" charset="0"/>
                <a:ea typeface="Calibri" panose="020F0502020204030204" pitchFamily="34" charset="0"/>
                <a:cs typeface="B Titr" panose="00000700000000000000" pitchFamily="2" charset="-78"/>
              </a:rPr>
            </a:br>
            <a:endParaRPr lang="fa-IR" sz="2000" b="1" dirty="0">
              <a:cs typeface="B Titr" panose="00000700000000000000" pitchFamily="2" charset="-78"/>
            </a:endParaRPr>
          </a:p>
        </p:txBody>
      </p:sp>
    </p:spTree>
    <p:extLst>
      <p:ext uri="{BB962C8B-B14F-4D97-AF65-F5344CB8AC3E}">
        <p14:creationId xmlns:p14="http://schemas.microsoft.com/office/powerpoint/2010/main" val="228832899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fontScale="90000"/>
          </a:bodyPr>
          <a:lstStyle/>
          <a:p>
            <a:pPr algn="r">
              <a:lnSpc>
                <a:spcPct val="150000"/>
              </a:lnSpc>
              <a:spcAft>
                <a:spcPts val="1000"/>
              </a:spcAft>
            </a:pP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اگر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تو از آموختن سر </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نت</a:t>
            </a: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ابي</a:t>
            </a: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نجويد سر تو همي سروري را</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سر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نت</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ابي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كنايه از اين كه روي گردان شوي ، سرپيچي كني / سروري: بزرگي ،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افتخار/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نجويد همي : نمي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جويد.</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معني: اگر تو از آموختن و كسب دانش روي گردان شوي به سروري و بزرگي نمي رسي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r>
            <a:b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بسوزند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 چوب درختان بي بر</a:t>
            </a: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سزا خود همين است مر بي بري را</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بسوزند</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مي سوزانند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بي بر: بي ثمر ، بي ميوه ، بي نتيجه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a:t>
            </a:r>
            <a:r>
              <a:rPr lang="fa-IR" sz="2000" b="1" dirty="0">
                <a:solidFill>
                  <a:schemeClr val="tx1">
                    <a:lumMod val="75000"/>
                    <a:lumOff val="25000"/>
                  </a:schemeClr>
                </a:solidFill>
                <a:latin typeface="Calibri" panose="020F0502020204030204" pitchFamily="34" charset="0"/>
                <a:ea typeface="Times New Roman" panose="02020603050405020304" pitchFamily="18" charset="0"/>
                <a:cs typeface="B Titr" panose="00000700000000000000" pitchFamily="2" charset="-78"/>
              </a:rPr>
              <a:t>ت</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كرار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صامت «ب » : واج آرايي</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معني: چوب درختان بي حاصل و بي نتيجه را مي سوزانند زيرا كه سزاي بي فايده بودن جز سوختن نيست.</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اگر انسان مفيد نباشد بودن او ضرورتي ندارد.</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يادآور شعر ابتهاج: نه سايه دارم و نه بر بيفكنندم و سزاست</a:t>
            </a:r>
            <a:r>
              <a:rPr lang="fa-IR" sz="2000" b="1" dirty="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ا</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گر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نه بر درخت تر كسي تبر نمي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زند</a:t>
            </a:r>
            <a:b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0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درخت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تو گر بار دانش بگيرد</a:t>
            </a:r>
            <a:r>
              <a:rPr lang="fa-IR" sz="20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20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زير آوري چرخ نيلوفري را</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چرخ نيلوفري: آسمان آبي كنايه از روزگار / درخت: استعاره ي مصرحه از وجود انسان/ بار دانش: تشبيه بليغ اضافي / به زير آوردن چرخ : كنايه از تسلط پيدا كردن / مصراع دوم آرايه ي اغراق دارد/ تكرا حرف « ر » واج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آرايي</a:t>
            </a:r>
            <a: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0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معني: با فرا گرفتن علم و دانش از آسمان سرافرازتر خواهي شد و آن را به فرمان خود در خواهي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آورد(دنیا و روزگار در اختیار تو خواهد بود)</a:t>
            </a:r>
            <a:b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400" b="1" dirty="0">
                <a:solidFill>
                  <a:srgbClr val="333333"/>
                </a:solidFill>
                <a:latin typeface="Calibri" panose="020F0502020204030204" pitchFamily="34" charset="0"/>
                <a:ea typeface="Times New Roman" panose="02020603050405020304" pitchFamily="18" charset="0"/>
                <a:cs typeface="B Titr" panose="00000700000000000000" pitchFamily="2" charset="-78"/>
              </a:rPr>
              <a:t> </a:t>
            </a:r>
            <a:r>
              <a:rPr lang="en-US" sz="2400" b="1"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2400" b="1"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با علم و دانش مي توان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همه چیز را </a:t>
            </a:r>
            <a:r>
              <a:rPr lang="fa-IR" sz="20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تسخير </a:t>
            </a:r>
            <a:r>
              <a:rPr lang="fa-IR" sz="20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كرد</a:t>
            </a:r>
            <a:r>
              <a:rPr lang="fa-IR" sz="22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r>
            <a:br>
              <a:rPr lang="fa-IR" sz="22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en-US" sz="2800" dirty="0">
                <a:latin typeface="Calibri" panose="020F0502020204030204" pitchFamily="34" charset="0"/>
                <a:ea typeface="Calibri" panose="020F0502020204030204" pitchFamily="34" charset="0"/>
                <a:cs typeface="B Titr" panose="00000700000000000000" pitchFamily="2" charset="-78"/>
              </a:rPr>
              <a:t/>
            </a:r>
            <a:br>
              <a:rPr lang="en-US" sz="2800" dirty="0">
                <a:latin typeface="Calibri" panose="020F0502020204030204" pitchFamily="34" charset="0"/>
                <a:ea typeface="Calibri" panose="020F0502020204030204" pitchFamily="34" charset="0"/>
                <a:cs typeface="B Titr" panose="00000700000000000000" pitchFamily="2" charset="-78"/>
              </a:rPr>
            </a:br>
            <a:endParaRPr lang="fa-IR" sz="2800" dirty="0">
              <a:cs typeface="B Titr" panose="00000700000000000000" pitchFamily="2" charset="-78"/>
            </a:endParaRPr>
          </a:p>
        </p:txBody>
      </p:sp>
    </p:spTree>
    <p:extLst>
      <p:ext uri="{BB962C8B-B14F-4D97-AF65-F5344CB8AC3E}">
        <p14:creationId xmlns:p14="http://schemas.microsoft.com/office/powerpoint/2010/main" val="218883639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a:bodyPr>
          <a:lstStyle/>
          <a:p>
            <a:pPr algn="r">
              <a:lnSpc>
                <a:spcPct val="150000"/>
              </a:lnSpc>
              <a:spcAft>
                <a:spcPts val="1000"/>
              </a:spcAft>
            </a:pPr>
            <a:r>
              <a:rPr lang="fa-IR" sz="18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ن</a:t>
            </a:r>
            <a:r>
              <a:rPr lang="fa-IR" sz="1800" b="1"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گر،نشمري،اي </a:t>
            </a:r>
            <a:r>
              <a:rPr lang="fa-IR" sz="18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برادر،گزافه</a:t>
            </a:r>
            <a:r>
              <a:rPr lang="fa-IR" sz="1800" b="1" dirty="0">
                <a:solidFill>
                  <a:srgbClr val="FF0000"/>
                </a:solidFill>
                <a:latin typeface="Calibri" panose="020F0502020204030204" pitchFamily="34" charset="0"/>
                <a:ea typeface="Times New Roman" panose="02020603050405020304" pitchFamily="18" charset="0"/>
                <a:cs typeface="B Titr" panose="00000700000000000000" pitchFamily="2" charset="-78"/>
              </a:rPr>
              <a:t>                  </a:t>
            </a:r>
            <a:r>
              <a:rPr lang="fa-IR" sz="1800" b="1"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دانش دبيري و نه شاعري</a:t>
            </a:r>
            <a:r>
              <a:rPr lang="en-US" sz="1800"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1800"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18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نگر: دقت و </a:t>
            </a:r>
            <a:r>
              <a:rPr lang="fa-IR" sz="18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توجه کن </a:t>
            </a:r>
            <a:r>
              <a:rPr lang="fa-IR" sz="18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 نشمري: به حساب نياوري، محسوب نكني / گزافه: بيهوده </a:t>
            </a:r>
            <a:r>
              <a:rPr lang="fa-IR" sz="18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18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دبيري: </a:t>
            </a:r>
            <a:r>
              <a:rPr lang="fa-IR" sz="18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نويسندگي.</a:t>
            </a:r>
            <a:r>
              <a:rPr lang="en-US" sz="1800" dirty="0">
                <a:solidFill>
                  <a:srgbClr val="5FCBEF"/>
                </a:solidFill>
                <a:latin typeface="Calibri" panose="020F0502020204030204" pitchFamily="34" charset="0"/>
                <a:ea typeface="Calibri" panose="020F0502020204030204" pitchFamily="34" charset="0"/>
                <a:cs typeface="B Titr" panose="00000700000000000000" pitchFamily="2" charset="-78"/>
              </a:rPr>
              <a:t/>
            </a:r>
            <a:br>
              <a:rPr lang="en-US" sz="1800" dirty="0">
                <a:solidFill>
                  <a:srgbClr val="5FCBEF"/>
                </a:solidFill>
                <a:latin typeface="Calibri" panose="020F0502020204030204" pitchFamily="34" charset="0"/>
                <a:ea typeface="Calibri" panose="020F0502020204030204" pitchFamily="34" charset="0"/>
                <a:cs typeface="B Titr" panose="00000700000000000000" pitchFamily="2" charset="-78"/>
              </a:rPr>
            </a:br>
            <a:r>
              <a:rPr lang="fa-IR" sz="1800" b="1"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معني: به هوش باش كه بي جهت دبيري( نويسندگي) و شاعري را دانش </a:t>
            </a:r>
            <a:r>
              <a:rPr lang="fa-IR" sz="18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واقعي به حساب نیاوری.</a:t>
            </a:r>
            <a:br>
              <a:rPr lang="fa-IR" sz="1800" b="1"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که  این  پیشه  هایی  است  نیکونهاده                مر الفغدان  راحت  آن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سری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را</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الفغدان :  به  دست  آوردن  ، اندوختن</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دبیری و شاعری از دانشهایی هستند که با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آن دانشها میتوان راحتی و آسایش جهان دیگر را به دست آورد</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r>
            <a:b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اگر بر تن  خویش سالارو میرم</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اگر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بر تن  خویش  سالار و میرم         ملامت  همی  کنی  خیر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خیرم</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نکات  مهم : ملامت : سرزنش</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همی  :  پیوسته  ،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همیشه</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:اگر من بر نفس خودم مسلط هستم پس بیهوده مرا سرزنش و ملامت میکنی</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:ارزش انسان ها به این است که بر نفس خود تسلط داشته باشند وتسلیم هوای نفس نشوند</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endParaRPr lang="fa-IR" sz="1800" dirty="0">
              <a:cs typeface="B Titr" panose="00000700000000000000" pitchFamily="2" charset="-78"/>
            </a:endParaRPr>
          </a:p>
        </p:txBody>
      </p:sp>
    </p:spTree>
    <p:extLst>
      <p:ext uri="{BB962C8B-B14F-4D97-AF65-F5344CB8AC3E}">
        <p14:creationId xmlns:p14="http://schemas.microsoft.com/office/powerpoint/2010/main" val="60937929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152"/>
            <a:ext cx="12192000" cy="6767848"/>
          </a:xfrm>
        </p:spPr>
        <p:txBody>
          <a:bodyPr>
            <a:noAutofit/>
          </a:bodyPr>
          <a:lstStyle/>
          <a:p>
            <a:pPr algn="r">
              <a:lnSpc>
                <a:spcPct val="150000"/>
              </a:lnSpc>
              <a:spcAft>
                <a:spcPts val="1000"/>
              </a:spcAft>
            </a:pP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اسیرم  نکرد این  ستمکاره گیتی           چو  این  آرزوی تن  گشت  امیرم </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من در این دنیا گرفتار روزگار ستمکار نشدم زیرا توانستم بر نفسانیات خود غالب </a:t>
            </a:r>
            <a:r>
              <a:rPr lang="fa-IR" sz="1800"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شوم زمانیکه انسان مطیع نفس شود گرفتار دنیای پست میشود</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تاج  و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سریرند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شاهان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مشهر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مرا علم  و دین  است تاج و سریرم</a:t>
            </a:r>
            <a:r>
              <a:rPr lang="en-US" sz="1800" dirty="0">
                <a:solidFill>
                  <a:srgbClr val="FF0000"/>
                </a:solidFill>
                <a:latin typeface="Calibri" panose="020F0502020204030204" pitchFamily="34" charset="0"/>
                <a:ea typeface="Calibri" panose="020F0502020204030204" pitchFamily="34" charset="0"/>
                <a:cs typeface="B Titr" panose="00000700000000000000" pitchFamily="2" charset="-78"/>
              </a:rPr>
              <a:t/>
            </a:r>
            <a:br>
              <a:rPr lang="en-US" sz="1800" dirty="0">
                <a:solidFill>
                  <a:srgbClr val="FF0000"/>
                </a:solidFill>
                <a:latin typeface="Calibri" panose="020F0502020204030204" pitchFamily="34" charset="0"/>
                <a:ea typeface="Calibri" panose="020F0502020204030204" pitchFamily="34" charset="0"/>
                <a:cs typeface="B Titr" panose="00000700000000000000" pitchFamily="2" charset="-78"/>
              </a:rPr>
            </a:br>
            <a:r>
              <a:rPr lang="fa-IR" sz="1800"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م</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شهر </a:t>
            </a: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  معروف  و نام آور</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:پادشاهان مشهور دارای تاج و تخت شاهی هستند و تاج و تخت من علم و دینم می باشد</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ناصر خسرو  و علم  و دین  را  وسیله  ی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نام </a:t>
            </a: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آوری  می داند  و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اعتقاد </a:t>
            </a: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دارد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علم  </a:t>
            </a: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و دین  انسان را  به  پادشاهی  می رساند </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چه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کاراست  پیش  امیرم  ؟  چو دانم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     که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گر میر  پیشم  نخواند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نمیرم</a:t>
            </a:r>
            <a:b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br>
            <a:r>
              <a:rPr lang="fa-IR" sz="1800" dirty="0" smtClean="0">
                <a:solidFill>
                  <a:schemeClr val="tx1">
                    <a:lumMod val="85000"/>
                    <a:lumOff val="15000"/>
                  </a:schemeClr>
                </a:solidFill>
                <a:latin typeface="Tahoma" panose="020B0604030504040204" pitchFamily="34" charset="0"/>
                <a:ea typeface="Times New Roman" panose="02020603050405020304" pitchFamily="18" charset="0"/>
                <a:cs typeface="B Titr" panose="00000700000000000000" pitchFamily="2" charset="-78"/>
              </a:rPr>
              <a:t>معنی:من با امیر و پادشاه کاری ندارم و تااینکه مرا دعوت نکرده اند به خدمت انها نخواهم رفت</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به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چشمم  ندارد  خطر  سفله  گیتی   </a:t>
            </a:r>
            <a:r>
              <a:rPr lang="fa-IR" sz="18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     </a:t>
            </a:r>
            <a:r>
              <a:rPr lang="fa-IR" sz="1800"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چشم  خردمند  ازیرا  خطیرم</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خطر</a:t>
            </a: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  عظمت  ، ارزش  /  سفله  ، پست  ، فرومایه/  گیتی  : دنیا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/خطیر:ارزش،اعتبار</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ازیرا  :  از آن  جهت  که  /  به  چشمم  ندارد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کنایه  از ارزش  نداشتن</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 این دنیای پست برایم ارزشی  ندارد  از این  جهت  من  از نظر  خردمندان  باارزش  هستم</a:t>
            </a:r>
            <a:r>
              <a:rPr lang="en-US" sz="1800" dirty="0">
                <a:latin typeface="Calibri" panose="020F0502020204030204" pitchFamily="34" charset="0"/>
                <a:ea typeface="Calibri" panose="020F0502020204030204" pitchFamily="34" charset="0"/>
                <a:cs typeface="B Titr" panose="00000700000000000000" pitchFamily="2" charset="-78"/>
              </a:rPr>
              <a:t/>
            </a:r>
            <a:br>
              <a:rPr lang="en-US" sz="1800" dirty="0">
                <a:latin typeface="Calibri" panose="020F0502020204030204" pitchFamily="34" charset="0"/>
                <a:ea typeface="Calibri" panose="020F0502020204030204" pitchFamily="34" charset="0"/>
                <a:cs typeface="B Titr" panose="00000700000000000000" pitchFamily="2" charset="-78"/>
              </a:rPr>
            </a:br>
            <a:r>
              <a:rPr lang="fa-IR" sz="1800" dirty="0">
                <a:solidFill>
                  <a:srgbClr val="333333"/>
                </a:solidFill>
                <a:latin typeface="Tahoma" panose="020B0604030504040204" pitchFamily="34" charset="0"/>
                <a:ea typeface="Times New Roman" panose="02020603050405020304" pitchFamily="18" charset="0"/>
                <a:cs typeface="B Titr" panose="00000700000000000000" pitchFamily="2" charset="-78"/>
              </a:rPr>
              <a:t>مفهوم  :  دل  بستن  به  این دنیای  بی ارزش  باعث می شود که </a:t>
            </a:r>
            <a:r>
              <a:rPr lang="fa-IR" sz="18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انسان ارزش و اعتبار خود را از دست بدهد</a:t>
            </a:r>
            <a:endParaRPr lang="fa-IR" sz="1800" dirty="0">
              <a:cs typeface="B Titr" panose="00000700000000000000" pitchFamily="2" charset="-78"/>
            </a:endParaRPr>
          </a:p>
        </p:txBody>
      </p:sp>
    </p:spTree>
    <p:extLst>
      <p:ext uri="{BB962C8B-B14F-4D97-AF65-F5344CB8AC3E}">
        <p14:creationId xmlns:p14="http://schemas.microsoft.com/office/powerpoint/2010/main" val="211703753"/>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Autofit/>
          </a:bodyPr>
          <a:lstStyle/>
          <a:p>
            <a:pPr algn="r">
              <a:lnSpc>
                <a:spcPct val="250000"/>
              </a:lnSpc>
              <a:spcAft>
                <a:spcPts val="1000"/>
              </a:spcAft>
            </a:pP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از این  پس  که  این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سفله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را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آزمودم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به  چاهش  درون  نوفتم  گر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بصیرم</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نوفتم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:مصدر  نیفتادن</a:t>
            </a: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
            </a:r>
            <a:b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گر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همانا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بصیرم  </a:t>
            </a: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  دانا  و دور  اندیش</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dirty="0">
                <a:solidFill>
                  <a:srgbClr val="333333"/>
                </a:solidFill>
                <a:latin typeface="Tahoma" panose="020B0604030504040204" pitchFamily="34" charset="0"/>
                <a:ea typeface="Times New Roman" panose="02020603050405020304" pitchFamily="18" charset="0"/>
                <a:cs typeface="B Titr" panose="00000700000000000000" pitchFamily="2" charset="-78"/>
              </a:rPr>
              <a:t>معنی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:من این جهان و روزگار را مورد آزماش قرار دادم و چون انسان اگاهی هستم به دام هایی که این جهان برای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من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پهن میکند گرفتار </a:t>
            </a: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نمیشوم</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dirty="0" smtClean="0">
                <a:solidFill>
                  <a:srgbClr val="333333"/>
                </a:solidFill>
                <a:latin typeface="Tahoma" panose="020B0604030504040204" pitchFamily="34" charset="0"/>
                <a:ea typeface="Times New Roman" panose="02020603050405020304" pitchFamily="18" charset="0"/>
                <a:cs typeface="B Titr" panose="00000700000000000000" pitchFamily="2" charset="-78"/>
              </a:rPr>
              <a:t>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حقیر  است  اگر  اردشیر  است  زی </a:t>
            </a:r>
            <a:r>
              <a:rPr lang="fa-IR" sz="2000" dirty="0" smtClean="0">
                <a:solidFill>
                  <a:srgbClr val="FF0000"/>
                </a:solidFill>
                <a:latin typeface="Tahoma" panose="020B0604030504040204" pitchFamily="34" charset="0"/>
                <a:ea typeface="Times New Roman" panose="02020603050405020304" pitchFamily="18" charset="0"/>
                <a:cs typeface="B Titr" panose="00000700000000000000" pitchFamily="2" charset="-78"/>
              </a:rPr>
              <a:t>من               امیری  </a:t>
            </a:r>
            <a:r>
              <a:rPr lang="fa-IR" sz="2000" dirty="0">
                <a:solidFill>
                  <a:srgbClr val="FF0000"/>
                </a:solidFill>
                <a:latin typeface="Tahoma" panose="020B0604030504040204" pitchFamily="34" charset="0"/>
                <a:ea typeface="Times New Roman" panose="02020603050405020304" pitchFamily="18" charset="0"/>
                <a:cs typeface="B Titr" panose="00000700000000000000" pitchFamily="2" charset="-78"/>
              </a:rPr>
              <a:t>که  من  در دل  او  حقیرم</a:t>
            </a: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r>
              <a:rPr lang="fa-IR" sz="2000"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معنی:امیر و پادشاهی که برای من ارزشی قاِئل نیست</a:t>
            </a:r>
            <a:r>
              <a:rPr lang="en-US" sz="2000"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 </a:t>
            </a:r>
            <a:r>
              <a:rPr lang="fa-IR" sz="2000" dirty="0" smtClean="0">
                <a:solidFill>
                  <a:schemeClr val="tx1">
                    <a:lumMod val="85000"/>
                    <a:lumOff val="15000"/>
                  </a:schemeClr>
                </a:solidFill>
                <a:latin typeface="Calibri" panose="020F0502020204030204" pitchFamily="34" charset="0"/>
                <a:ea typeface="Calibri" panose="020F0502020204030204" pitchFamily="34" charset="0"/>
                <a:cs typeface="B Titr" panose="00000700000000000000" pitchFamily="2" charset="-78"/>
              </a:rPr>
              <a:t> در نزد من حقیر و بی ارزش است اگرچه آن پادشاه اردشیر باشد</a:t>
            </a:r>
            <a:r>
              <a:rPr lang="en-US" sz="2400" dirty="0">
                <a:latin typeface="Calibri" panose="020F0502020204030204" pitchFamily="34" charset="0"/>
                <a:ea typeface="Calibri" panose="020F0502020204030204" pitchFamily="34" charset="0"/>
                <a:cs typeface="B Titr" panose="00000700000000000000" pitchFamily="2" charset="-78"/>
              </a:rPr>
              <a:t/>
            </a:r>
            <a:br>
              <a:rPr lang="en-US" sz="2400" dirty="0">
                <a:latin typeface="Calibri" panose="020F0502020204030204" pitchFamily="34" charset="0"/>
                <a:ea typeface="Calibri" panose="020F0502020204030204" pitchFamily="34" charset="0"/>
                <a:cs typeface="B Titr" panose="00000700000000000000" pitchFamily="2" charset="-78"/>
              </a:rPr>
            </a:br>
            <a:r>
              <a:rPr lang="en-US" sz="2400" dirty="0">
                <a:latin typeface="Calibri" panose="020F0502020204030204" pitchFamily="34" charset="0"/>
                <a:ea typeface="Calibri" panose="020F0502020204030204" pitchFamily="34" charset="0"/>
                <a:cs typeface="B Titr" panose="00000700000000000000" pitchFamily="2" charset="-78"/>
              </a:rPr>
              <a:t/>
            </a:r>
            <a:br>
              <a:rPr lang="en-US" sz="2400" dirty="0">
                <a:latin typeface="Calibri" panose="020F0502020204030204" pitchFamily="34" charset="0"/>
                <a:ea typeface="Calibri" panose="020F0502020204030204" pitchFamily="34" charset="0"/>
                <a:cs typeface="B Titr" panose="00000700000000000000" pitchFamily="2" charset="-78"/>
              </a:rPr>
            </a:br>
            <a:r>
              <a:rPr lang="en-US" sz="2000" dirty="0">
                <a:latin typeface="Calibri" panose="020F0502020204030204" pitchFamily="34" charset="0"/>
                <a:ea typeface="Calibri" panose="020F0502020204030204" pitchFamily="34" charset="0"/>
                <a:cs typeface="B Titr" panose="00000700000000000000" pitchFamily="2" charset="-78"/>
              </a:rPr>
              <a:t/>
            </a:r>
            <a:br>
              <a:rPr lang="en-US" sz="2000" dirty="0">
                <a:latin typeface="Calibri" panose="020F0502020204030204" pitchFamily="34" charset="0"/>
                <a:ea typeface="Calibri" panose="020F0502020204030204" pitchFamily="34" charset="0"/>
                <a:cs typeface="B Titr" panose="00000700000000000000" pitchFamily="2" charset="-78"/>
              </a:rPr>
            </a:br>
            <a:endParaRPr lang="fa-IR" sz="2400" dirty="0">
              <a:cs typeface="B Titr" panose="00000700000000000000" pitchFamily="2" charset="-78"/>
            </a:endParaRPr>
          </a:p>
        </p:txBody>
      </p:sp>
    </p:spTree>
    <p:extLst>
      <p:ext uri="{BB962C8B-B14F-4D97-AF65-F5344CB8AC3E}">
        <p14:creationId xmlns:p14="http://schemas.microsoft.com/office/powerpoint/2010/main" val="373934856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355</TotalTime>
  <Words>83</Words>
  <Application>Microsoft Office PowerPoint</Application>
  <PresentationFormat>Custom</PresentationFormat>
  <Paragraphs>14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vt:lpstr>
      <vt:lpstr>ناصر خسرو قبادياني : ( 481-394 ه . ق )      شاعر و نويسنده ي قرن پنجم و از قصيده سرايان برجسته در عرصه ي شعر فارسي است . وي در چهل سالگي بر اثرخوابي كه ديد متحول شد و دست از همه ي علاقه ها شست و به سفر حجاز و شام و مصر و مغرب رفت . در مصر پس از در يافت عنوان «حجت » به فرمان خليفه فاطمي ، مامور تبليغ آيين اسماعيليه در خراسان شد و در اين راه سختي هاي بسياري را تحمل كرد. ناصر خسرو سرانجام در سال (481ه.ق) در تنهايي در دره ي يمگان غريبانه جان سپرد. آثار او عبارتند از : ديوان اشعار ، سفرنامه ، زادالمسافرين ،وجه دین،خوان اخوان،گشایش و رهایش    </vt:lpstr>
      <vt:lpstr>نکوهش مکن چرخ نیلوفری را                      برون کن ز سر باد خیره سری را نکوهش: سرزنش / چرخ نیلو فری : آسمان آبی ( کنايه از روزگار ) اشاره دارد به باور گذشتگان که اعتقاد داشتند فلک و آسمان سرنوشت انسان ها را پدید می آورند / خیره سری: گستاخی ، خود سری معنی: ای انسان روزگار را به خاطر ناکامی خود سرزنش و نکوهش نکن و غرور و گستاخی را از وجود خود دور کن .  بری دان از افعال چرخ برین را                        نشاید ز دانش نکوهش بری را بری : بی گناه ، مبرا/ افعال : کارها ،کردار/ چرخ : استعاره از آسمان / برین : ( بر: بالا + ین ، عالی : برترین ) نشاید: شایسته نیست . معنی: روزگار را درنتیجه کارهای انسان  پاک و مبرا بدان و شایسته نیست که انسان دانا عوامل غیر موثر در کارها را نکوهش کند. </vt:lpstr>
      <vt:lpstr>همی تا کند پیشه ، عادت همی کن              جهان مر جفا را ، تو مر صابری را  پیشه: شغل ، حرفه / جفا: ظلم و ستم / صابری: شکیبایی و صبوری معنی: تا روزگار جفا کاری و ستمکاری را پیشه ی خود می سازد تو هم در برابر او به صبر و بردباری عادت کن مفهوم: صبر و شکیبایی نمودن در برابر سختی ها و ناملایمات . هم امروز از پشت ، بارت بیفگن                 میفگن به فردا مر این داوری را داوری: قضاوت / امروز : کنایه از این دنیا / بار : استعاره از گناه و دلبستگی دنیوی / فردا: کنایه از روز قیامت معنی : در این دنیا بار گناهان و تعلقات را از دوش خود بردار و به اعمالت رسیدگی کن و داوری و قضاوت در مورد اعمال خود را به روز قیامت واکذار مکن .  تو چو خود کنی اختر خویش را بد           مدار از فلک چشم نیک اختری را چو: هنگامی که / اختر: ستاره ، اینجا مجاز از بخت و طالع / چشم مدار : ( چشم داشتن ) کنایه از انتظار داشتن / فلک: منظور روزگار / نیک اختری: خوشبختی و سعادت معنی: هنگامی که تو با اعمال خود سرنوشت بد را برای خودت رقم می زنی پس از روزگار انتظار سعادت و خوشبختی را نداشته باش . مفهوم : خوشبختی و  سعادتمندی با اعمال انسان ارتباط مستقیم دارد .</vt:lpstr>
      <vt:lpstr> به  چهره  شدن  چون  پری  کی توانی           به  افعال  مانند  شو مر پری  را   نکات  مهم :  به  چهره شدن  : شبیه  شدن  /  چون  :  ادات  تشبیه ماننده:  شبیه  کسی  یا  چیزی  شدن     بیت  دارای آرایه  تشبیه می باشد   معنی :  چهره  و صورت  خود را  چگونه  می توانی مانند  پری  کنی ؟  کارها  و رفتارها  خود  را  مانند پری کن مفهوم  :  از نظر  ظاهر و چهره لازم  به  تغییر  نیست  بلکه  باید  ذات   خود را  تغییر  بدهیم  و پری  گونه  بدون پستی و پلیدی  باشیم   نگه  کن  که  ماند همی نرگس  نو           ز بس  سیم  و زر  تاج  اسکندری را  نکته کن : فعل امر نگاه کن  / نرگس  :  مجاز از چشم  معشوق    معنی  مشابه  نرگس :  عبیر و نرجس  معنی :  نگاه  کن  که  تخت  و تاج  حکومت  اسکندری  را  بس  که  بسیار  فراوان  است  مانند  نرگس  می باشد      درخت  ترنج  از برو برگ  رنگین              حکایت  کنند  کله  قیصری  را  کله:سایبان معنی:درخت  ترنج  از برگ  و سرسبزی  اش  مانند  سایبان  حکومت قیصری  است  مفهوم  :  سایبان  حکومت  قیصری  از درخت  ترنج  ساخته  شده  بود و منظور  عظمت  و شکوه  حکومت  می باشد  4- سپیدار مانده  است  بی هیچ  چیزی      ازیرا  که  بگزید  او  کم بری را نکات  مهم   سپیدار :  درخت  راست  و بلندی  که  پوست  و چوب  آن  سفید  است  و اغلب  در ایران  می روید  ارتفاع  آن  20 متر  می باشد ] درختان  بی ثمر  و نوعی  از بیداست [ ازیرا :  از آن  جهت  که    /  کم بری  :  بی ثمر و بدون  میوه معنی :  سپیدار  بدون  میوه و ثمر روییده  است  از آن  جهت  که  بدون  ثمر بودن را خودش انتخاب کرده است.     </vt:lpstr>
      <vt:lpstr>اگر تو از آموختن سر نتابي                 نجويد سر تو همي سروري را سر نتابي : كنايه از اين كه روي گردان شوي ، سرپيچي كني / سروري: بزرگي ، افتخار/ نجويد همي : نمي جويد. معني: اگر تو از آموختن و كسب دانش روي گردان شوي به سروري و بزرگي نمي رسي .  بسوزند ، چوب درختان بي بر           سزا خود همين است مر بي بري را بسوزند: مي سوزانند / بي بر: بي ثمر ، بي ميوه ، بي نتيجه /تكرار صامت «ب » : واج آرايي معني: چوب درختان بي حاصل و بي نتيجه را مي سوزانند زيرا كه سزاي بي فايده بودن جز سوختن نيست. مفهوم : اگر انسان مفيد نباشد بودن او ضرورتي ندارد. يادآور شعر ابتهاج: نه سايه دارم و نه بر بيفكنندم و سزاست     اگر نه بر درخت تر كسي تبر نمي زند درخت تو گر بار دانش بگيرد                به زير آوري چرخ نيلوفري را چرخ نيلوفري: آسمان آبي كنايه از روزگار / درخت: استعاره ي مصرحه از وجود انسان/ بار دانش: تشبيه بليغ اضافي / به زير آوردن چرخ : كنايه از تسلط پيدا كردن / مصراع دوم آرايه ي اغراق دارد/ تكرا حرف « ر » واج آرايي معني: با فرا گرفتن علم و دانش از آسمان سرافرازتر خواهي شد و آن را به فرمان خود در خواهي آورد(دنیا و روزگار در اختیار تو خواهد بود)   مفهوم : با علم و دانش مي توان همه چیز را تسخير كرد  </vt:lpstr>
      <vt:lpstr>نگر،نشمري،اي برادر،گزافه                  به دانش دبيري و نه شاعري نگر: دقت و توجه کن / نشمري: به حساب نياوري، محسوب نكني / گزافه: بيهوده / دبيري: نويسندگي. معني: به هوش باش كه بي جهت دبيري( نويسندگي) و شاعري را دانش واقعي به حساب نیاوری. که  این  پیشه  هایی  است  نیکونهاده                مر الفغدان  راحت  آن  سری را الفغدان :  به  دست  آوردن  ، اندوختن مفهوم  :  دبیری و شاعری از دانشهایی هستند که با آن دانشها میتوان راحتی و آسایش جهان دیگر را به دست آورد                                                                                                    اگر بر تن  خویش سالارو میرم اگر بر تن  خویش  سالار و میرم         ملامت  همی  کنی  خیر خیرم نکات  مهم : ملامت : سرزنش همی  :  پیوسته  ،  همیشه معنی :اگر من بر نفس خودم مسلط هستم پس بیهوده مرا سرزنش و ملامت میکنی مفهوم  :ارزش انسان ها به این است که بر نفس خود تسلط داشته باشند وتسلیم هوای نفس نشوند </vt:lpstr>
      <vt:lpstr>اسیرم  نکرد این  ستمکاره گیتی           چو  این  آرزوی تن  گشت  امیرم  معنی : من در این دنیا گرفتار روزگار ستمکار نشدم زیرا توانستم بر نفسانیات خود غالب شوم زمانیکه انسان مطیع نفس شود گرفتار دنیای پست میشود   به  تاج  و سریرند  شاهان  مشهر         مرا علم  و دین  است تاج و سریرم مشهر :  معروف  و نام آور معنی :پادشاهان مشهور دارای تاج و تخت شاهی هستند و تاج و تخت من علم و دینم می باشد مفهوم:  ناصر خسرو  و علم  و دین  را  وسیله  ی  نام آوری  می داند  و اعتقاد دارد  علم  و دین  انسان را  به  پادشاهی  می رساند  چه کاراست  پیش  امیرم  ؟  چو دانم       که  گر میر  پیشم  نخواند  نمیرم معنی:من با امیر و پادشاه کاری ندارم و تااینکه مرا دعوت نکرده اند به خدمت انها نخواهم رفت به  چشمم  ندارد  خطر  سفله  گیتی        به  چشم  خردمند  ازیرا  خطیرم خطر:  عظمت  ، ارزش  /  سفله  ، پست  ، فرومایه/  گیتی  : دنیا  /خطیر:ارزش،اعتبار ازیرا  :  از آن  جهت  که  /  به  چشمم  ندارد : کنایه  از ارزش  نداشتن معنی : این دنیای پست برایم ارزشی  ندارد  از این  جهت  من  از نظر  خردمندان  باارزش  هستم مفهوم  :  دل  بستن  به  این دنیای  بی ارزش  باعث می شود که انسان ارزش و اعتبار خود را از دست بدهد</vt:lpstr>
      <vt:lpstr>از این  پس  که  این  سفله را  آزمودم     به  چاهش  درون  نوفتم  گر بصیرم نوفتم :مصدر  نیفتادن گر  : همانا    بصیرم  :  دانا  و دور  اندیش معنی :من این جهان و روزگار را مورد آزماش قرار دادم و چون انسان اگاهی هستم به دام هایی که این جهان برای من پهن میکند گرفتار نمیشوم  حقیر  است  اگر  اردشیر  است  زی من               امیری  که  من  در دل  او  حقیرم معنی:امیر و پادشاهی که برای من ارزشی قاِئل نیست  در نزد من حقیر و بی ارزش است اگرچه آن پادشاه اردشیر باشد   </vt:lpstr>
      <vt:lpstr>9-  به  گاه  درشتی  درشتم  چو  سوهان     به هنگام  نرمی  به  نرمی  حریرم   معنی :   در هنگام  خشم  همون  سوهان  برنده  می شوم  و در هنگام  آرامش  و مهربانی به  نرمی  و لطیفی  حریر  می شوم  مفهوم:من سنجیده  و عاقلانه رف  10- من  از پاک  فرزند  آزادگانم        نگفتم  که  شاپور  بن  اردشیرم معنی : من  فرزند  ازاده ای از سرزمین  پاک  ایرانیان  هستم  من نگفتم شاپور  پسر اردشیر هستم مفهوم:ارزش انسان به ازاده بودن اوست و مقام های ظاهری تاثیری در ارزش انسان ندارد</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zagros</dc:creator>
  <cp:lastModifiedBy>ABDALI</cp:lastModifiedBy>
  <cp:revision>18</cp:revision>
  <dcterms:created xsi:type="dcterms:W3CDTF">2020-04-27T14:34:47Z</dcterms:created>
  <dcterms:modified xsi:type="dcterms:W3CDTF">2010-02-08T11:39:51Z</dcterms:modified>
</cp:coreProperties>
</file>