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sldIdLst>
    <p:sldId id="256" r:id="rId2"/>
    <p:sldId id="332" r:id="rId3"/>
    <p:sldId id="333" r:id="rId4"/>
    <p:sldId id="334" r:id="rId5"/>
    <p:sldId id="335" r:id="rId6"/>
    <p:sldId id="336" r:id="rId7"/>
    <p:sldId id="337" r:id="rId8"/>
    <p:sldId id="338" r:id="rId9"/>
    <p:sldId id="339" r:id="rId10"/>
    <p:sldId id="340" r:id="rId11"/>
    <p:sldId id="341" r:id="rId12"/>
    <p:sldId id="342" r:id="rId13"/>
    <p:sldId id="343" r:id="rId14"/>
    <p:sldId id="344" r:id="rId15"/>
    <p:sldId id="345" r:id="rId16"/>
    <p:sldId id="356" r:id="rId17"/>
    <p:sldId id="346" r:id="rId18"/>
    <p:sldId id="347" r:id="rId19"/>
    <p:sldId id="348" r:id="rId20"/>
    <p:sldId id="349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dad138318@outlook.com" initials="m" lastIdx="1" clrIdx="0">
    <p:extLst>
      <p:ext uri="{19B8F6BF-5375-455C-9EA6-DF929625EA0E}">
        <p15:presenceInfo xmlns:p15="http://schemas.microsoft.com/office/powerpoint/2012/main" userId="a052d328eaaf9f9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3ECE"/>
    <a:srgbClr val="30D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F58D-BE9F-41CC-A829-726C878A8891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12F4DD5A-C8A7-43A8-BB0A-D22E667E4B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259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F58D-BE9F-41CC-A829-726C878A8891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12F4DD5A-C8A7-43A8-BB0A-D22E667E4B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1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F58D-BE9F-41CC-A829-726C878A8891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12F4DD5A-C8A7-43A8-BB0A-D22E667E4B00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5620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F58D-BE9F-41CC-A829-726C878A8891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12F4DD5A-C8A7-43A8-BB0A-D22E667E4B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991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F58D-BE9F-41CC-A829-726C878A8891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12F4DD5A-C8A7-43A8-BB0A-D22E667E4B00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61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F58D-BE9F-41CC-A829-726C878A8891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12F4DD5A-C8A7-43A8-BB0A-D22E667E4B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896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F58D-BE9F-41CC-A829-726C878A8891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DD5A-C8A7-43A8-BB0A-D22E667E4B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178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F58D-BE9F-41CC-A829-726C878A8891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DD5A-C8A7-43A8-BB0A-D22E667E4B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821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F58D-BE9F-41CC-A829-726C878A8891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DD5A-C8A7-43A8-BB0A-D22E667E4B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241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F58D-BE9F-41CC-A829-726C878A8891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12F4DD5A-C8A7-43A8-BB0A-D22E667E4B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07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F58D-BE9F-41CC-A829-726C878A8891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12F4DD5A-C8A7-43A8-BB0A-D22E667E4B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459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F58D-BE9F-41CC-A829-726C878A8891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12F4DD5A-C8A7-43A8-BB0A-D22E667E4B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024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F58D-BE9F-41CC-A829-726C878A8891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DD5A-C8A7-43A8-BB0A-D22E667E4B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234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F58D-BE9F-41CC-A829-726C878A8891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DD5A-C8A7-43A8-BB0A-D22E667E4B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34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F58D-BE9F-41CC-A829-726C878A8891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DD5A-C8A7-43A8-BB0A-D22E667E4B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964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F58D-BE9F-41CC-A829-726C878A8891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12F4DD5A-C8A7-43A8-BB0A-D22E667E4B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786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7F58D-BE9F-41CC-A829-726C878A8891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2F4DD5A-C8A7-43A8-BB0A-D22E667E4B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45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2B04EED-1AF9-4C56-85F5-712F556FD1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220" y="3349811"/>
            <a:ext cx="6369424" cy="1620483"/>
          </a:xfrm>
        </p:spPr>
        <p:txBody>
          <a:bodyPr>
            <a:normAutofit fontScale="25000" lnSpcReduction="20000"/>
          </a:bodyPr>
          <a:lstStyle/>
          <a:p>
            <a:endParaRPr lang="fa-IR" sz="2400" b="1" dirty="0">
              <a:solidFill>
                <a:srgbClr val="FF0000"/>
              </a:solidFill>
            </a:endParaRPr>
          </a:p>
          <a:p>
            <a:endParaRPr lang="fa-IR" sz="2400" b="1" dirty="0">
              <a:solidFill>
                <a:srgbClr val="FF0000"/>
              </a:solidFill>
            </a:endParaRPr>
          </a:p>
          <a:p>
            <a:pPr algn="ctr"/>
            <a:r>
              <a:rPr lang="fa-IR" sz="9600" b="1" dirty="0">
                <a:solidFill>
                  <a:srgbClr val="FF0000"/>
                </a:solidFill>
                <a:cs typeface="B Zar" panose="00000400000000000000" pitchFamily="2" charset="-78"/>
              </a:rPr>
              <a:t>جلسه نهم: ارتباط و تدریس</a:t>
            </a:r>
            <a:endParaRPr lang="fa-IR" sz="4800" b="1" dirty="0">
              <a:solidFill>
                <a:srgbClr val="FF0000"/>
              </a:solidFill>
              <a:cs typeface="B Zar" panose="00000400000000000000" pitchFamily="2" charset="-78"/>
            </a:endParaRPr>
          </a:p>
          <a:p>
            <a:pPr algn="ctr"/>
            <a:endParaRPr lang="fa-IR" sz="2400" b="1" dirty="0">
              <a:solidFill>
                <a:srgbClr val="FF0000"/>
              </a:solidFill>
            </a:endParaRPr>
          </a:p>
          <a:p>
            <a:pPr algn="ctr"/>
            <a:r>
              <a:rPr lang="fa-IR" sz="4000" b="1" dirty="0"/>
              <a:t>  </a:t>
            </a:r>
            <a:r>
              <a:rPr lang="fa-IR" sz="7200" b="1" dirty="0">
                <a:solidFill>
                  <a:srgbClr val="002060"/>
                </a:solidFill>
                <a:cs typeface="B Zar" panose="00000400000000000000" pitchFamily="2" charset="-78"/>
              </a:rPr>
              <a:t>مدرس : دکتر مددلو عضو هیئت علمی دانشگاه فرهنگیان – واحد خوی</a:t>
            </a:r>
            <a:endParaRPr lang="en-GB" sz="4000" b="1" dirty="0">
              <a:solidFill>
                <a:srgbClr val="002060"/>
              </a:solidFill>
              <a:cs typeface="B Zar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3D579F-86B1-483A-B187-72DFAAA7D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50" y="1202635"/>
            <a:ext cx="1281070" cy="12508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F8DA6D-1B59-4330-9763-62AE4E2CD5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751" y="4026000"/>
            <a:ext cx="944294" cy="9442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2693E3-BB81-42DE-B39A-3040EEE6AD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V="1">
            <a:off x="1112203" y="2301522"/>
            <a:ext cx="7814384" cy="944294"/>
          </a:xfrm>
        </p:spPr>
        <p:txBody>
          <a:bodyPr>
            <a:noAutofit/>
          </a:bodyPr>
          <a:lstStyle/>
          <a:p>
            <a:pPr algn="ctr" rtl="1"/>
            <a:r>
              <a:rPr lang="fa-IR" sz="3600" b="1" dirty="0">
                <a:solidFill>
                  <a:srgbClr val="00B050"/>
                </a:solidFill>
                <a:cs typeface="B Zar" panose="00000400000000000000" pitchFamily="2" charset="-78"/>
              </a:rPr>
              <a:t>به نام خدا </a:t>
            </a:r>
            <a:br>
              <a:rPr lang="en-GB" sz="3600" b="1" dirty="0">
                <a:solidFill>
                  <a:srgbClr val="00B050"/>
                </a:solidFill>
                <a:cs typeface="B Zar" panose="00000400000000000000" pitchFamily="2" charset="-78"/>
              </a:rPr>
            </a:br>
            <a:br>
              <a:rPr lang="fa-IR" sz="3600" dirty="0">
                <a:cs typeface="B Zar" panose="00000400000000000000" pitchFamily="2" charset="-78"/>
              </a:rPr>
            </a:br>
            <a:r>
              <a:rPr lang="fa-IR" sz="3600" b="1" dirty="0">
                <a:solidFill>
                  <a:srgbClr val="002060"/>
                </a:solidFill>
                <a:cs typeface="B Zar" panose="00000400000000000000" pitchFamily="2" charset="-78"/>
              </a:rPr>
              <a:t>دانشگاه فرهنگیان استان آذربایجانغربی</a:t>
            </a:r>
            <a:br>
              <a:rPr lang="fa-IR" sz="3600" b="1" dirty="0">
                <a:solidFill>
                  <a:srgbClr val="002060"/>
                </a:solidFill>
                <a:cs typeface="B Zar" panose="00000400000000000000" pitchFamily="2" charset="-78"/>
              </a:rPr>
            </a:br>
            <a:br>
              <a:rPr lang="fa-IR" sz="3600" dirty="0">
                <a:cs typeface="B Zar" panose="00000400000000000000" pitchFamily="2" charset="-78"/>
              </a:rPr>
            </a:br>
            <a:r>
              <a:rPr lang="fa-IR" sz="3600" b="1" dirty="0">
                <a:solidFill>
                  <a:srgbClr val="7030A0"/>
                </a:solidFill>
                <a:cs typeface="B Zar" panose="00000400000000000000" pitchFamily="2" charset="-78"/>
              </a:rPr>
              <a:t>درس: اصول و روش های تدریس</a:t>
            </a:r>
            <a:endParaRPr lang="en-GB" sz="3600" b="1" dirty="0">
              <a:solidFill>
                <a:srgbClr val="0070C0"/>
              </a:solidFill>
              <a:cs typeface="B Zar" panose="00000400000000000000" pitchFamily="2" charset="-78"/>
            </a:endParaRP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E830E3-6C53-4902-AB3C-591FCB898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7898" y="61456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90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9"/>
    </mc:Choice>
    <mc:Fallback>
      <p:transition spd="slow" advTm="8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4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Rectangle 3">
            <a:extLst>
              <a:ext uri="{FF2B5EF4-FFF2-40B4-BE49-F238E27FC236}">
                <a16:creationId xmlns:a16="http://schemas.microsoft.com/office/drawing/2014/main" id="{4EB8F9A2-AC52-4CD4-A9C0-2817B9C47C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5860" y="1305339"/>
            <a:ext cx="8295860" cy="5552661"/>
          </a:xfrm>
        </p:spPr>
        <p:txBody>
          <a:bodyPr/>
          <a:lstStyle/>
          <a:p>
            <a:pPr algn="justLow" rtl="1" eaLnBrk="1" hangingPunct="1">
              <a:lnSpc>
                <a:spcPct val="90000"/>
              </a:lnSpc>
              <a:buFont typeface="Wingdings" panose="05000000000000000000" pitchFamily="2" charset="2"/>
              <a:buBlip>
                <a:blip r:embed="rId4"/>
              </a:buBlip>
              <a:defRPr/>
            </a:pPr>
            <a:r>
              <a:rPr lang="fa-IR" sz="3600" b="1" dirty="0">
                <a:solidFill>
                  <a:srgbClr val="C00000"/>
                </a:solidFill>
                <a:cs typeface="B Nazanin" pitchFamily="2" charset="-78"/>
              </a:rPr>
              <a:t>ارتباط فردی و جمعی :</a:t>
            </a:r>
            <a:r>
              <a:rPr lang="fa-IR" sz="3200" b="1" dirty="0">
                <a:solidFill>
                  <a:srgbClr val="C00000"/>
                </a:solidFill>
                <a:cs typeface="B Nazanin" pitchFamily="2" charset="-78"/>
              </a:rPr>
              <a:t> </a:t>
            </a:r>
          </a:p>
          <a:p>
            <a:pPr algn="justLow" rtl="1" eaLnBrk="1" hangingPunct="1">
              <a:lnSpc>
                <a:spcPct val="90000"/>
              </a:lnSpc>
              <a:buFont typeface="Wingdings" panose="05000000000000000000" pitchFamily="2" charset="2"/>
              <a:buBlip>
                <a:blip r:embed="rId4"/>
              </a:buBlip>
              <a:defRPr/>
            </a:pPr>
            <a:endParaRPr lang="fa-IR" sz="3200" b="1" dirty="0">
              <a:solidFill>
                <a:srgbClr val="C00000"/>
              </a:solidFill>
              <a:cs typeface="B Nazanin" pitchFamily="2" charset="-78"/>
            </a:endParaRPr>
          </a:p>
          <a:p>
            <a:pPr marL="0" indent="0" algn="justLow" rtl="1" eaLnBrk="1" hangingPunct="1">
              <a:lnSpc>
                <a:spcPct val="90000"/>
              </a:lnSpc>
              <a:buNone/>
              <a:defRPr/>
            </a:pPr>
            <a:r>
              <a:rPr lang="fa-IR" sz="3000" b="1" dirty="0">
                <a:solidFill>
                  <a:srgbClr val="7030A0"/>
                </a:solidFill>
                <a:cs typeface="B Nazanin" pitchFamily="2" charset="-78"/>
              </a:rPr>
              <a:t>ارتباط فردی یا خصوصی ، ارتباطی است که معمولاً بین دو یا چند نفر به وقوع می پیوندد و بیشتر حالت مستقیم و شخصی دارد وارتباط جمعی ارتباطی است که بین یک نفر با یک گروه یا گروهی با گروه کثیری برقرار می شود که ممکن است مستقیم یا غیر مستقیم باشد .</a:t>
            </a:r>
            <a:endParaRPr lang="en-US" sz="3000" b="1" dirty="0">
              <a:solidFill>
                <a:srgbClr val="7030A0"/>
              </a:solidFill>
              <a:cs typeface="B Nazanin" pitchFamily="2" charset="-78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198821B-B63F-4AAE-B936-FB87FF12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1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78DDD9C8-ABBB-479E-8BD9-1B66AF72FD33}" type="slidenum">
              <a:rPr lang="ar-SA" altLang="fa-IR" sz="105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10</a:t>
            </a:fld>
            <a:endParaRPr lang="en-US" altLang="fa-IR" sz="1050"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6B6E22-0E07-4A4D-9973-0DF945EE0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143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6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36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>
            <a:extLst>
              <a:ext uri="{FF2B5EF4-FFF2-40B4-BE49-F238E27FC236}">
                <a16:creationId xmlns:a16="http://schemas.microsoft.com/office/drawing/2014/main" id="{3F3B55A1-BEBE-4261-8AA4-0493A2AB572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1228" y="787783"/>
            <a:ext cx="8526754" cy="4966199"/>
          </a:xfrm>
        </p:spPr>
        <p:txBody>
          <a:bodyPr>
            <a:noAutofit/>
          </a:bodyPr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4000" b="1" dirty="0">
                <a:solidFill>
                  <a:srgbClr val="FF0000"/>
                </a:solidFill>
                <a:cs typeface="B Nazanin" pitchFamily="2" charset="-78"/>
              </a:rPr>
              <a:t>ارتباط یکطرفه وارتباط دوطرفه :</a:t>
            </a:r>
            <a:r>
              <a:rPr lang="fa-IR" sz="3200" b="1" dirty="0">
                <a:solidFill>
                  <a:srgbClr val="FF0000"/>
                </a:solidFill>
                <a:cs typeface="B Nazanin" pitchFamily="2" charset="-78"/>
              </a:rPr>
              <a:t> 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200" b="1" dirty="0">
                <a:solidFill>
                  <a:srgbClr val="7030A0"/>
                </a:solidFill>
                <a:cs typeface="B Nazanin" pitchFamily="2" charset="-78"/>
              </a:rPr>
              <a:t>       وقتی انتقال پیام از فرستنده شروع وبه گیرنده ختم شود و گیرنده عکس العمل از مفاهیم پیام به فرستنده انتقال ندهد ، ارتباط را یکطرفه گویند مانند ارتباط از طریق تلویزیون و روزنامه اما زمانی که دائماً نقش فرستنده و گیرنده در جریان ارتباط عوض شود و فعالیت های ارتباطی بعدی بر اساس واکنش گیرنده و فرستنده پیام تعین شود ارتباط دوطرفه است مانند ارتباط معلم و شاگرد.</a:t>
            </a:r>
            <a:endParaRPr lang="en-US" sz="3200" b="1" dirty="0">
              <a:solidFill>
                <a:srgbClr val="7030A0"/>
              </a:solidFill>
              <a:cs typeface="B Nazanin" pitchFamily="2" charset="-78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418C324-8D48-42C8-9107-E417C92CE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1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90D69268-BC59-40AF-A3A3-22E069BF873B}" type="slidenum">
              <a:rPr lang="ar-SA" altLang="fa-IR" sz="105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11</a:t>
            </a:fld>
            <a:endParaRPr lang="en-US" altLang="fa-IR" sz="1050"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D1AFB4-16C3-4A55-B81E-1783BAA84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4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324A8181-3119-477F-8EF2-99A8CF2778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6419" y="190102"/>
            <a:ext cx="6589199" cy="128089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fa-IR" sz="4400" b="1" dirty="0">
                <a:solidFill>
                  <a:schemeClr val="tx1"/>
                </a:solidFill>
                <a:cs typeface="B Nazanin" pitchFamily="2" charset="-78"/>
              </a:rPr>
              <a:t>تجزیه و تحلیل</a:t>
            </a:r>
            <a:r>
              <a:rPr lang="fa-IR" sz="4400" b="1" dirty="0">
                <a:solidFill>
                  <a:schemeClr val="tx1"/>
                </a:solidFill>
              </a:rPr>
              <a:t> </a:t>
            </a:r>
            <a:r>
              <a:rPr lang="fa-IR" b="1" dirty="0">
                <a:solidFill>
                  <a:schemeClr val="tx1"/>
                </a:solidFill>
              </a:rPr>
              <a:t>فرایند ارتباط :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FD20D0E0-5746-49FF-9510-2840147063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1" y="1470991"/>
            <a:ext cx="8839200" cy="4890051"/>
          </a:xfrm>
        </p:spPr>
        <p:txBody>
          <a:bodyPr>
            <a:noAutofit/>
          </a:bodyPr>
          <a:lstStyle/>
          <a:p>
            <a:pPr algn="ctr" rtl="1" eaLnBrk="1" hangingPunct="1">
              <a:buFont typeface="Wingdings" panose="05000000000000000000" pitchFamily="2" charset="2"/>
              <a:buNone/>
              <a:defRPr/>
            </a:pPr>
            <a:r>
              <a:rPr lang="fa-IR" sz="3600" b="1" dirty="0">
                <a:solidFill>
                  <a:srgbClr val="FF0000"/>
                </a:solidFill>
                <a:cs typeface="B Nazanin" pitchFamily="2" charset="-78"/>
              </a:rPr>
              <a:t>( فرستنده ـ پیام ـ کانال ـ گیرنده ـ تأثیر و بازخورد )</a:t>
            </a:r>
          </a:p>
          <a:p>
            <a:pPr algn="ctr" rtl="1" eaLnBrk="1" hangingPunct="1">
              <a:buFont typeface="Wingdings" panose="05000000000000000000" pitchFamily="2" charset="2"/>
              <a:buNone/>
              <a:defRPr/>
            </a:pPr>
            <a:endParaRPr lang="fa-IR" sz="3600" b="1" dirty="0">
              <a:solidFill>
                <a:srgbClr val="FF0000"/>
              </a:solidFill>
              <a:cs typeface="B Nazanin" pitchFamily="2" charset="-78"/>
            </a:endParaRPr>
          </a:p>
          <a:p>
            <a:pPr algn="justLow" rtl="1" eaLnBrk="1" hangingPunct="1">
              <a:buClr>
                <a:srgbClr val="FF99FF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fa-IR" sz="3200" b="1" dirty="0">
                <a:solidFill>
                  <a:srgbClr val="0070C0"/>
                </a:solidFill>
                <a:cs typeface="B Nazanin" pitchFamily="2" charset="-78"/>
              </a:rPr>
              <a:t>مهمترین مسئله در یک نظام ارتباطی ، این است که فرستنده و گیرنده پیام از نظر اطلاعات ، عواطف و سایر ارزشهای اجتماعی و فرهنگی، وجه مشترک داشته باشند .</a:t>
            </a:r>
          </a:p>
          <a:p>
            <a:pPr algn="justLow" rtl="1" eaLnBrk="1" hangingPunct="1">
              <a:buClr>
                <a:srgbClr val="FF99FF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fa-IR" sz="3200" b="1" dirty="0">
                <a:solidFill>
                  <a:srgbClr val="0070C0"/>
                </a:solidFill>
                <a:cs typeface="B Nazanin" pitchFamily="2" charset="-78"/>
              </a:rPr>
              <a:t>هر پیامی به وسیلة هر حامل و کانالی قابل انتقال نیست . فرستنده باید حامل و کانالی متناسب با پیام و ویژگیهای  گیرندگان انتخاب کند .</a:t>
            </a:r>
            <a:endParaRPr lang="en-US" sz="3200" b="1" dirty="0">
              <a:solidFill>
                <a:srgbClr val="0070C0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B20DFB4-593E-443E-85D2-C49361324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1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3DD42736-7310-41F8-A335-6E905F54BA9B}" type="slidenum">
              <a:rPr lang="ar-SA" altLang="fa-IR" sz="105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12</a:t>
            </a:fld>
            <a:endParaRPr lang="en-US" altLang="fa-IR" sz="1050"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20ED8B-F7CC-44CA-A7E9-6C630DED0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4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5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5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45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18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5410" grpId="0"/>
      <p:bldP spid="1454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Rectangle 3">
            <a:extLst>
              <a:ext uri="{FF2B5EF4-FFF2-40B4-BE49-F238E27FC236}">
                <a16:creationId xmlns:a16="http://schemas.microsoft.com/office/drawing/2014/main" id="{95A4269E-7457-4653-8224-42EFDE0C27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0574" y="1152908"/>
            <a:ext cx="8468139" cy="5573260"/>
          </a:xfrm>
        </p:spPr>
        <p:txBody>
          <a:bodyPr>
            <a:noAutofit/>
          </a:bodyPr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 b="1" dirty="0">
                <a:solidFill>
                  <a:srgbClr val="7030A0"/>
                </a:solidFill>
                <a:cs typeface="B Nazanin" pitchFamily="2" charset="-78"/>
              </a:rPr>
              <a:t>    تأثیر ، نتیجه ای است که از برقراری ارتباط حاصل 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 b="1" dirty="0">
                <a:solidFill>
                  <a:srgbClr val="7030A0"/>
                </a:solidFill>
                <a:cs typeface="B Nazanin" pitchFamily="2" charset="-78"/>
              </a:rPr>
              <a:t>می شود .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 b="1" dirty="0">
                <a:solidFill>
                  <a:srgbClr val="7030A0"/>
                </a:solidFill>
                <a:cs typeface="B Nazanin" pitchFamily="2" charset="-78"/>
              </a:rPr>
              <a:t>  مهمترین ملاک تشخیص تأثیر یک جریان ارتباطی </a:t>
            </a:r>
            <a:r>
              <a:rPr lang="fa-IR" sz="3600" b="1" dirty="0">
                <a:solidFill>
                  <a:srgbClr val="00B050"/>
                </a:solidFill>
                <a:cs typeface="B Nazanin" pitchFamily="2" charset="-78"/>
              </a:rPr>
              <a:t>« بازخورد »</a:t>
            </a:r>
            <a:r>
              <a:rPr lang="fa-IR" sz="3600" b="1" dirty="0">
                <a:solidFill>
                  <a:srgbClr val="7030A0"/>
                </a:solidFill>
                <a:cs typeface="B Nazanin" pitchFamily="2" charset="-78"/>
              </a:rPr>
              <a:t> است.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 b="1" dirty="0">
                <a:solidFill>
                  <a:srgbClr val="7030A0"/>
                </a:solidFill>
                <a:cs typeface="B Nazanin" pitchFamily="2" charset="-78"/>
              </a:rPr>
              <a:t> که عبارت است از واکنش یا عکس العملی که گیرنده پیام پس از تفسیر و ارزیابی پیام از خود نشان می دهد و مجدداً دریافت خود را بصورت پیام به فرستنده ارسال می کند .</a:t>
            </a:r>
            <a:endParaRPr lang="en-US" sz="3600" b="1" dirty="0">
              <a:solidFill>
                <a:srgbClr val="7030A0"/>
              </a:solidFill>
              <a:cs typeface="B Nazanin" pitchFamily="2" charset="-78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EADA1F-687E-416B-8942-BE548AFC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1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63A6B42B-EA4B-4D81-AFA9-E99CD5785E55}" type="slidenum">
              <a:rPr lang="ar-SA" altLang="fa-IR" sz="105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13</a:t>
            </a:fld>
            <a:endParaRPr lang="en-US" altLang="fa-IR" sz="1050"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C6F381-60FD-4BD3-A1D4-6DA45FEE4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1000"/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1000"/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1000"/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9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494D3E07-6A32-450F-BEB4-3D18362BC8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1228" y="159026"/>
            <a:ext cx="8632772" cy="2729432"/>
          </a:xfrm>
        </p:spPr>
        <p:txBody>
          <a:bodyPr>
            <a:noAutofit/>
          </a:bodyPr>
          <a:lstStyle/>
          <a:p>
            <a:pPr algn="ctr" rtl="1" eaLnBrk="1" hangingPunct="1">
              <a:defRPr/>
            </a:pPr>
            <a:r>
              <a:rPr lang="fa-IR" sz="4000" b="1" dirty="0">
                <a:cs typeface="B Nazanin" pitchFamily="2" charset="-78"/>
              </a:rPr>
              <a:t> </a:t>
            </a:r>
            <a:r>
              <a:rPr lang="fa-IR" sz="5400" b="1" dirty="0">
                <a:solidFill>
                  <a:srgbClr val="FF0000"/>
                </a:solidFill>
                <a:cs typeface="B Nazanin" pitchFamily="2" charset="-78"/>
              </a:rPr>
              <a:t>موانع ارتباط :</a:t>
            </a:r>
            <a:r>
              <a:rPr lang="fa-IR" sz="4400" b="1" dirty="0">
                <a:solidFill>
                  <a:srgbClr val="FF0000"/>
                </a:solidFill>
                <a:cs typeface="B Nazanin" pitchFamily="2" charset="-78"/>
              </a:rPr>
              <a:t> </a:t>
            </a:r>
            <a:br>
              <a:rPr lang="fa-IR" sz="4400" b="1" dirty="0">
                <a:cs typeface="B Nazanin" pitchFamily="2" charset="-78"/>
              </a:rPr>
            </a:br>
            <a:r>
              <a:rPr lang="fa-IR" sz="3200" b="1" dirty="0">
                <a:solidFill>
                  <a:srgbClr val="7030A0"/>
                </a:solidFill>
                <a:cs typeface="B Nazanin" pitchFamily="2" charset="-78"/>
              </a:rPr>
              <a:t>به هر عامل اخلال کننده ای که مانع برقراری ارتباط مطلوب شود موانع ارتباط گفته می شود که شامل :</a:t>
            </a:r>
            <a:endParaRPr lang="en-US" sz="4000" b="1" dirty="0">
              <a:solidFill>
                <a:srgbClr val="7030A0"/>
              </a:solidFill>
              <a:cs typeface="B Nazanin" pitchFamily="2" charset="-78"/>
            </a:endParaRPr>
          </a:p>
        </p:txBody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56E29159-38FF-492C-A830-8A22DCD48D8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291259" y="2158603"/>
            <a:ext cx="3028950" cy="2540794"/>
          </a:xfrm>
        </p:spPr>
        <p:txBody>
          <a:bodyPr>
            <a:normAutofit fontScale="92500" lnSpcReduction="10000"/>
          </a:bodyPr>
          <a:lstStyle/>
          <a:p>
            <a:pPr marL="0" indent="0" algn="r" rtl="1">
              <a:buClr>
                <a:srgbClr val="FF99FF"/>
              </a:buClr>
              <a:buSzPct val="90000"/>
              <a:buNone/>
              <a:defRPr/>
            </a:pPr>
            <a:r>
              <a:rPr lang="fa-IR" sz="3200" b="1" dirty="0">
                <a:solidFill>
                  <a:srgbClr val="7030A0"/>
                </a:solidFill>
                <a:cs typeface="B Nazanin" pitchFamily="2" charset="-78"/>
              </a:rPr>
              <a:t>4. رؤیایی شدن یا در خود فرو رفتن. </a:t>
            </a:r>
          </a:p>
          <a:p>
            <a:pPr marL="0" indent="0" algn="r" rtl="1">
              <a:buClr>
                <a:srgbClr val="FF99FF"/>
              </a:buClr>
              <a:buSzPct val="90000"/>
              <a:buNone/>
              <a:defRPr/>
            </a:pPr>
            <a:r>
              <a:rPr lang="fa-IR" sz="3200" b="1" dirty="0">
                <a:solidFill>
                  <a:srgbClr val="7030A0"/>
                </a:solidFill>
                <a:cs typeface="B Nazanin" pitchFamily="2" charset="-78"/>
              </a:rPr>
              <a:t>5. عدم درک .</a:t>
            </a:r>
          </a:p>
          <a:p>
            <a:pPr marL="0" indent="0" algn="r" rtl="1">
              <a:buClr>
                <a:srgbClr val="FF99FF"/>
              </a:buClr>
              <a:buSzPct val="90000"/>
              <a:buNone/>
              <a:defRPr/>
            </a:pPr>
            <a:r>
              <a:rPr lang="fa-IR" sz="3200" b="1" dirty="0">
                <a:solidFill>
                  <a:srgbClr val="7030A0"/>
                </a:solidFill>
                <a:cs typeface="B Nazanin" pitchFamily="2" charset="-78"/>
              </a:rPr>
              <a:t>6. نامناسب بودن عوامل  فیزیکی</a:t>
            </a:r>
            <a:r>
              <a:rPr lang="fa-IR" sz="2700" dirty="0">
                <a:solidFill>
                  <a:srgbClr val="66FF66"/>
                </a:solidFill>
                <a:cs typeface="B Nazanin" pitchFamily="2" charset="-78"/>
              </a:rPr>
              <a:t>.</a:t>
            </a:r>
            <a:r>
              <a:rPr lang="fa-IR" dirty="0">
                <a:solidFill>
                  <a:srgbClr val="FFFF00"/>
                </a:solidFill>
                <a:cs typeface="B Nazanin" pitchFamily="2" charset="-78"/>
              </a:rPr>
              <a:t> </a:t>
            </a:r>
          </a:p>
          <a:p>
            <a:pPr marL="457200" indent="-457200" algn="r" rtl="1">
              <a:buClr>
                <a:srgbClr val="FF99FF"/>
              </a:buClr>
              <a:buSzPct val="90000"/>
              <a:buFont typeface="Wingdings" panose="05000000000000000000" pitchFamily="2" charset="2"/>
              <a:buAutoNum type="arabicPeriod" startAt="4"/>
              <a:defRPr/>
            </a:pPr>
            <a:endParaRPr lang="en-US" dirty="0">
              <a:solidFill>
                <a:srgbClr val="FFFF00"/>
              </a:solidFill>
              <a:cs typeface="B Nazanin" pitchFamily="2" charset="-78"/>
            </a:endParaRPr>
          </a:p>
        </p:txBody>
      </p:sp>
      <p:sp>
        <p:nvSpPr>
          <p:cNvPr id="147460" name="Rectangle 4">
            <a:extLst>
              <a:ext uri="{FF2B5EF4-FFF2-40B4-BE49-F238E27FC236}">
                <a16:creationId xmlns:a16="http://schemas.microsoft.com/office/drawing/2014/main" id="{A76B2BB1-84FD-423F-9716-363BFEC65F44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514851" y="2001078"/>
            <a:ext cx="4284592" cy="3428172"/>
          </a:xfrm>
        </p:spPr>
        <p:txBody>
          <a:bodyPr>
            <a:normAutofit fontScale="92500" lnSpcReduction="10000"/>
          </a:bodyPr>
          <a:lstStyle/>
          <a:p>
            <a:pPr marL="0" indent="0" algn="r" rtl="1">
              <a:buClr>
                <a:srgbClr val="FF99FF"/>
              </a:buClr>
              <a:buSzPct val="90000"/>
              <a:buNone/>
              <a:defRPr/>
            </a:pPr>
            <a:r>
              <a:rPr lang="fa-IR" sz="3600" b="1" dirty="0">
                <a:solidFill>
                  <a:srgbClr val="7030A0"/>
                </a:solidFill>
                <a:cs typeface="B Nazanin" pitchFamily="2" charset="-78"/>
              </a:rPr>
              <a:t>1. بحث شفاهی. </a:t>
            </a:r>
          </a:p>
          <a:p>
            <a:pPr marL="0" indent="0" algn="r" rtl="1">
              <a:buClr>
                <a:srgbClr val="FF99FF"/>
              </a:buClr>
              <a:buSzPct val="90000"/>
              <a:buNone/>
              <a:defRPr/>
            </a:pPr>
            <a:r>
              <a:rPr lang="fa-IR" sz="3600" b="1" dirty="0">
                <a:solidFill>
                  <a:srgbClr val="7030A0"/>
                </a:solidFill>
                <a:cs typeface="B Nazanin" pitchFamily="2" charset="-78"/>
              </a:rPr>
              <a:t>2. جالب نبودن پیام.</a:t>
            </a:r>
          </a:p>
          <a:p>
            <a:pPr marL="0" indent="0" algn="r" rtl="1">
              <a:buClr>
                <a:srgbClr val="FF99FF"/>
              </a:buClr>
              <a:buSzPct val="90000"/>
              <a:buNone/>
              <a:defRPr/>
            </a:pPr>
            <a:r>
              <a:rPr lang="fa-IR" sz="3600" b="1" dirty="0">
                <a:solidFill>
                  <a:srgbClr val="7030A0"/>
                </a:solidFill>
                <a:cs typeface="B Nazanin" pitchFamily="2" charset="-78"/>
              </a:rPr>
              <a:t>3. انتقال منفی. 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8DFE01F2-F02C-446F-B47A-97993BEA8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1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A4E4067D-24C8-430F-A0E6-B0B698AA54C2}" type="slidenum">
              <a:rPr lang="ar-SA" altLang="fa-IR" sz="105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14</a:t>
            </a:fld>
            <a:endParaRPr lang="en-US" altLang="fa-IR" sz="1050"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02B529-3DE0-4B00-BCEF-2642C59F3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7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7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7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7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7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7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7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9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7458" grpId="0"/>
      <p:bldP spid="147459" grpId="0" build="p"/>
      <p:bldP spid="14746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Rectangle 3">
            <a:extLst>
              <a:ext uri="{FF2B5EF4-FFF2-40B4-BE49-F238E27FC236}">
                <a16:creationId xmlns:a16="http://schemas.microsoft.com/office/drawing/2014/main" id="{701FDECF-6558-4073-A239-2F205762D5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1228" y="1086616"/>
            <a:ext cx="8141500" cy="5155096"/>
          </a:xfrm>
        </p:spPr>
        <p:txBody>
          <a:bodyPr>
            <a:normAutofit fontScale="92500"/>
          </a:bodyPr>
          <a:lstStyle/>
          <a:p>
            <a:pPr marL="0" indent="0" algn="justLow" rtl="1" eaLnBrk="1" hangingPunct="1">
              <a:buNone/>
              <a:defRPr/>
            </a:pPr>
            <a:r>
              <a:rPr lang="fa-IR" sz="3600" b="1" dirty="0">
                <a:solidFill>
                  <a:srgbClr val="FF0000"/>
                </a:solidFill>
                <a:cs typeface="B Nazanin" pitchFamily="2" charset="-78"/>
              </a:rPr>
              <a:t>بحث شفاهی:</a:t>
            </a:r>
            <a:r>
              <a:rPr lang="fa-IR" sz="3000" b="1" dirty="0">
                <a:solidFill>
                  <a:srgbClr val="FF0000"/>
                </a:solidFill>
                <a:cs typeface="B Nazanin" pitchFamily="2" charset="-78"/>
              </a:rPr>
              <a:t> </a:t>
            </a:r>
            <a:r>
              <a:rPr lang="fa-IR" sz="3600" b="1" dirty="0">
                <a:solidFill>
                  <a:srgbClr val="7030A0"/>
                </a:solidFill>
                <a:cs typeface="B Nazanin" pitchFamily="2" charset="-78"/>
              </a:rPr>
              <a:t>پیام بیشتر از طریق توضیح و سخنرانی انجام بگیرد . طولانی بودن سخنرانی یا توضیح معلم باعث می شود که</a:t>
            </a:r>
            <a:r>
              <a:rPr lang="fa-IR" sz="3200" b="1" dirty="0">
                <a:solidFill>
                  <a:srgbClr val="7030A0"/>
                </a:solidFill>
                <a:cs typeface="B Nazanin" pitchFamily="2" charset="-78"/>
              </a:rPr>
              <a:t> </a:t>
            </a:r>
            <a:r>
              <a:rPr lang="fa-IR" sz="3600" b="1" dirty="0">
                <a:solidFill>
                  <a:srgbClr val="7030A0"/>
                </a:solidFill>
                <a:cs typeface="B Nazanin" pitchFamily="2" charset="-78"/>
              </a:rPr>
              <a:t>فرد از بین صداهای گوناگون فقط به صدای مورد علاقه اش  گوش می دهد و بعضی از صداها خسته کننده و غیر جذاب هستند .</a:t>
            </a:r>
          </a:p>
          <a:p>
            <a:pPr marL="0" indent="0" algn="justLow" rtl="1" eaLnBrk="1" hangingPunct="1">
              <a:buNone/>
              <a:defRPr/>
            </a:pPr>
            <a:endParaRPr lang="fa-IR" sz="3000" b="1" dirty="0">
              <a:solidFill>
                <a:srgbClr val="002060"/>
              </a:solidFill>
              <a:cs typeface="B Nazanin" pitchFamily="2" charset="-78"/>
            </a:endParaRPr>
          </a:p>
          <a:p>
            <a:pPr marL="0" indent="0" algn="justLow" rtl="1" eaLnBrk="1" hangingPunct="1">
              <a:buNone/>
              <a:defRPr/>
            </a:pPr>
            <a:r>
              <a:rPr lang="fa-IR" sz="3600" b="1" dirty="0">
                <a:solidFill>
                  <a:srgbClr val="FF0000"/>
                </a:solidFill>
                <a:cs typeface="B Nazanin" pitchFamily="2" charset="-78"/>
              </a:rPr>
              <a:t>جالب نبودن پیام :</a:t>
            </a:r>
            <a:r>
              <a:rPr lang="fa-IR" sz="3000" b="1" dirty="0">
                <a:solidFill>
                  <a:srgbClr val="FF0000"/>
                </a:solidFill>
                <a:cs typeface="B Nazanin" pitchFamily="2" charset="-78"/>
              </a:rPr>
              <a:t> </a:t>
            </a:r>
            <a:r>
              <a:rPr lang="fa-IR" sz="3900" b="1" dirty="0">
                <a:solidFill>
                  <a:srgbClr val="7030A0"/>
                </a:solidFill>
                <a:cs typeface="B Nazanin" pitchFamily="2" charset="-78"/>
              </a:rPr>
              <a:t>هر اندازه عناصر تازه یک پیام بیشتر باشد ارزش آن بالا تر می رود و برای فراگیران جالبتر خواهد بود و بالعکس.</a:t>
            </a:r>
            <a:endParaRPr lang="en-US" sz="3000" b="1" dirty="0">
              <a:solidFill>
                <a:srgbClr val="7030A0"/>
              </a:solidFill>
              <a:cs typeface="B Nazanin" pitchFamily="2" charset="-78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386DBDC-8EEC-4528-9B75-3C9986AF4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1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45004748-899A-476F-8B93-2655AE4F18E2}" type="slidenum">
              <a:rPr lang="ar-SA" altLang="fa-IR" sz="105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15</a:t>
            </a:fld>
            <a:endParaRPr lang="en-US" altLang="fa-IR" sz="1050"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E8B142-500B-46B7-A330-965BECF5F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6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848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Rectangle 3">
            <a:extLst>
              <a:ext uri="{FF2B5EF4-FFF2-40B4-BE49-F238E27FC236}">
                <a16:creationId xmlns:a16="http://schemas.microsoft.com/office/drawing/2014/main" id="{06DCFFF3-6A93-49CB-B243-88CBC8A6E5C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8870" y="371062"/>
            <a:ext cx="7903902" cy="4770781"/>
          </a:xfrm>
        </p:spPr>
        <p:txBody>
          <a:bodyPr/>
          <a:lstStyle/>
          <a:p>
            <a:pPr marL="0" indent="0" algn="justLow" rtl="1" eaLnBrk="1" hangingPunct="1">
              <a:buNone/>
              <a:defRPr/>
            </a:pPr>
            <a:r>
              <a:rPr lang="fa-IR" sz="3600" b="1" dirty="0">
                <a:solidFill>
                  <a:srgbClr val="7030A0"/>
                </a:solidFill>
                <a:cs typeface="B Nazanin" pitchFamily="2" charset="-78"/>
              </a:rPr>
              <a:t>انتقال منفی </a:t>
            </a:r>
            <a:r>
              <a:rPr lang="fa-IR" sz="4000" b="1" dirty="0">
                <a:solidFill>
                  <a:schemeClr val="accent6">
                    <a:lumMod val="50000"/>
                  </a:schemeClr>
                </a:solidFill>
                <a:cs typeface="B Nazanin" pitchFamily="2" charset="-78"/>
              </a:rPr>
              <a:t>:</a:t>
            </a:r>
            <a:r>
              <a:rPr lang="fa-IR" sz="2000" b="1" dirty="0">
                <a:solidFill>
                  <a:schemeClr val="accent6">
                    <a:lumMod val="50000"/>
                  </a:schemeClr>
                </a:solidFill>
                <a:cs typeface="B Nazanin" pitchFamily="2" charset="-78"/>
              </a:rPr>
              <a:t> </a:t>
            </a:r>
          </a:p>
          <a:p>
            <a:pPr marL="0" indent="0" algn="justLow" rtl="1" eaLnBrk="1" hangingPunct="1">
              <a:buNone/>
              <a:defRPr/>
            </a:pPr>
            <a:r>
              <a:rPr lang="fa-IR" sz="3200" b="1" dirty="0">
                <a:solidFill>
                  <a:schemeClr val="accent6">
                    <a:lumMod val="50000"/>
                  </a:schemeClr>
                </a:solidFill>
                <a:cs typeface="B Nazanin" pitchFamily="2" charset="-78"/>
              </a:rPr>
              <a:t>هرگاه تجارب قبلی ما بتواند ما را در درک مطلب جدید یاری دهد انتقال صحیح یا انتقال مثبت انجام گرفته است ؛ اما اگر اطلاعات و تجارب گذشته سبب ایجاد مشکلات جدید و سردرگمی و آشفتگی در حل مسأله شوند چنین وضع خاص را انتقال منفی نامند (غالباًدر ارتباط کلامی ایجاد می شود) .</a:t>
            </a:r>
            <a:endParaRPr lang="en-US" sz="3000" b="1" dirty="0">
              <a:solidFill>
                <a:schemeClr val="accent6">
                  <a:lumMod val="50000"/>
                </a:schemeClr>
              </a:solidFill>
              <a:cs typeface="B Nazanin" pitchFamily="2" charset="-78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2019D9F-B7EE-4BBF-9953-03A2D5094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1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03819171-6E20-49F2-B887-560A74D1712D}" type="slidenum">
              <a:rPr lang="ar-SA" altLang="fa-IR" sz="105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16</a:t>
            </a:fld>
            <a:endParaRPr lang="en-US" altLang="fa-IR" sz="1050"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8B8AED-838B-4095-8864-ECD25C8E5D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84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>
            <a:extLst>
              <a:ext uri="{FF2B5EF4-FFF2-40B4-BE49-F238E27FC236}">
                <a16:creationId xmlns:a16="http://schemas.microsoft.com/office/drawing/2014/main" id="{53890EE6-55EB-48FB-B179-B08966E63C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1061" y="516834"/>
            <a:ext cx="8261711" cy="5910469"/>
          </a:xfrm>
        </p:spPr>
        <p:txBody>
          <a:bodyPr>
            <a:noAutofit/>
          </a:bodyPr>
          <a:lstStyle/>
          <a:p>
            <a:pPr marL="0" indent="0" algn="justLow" rtl="1">
              <a:buClr>
                <a:srgbClr val="FF99FF"/>
              </a:buClr>
              <a:buSzPct val="90000"/>
              <a:buNone/>
              <a:defRPr/>
            </a:pPr>
            <a:r>
              <a:rPr lang="fa-IR" sz="4400" b="1" dirty="0">
                <a:solidFill>
                  <a:srgbClr val="FF0000"/>
                </a:solidFill>
                <a:cs typeface="B Nazanin" pitchFamily="2" charset="-78"/>
              </a:rPr>
              <a:t>  رؤیایی شدن یا در خود فرو رفتن:</a:t>
            </a:r>
            <a:r>
              <a:rPr lang="fa-IR" sz="3200" b="1" dirty="0">
                <a:solidFill>
                  <a:srgbClr val="FF0000"/>
                </a:solidFill>
                <a:cs typeface="B Nazanin" pitchFamily="2" charset="-78"/>
              </a:rPr>
              <a:t> </a:t>
            </a:r>
          </a:p>
          <a:p>
            <a:pPr marL="0" indent="0" algn="justLow" rtl="1">
              <a:buClr>
                <a:srgbClr val="FF99FF"/>
              </a:buClr>
              <a:buSzPct val="90000"/>
              <a:buNone/>
              <a:defRPr/>
            </a:pPr>
            <a:r>
              <a:rPr lang="fa-IR" sz="4000" b="1" dirty="0">
                <a:solidFill>
                  <a:srgbClr val="0070C0"/>
                </a:solidFill>
                <a:cs typeface="B Nazanin" pitchFamily="2" charset="-78"/>
              </a:rPr>
              <a:t>در چنین حالتی شاگرد از مدار ارتباط کلامی خارج می شود و به یک حال رؤیایی وارد می شود که در واقع یک وسیله تدافعی است که شاگرد در برابر محیط خشک وبی روحی کلامی از خود نشان می دهد.</a:t>
            </a:r>
            <a:r>
              <a:rPr lang="fa-IR" sz="3600" b="1" dirty="0">
                <a:solidFill>
                  <a:srgbClr val="0070C0"/>
                </a:solidFill>
                <a:cs typeface="B Nazanin" pitchFamily="2" charset="-78"/>
              </a:rPr>
              <a:t> </a:t>
            </a:r>
          </a:p>
          <a:p>
            <a:pPr marL="457200" indent="-457200" algn="justLow" rtl="1">
              <a:buNone/>
              <a:defRPr/>
            </a:pPr>
            <a:endParaRPr lang="en-US" sz="2000" b="1" dirty="0">
              <a:solidFill>
                <a:schemeClr val="accent6">
                  <a:lumMod val="50000"/>
                </a:schemeClr>
              </a:solidFill>
              <a:cs typeface="B Nazanin" pitchFamily="2" charset="-78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CB00DA7-5149-4793-A2C5-041FE4B8E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1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0601C0DF-05B0-4C12-849B-41B5A250D111}" type="slidenum">
              <a:rPr lang="ar-SA" altLang="fa-IR" sz="105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17</a:t>
            </a:fld>
            <a:endParaRPr lang="en-US" altLang="fa-IR" sz="1050"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EF440E-129B-4FF4-85D9-C87226ADE3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1916" y="505901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9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950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Rectangle 3">
            <a:extLst>
              <a:ext uri="{FF2B5EF4-FFF2-40B4-BE49-F238E27FC236}">
                <a16:creationId xmlns:a16="http://schemas.microsoft.com/office/drawing/2014/main" id="{9D9BCAE4-2A9F-4C56-A21B-B0690868173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1228" y="967409"/>
            <a:ext cx="8354476" cy="5234608"/>
          </a:xfrm>
        </p:spPr>
        <p:txBody>
          <a:bodyPr>
            <a:noAutofit/>
          </a:bodyPr>
          <a:lstStyle/>
          <a:p>
            <a:pPr marL="0" indent="0" algn="justLow" rtl="1" eaLnBrk="1" hangingPunct="1">
              <a:buNone/>
              <a:defRPr/>
            </a:pPr>
            <a:r>
              <a:rPr lang="fa-IR" sz="4400" b="1" dirty="0">
                <a:solidFill>
                  <a:srgbClr val="FF0000"/>
                </a:solidFill>
                <a:cs typeface="B Nazanin" pitchFamily="2" charset="-78"/>
              </a:rPr>
              <a:t>عدم درک :</a:t>
            </a:r>
            <a:r>
              <a:rPr lang="fa-IR" sz="3600" b="1" dirty="0">
                <a:solidFill>
                  <a:srgbClr val="FF0000"/>
                </a:solidFill>
                <a:cs typeface="B Nazanin" pitchFamily="2" charset="-78"/>
              </a:rPr>
              <a:t> </a:t>
            </a:r>
          </a:p>
          <a:p>
            <a:pPr marL="0" indent="0" algn="justLow" rtl="1" eaLnBrk="1" hangingPunct="1">
              <a:buNone/>
              <a:defRPr/>
            </a:pPr>
            <a:r>
              <a:rPr lang="fa-IR" sz="4000" b="1" dirty="0">
                <a:solidFill>
                  <a:srgbClr val="002060"/>
                </a:solidFill>
                <a:cs typeface="B Nazanin" pitchFamily="2" charset="-78"/>
              </a:rPr>
              <a:t>یعنی معلم مطالبی را ارائه دهد که خور فهم و ادراک دانش آموز نیست.</a:t>
            </a:r>
            <a:endParaRPr lang="fa-IR" sz="3200" b="1" dirty="0">
              <a:cs typeface="B Nazanin" pitchFamily="2" charset="-78"/>
            </a:endParaRPr>
          </a:p>
          <a:p>
            <a:pPr marL="0" indent="0" algn="justLow" rtl="1" eaLnBrk="1" hangingPunct="1">
              <a:buNone/>
              <a:defRPr/>
            </a:pPr>
            <a:r>
              <a:rPr lang="fa-IR" sz="4000" b="1" dirty="0">
                <a:solidFill>
                  <a:srgbClr val="FF0000"/>
                </a:solidFill>
                <a:cs typeface="B Nazanin" pitchFamily="2" charset="-78"/>
              </a:rPr>
              <a:t>نامناسب بودن عوامل فیزیکی </a:t>
            </a:r>
            <a:r>
              <a:rPr lang="fa-IR" sz="3600" b="1" dirty="0">
                <a:solidFill>
                  <a:srgbClr val="FF0000"/>
                </a:solidFill>
                <a:cs typeface="B Nazanin" pitchFamily="2" charset="-78"/>
              </a:rPr>
              <a:t>:</a:t>
            </a:r>
          </a:p>
          <a:p>
            <a:pPr marL="0" indent="0" algn="justLow" rtl="1" eaLnBrk="1" hangingPunct="1">
              <a:buNone/>
              <a:defRPr/>
            </a:pPr>
            <a:r>
              <a:rPr lang="fa-IR" sz="3600" b="1" dirty="0">
                <a:solidFill>
                  <a:srgbClr val="002060"/>
                </a:solidFill>
                <a:cs typeface="B Nazanin" pitchFamily="2" charset="-78"/>
              </a:rPr>
              <a:t>یعنی نامناسب بودن کلاسها از نظر نور ،راحتی صندلی،رنگ دیوار ها ،سردی وگرمی و غیره.</a:t>
            </a:r>
            <a:r>
              <a:rPr lang="fa-IR" sz="3200" b="1" dirty="0">
                <a:solidFill>
                  <a:srgbClr val="002060"/>
                </a:solidFill>
                <a:cs typeface="B Nazanin" pitchFamily="2" charset="-78"/>
              </a:rPr>
              <a:t> </a:t>
            </a:r>
            <a:endParaRPr lang="en-US" sz="3200" b="1" dirty="0">
              <a:solidFill>
                <a:srgbClr val="002060"/>
              </a:solidFill>
              <a:cs typeface="B Nazanin" pitchFamily="2" charset="-78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2B871DA-81E4-41DB-AF22-4C5314AF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1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0E3AF0C1-F52A-4EC6-B181-0A937DBCAC6A}" type="slidenum">
              <a:rPr lang="ar-SA" altLang="fa-IR" sz="105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18</a:t>
            </a:fld>
            <a:endParaRPr lang="en-US" altLang="fa-IR" sz="1050"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5AA3A7-2EE8-4949-8BC1-F88FD4FA76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1000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1000"/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2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730914A8-2DAD-45D7-9F39-0D12EDE3C6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25217" y="624110"/>
            <a:ext cx="7513983" cy="1280890"/>
          </a:xfrm>
        </p:spPr>
        <p:txBody>
          <a:bodyPr>
            <a:noAutofit/>
          </a:bodyPr>
          <a:lstStyle/>
          <a:p>
            <a:pPr algn="ctr" rtl="1" eaLnBrk="1" hangingPunct="1">
              <a:defRPr/>
            </a:pPr>
            <a:r>
              <a:rPr lang="fa-IR" sz="4000" b="1" dirty="0">
                <a:solidFill>
                  <a:srgbClr val="FF0000"/>
                </a:solidFill>
                <a:cs typeface="B Nazanin" pitchFamily="2" charset="-78"/>
              </a:rPr>
              <a:t>تاًثیرارتباط در فرایند تدریس و یادگیرَی</a:t>
            </a:r>
            <a:r>
              <a:rPr lang="fa-IR" sz="3200" b="1" dirty="0">
                <a:solidFill>
                  <a:srgbClr val="FF0000"/>
                </a:solidFill>
                <a:cs typeface="B Nazanin" pitchFamily="2" charset="-78"/>
              </a:rPr>
              <a:t> </a:t>
            </a:r>
            <a:endParaRPr lang="en-US" sz="3200" b="1" dirty="0">
              <a:solidFill>
                <a:srgbClr val="FF0000"/>
              </a:solidFill>
              <a:cs typeface="B Nazanin" pitchFamily="2" charset="-78"/>
            </a:endParaRP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68595A1D-2CE2-45B6-8141-361440DCBA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7566" y="1391479"/>
            <a:ext cx="8610652" cy="3763618"/>
          </a:xfrm>
        </p:spPr>
        <p:txBody>
          <a:bodyPr>
            <a:normAutofit/>
          </a:bodyPr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200" b="1" dirty="0">
                <a:solidFill>
                  <a:srgbClr val="00B050"/>
                </a:solidFill>
                <a:cs typeface="B Nazanin" pitchFamily="2" charset="-78"/>
              </a:rPr>
              <a:t>      </a:t>
            </a:r>
            <a:r>
              <a:rPr lang="fa-IR" sz="3200" b="1" dirty="0">
                <a:solidFill>
                  <a:schemeClr val="bg1"/>
                </a:solidFill>
                <a:cs typeface="B Nazanin" pitchFamily="2" charset="-78"/>
              </a:rPr>
              <a:t>ارتباط شرط لزوم تدریس در فرایند آموزشی است . هیچ گو نه یادگیری صورت نخواهد گرفت مگر اینکه معلم با فرا گیرانش ارتباط مؤثر برقرار کند . اگر بین فرستنده و گیرنده پیام هماهنگی و وحدت نباشد بر قراری ارتباط به شکست منجر می شود.</a:t>
            </a:r>
            <a:r>
              <a:rPr lang="fa-IR" sz="2000" b="1" dirty="0">
                <a:solidFill>
                  <a:schemeClr val="bg1"/>
                </a:solidFill>
                <a:cs typeface="B Nazanin" pitchFamily="2" charset="-78"/>
              </a:rPr>
              <a:t> </a:t>
            </a:r>
            <a:endParaRPr lang="en-US" sz="20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6D4808B-F4AB-472A-B5B5-1E6FFE587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1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81700F45-B2DD-45FF-B1C5-ACCF4629B78F}" type="slidenum">
              <a:rPr lang="ar-SA" altLang="fa-IR" sz="105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19</a:t>
            </a:fld>
            <a:endParaRPr lang="en-US" altLang="fa-IR" sz="1050"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7718D2-784B-4A49-8C37-1DF313EF3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5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15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7A2BFD99-A07E-42F6-BBB9-8CFA2F0068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69775" y="624110"/>
            <a:ext cx="6533322" cy="1280890"/>
          </a:xfrm>
        </p:spPr>
        <p:txBody>
          <a:bodyPr>
            <a:normAutofit fontScale="90000"/>
          </a:bodyPr>
          <a:lstStyle/>
          <a:p>
            <a:pPr algn="ctr" rtl="1" eaLnBrk="1" hangingPunct="1">
              <a:defRPr/>
            </a:pPr>
            <a:r>
              <a:rPr lang="fa-IR" sz="7950" b="1" dirty="0">
                <a:solidFill>
                  <a:schemeClr val="tx1"/>
                </a:solidFill>
                <a:cs typeface="B Zar" panose="00000400000000000000" pitchFamily="2" charset="-78"/>
              </a:rPr>
              <a:t>فصل سوم</a:t>
            </a:r>
            <a:endParaRPr lang="en-US" sz="7950" b="1" dirty="0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2DD3CF87-6D0B-4A2E-883B-CD9A7C1DFB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905000"/>
            <a:ext cx="8037032" cy="4800600"/>
          </a:xfrm>
        </p:spPr>
        <p:txBody>
          <a:bodyPr>
            <a:normAutofit/>
          </a:bodyPr>
          <a:lstStyle/>
          <a:p>
            <a:pPr algn="ctr" rtl="1" eaLnBrk="1" hangingPunct="1">
              <a:buFont typeface="Wingdings" panose="05000000000000000000" pitchFamily="2" charset="2"/>
              <a:buNone/>
              <a:defRPr/>
            </a:pPr>
            <a:r>
              <a:rPr lang="fa-IR" sz="3600" b="1" dirty="0">
                <a:solidFill>
                  <a:srgbClr val="002060"/>
                </a:solidFill>
                <a:cs typeface="B Nazanin" pitchFamily="2" charset="-78"/>
              </a:rPr>
              <a:t>ارتباط و اثر آن در فرایند تدریس و یادگیری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endParaRPr lang="fa-IR" sz="2700" dirty="0">
              <a:solidFill>
                <a:srgbClr val="FFFF00"/>
              </a:solidFill>
              <a:cs typeface="B Nazanin" pitchFamily="2" charset="-78"/>
            </a:endParaRP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 sz="2800" b="1" dirty="0">
                <a:solidFill>
                  <a:schemeClr val="accent6">
                    <a:lumMod val="75000"/>
                  </a:schemeClr>
                </a:solidFill>
                <a:cs typeface="B Nazanin" pitchFamily="2" charset="-78"/>
              </a:rPr>
              <a:t>پس از مطالعه این فصل دانشجو باید بتواند مفاهیم زیر را تعریف ، توضیح و با مفاهیم مرتبط تحلیل کند.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 sz="2400" b="1" dirty="0">
                <a:solidFill>
                  <a:srgbClr val="C00000"/>
                </a:solidFill>
                <a:cs typeface="B Zar" panose="00000400000000000000" pitchFamily="2" charset="-78"/>
              </a:rPr>
              <a:t>ارتباط ، هدف ارتباط ، انواع ارتباط ، الگوی ارتباط و تأثیر ارتباط در فرایند تدریس و یادگیری</a:t>
            </a:r>
            <a:r>
              <a:rPr lang="fa-IR" sz="3200" b="1" dirty="0">
                <a:solidFill>
                  <a:srgbClr val="C00000"/>
                </a:solidFill>
                <a:cs typeface="B Zar" panose="00000400000000000000" pitchFamily="2" charset="-78"/>
              </a:rPr>
              <a:t>، </a:t>
            </a:r>
            <a:r>
              <a:rPr lang="fa-IR" sz="2400" b="1" dirty="0">
                <a:solidFill>
                  <a:srgbClr val="C00000"/>
                </a:solidFill>
                <a:cs typeface="B Zar" panose="00000400000000000000" pitchFamily="2" charset="-78"/>
              </a:rPr>
              <a:t>موانع ارتباطی</a:t>
            </a:r>
            <a:endParaRPr lang="en-US" sz="3200" b="1" dirty="0">
              <a:solidFill>
                <a:srgbClr val="C00000"/>
              </a:solidFill>
              <a:cs typeface="B Zar" panose="00000400000000000000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41C477-CBF3-449B-8531-093089CE8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1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FC0A24BD-A016-4E40-9A41-1D2D69378B7A}" type="slidenum">
              <a:rPr lang="ar-SA" altLang="fa-IR" sz="105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</a:t>
            </a:fld>
            <a:endParaRPr lang="en-US" altLang="fa-IR" sz="1050">
              <a:latin typeface="Arial" panose="020B0604020202020204" pitchFamily="34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33DC37-7874-4A7C-94CF-C5D7C2B91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9513" y="578788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5"/>
    </mc:Choice>
    <mc:Fallback>
      <p:transition spd="slow" advTm="5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10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517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81986757-3819-4A72-AD3A-CFBE056CC1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 eaLnBrk="1" hangingPunct="1">
              <a:defRPr/>
            </a:pPr>
            <a:r>
              <a:rPr lang="fa-IR" sz="4800" b="1" dirty="0">
                <a:solidFill>
                  <a:srgbClr val="66FF66"/>
                </a:solidFill>
                <a:cs typeface="B Nazanin" pitchFamily="2" charset="-78"/>
              </a:rPr>
              <a:t>لذا معلم باید :</a:t>
            </a:r>
            <a:endParaRPr lang="en-US" sz="4800" b="1" dirty="0">
              <a:solidFill>
                <a:srgbClr val="66FF66"/>
              </a:solidFill>
              <a:cs typeface="B Nazanin" pitchFamily="2" charset="-78"/>
            </a:endParaRP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91C3F24D-8295-4605-A06C-E27AB6B33B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85899" y="2078832"/>
            <a:ext cx="7393057" cy="3350419"/>
          </a:xfrm>
        </p:spPr>
        <p:txBody>
          <a:bodyPr>
            <a:noAutofit/>
          </a:bodyPr>
          <a:lstStyle/>
          <a:p>
            <a:pPr algn="r" rtl="1" eaLnBrk="1" hangingPunct="1">
              <a:buClr>
                <a:srgbClr val="FF0066"/>
              </a:buClr>
              <a:buSzPct val="80000"/>
              <a:buFont typeface="Wingdings" panose="05000000000000000000" pitchFamily="2" charset="2"/>
              <a:buChar char="×"/>
              <a:defRPr/>
            </a:pPr>
            <a:r>
              <a:rPr lang="fa-IR" sz="2800" b="1" dirty="0">
                <a:solidFill>
                  <a:srgbClr val="0070C0"/>
                </a:solidFill>
                <a:cs typeface="B Nazanin" pitchFamily="2" charset="-78"/>
              </a:rPr>
              <a:t>توان خود را به عنوان فرستنده پیام مورد ارزیابی قرار دهد.</a:t>
            </a:r>
          </a:p>
          <a:p>
            <a:pPr algn="r" rtl="1" eaLnBrk="1" hangingPunct="1">
              <a:buClr>
                <a:srgbClr val="FF0066"/>
              </a:buClr>
              <a:buSzPct val="80000"/>
              <a:buFont typeface="Wingdings" panose="05000000000000000000" pitchFamily="2" charset="2"/>
              <a:buChar char="×"/>
              <a:defRPr/>
            </a:pPr>
            <a:r>
              <a:rPr lang="fa-IR" sz="2800" b="1" dirty="0">
                <a:solidFill>
                  <a:srgbClr val="0070C0"/>
                </a:solidFill>
                <a:cs typeface="B Nazanin" pitchFamily="2" charset="-78"/>
              </a:rPr>
              <a:t>بر محتوای پیام تسلط داشته باشد.</a:t>
            </a:r>
          </a:p>
          <a:p>
            <a:pPr algn="r" rtl="1" eaLnBrk="1" hangingPunct="1">
              <a:buClr>
                <a:srgbClr val="FF0066"/>
              </a:buClr>
              <a:buSzPct val="80000"/>
              <a:buFont typeface="Wingdings" panose="05000000000000000000" pitchFamily="2" charset="2"/>
              <a:buChar char="×"/>
              <a:defRPr/>
            </a:pPr>
            <a:r>
              <a:rPr lang="fa-IR" sz="2800" b="1" dirty="0">
                <a:solidFill>
                  <a:srgbClr val="0070C0"/>
                </a:solidFill>
                <a:cs typeface="B Nazanin" pitchFamily="2" charset="-78"/>
              </a:rPr>
              <a:t>توانایی تبدیل مفاهیم ذهنی به نمادهای قابل درک داشته باشد.</a:t>
            </a:r>
          </a:p>
          <a:p>
            <a:pPr algn="r" rtl="1" eaLnBrk="1" hangingPunct="1">
              <a:buClr>
                <a:srgbClr val="FF0066"/>
              </a:buClr>
              <a:buSzPct val="80000"/>
              <a:buFont typeface="Wingdings" panose="05000000000000000000" pitchFamily="2" charset="2"/>
              <a:buChar char="×"/>
              <a:defRPr/>
            </a:pPr>
            <a:r>
              <a:rPr lang="fa-IR" sz="2800" b="1" dirty="0">
                <a:solidFill>
                  <a:srgbClr val="0070C0"/>
                </a:solidFill>
                <a:cs typeface="B Nazanin" pitchFamily="2" charset="-78"/>
              </a:rPr>
              <a:t>به واکنش شاگرد توجه داشته باشد.</a:t>
            </a:r>
          </a:p>
          <a:p>
            <a:pPr algn="r" rtl="1" eaLnBrk="1" hangingPunct="1">
              <a:buClr>
                <a:srgbClr val="FF0066"/>
              </a:buClr>
              <a:buSzPct val="80000"/>
              <a:buFont typeface="Wingdings" panose="05000000000000000000" pitchFamily="2" charset="2"/>
              <a:buChar char="×"/>
              <a:defRPr/>
            </a:pPr>
            <a:r>
              <a:rPr lang="fa-IR" sz="2800" b="1" dirty="0">
                <a:solidFill>
                  <a:srgbClr val="0070C0"/>
                </a:solidFill>
                <a:cs typeface="B Nazanin" pitchFamily="2" charset="-78"/>
              </a:rPr>
              <a:t>موانع ارتباط را بشناسد.</a:t>
            </a:r>
            <a:endParaRPr lang="en-US" sz="2800" b="1" dirty="0">
              <a:solidFill>
                <a:srgbClr val="0070C0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C8E5A98-34F7-4182-B03A-6E24DD23F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1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2305AFCF-5D2D-43EB-A05A-748FC462C721}" type="slidenum">
              <a:rPr lang="ar-SA" altLang="fa-IR" sz="105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20</a:t>
            </a:fld>
            <a:endParaRPr lang="en-US" altLang="fa-IR" sz="1050"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D13695-B6AF-4CEE-8F68-AE4256C1D9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06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25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4E80633E-4FF4-480E-B772-D7AF5E726C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 eaLnBrk="1" hangingPunct="1">
              <a:defRPr/>
            </a:pPr>
            <a:r>
              <a:rPr lang="fa-IR" sz="5400" b="1" dirty="0">
                <a:solidFill>
                  <a:schemeClr val="tx1"/>
                </a:solidFill>
                <a:cs typeface="B Nazanin" pitchFamily="2" charset="-78"/>
              </a:rPr>
              <a:t>ارتباط چیست؟</a:t>
            </a:r>
            <a:endParaRPr lang="en-US" sz="5400" b="1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4A5EFA38-F89A-4D4E-B0BC-456506E7C2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94352" y="1905000"/>
            <a:ext cx="7419561" cy="4358103"/>
          </a:xfrm>
        </p:spPr>
        <p:txBody>
          <a:bodyPr>
            <a:normAutofit/>
          </a:bodyPr>
          <a:lstStyle/>
          <a:p>
            <a:pPr algn="justLow" rtl="1" eaLnBrk="1" hangingPunct="1">
              <a:buFont typeface="Wingdings" panose="05000000000000000000" pitchFamily="2" charset="2"/>
              <a:buBlip>
                <a:blip r:embed="rId4"/>
              </a:buBlip>
              <a:defRPr/>
            </a:pPr>
            <a:r>
              <a:rPr lang="fa-IR" sz="2700" b="1" dirty="0">
                <a:solidFill>
                  <a:srgbClr val="C00000"/>
                </a:solidFill>
                <a:cs typeface="B Nazanin" pitchFamily="2" charset="-78"/>
              </a:rPr>
              <a:t>در فرایند آموزشی ، ارتباط عبارت است از برقراری رابطه بین دو فرد ، دوموضوع ، دو اندیشه و یا بیشتر و به عبارت بهتر تفاهم و اشتراک فکر و اندیشه بین معلم و فراگیر یا فراگیران.</a:t>
            </a:r>
          </a:p>
          <a:p>
            <a:pPr algn="justLow" rtl="1" eaLnBrk="1" hangingPunct="1">
              <a:buFont typeface="Wingdings" panose="05000000000000000000" pitchFamily="2" charset="2"/>
              <a:buBlip>
                <a:blip r:embed="rId4"/>
              </a:buBlip>
              <a:defRPr/>
            </a:pPr>
            <a:r>
              <a:rPr lang="fa-IR" sz="2700" b="1" dirty="0">
                <a:solidFill>
                  <a:srgbClr val="C00000"/>
                </a:solidFill>
                <a:cs typeface="B Nazanin" pitchFamily="2" charset="-78"/>
              </a:rPr>
              <a:t>در فرایند تدریس : ارتباط عبارت است ازفرایند  انتقال پیام از فرستنده (معلم) به گیرنده (فراگیر ) مشروط بر آنکه محتوای پیام مورد نظر فرستنده به گیرنده پیام منتقل شود و بالعکس</a:t>
            </a:r>
            <a:r>
              <a:rPr lang="fa-IR" sz="2700" dirty="0">
                <a:solidFill>
                  <a:srgbClr val="00FFFF"/>
                </a:solidFill>
                <a:cs typeface="B Nazanin" pitchFamily="2" charset="-78"/>
              </a:rPr>
              <a:t>. </a:t>
            </a:r>
            <a:endParaRPr lang="en-US" sz="2700" dirty="0">
              <a:solidFill>
                <a:srgbClr val="00FFFF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725AC5E-7EF0-4BCB-BC36-AD6DD7BBD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1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6EBDEC0B-E544-447C-84E7-8797AA36C86E}" type="slidenum">
              <a:rPr lang="ar-SA" altLang="fa-IR" sz="105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</a:t>
            </a:fld>
            <a:endParaRPr lang="en-US" altLang="fa-IR" sz="1050">
              <a:latin typeface="Arial" panose="020B0604020202020204" pitchFamily="34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95EB02-D64B-4BCE-8616-2D5F3B8AA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1"/>
    </mc:Choice>
    <mc:Fallback>
      <p:transition spd="slow" advTm="1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74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6194" grpId="0"/>
      <p:bldP spid="13619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Rectangle 3">
            <a:extLst>
              <a:ext uri="{FF2B5EF4-FFF2-40B4-BE49-F238E27FC236}">
                <a16:creationId xmlns:a16="http://schemas.microsoft.com/office/drawing/2014/main" id="{EA5E801C-6D64-4EF2-9033-7268A72F5BB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8463" y="1152908"/>
            <a:ext cx="8540007" cy="6659217"/>
          </a:xfrm>
        </p:spPr>
        <p:txBody>
          <a:bodyPr>
            <a:normAutofit/>
          </a:bodyPr>
          <a:lstStyle/>
          <a:p>
            <a:pPr marL="0" indent="0" algn="justLow" rtl="1" eaLnBrk="1" hangingPunct="1">
              <a:lnSpc>
                <a:spcPct val="90000"/>
              </a:lnSpc>
              <a:buNone/>
              <a:defRPr/>
            </a:pPr>
            <a:r>
              <a:rPr lang="fa-IR" sz="3200" b="1" dirty="0">
                <a:solidFill>
                  <a:schemeClr val="tx1"/>
                </a:solidFill>
                <a:cs typeface="B Nazanin" pitchFamily="2" charset="-78"/>
              </a:rPr>
              <a:t>ارتباط عبارت است از فرا یند انتقال و تبادل افکار  ، اندیشه ها  ، احساسات وعقاید دو فرد یا بیشتر با استفاده از علائم و نمادهای مناسب به منظور تأثیر، کنترل و هدایت یکدیگر. </a:t>
            </a:r>
          </a:p>
          <a:p>
            <a:pPr marL="0" indent="0" algn="justLow" rtl="1" eaLnBrk="1" hangingPunct="1">
              <a:lnSpc>
                <a:spcPct val="90000"/>
              </a:lnSpc>
              <a:buNone/>
              <a:defRPr/>
            </a:pPr>
            <a:endParaRPr lang="en-GB" sz="3200" b="1" dirty="0">
              <a:solidFill>
                <a:schemeClr val="tx1"/>
              </a:solidFill>
              <a:cs typeface="B Nazanin" pitchFamily="2" charset="-78"/>
            </a:endParaRPr>
          </a:p>
          <a:p>
            <a:pPr marL="0" indent="0" algn="justLow" rtl="1" eaLnBrk="1" hangingPunct="1">
              <a:lnSpc>
                <a:spcPct val="90000"/>
              </a:lnSpc>
              <a:buNone/>
              <a:defRPr/>
            </a:pPr>
            <a:r>
              <a:rPr lang="fa-IR" sz="3200" b="1" dirty="0">
                <a:solidFill>
                  <a:schemeClr val="tx1"/>
                </a:solidFill>
                <a:cs typeface="B Nazanin" pitchFamily="2" charset="-78"/>
              </a:rPr>
              <a:t> </a:t>
            </a:r>
            <a:r>
              <a:rPr lang="fa-IR" sz="3600" b="1" dirty="0">
                <a:solidFill>
                  <a:srgbClr val="00B050"/>
                </a:solidFill>
                <a:cs typeface="B Nazanin" pitchFamily="2" charset="-78"/>
              </a:rPr>
              <a:t>بر اساس این تعریف:</a:t>
            </a:r>
          </a:p>
          <a:p>
            <a:pPr algn="justLow" rtl="1">
              <a:lnSpc>
                <a:spcPct val="90000"/>
              </a:lnSpc>
              <a:defRPr/>
            </a:pPr>
            <a:r>
              <a:rPr lang="fa-IR" sz="3600" b="1" dirty="0">
                <a:solidFill>
                  <a:srgbClr val="FF0000"/>
                </a:solidFill>
                <a:cs typeface="B Nazanin" pitchFamily="2" charset="-78"/>
              </a:rPr>
              <a:t> ارتباط انتقال اندیشه ها و افکار و احساسات و ....</a:t>
            </a:r>
          </a:p>
          <a:p>
            <a:pPr algn="justLow" rtl="1">
              <a:lnSpc>
                <a:spcPct val="90000"/>
              </a:lnSpc>
              <a:defRPr/>
            </a:pPr>
            <a:r>
              <a:rPr lang="fa-IR" sz="3600" b="1" dirty="0">
                <a:solidFill>
                  <a:srgbClr val="FF0000"/>
                </a:solidFill>
                <a:cs typeface="B Nazanin" pitchFamily="2" charset="-78"/>
              </a:rPr>
              <a:t> در ارتباط علایم ونماد ها مورد توجه است پس شناخت نمادهای هر جامعه ضروری است.</a:t>
            </a:r>
          </a:p>
          <a:p>
            <a:pPr algn="justLow" rtl="1">
              <a:lnSpc>
                <a:spcPct val="90000"/>
              </a:lnSpc>
              <a:defRPr/>
            </a:pPr>
            <a:r>
              <a:rPr lang="fa-IR" sz="3600" b="1" dirty="0">
                <a:solidFill>
                  <a:srgbClr val="FF0000"/>
                </a:solidFill>
                <a:cs typeface="B Nazanin" pitchFamily="2" charset="-78"/>
              </a:rPr>
              <a:t> در ارتباط باید تاثیر وکنترل و هدایت باشد.</a:t>
            </a:r>
            <a:endParaRPr lang="en-GB" sz="3600" b="1" dirty="0">
              <a:solidFill>
                <a:srgbClr val="FF0000"/>
              </a:solidFill>
              <a:cs typeface="B Nazanin" pitchFamily="2" charset="-78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5BBDFCA-21E3-4267-B4B4-C314E60D9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1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4BD66C62-548D-4F89-9033-1A4A1DD6CFBB}" type="slidenum">
              <a:rPr lang="ar-SA" altLang="fa-IR" sz="105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</a:t>
            </a:fld>
            <a:endParaRPr lang="en-US" altLang="fa-IR" sz="1050">
              <a:latin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AB4C34-5DBF-4B18-B6EA-24A50EA35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7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7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7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95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721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98C87D2D-F24B-4EEC-A4D4-12FBE6026B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rtl="1" eaLnBrk="1" hangingPunct="1">
              <a:defRPr/>
            </a:pPr>
            <a:r>
              <a:rPr lang="fa-IR" sz="4950" b="1" dirty="0">
                <a:solidFill>
                  <a:schemeClr val="tx1"/>
                </a:solidFill>
                <a:cs typeface="B Nazanin" pitchFamily="2" charset="-78"/>
              </a:rPr>
              <a:t>هدف و روش ارتباط</a:t>
            </a:r>
            <a:r>
              <a:rPr lang="fa-IR" b="1" dirty="0">
                <a:solidFill>
                  <a:schemeClr val="tx1"/>
                </a:solidFill>
                <a:cs typeface="B Nazanin" pitchFamily="2" charset="-78"/>
              </a:rPr>
              <a:t>  </a:t>
            </a:r>
            <a:endParaRPr lang="en-US" b="1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B22CBD66-A43A-4FD7-99C2-27A580556D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5774" y="1643270"/>
            <a:ext cx="8852451" cy="5022573"/>
          </a:xfrm>
        </p:spPr>
        <p:txBody>
          <a:bodyPr>
            <a:noAutofit/>
          </a:bodyPr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 b="1" dirty="0">
                <a:solidFill>
                  <a:srgbClr val="002060"/>
                </a:solidFill>
                <a:cs typeface="B Nazanin" pitchFamily="2" charset="-78"/>
              </a:rPr>
              <a:t>ا گرچه تفکیک هدف و روش ارتباط در  بسیاری از مواقع مشکل است اما می توان گفت که عامل مهم در تعین روش برقراری ارتباط «هدفی» است که به وسیلة فرستنده پیام دنبال می شود. 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 b="1" dirty="0">
                <a:solidFill>
                  <a:srgbClr val="002060"/>
                </a:solidFill>
                <a:cs typeface="B Nazanin" pitchFamily="2" charset="-78"/>
              </a:rPr>
              <a:t>یک پیام بخودی خود دارای هیچگونه هدفی نیست هدف پیام ، بستگی مستقیم به شرایط فرستنده و گیرنده پیام دارد .</a:t>
            </a:r>
            <a:endParaRPr lang="en-US" sz="3600" b="1" dirty="0">
              <a:solidFill>
                <a:srgbClr val="002060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F9199BA-3192-4BF8-9FB0-638CE8B96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1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E8AF9E2C-9E39-41FA-B9BC-FCD5067D2BC2}" type="slidenum">
              <a:rPr lang="ar-SA" altLang="fa-IR" sz="105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5</a:t>
            </a:fld>
            <a:endParaRPr lang="en-US" altLang="fa-IR" sz="1050">
              <a:latin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C9B326-7DE4-4FA5-BA14-F0F36E8AC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2522" y="592909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8242" grpId="0"/>
      <p:bldP spid="13824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>
            <a:extLst>
              <a:ext uri="{FF2B5EF4-FFF2-40B4-BE49-F238E27FC236}">
                <a16:creationId xmlns:a16="http://schemas.microsoft.com/office/drawing/2014/main" id="{EEA882FD-BC15-4C3C-B6BC-F4264549B8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783" y="1152909"/>
            <a:ext cx="8945217" cy="3737144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Blip>
                <a:blip r:embed="rId4"/>
              </a:buBlip>
              <a:defRPr/>
            </a:pPr>
            <a:r>
              <a:rPr lang="fa-IR" sz="3200" b="1" dirty="0">
                <a:solidFill>
                  <a:srgbClr val="002060"/>
                </a:solidFill>
                <a:cs typeface="B Nazanin" pitchFamily="2" charset="-78"/>
              </a:rPr>
              <a:t>ارسطو هدف ارتباط را جستجوی یک راه و روش با استفاده از امکانات موجود برای ترغیب افکار و عقاید می داند  .</a:t>
            </a:r>
          </a:p>
          <a:p>
            <a:pPr algn="justLow" rtl="1" eaLnBrk="1" hangingPunct="1">
              <a:buFont typeface="Wingdings" panose="05000000000000000000" pitchFamily="2" charset="2"/>
              <a:buBlip>
                <a:blip r:embed="rId4"/>
              </a:buBlip>
              <a:defRPr/>
            </a:pPr>
            <a:r>
              <a:rPr lang="fa-IR" sz="3200" b="1" dirty="0">
                <a:solidFill>
                  <a:srgbClr val="002060"/>
                </a:solidFill>
                <a:cs typeface="B Nazanin" pitchFamily="2" charset="-78"/>
              </a:rPr>
              <a:t>میلر هدف ارتباط را بیشتر گسترش دامنه انگیزه های پاداش بخش ، برای گیرندگان پیام ذکر می کند.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endParaRPr lang="en-US" sz="3000" dirty="0">
              <a:solidFill>
                <a:srgbClr val="FFFF00"/>
              </a:solidFill>
              <a:cs typeface="B Nazanin" pitchFamily="2" charset="-78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F602875-FCAE-4995-A48D-B202DEA67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1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71DE3BC8-C88A-4C44-BAA4-B14ABDE8C784}" type="slidenum">
              <a:rPr lang="ar-SA" altLang="fa-IR" sz="105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6</a:t>
            </a:fld>
            <a:endParaRPr lang="en-US" altLang="fa-IR" sz="1050">
              <a:latin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56669B-5C0E-44BE-91A0-65D594206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5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13ECCD4D-EEE9-4759-B2DB-B70F5A7D86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 eaLnBrk="1" hangingPunct="1">
              <a:defRPr/>
            </a:pPr>
            <a:r>
              <a:rPr lang="fa-IR" sz="5400" b="1" dirty="0">
                <a:solidFill>
                  <a:srgbClr val="002060"/>
                </a:solidFill>
                <a:cs typeface="B Nazanin" pitchFamily="2" charset="-78"/>
              </a:rPr>
              <a:t>انواع روشهای ارتباطی :</a:t>
            </a:r>
            <a:endParaRPr lang="en-US" sz="5400" b="1" dirty="0">
              <a:solidFill>
                <a:srgbClr val="002060"/>
              </a:solidFill>
              <a:cs typeface="B Nazanin" pitchFamily="2" charset="-78"/>
            </a:endParaRPr>
          </a:p>
        </p:txBody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51C62C9D-2EF4-4E4B-A662-90934F34E6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1228" y="1905000"/>
            <a:ext cx="8176591" cy="4514850"/>
          </a:xfrm>
        </p:spPr>
        <p:txBody>
          <a:bodyPr>
            <a:noAutofit/>
          </a:bodyPr>
          <a:lstStyle/>
          <a:p>
            <a:pPr algn="r" rtl="1" eaLnBrk="1" hangingPunct="1">
              <a:buClr>
                <a:srgbClr val="FF99FF"/>
              </a:buClr>
              <a:buSzPct val="80000"/>
              <a:buFont typeface="Wingdings" panose="05000000000000000000" pitchFamily="2" charset="2"/>
              <a:buChar char=""/>
              <a:defRPr/>
            </a:pPr>
            <a:r>
              <a:rPr lang="fa-IR" sz="4000" b="1" dirty="0">
                <a:solidFill>
                  <a:srgbClr val="00B050"/>
                </a:solidFill>
                <a:cs typeface="B Nazanin" pitchFamily="2" charset="-78"/>
              </a:rPr>
              <a:t> ارتباط ارادی و ارتباط غیر ارادی.</a:t>
            </a:r>
          </a:p>
          <a:p>
            <a:pPr algn="r" rtl="1" eaLnBrk="1" hangingPunct="1">
              <a:buClr>
                <a:srgbClr val="FF99FF"/>
              </a:buClr>
              <a:buSzPct val="80000"/>
              <a:buFont typeface="Wingdings" panose="05000000000000000000" pitchFamily="2" charset="2"/>
              <a:buChar char=""/>
              <a:defRPr/>
            </a:pPr>
            <a:r>
              <a:rPr lang="fa-IR" sz="4000" b="1" dirty="0">
                <a:solidFill>
                  <a:srgbClr val="00B050"/>
                </a:solidFill>
                <a:cs typeface="B Nazanin" pitchFamily="2" charset="-78"/>
              </a:rPr>
              <a:t> ارتباط رسمی و ارتباط غیر رسمی. </a:t>
            </a:r>
          </a:p>
          <a:p>
            <a:pPr algn="r" rtl="1" eaLnBrk="1" hangingPunct="1">
              <a:buClr>
                <a:srgbClr val="FF99FF"/>
              </a:buClr>
              <a:buSzPct val="80000"/>
              <a:buFont typeface="Wingdings" panose="05000000000000000000" pitchFamily="2" charset="2"/>
              <a:buChar char=""/>
              <a:defRPr/>
            </a:pPr>
            <a:r>
              <a:rPr lang="fa-IR" sz="4000" b="1" dirty="0">
                <a:solidFill>
                  <a:srgbClr val="00B050"/>
                </a:solidFill>
                <a:cs typeface="B Nazanin" pitchFamily="2" charset="-78"/>
              </a:rPr>
              <a:t> ارتباط کلامی و ارتباط غیر کلامی. </a:t>
            </a:r>
          </a:p>
          <a:p>
            <a:pPr algn="r" rtl="1" eaLnBrk="1" hangingPunct="1">
              <a:buClr>
                <a:srgbClr val="FF99FF"/>
              </a:buClr>
              <a:buSzPct val="80000"/>
              <a:buFont typeface="Wingdings" panose="05000000000000000000" pitchFamily="2" charset="2"/>
              <a:buChar char=""/>
              <a:defRPr/>
            </a:pPr>
            <a:r>
              <a:rPr lang="fa-IR" sz="4000" b="1" dirty="0">
                <a:solidFill>
                  <a:srgbClr val="00B050"/>
                </a:solidFill>
                <a:cs typeface="B Nazanin" pitchFamily="2" charset="-78"/>
              </a:rPr>
              <a:t> ارتباط مستقیم و ارتباط غیر مستقیم.</a:t>
            </a:r>
          </a:p>
          <a:p>
            <a:pPr algn="r" rtl="1" eaLnBrk="1" hangingPunct="1">
              <a:buClr>
                <a:srgbClr val="FF99FF"/>
              </a:buClr>
              <a:buSzPct val="80000"/>
              <a:buFont typeface="Wingdings" panose="05000000000000000000" pitchFamily="2" charset="2"/>
              <a:buChar char=""/>
              <a:defRPr/>
            </a:pPr>
            <a:r>
              <a:rPr lang="fa-IR" sz="4000" b="1" dirty="0">
                <a:solidFill>
                  <a:srgbClr val="00B050"/>
                </a:solidFill>
                <a:cs typeface="B Nazanin" pitchFamily="2" charset="-78"/>
              </a:rPr>
              <a:t> ارتباط فردی و ارتباط جمعی. </a:t>
            </a:r>
          </a:p>
          <a:p>
            <a:pPr algn="r" rtl="1" eaLnBrk="1" hangingPunct="1">
              <a:buClr>
                <a:srgbClr val="FF99FF"/>
              </a:buClr>
              <a:buSzPct val="80000"/>
              <a:buFont typeface="Wingdings" panose="05000000000000000000" pitchFamily="2" charset="2"/>
              <a:buChar char=""/>
              <a:defRPr/>
            </a:pPr>
            <a:r>
              <a:rPr lang="fa-IR" sz="4000" b="1" dirty="0">
                <a:solidFill>
                  <a:srgbClr val="00B050"/>
                </a:solidFill>
                <a:cs typeface="B Nazanin" pitchFamily="2" charset="-78"/>
              </a:rPr>
              <a:t> ارتباط یک طرفه و ارتباط دوطرفه. </a:t>
            </a:r>
            <a:endParaRPr lang="en-US" sz="4000" b="1" dirty="0">
              <a:solidFill>
                <a:srgbClr val="00B050"/>
              </a:solidFill>
              <a:cs typeface="B Nazanin" pitchFamily="2" charset="-7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9966DF1-CFE2-4235-BA0F-515AB3F9E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1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89881AE6-F6A4-4601-9ACD-D2DC41B36B64}" type="slidenum">
              <a:rPr lang="ar-SA" altLang="fa-IR" sz="105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7</a:t>
            </a:fld>
            <a:endParaRPr lang="en-US" altLang="fa-IR" sz="1050">
              <a:latin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932FED-4E07-466D-AFB4-FC727F254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0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0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0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40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2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0290" grpId="0"/>
      <p:bldP spid="14029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Rectangle 3">
            <a:extLst>
              <a:ext uri="{FF2B5EF4-FFF2-40B4-BE49-F238E27FC236}">
                <a16:creationId xmlns:a16="http://schemas.microsoft.com/office/drawing/2014/main" id="{1DA0D5A8-9197-4D57-B733-7931B627D2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5774" y="1007165"/>
            <a:ext cx="8905461" cy="5247861"/>
          </a:xfrm>
        </p:spPr>
        <p:txBody>
          <a:bodyPr>
            <a:normAutofit lnSpcReduction="10000"/>
          </a:bodyPr>
          <a:lstStyle/>
          <a:p>
            <a:pPr algn="justLow" rtl="1" eaLnBrk="1" hangingPunct="1">
              <a:buSzPct val="85000"/>
              <a:buFont typeface="Wingdings" panose="05000000000000000000" pitchFamily="2" charset="2"/>
              <a:buBlip>
                <a:blip r:embed="rId4"/>
              </a:buBlip>
              <a:defRPr/>
            </a:pPr>
            <a:r>
              <a:rPr lang="fa-IR" sz="4300" b="1" dirty="0">
                <a:solidFill>
                  <a:srgbClr val="C00000"/>
                </a:solidFill>
                <a:cs typeface="B Nazanin" pitchFamily="2" charset="-78"/>
              </a:rPr>
              <a:t>ارتباط ارادی وارتباط غیر ارادی :</a:t>
            </a:r>
            <a:r>
              <a:rPr lang="fa-IR" sz="3000" b="1" dirty="0">
                <a:solidFill>
                  <a:srgbClr val="C00000"/>
                </a:solidFill>
                <a:cs typeface="B Nazanin" pitchFamily="2" charset="-78"/>
              </a:rPr>
              <a:t> </a:t>
            </a:r>
            <a:r>
              <a:rPr lang="fa-IR" sz="3600" b="1" dirty="0">
                <a:solidFill>
                  <a:srgbClr val="0070C0"/>
                </a:solidFill>
                <a:cs typeface="B Nazanin" pitchFamily="2" charset="-78"/>
              </a:rPr>
              <a:t>اگر ارتباطی با طرح و برنامه ریزی قبلی و حساب شده باشد ، آنرا ارتباط ارادی گویند ، واگر بدون طرح و برنامه ریزی قبلی باشد ، ارتباط غیر ارادی نامند .</a:t>
            </a:r>
          </a:p>
          <a:p>
            <a:pPr algn="justLow" rtl="1" eaLnBrk="1" hangingPunct="1">
              <a:buSzPct val="85000"/>
              <a:buFont typeface="Wingdings" panose="05000000000000000000" pitchFamily="2" charset="2"/>
              <a:buBlip>
                <a:blip r:embed="rId4"/>
              </a:buBlip>
              <a:defRPr/>
            </a:pPr>
            <a:r>
              <a:rPr lang="fa-IR" sz="4300" b="1" dirty="0">
                <a:solidFill>
                  <a:srgbClr val="C00000"/>
                </a:solidFill>
                <a:cs typeface="B Nazanin" pitchFamily="2" charset="-78"/>
              </a:rPr>
              <a:t>ارتباط رسمی و ارتباط غیر رسمی </a:t>
            </a:r>
            <a:r>
              <a:rPr lang="fa-IR" sz="3500" b="1" dirty="0">
                <a:solidFill>
                  <a:srgbClr val="C00000"/>
                </a:solidFill>
                <a:cs typeface="B Nazanin" pitchFamily="2" charset="-78"/>
              </a:rPr>
              <a:t>:</a:t>
            </a:r>
            <a:r>
              <a:rPr lang="fa-IR" sz="2600" b="1" dirty="0">
                <a:solidFill>
                  <a:srgbClr val="C00000"/>
                </a:solidFill>
                <a:cs typeface="B Nazanin" pitchFamily="2" charset="-78"/>
              </a:rPr>
              <a:t> </a:t>
            </a:r>
            <a:r>
              <a:rPr lang="fa-IR" sz="3600" b="1" dirty="0">
                <a:solidFill>
                  <a:srgbClr val="0070C0"/>
                </a:solidFill>
                <a:cs typeface="B Nazanin" pitchFamily="2" charset="-78"/>
              </a:rPr>
              <a:t>ارتباط رسمی آن دسته از انواع روشهای  ارتباطی است که در سطح وسیعی و در محیطهای  رسمی صورت می گیرد و ارتباط غیر رسمی ارتباطی است که بین دو گروه  بطور عادی وغیر رسمی اتفاق می افتد .</a:t>
            </a:r>
            <a:endParaRPr lang="en-US" sz="3600" b="1" dirty="0">
              <a:solidFill>
                <a:srgbClr val="0070C0"/>
              </a:solidFill>
              <a:cs typeface="B Nazanin" pitchFamily="2" charset="-78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04E5F73-3D4D-47A2-95C5-A21E3C5B7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1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0929C7AA-84A4-43B5-8FEF-A2F213C87CD2}" type="slidenum">
              <a:rPr lang="ar-SA" altLang="fa-IR" sz="105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8</a:t>
            </a:fld>
            <a:endParaRPr lang="en-US" altLang="fa-IR" sz="1050">
              <a:latin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38B7B4-F02D-45C8-AEB7-AEED6DA66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5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131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Rectangle 3">
            <a:extLst>
              <a:ext uri="{FF2B5EF4-FFF2-40B4-BE49-F238E27FC236}">
                <a16:creationId xmlns:a16="http://schemas.microsoft.com/office/drawing/2014/main" id="{89BFB20C-49AE-4BDC-AB18-D334B4E0DC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5530" y="530087"/>
            <a:ext cx="8733183" cy="5963478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Blip>
                <a:blip r:embed="rId4"/>
              </a:buBlip>
              <a:defRPr/>
            </a:pPr>
            <a:r>
              <a:rPr lang="fa-IR" sz="3200" b="1" dirty="0">
                <a:solidFill>
                  <a:srgbClr val="C00000"/>
                </a:solidFill>
                <a:cs typeface="B Nazanin" pitchFamily="2" charset="-78"/>
              </a:rPr>
              <a:t>ارتباط کلامی و ارتباط غیر کلامی :</a:t>
            </a:r>
            <a:r>
              <a:rPr lang="fa-IR" sz="2000" b="1" dirty="0">
                <a:solidFill>
                  <a:srgbClr val="C00000"/>
                </a:solidFill>
                <a:cs typeface="B Nazanin" pitchFamily="2" charset="-78"/>
              </a:rPr>
              <a:t> </a:t>
            </a:r>
          </a:p>
          <a:p>
            <a:pPr marL="0" indent="0" algn="justLow" rtl="1" eaLnBrk="1" hangingPunct="1">
              <a:buNone/>
              <a:defRPr/>
            </a:pPr>
            <a:r>
              <a:rPr lang="fa-IR" sz="2700" b="1" dirty="0">
                <a:solidFill>
                  <a:srgbClr val="0070C0"/>
                </a:solidFill>
                <a:cs typeface="B Nazanin" pitchFamily="2" charset="-78"/>
              </a:rPr>
              <a:t> وقتی که در جریان ارتباط پیام ها بصورت رمزهای کلامی انتقال یابد آنرا ارتباط کلامی  و زمانی که پیام بصورت غیر کلامی ( حرکات دست ، چشم ، رنگ ، صدا  ) باشد ارتباط غیر کلامی است .</a:t>
            </a:r>
          </a:p>
          <a:p>
            <a:pPr algn="justLow" rtl="1" eaLnBrk="1" hangingPunct="1">
              <a:buFont typeface="Wingdings" panose="05000000000000000000" pitchFamily="2" charset="2"/>
              <a:buBlip>
                <a:blip r:embed="rId4"/>
              </a:buBlip>
              <a:defRPr/>
            </a:pPr>
            <a:r>
              <a:rPr lang="fa-IR" sz="3200" b="1" dirty="0">
                <a:solidFill>
                  <a:srgbClr val="C00000"/>
                </a:solidFill>
                <a:cs typeface="B Nazanin" pitchFamily="2" charset="-78"/>
              </a:rPr>
              <a:t>ارتباط مستقیم و غیر مستقیم :</a:t>
            </a:r>
            <a:r>
              <a:rPr lang="fa-IR" sz="2000" b="1" dirty="0">
                <a:solidFill>
                  <a:srgbClr val="C00000"/>
                </a:solidFill>
                <a:cs typeface="B Nazanin" pitchFamily="2" charset="-78"/>
              </a:rPr>
              <a:t> </a:t>
            </a:r>
          </a:p>
          <a:p>
            <a:pPr marL="0" indent="0" algn="justLow" rtl="1" eaLnBrk="1" hangingPunct="1">
              <a:buNone/>
              <a:defRPr/>
            </a:pPr>
            <a:r>
              <a:rPr lang="fa-IR" sz="2700" b="1" dirty="0">
                <a:solidFill>
                  <a:srgbClr val="0070C0"/>
                </a:solidFill>
                <a:cs typeface="B Nazanin" pitchFamily="2" charset="-78"/>
              </a:rPr>
              <a:t>ارتباط مستقیم ارتباطی است که بدون واسطه بین شخص فرستنده و گیرنده پیام ایجاد می شود ، اما ارتباط غیر مستقیم چهره به چهره نیست و جنبه شخصی ندارد و چندین واسطه در بین آنها وجود دارد .</a:t>
            </a:r>
            <a:endParaRPr lang="en-US" sz="2700" b="1" dirty="0">
              <a:solidFill>
                <a:srgbClr val="0070C0"/>
              </a:solidFill>
              <a:cs typeface="B Nazanin" pitchFamily="2" charset="-78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2FE294B-B759-4BE6-885C-F8F0D2999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1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5F2AA2DC-7E34-46A7-998B-9DA37D9D36A0}" type="slidenum">
              <a:rPr lang="ar-SA" altLang="fa-IR" sz="105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9</a:t>
            </a:fld>
            <a:endParaRPr lang="en-US" altLang="fa-IR" sz="1050"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371ED4-C600-4A3E-B973-100A8BB90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8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364</TotalTime>
  <Words>1255</Words>
  <Application>Microsoft Office PowerPoint</Application>
  <PresentationFormat>On-screen Show (4:3)</PresentationFormat>
  <Paragraphs>97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Century Gothic</vt:lpstr>
      <vt:lpstr>Wingdings</vt:lpstr>
      <vt:lpstr>Wingdings 3</vt:lpstr>
      <vt:lpstr>Wisp</vt:lpstr>
      <vt:lpstr>به نام خدا   دانشگاه فرهنگیان استان آذربایجانغربی  درس: اصول و روش های تدریس</vt:lpstr>
      <vt:lpstr>فصل سوم</vt:lpstr>
      <vt:lpstr>ارتباط چیست؟</vt:lpstr>
      <vt:lpstr>PowerPoint Presentation</vt:lpstr>
      <vt:lpstr>هدف و روش ارتباط  </vt:lpstr>
      <vt:lpstr>PowerPoint Presentation</vt:lpstr>
      <vt:lpstr>انواع روشهای ارتباطی :</vt:lpstr>
      <vt:lpstr>PowerPoint Presentation</vt:lpstr>
      <vt:lpstr>PowerPoint Presentation</vt:lpstr>
      <vt:lpstr>PowerPoint Presentation</vt:lpstr>
      <vt:lpstr>PowerPoint Presentation</vt:lpstr>
      <vt:lpstr>تجزیه و تحلیل فرایند ارتباط :</vt:lpstr>
      <vt:lpstr>PowerPoint Presentation</vt:lpstr>
      <vt:lpstr> موانع ارتباط :  به هر عامل اخلال کننده ای که مانع برقراری ارتباط مطلوب شود موانع ارتباط گفته می شود که شامل :</vt:lpstr>
      <vt:lpstr>PowerPoint Presentation</vt:lpstr>
      <vt:lpstr>PowerPoint Presentation</vt:lpstr>
      <vt:lpstr>PowerPoint Presentation</vt:lpstr>
      <vt:lpstr>PowerPoint Presentation</vt:lpstr>
      <vt:lpstr>تاًثیرارتباط در فرایند تدریس و یادگیرَی </vt:lpstr>
      <vt:lpstr>لذا معلم باید 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به نام خدا   دانشگاه فرهنگیان استان آذربایجانغربی  درس: اصول و روش های تدریس</dc:title>
  <dc:creator>madad138318@outlook.com</dc:creator>
  <cp:lastModifiedBy>madad138318@outlook.com</cp:lastModifiedBy>
  <cp:revision>8</cp:revision>
  <dcterms:created xsi:type="dcterms:W3CDTF">2020-05-05T09:50:14Z</dcterms:created>
  <dcterms:modified xsi:type="dcterms:W3CDTF">2020-05-05T15:54:54Z</dcterms:modified>
</cp:coreProperties>
</file>