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08" r:id="rId2"/>
    <p:sldId id="350" r:id="rId3"/>
    <p:sldId id="351" r:id="rId4"/>
    <p:sldId id="352" r:id="rId5"/>
    <p:sldId id="353" r:id="rId6"/>
    <p:sldId id="354" r:id="rId7"/>
    <p:sldId id="355" r:id="rId8"/>
    <p:sldId id="357" r:id="rId9"/>
    <p:sldId id="358" r:id="rId10"/>
    <p:sldId id="360" r:id="rId11"/>
    <p:sldId id="361" r:id="rId12"/>
    <p:sldId id="362" r:id="rId13"/>
    <p:sldId id="363" r:id="rId14"/>
    <p:sldId id="364" r:id="rId15"/>
    <p:sldId id="365" r:id="rId16"/>
    <p:sldId id="366" r:id="rId17"/>
    <p:sldId id="367" r:id="rId18"/>
    <p:sldId id="368" r:id="rId19"/>
    <p:sldId id="370" r:id="rId20"/>
    <p:sldId id="371" r:id="rId21"/>
    <p:sldId id="372" r:id="rId22"/>
    <p:sldId id="373" r:id="rId23"/>
    <p:sldId id="374" r:id="rId24"/>
    <p:sldId id="380" r:id="rId25"/>
    <p:sldId id="381" r:id="rId26"/>
    <p:sldId id="382" r:id="rId27"/>
    <p:sldId id="383" r:id="rId28"/>
    <p:sldId id="384" r:id="rId29"/>
    <p:sldId id="385" r:id="rId30"/>
    <p:sldId id="386" r:id="rId31"/>
    <p:sldId id="387" r:id="rId32"/>
    <p:sldId id="388" r:id="rId33"/>
    <p:sldId id="389" r:id="rId34"/>
    <p:sldId id="390" r:id="rId35"/>
    <p:sldId id="391" r:id="rId36"/>
    <p:sldId id="392" r:id="rId37"/>
    <p:sldId id="393" r:id="rId38"/>
    <p:sldId id="394" r:id="rId39"/>
    <p:sldId id="395" r:id="rId40"/>
    <p:sldId id="396" r:id="rId41"/>
    <p:sldId id="397" r:id="rId42"/>
    <p:sldId id="398" r:id="rId43"/>
    <p:sldId id="399" r:id="rId44"/>
    <p:sldId id="400" r:id="rId45"/>
    <p:sldId id="401" r:id="rId46"/>
    <p:sldId id="402" r:id="rId47"/>
    <p:sldId id="403" r:id="rId48"/>
    <p:sldId id="404" r:id="rId49"/>
    <p:sldId id="405" r:id="rId50"/>
    <p:sldId id="406" r:id="rId51"/>
    <p:sldId id="407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85" d="100"/>
          <a:sy n="85" d="100"/>
        </p:scale>
        <p:origin x="13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619AC-79D8-484C-967E-B7C09A9362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CAE81A-7EB8-43A8-B5B3-EAA8BD6482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292BE7-656A-4435-A40F-34D08CC97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0C414-45F3-4C52-9216-9447953A9D06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B4EB2D-C6B5-4F2A-967C-2D107830D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BE806E-1D86-4B9F-B116-AF30180F1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28C53-476B-452B-B1B9-E7BA8C575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6488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932F82-23FB-454C-848F-A2FB5B1AB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976C1E-C61C-413B-9C80-D1DA65A8F2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701C0E-8864-48E7-BADC-12C661751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0C414-45F3-4C52-9216-9447953A9D06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DB05B6-5A0D-4FEF-91D8-0F1524FBC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0AE07F-0D1A-4A9D-9341-7269B9F9C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28C53-476B-452B-B1B9-E7BA8C575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936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AC0EC13-AB29-4DA3-BD04-5399AB6595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4E98A4-8307-4CE5-8023-7BD18FE502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ABC7C2-FB79-4464-B319-974C9F6B1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0C414-45F3-4C52-9216-9447953A9D06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8A591F-8665-48A1-A622-2F6DE2E97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B8DE6B-B383-4FD8-92D3-6DB63285A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28C53-476B-452B-B1B9-E7BA8C575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9175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381000"/>
            <a:ext cx="109728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E0ADD58-9A27-4B75-B6B6-67E58DDB41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54396DF-F534-40F8-B422-3D19DBFBB00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62092B0-B877-4C79-B5AB-F562F76B041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C300F1-C662-493C-B765-633876EDA5E0}" type="slidenum">
              <a:rPr lang="ar-SA" altLang="fa-IR"/>
              <a:pPr>
                <a:defRPr/>
              </a:pPr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1916139753"/>
      </p:ext>
    </p:extLst>
  </p:cSld>
  <p:clrMapOvr>
    <a:masterClrMapping/>
  </p:clrMapOvr>
  <p:transition spd="slow">
    <p:diamond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5FD59-6AC7-416E-AC5C-442666AA5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8A288A-8FFE-42B8-AE9F-4BFAEB33E2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286BFD-03BC-4532-AE1B-CAB183040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0C414-45F3-4C52-9216-9447953A9D06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74694D-2F8E-4ECC-973C-3E2EE2212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B8E5A9-8354-40E4-BAC2-7E1CEA996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28C53-476B-452B-B1B9-E7BA8C575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1165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4FEDB4-468D-439F-B4DF-6A6EE9E4C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69AF34-2391-46E2-8751-B0DD1E5CC5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A0119B-D5DD-41DE-8157-9D2F9BD70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0C414-45F3-4C52-9216-9447953A9D06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614382-820D-41A3-B80D-B2D0099EA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A87E49-543A-4EA0-9C4F-C5E2A6B32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28C53-476B-452B-B1B9-E7BA8C575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426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B1D9F-9B64-44DE-A2AA-D478EE0F5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8A8D04-8FD7-4A8B-B3B3-BFFDAAF721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1B7A05-7C8B-4ECB-8961-4B7AF6BC3C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AD4A5F-9B53-444B-8A9B-F50270056B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0C414-45F3-4C52-9216-9447953A9D06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81BBE3-AD04-434D-8DE3-D88DF01CD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31A322-407A-42AA-B980-0AFA0F125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28C53-476B-452B-B1B9-E7BA8C575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8942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3878CE-C04A-4859-8612-ADB7BCDAC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B4117D-4748-4ECE-AC27-9EBF98E6CF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D29C29-63C8-46A8-9141-2E1BB2F979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D9033E-D64D-4F92-919F-5D8E828F17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2776CF-5E56-452B-B8A1-3446D81178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5D895B7-FC5B-484F-9C08-9C322F4B7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0C414-45F3-4C52-9216-9447953A9D06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F64D580-6E17-4427-A39E-28C7332BD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F7FF2FF-2867-4CA5-A8B5-9D759CF88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28C53-476B-452B-B1B9-E7BA8C575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8805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63C14-00DB-4C8E-8372-35B375088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5E9415-9C84-4DF5-98A6-980CAD5BE6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0C414-45F3-4C52-9216-9447953A9D06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AC0C11-FF3A-48B3-9191-031DBD54F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5113B9-4F04-46ED-AB0C-A23FE28BB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28C53-476B-452B-B1B9-E7BA8C575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490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19D5FE-B21B-485E-B68F-677048A96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0C414-45F3-4C52-9216-9447953A9D06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93571E-73A1-4A22-96DE-6CA06B9AE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BBFB68-66B1-4429-8DD2-674DE960D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28C53-476B-452B-B1B9-E7BA8C575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688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45AE8-4512-45C6-ABE0-4827F2775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00882D-7056-4282-B27F-0F64948E5E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FC8B2B-360D-49E2-95FE-2F4F96AC88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BB6538-9608-4EA8-BC4B-E0352D242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0C414-45F3-4C52-9216-9447953A9D06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88467A-4321-4266-8779-AA1D60207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7A86E1-72E8-4721-9A6E-E216BCF99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28C53-476B-452B-B1B9-E7BA8C575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857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801C0-DE75-4406-B95E-9EEAC508E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4BFE23-545E-46C6-830B-DEF8955D5C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4E9072-EA85-40D2-8F3C-C7618ABB84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58EB97-883E-49EA-8BC0-F072FB68F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0C414-45F3-4C52-9216-9447953A9D06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8B9C5B-45F5-415F-B497-12C68D999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8F0BFE-D773-468C-86AA-14D9B6577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28C53-476B-452B-B1B9-E7BA8C575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3838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1F822EF-6667-474F-98AB-5CF42F212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119593-EB17-4B6B-8E8F-A3DF95F894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ABA324-516D-4C74-ACCD-8502FD5CB0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80C414-45F3-4C52-9216-9447953A9D06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2D273B-E17D-47D0-87CD-E3A2FC0AFB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A7D33B-2480-4DCF-8DBC-9548AD057B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328C53-476B-452B-B1B9-E7BA8C575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177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2B04EED-1AF9-4C56-85F5-712F556FD1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97220" y="3349812"/>
            <a:ext cx="6369424" cy="1620483"/>
          </a:xfrm>
        </p:spPr>
        <p:txBody>
          <a:bodyPr>
            <a:normAutofit fontScale="25000" lnSpcReduction="20000"/>
          </a:bodyPr>
          <a:lstStyle/>
          <a:p>
            <a:endParaRPr lang="fa-IR" b="1" dirty="0">
              <a:solidFill>
                <a:srgbClr val="FF0000"/>
              </a:solidFill>
            </a:endParaRPr>
          </a:p>
          <a:p>
            <a:endParaRPr lang="fa-IR" b="1" dirty="0">
              <a:solidFill>
                <a:srgbClr val="FF0000"/>
              </a:solidFill>
            </a:endParaRPr>
          </a:p>
          <a:p>
            <a:pPr algn="ctr"/>
            <a:r>
              <a:rPr lang="fa-IR" sz="9600" b="1" dirty="0">
                <a:solidFill>
                  <a:srgbClr val="FF0000"/>
                </a:solidFill>
                <a:cs typeface="B Zar" panose="00000400000000000000" pitchFamily="2" charset="-78"/>
              </a:rPr>
              <a:t>جلسه  دهم:  نظریه های تدریس و طبقه بندی اهداف آموزشی</a:t>
            </a:r>
            <a:endParaRPr lang="fa-IR" sz="4800" b="1" dirty="0">
              <a:solidFill>
                <a:srgbClr val="FF0000"/>
              </a:solidFill>
              <a:cs typeface="B Zar" panose="00000400000000000000" pitchFamily="2" charset="-78"/>
            </a:endParaRPr>
          </a:p>
          <a:p>
            <a:pPr algn="ctr"/>
            <a:endParaRPr lang="fa-IR" b="1" dirty="0">
              <a:solidFill>
                <a:srgbClr val="FF0000"/>
              </a:solidFill>
            </a:endParaRPr>
          </a:p>
          <a:p>
            <a:pPr algn="ctr"/>
            <a:r>
              <a:rPr lang="fa-IR" sz="4000" b="1" dirty="0"/>
              <a:t>  </a:t>
            </a:r>
            <a:r>
              <a:rPr lang="fa-IR" sz="7200" b="1" dirty="0">
                <a:solidFill>
                  <a:srgbClr val="002060"/>
                </a:solidFill>
                <a:cs typeface="B Zar" panose="00000400000000000000" pitchFamily="2" charset="-78"/>
              </a:rPr>
              <a:t>مدرس : دکتر مددلو عضو هیئت علمی دانشگاه فرهنگیان – واحد خوی</a:t>
            </a:r>
            <a:endParaRPr lang="en-GB" sz="4000" b="1" dirty="0">
              <a:solidFill>
                <a:srgbClr val="002060"/>
              </a:solidFill>
              <a:cs typeface="B Zar" panose="00000400000000000000" pitchFamily="2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3D579F-86B1-483A-B187-72DFAAA7D3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6150" y="1202635"/>
            <a:ext cx="1281070" cy="12508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F8DA6D-1B59-4330-9763-62AE4E2CD5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751" y="4026000"/>
            <a:ext cx="944294" cy="9442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2693E3-BB81-42DE-B39A-3040EEE6AD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10800000" flipV="1">
            <a:off x="2636203" y="2301522"/>
            <a:ext cx="7814384" cy="944294"/>
          </a:xfrm>
        </p:spPr>
        <p:txBody>
          <a:bodyPr>
            <a:noAutofit/>
          </a:bodyPr>
          <a:lstStyle/>
          <a:p>
            <a:pPr algn="ctr" rtl="1"/>
            <a:r>
              <a:rPr lang="fa-IR" sz="3600" b="1" dirty="0">
                <a:solidFill>
                  <a:srgbClr val="00B050"/>
                </a:solidFill>
                <a:cs typeface="B Zar" panose="00000400000000000000" pitchFamily="2" charset="-78"/>
              </a:rPr>
              <a:t>به نام خدا </a:t>
            </a:r>
            <a:br>
              <a:rPr lang="en-GB" sz="3600" b="1" dirty="0">
                <a:solidFill>
                  <a:srgbClr val="00B050"/>
                </a:solidFill>
                <a:cs typeface="B Zar" panose="00000400000000000000" pitchFamily="2" charset="-78"/>
              </a:rPr>
            </a:br>
            <a:br>
              <a:rPr lang="fa-IR" sz="3600" dirty="0">
                <a:cs typeface="B Zar" panose="00000400000000000000" pitchFamily="2" charset="-78"/>
              </a:rPr>
            </a:br>
            <a:r>
              <a:rPr lang="fa-IR" sz="3600" b="1" dirty="0">
                <a:solidFill>
                  <a:srgbClr val="002060"/>
                </a:solidFill>
                <a:cs typeface="B Zar" panose="00000400000000000000" pitchFamily="2" charset="-78"/>
              </a:rPr>
              <a:t>دانشگاه فرهنگیان استان آذربایجانغربی</a:t>
            </a:r>
            <a:br>
              <a:rPr lang="fa-IR" sz="3600" b="1" dirty="0">
                <a:solidFill>
                  <a:srgbClr val="002060"/>
                </a:solidFill>
                <a:cs typeface="B Zar" panose="00000400000000000000" pitchFamily="2" charset="-78"/>
              </a:rPr>
            </a:br>
            <a:br>
              <a:rPr lang="fa-IR" sz="3600" dirty="0">
                <a:cs typeface="B Zar" panose="00000400000000000000" pitchFamily="2" charset="-78"/>
              </a:rPr>
            </a:br>
            <a:r>
              <a:rPr lang="fa-IR" sz="3600" b="1" dirty="0">
                <a:solidFill>
                  <a:srgbClr val="7030A0"/>
                </a:solidFill>
                <a:cs typeface="B Zar" panose="00000400000000000000" pitchFamily="2" charset="-78"/>
              </a:rPr>
              <a:t>درس: اصول و روش های تدریس</a:t>
            </a:r>
            <a:endParaRPr lang="en-GB" sz="3600" b="1" dirty="0">
              <a:solidFill>
                <a:srgbClr val="0070C0"/>
              </a:solidFill>
              <a:cs typeface="B Zar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49290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09"/>
    </mc:Choice>
    <mc:Fallback xmlns="">
      <p:transition spd="slow" advTm="870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08678AE-B710-4155-AD11-584034821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14A91399-5B23-4852-AB35-E1F2EBDF547C}" type="slidenum">
              <a:rPr lang="ar-SA" altLang="fa-IR" sz="14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10</a:t>
            </a:fld>
            <a:endParaRPr lang="en-US" altLang="fa-IR" sz="1400">
              <a:latin typeface="Arial" panose="020B0604020202020204" pitchFamily="34" charset="0"/>
            </a:endParaRPr>
          </a:p>
        </p:txBody>
      </p:sp>
      <p:sp>
        <p:nvSpPr>
          <p:cNvPr id="165890" name="Rectangle 2">
            <a:extLst>
              <a:ext uri="{FF2B5EF4-FFF2-40B4-BE49-F238E27FC236}">
                <a16:creationId xmlns:a16="http://schemas.microsoft.com/office/drawing/2014/main" id="{A46D2DFF-BA42-487C-8460-0834273982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rtl="1" eaLnBrk="1" hangingPunct="1">
              <a:defRPr/>
            </a:pPr>
            <a:r>
              <a:rPr lang="fa-IR" sz="5400">
                <a:solidFill>
                  <a:srgbClr val="66FF66"/>
                </a:solidFill>
                <a:cs typeface="B Nazanin" pitchFamily="2" charset="-78"/>
              </a:rPr>
              <a:t>تفاوت بین تدریس و یادگیری</a:t>
            </a:r>
            <a:endParaRPr lang="en-US" sz="5400">
              <a:solidFill>
                <a:srgbClr val="66FF66"/>
              </a:solidFill>
              <a:cs typeface="B Nazanin" pitchFamily="2" charset="-78"/>
            </a:endParaRPr>
          </a:p>
        </p:txBody>
      </p:sp>
      <p:sp>
        <p:nvSpPr>
          <p:cNvPr id="165891" name="Rectangle 3">
            <a:extLst>
              <a:ext uri="{FF2B5EF4-FFF2-40B4-BE49-F238E27FC236}">
                <a16:creationId xmlns:a16="http://schemas.microsoft.com/office/drawing/2014/main" id="{46C8F900-5899-4EC2-B3C1-6E846C375E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r" rtl="1" eaLnBrk="1" hangingPunct="1">
              <a:buClr>
                <a:srgbClr val="FF99FF"/>
              </a:buClr>
              <a:buSzPct val="90000"/>
              <a:buFont typeface="Wingdings" panose="05000000000000000000" pitchFamily="2" charset="2"/>
              <a:buChar char="¶"/>
              <a:defRPr/>
            </a:pPr>
            <a:r>
              <a:rPr lang="fa-IR" sz="3600">
                <a:solidFill>
                  <a:srgbClr val="00FFFF"/>
                </a:solidFill>
                <a:cs typeface="B Nazanin" pitchFamily="2" charset="-78"/>
              </a:rPr>
              <a:t>تدریس و یادگیری دو فرایند جدا هستند وهرکدام باید نظریه خاص خود را داشته باشند.</a:t>
            </a:r>
          </a:p>
          <a:p>
            <a:pPr algn="r" rtl="1" eaLnBrk="1" hangingPunct="1">
              <a:buClr>
                <a:srgbClr val="FF99FF"/>
              </a:buClr>
              <a:buSzPct val="90000"/>
              <a:buFont typeface="Wingdings" panose="05000000000000000000" pitchFamily="2" charset="2"/>
              <a:buChar char="¶"/>
              <a:defRPr/>
            </a:pPr>
            <a:r>
              <a:rPr lang="fa-IR" sz="3600">
                <a:solidFill>
                  <a:srgbClr val="00FFFF"/>
                </a:solidFill>
                <a:cs typeface="B Nazanin" pitchFamily="2" charset="-78"/>
              </a:rPr>
              <a:t>یادگیری در همه جا وهمیشه و بدون تدریس صورت خواهد گرفت.</a:t>
            </a:r>
          </a:p>
          <a:p>
            <a:pPr algn="r" rtl="1" eaLnBrk="1" hangingPunct="1">
              <a:buClr>
                <a:srgbClr val="FF99FF"/>
              </a:buClr>
              <a:buSzPct val="90000"/>
              <a:buFont typeface="Wingdings" panose="05000000000000000000" pitchFamily="2" charset="2"/>
              <a:buChar char="¶"/>
              <a:defRPr/>
            </a:pPr>
            <a:r>
              <a:rPr lang="fa-IR" sz="3600">
                <a:solidFill>
                  <a:srgbClr val="00FFFF"/>
                </a:solidFill>
                <a:cs typeface="B Nazanin" pitchFamily="2" charset="-78"/>
              </a:rPr>
              <a:t>هر تدریس همیشه منجر به یادگیری نخواهد شد.</a:t>
            </a:r>
            <a:endParaRPr lang="en-US" sz="3600">
              <a:solidFill>
                <a:srgbClr val="00FFFF"/>
              </a:solidFill>
              <a:cs typeface="B Nazanin" pitchFamily="2" charset="-78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26F8D1C-0C8C-4880-A70E-7CF1E93BD5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165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1000"/>
                                        <p:tgtEl>
                                          <p:spTgt spid="165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1000"/>
                                        <p:tgtEl>
                                          <p:spTgt spid="165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1000"/>
                                        <p:tgtEl>
                                          <p:spTgt spid="165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937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5890" grpId="0"/>
      <p:bldP spid="165891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0EC860A0-1657-44C6-83E3-ECDAC1414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14367C83-A9E7-4AE9-860B-AD988D868E3F}" type="slidenum">
              <a:rPr lang="ar-SA" altLang="fa-IR" sz="14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11</a:t>
            </a:fld>
            <a:endParaRPr lang="en-US" altLang="fa-IR" sz="1400">
              <a:latin typeface="Arial" panose="020B0604020202020204" pitchFamily="34" charset="0"/>
            </a:endParaRPr>
          </a:p>
        </p:txBody>
      </p:sp>
      <p:sp>
        <p:nvSpPr>
          <p:cNvPr id="166915" name="Rectangle 3">
            <a:extLst>
              <a:ext uri="{FF2B5EF4-FFF2-40B4-BE49-F238E27FC236}">
                <a16:creationId xmlns:a16="http://schemas.microsoft.com/office/drawing/2014/main" id="{AC223664-B260-4849-BC60-3ACE74EDEB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19288" y="1125538"/>
            <a:ext cx="8291512" cy="4679950"/>
          </a:xfrm>
        </p:spPr>
        <p:txBody>
          <a:bodyPr/>
          <a:lstStyle/>
          <a:p>
            <a:pPr algn="justLow" rtl="1" eaLnBrk="1" hangingPunct="1">
              <a:buClr>
                <a:srgbClr val="FF99FF"/>
              </a:buClr>
              <a:buSzPct val="90000"/>
              <a:buFont typeface="Wingdings" panose="05000000000000000000" pitchFamily="2" charset="2"/>
              <a:buChar char="¶"/>
              <a:defRPr/>
            </a:pPr>
            <a:r>
              <a:rPr lang="fa-IR" sz="3600">
                <a:solidFill>
                  <a:srgbClr val="00FFFF"/>
                </a:solidFill>
                <a:cs typeface="B Nazanin" pitchFamily="2" charset="-78"/>
              </a:rPr>
              <a:t>نظریه های یادگیری همیشه معطوف به شاگرد است اما نظریه های تدریس بیان کننده ، پیش بینی کننده و کنترل کننده موقعیت هستند که در آن موقعیت رفتار شاگرد تغییر می کند.</a:t>
            </a:r>
          </a:p>
          <a:p>
            <a:pPr algn="justLow" rtl="1" eaLnBrk="1" hangingPunct="1">
              <a:buClr>
                <a:srgbClr val="FF99FF"/>
              </a:buClr>
              <a:buSzPct val="90000"/>
              <a:buFont typeface="Wingdings" panose="05000000000000000000" pitchFamily="2" charset="2"/>
              <a:buChar char="¶"/>
              <a:defRPr/>
            </a:pPr>
            <a:r>
              <a:rPr lang="fa-IR" sz="3600">
                <a:solidFill>
                  <a:srgbClr val="00FFFF"/>
                </a:solidFill>
                <a:cs typeface="B Nazanin" pitchFamily="2" charset="-78"/>
              </a:rPr>
              <a:t>نظریه های یادگیری راههای یادگیری شاگرد را بیان   می کند در حالی که نظریه های تدریس توصیف کننده روشهایی است که بدان وسیله یک فرد ، فرد دیگری را تحت تأثیر قرار می دهد. </a:t>
            </a:r>
            <a:endParaRPr lang="en-US" sz="3600">
              <a:solidFill>
                <a:srgbClr val="00FFFF"/>
              </a:solidFill>
              <a:cs typeface="B Nazanin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66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1000"/>
                                        <p:tgtEl>
                                          <p:spTgt spid="166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B6E2144-248D-469F-A20A-D47182E66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A4888C27-9078-4F9A-90AB-730C47AEB808}" type="slidenum">
              <a:rPr lang="ar-SA" altLang="fa-IR" sz="14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12</a:t>
            </a:fld>
            <a:endParaRPr lang="en-US" altLang="fa-IR" sz="1400">
              <a:latin typeface="Arial" panose="020B0604020202020204" pitchFamily="34" charset="0"/>
            </a:endParaRPr>
          </a:p>
        </p:txBody>
      </p:sp>
      <p:sp>
        <p:nvSpPr>
          <p:cNvPr id="167938" name="Rectangle 2">
            <a:extLst>
              <a:ext uri="{FF2B5EF4-FFF2-40B4-BE49-F238E27FC236}">
                <a16:creationId xmlns:a16="http://schemas.microsoft.com/office/drawing/2014/main" id="{92D5242D-66C8-4F44-8293-BC86CBFCE0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rtl="1" eaLnBrk="1" hangingPunct="1">
              <a:defRPr/>
            </a:pPr>
            <a:r>
              <a:rPr lang="fa-IR" sz="4800">
                <a:solidFill>
                  <a:srgbClr val="66FF66"/>
                </a:solidFill>
                <a:cs typeface="B Nazanin" pitchFamily="2" charset="-78"/>
              </a:rPr>
              <a:t>برونر نظریه های یادگیری راتوصیفی و نظریه های تدریس را تجویزی می خواند.</a:t>
            </a:r>
            <a:endParaRPr lang="en-US" sz="4800">
              <a:solidFill>
                <a:srgbClr val="66FF66"/>
              </a:solidFill>
              <a:cs typeface="B Nazanin" pitchFamily="2" charset="-78"/>
            </a:endParaRPr>
          </a:p>
        </p:txBody>
      </p:sp>
      <p:sp>
        <p:nvSpPr>
          <p:cNvPr id="167939" name="Rectangle 3">
            <a:extLst>
              <a:ext uri="{FF2B5EF4-FFF2-40B4-BE49-F238E27FC236}">
                <a16:creationId xmlns:a16="http://schemas.microsoft.com/office/drawing/2014/main" id="{ECFA7814-9241-4876-86E8-B7AF4DDD59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1200" y="2636838"/>
            <a:ext cx="8229600" cy="3384550"/>
          </a:xfrm>
        </p:spPr>
        <p:txBody>
          <a:bodyPr/>
          <a:lstStyle/>
          <a:p>
            <a:pPr algn="justLow" rtl="1" eaLnBrk="1" hangingPunct="1">
              <a:buClr>
                <a:srgbClr val="FF0066"/>
              </a:buClr>
              <a:buSzPct val="90000"/>
              <a:buFont typeface="Wingdings" panose="05000000000000000000" pitchFamily="2" charset="2"/>
              <a:buChar char="¯"/>
              <a:defRPr/>
            </a:pPr>
            <a:r>
              <a:rPr lang="fa-IR" sz="3600">
                <a:solidFill>
                  <a:srgbClr val="00FFFF"/>
                </a:solidFill>
                <a:cs typeface="B Nazanin" pitchFamily="2" charset="-78"/>
              </a:rPr>
              <a:t>قوانین توصیفی قوانینی است که بیان کننده روابط بین متغیر ها است و جنبه وضعی ندارد یعنی کسی آنها را وضع نمی کند.</a:t>
            </a:r>
          </a:p>
          <a:p>
            <a:pPr algn="justLow" rtl="1" eaLnBrk="1" hangingPunct="1">
              <a:buClr>
                <a:srgbClr val="FF0066"/>
              </a:buClr>
              <a:buSzPct val="90000"/>
              <a:buFont typeface="Wingdings" panose="05000000000000000000" pitchFamily="2" charset="2"/>
              <a:buChar char="¯"/>
              <a:defRPr/>
            </a:pPr>
            <a:r>
              <a:rPr lang="fa-IR" sz="3600">
                <a:solidFill>
                  <a:srgbClr val="00FFFF"/>
                </a:solidFill>
                <a:cs typeface="B Nazanin" pitchFamily="2" charset="-78"/>
              </a:rPr>
              <a:t>قوانین تجویزی مانند قوانین اجتماعی ، جنبه وضعی و قرار دادی دارد. </a:t>
            </a:r>
            <a:endParaRPr lang="en-US" sz="3600">
              <a:solidFill>
                <a:srgbClr val="00FFFF"/>
              </a:solidFill>
              <a:cs typeface="B Nazanin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167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67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67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67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67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938" grpId="0"/>
      <p:bldP spid="167939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66043628-14B9-4EDE-ADB5-DEF09FF19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7C930BAB-4770-4932-8FFB-1A2AB91FD040}" type="slidenum">
              <a:rPr lang="ar-SA" altLang="fa-IR" sz="14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13</a:t>
            </a:fld>
            <a:endParaRPr lang="en-US" altLang="fa-IR" sz="1400">
              <a:latin typeface="Arial" panose="020B0604020202020204" pitchFamily="34" charset="0"/>
            </a:endParaRPr>
          </a:p>
        </p:txBody>
      </p:sp>
      <p:sp>
        <p:nvSpPr>
          <p:cNvPr id="168963" name="Rectangle 3">
            <a:extLst>
              <a:ext uri="{FF2B5EF4-FFF2-40B4-BE49-F238E27FC236}">
                <a16:creationId xmlns:a16="http://schemas.microsoft.com/office/drawing/2014/main" id="{C4EC2DBB-25F1-4FE4-8EFC-F03DDCB172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1200" y="1052514"/>
            <a:ext cx="8362950" cy="5043487"/>
          </a:xfrm>
        </p:spPr>
        <p:txBody>
          <a:bodyPr/>
          <a:lstStyle/>
          <a:p>
            <a:pPr algn="r" rtl="1" eaLnBrk="1" hangingPunct="1">
              <a:buFont typeface="Wingdings" panose="05000000000000000000" pitchFamily="2" charset="2"/>
              <a:buNone/>
              <a:defRPr/>
            </a:pPr>
            <a:endParaRPr lang="fa-IR">
              <a:solidFill>
                <a:srgbClr val="66FF66"/>
              </a:solidFill>
              <a:cs typeface="B Nazanin" pitchFamily="2" charset="-78"/>
            </a:endParaRPr>
          </a:p>
          <a:p>
            <a:pPr algn="r" rtl="1" eaLnBrk="1" hangingPunct="1">
              <a:buFont typeface="Wingdings" panose="05000000000000000000" pitchFamily="2" charset="2"/>
              <a:buNone/>
              <a:defRPr/>
            </a:pPr>
            <a:endParaRPr lang="fa-IR">
              <a:solidFill>
                <a:srgbClr val="66FF66"/>
              </a:solidFill>
              <a:cs typeface="B Nazanin" pitchFamily="2" charset="-78"/>
            </a:endParaRPr>
          </a:p>
          <a:p>
            <a:pPr algn="r" rtl="1" eaLnBrk="1" hangingPunct="1">
              <a:buClr>
                <a:srgbClr val="FF99FF"/>
              </a:buClr>
              <a:buSzPct val="90000"/>
              <a:buFont typeface="Wingdings" panose="05000000000000000000" pitchFamily="2" charset="2"/>
              <a:buNone/>
              <a:defRPr/>
            </a:pPr>
            <a:r>
              <a:rPr lang="fa-IR">
                <a:solidFill>
                  <a:srgbClr val="66FF66"/>
                </a:solidFill>
                <a:cs typeface="B Nazanin" pitchFamily="2" charset="-78"/>
              </a:rPr>
              <a:t>                                  </a:t>
            </a:r>
            <a:r>
              <a:rPr lang="fa-IR">
                <a:solidFill>
                  <a:srgbClr val="00FFFF"/>
                </a:solidFill>
                <a:cs typeface="B Nazanin" pitchFamily="2" charset="-78"/>
              </a:rPr>
              <a:t>      ویژگی های معلم و شاگرد  </a:t>
            </a:r>
            <a:endParaRPr lang="fa-IR">
              <a:solidFill>
                <a:srgbClr val="66FF66"/>
              </a:solidFill>
              <a:cs typeface="B Nazanin" pitchFamily="2" charset="-78"/>
            </a:endParaRPr>
          </a:p>
          <a:p>
            <a:pPr algn="r" rtl="1" eaLnBrk="1" hangingPunct="1">
              <a:buFont typeface="Wingdings" panose="05000000000000000000" pitchFamily="2" charset="2"/>
              <a:buNone/>
              <a:defRPr/>
            </a:pPr>
            <a:endParaRPr lang="fa-IR">
              <a:solidFill>
                <a:srgbClr val="66FF66"/>
              </a:solidFill>
              <a:cs typeface="B Nazanin" pitchFamily="2" charset="-78"/>
            </a:endParaRPr>
          </a:p>
          <a:p>
            <a:pPr algn="r" rtl="1" eaLnBrk="1" hangingPunct="1">
              <a:buFont typeface="Wingdings" panose="05000000000000000000" pitchFamily="2" charset="2"/>
              <a:buNone/>
              <a:defRPr/>
            </a:pPr>
            <a:r>
              <a:rPr lang="fa-IR">
                <a:solidFill>
                  <a:srgbClr val="66FF66"/>
                </a:solidFill>
                <a:cs typeface="B Nazanin" pitchFamily="2" charset="-78"/>
              </a:rPr>
              <a:t>عوامل مؤثر در تدریس             </a:t>
            </a:r>
            <a:r>
              <a:rPr lang="fa-IR">
                <a:solidFill>
                  <a:srgbClr val="00FFFF"/>
                </a:solidFill>
                <a:cs typeface="B Nazanin" pitchFamily="2" charset="-78"/>
              </a:rPr>
              <a:t>ساخت نظام آموزشی</a:t>
            </a:r>
          </a:p>
          <a:p>
            <a:pPr algn="r" rtl="1" eaLnBrk="1" hangingPunct="1">
              <a:buFont typeface="Wingdings" panose="05000000000000000000" pitchFamily="2" charset="2"/>
              <a:buNone/>
              <a:defRPr/>
            </a:pPr>
            <a:endParaRPr lang="fa-IR">
              <a:solidFill>
                <a:srgbClr val="00FFFF"/>
              </a:solidFill>
              <a:cs typeface="B Nazanin" pitchFamily="2" charset="-78"/>
            </a:endParaRPr>
          </a:p>
          <a:p>
            <a:pPr algn="r" rtl="1" eaLnBrk="1" hangingPunct="1">
              <a:buFont typeface="Wingdings" panose="05000000000000000000" pitchFamily="2" charset="2"/>
              <a:buNone/>
              <a:defRPr/>
            </a:pPr>
            <a:r>
              <a:rPr lang="fa-IR">
                <a:solidFill>
                  <a:srgbClr val="00FFFF"/>
                </a:solidFill>
                <a:cs typeface="B Nazanin" pitchFamily="2" charset="-78"/>
              </a:rPr>
              <a:t>                                        محتوای آموزشی</a:t>
            </a:r>
            <a:endParaRPr lang="en-US">
              <a:solidFill>
                <a:srgbClr val="00FFFF"/>
              </a:solidFill>
              <a:cs typeface="B Nazanin" pitchFamily="2" charset="-78"/>
            </a:endParaRPr>
          </a:p>
        </p:txBody>
      </p:sp>
      <p:grpSp>
        <p:nvGrpSpPr>
          <p:cNvPr id="2" name="Group 14">
            <a:extLst>
              <a:ext uri="{FF2B5EF4-FFF2-40B4-BE49-F238E27FC236}">
                <a16:creationId xmlns:a16="http://schemas.microsoft.com/office/drawing/2014/main" id="{233F7440-82CF-491F-8869-8102765BA5D2}"/>
              </a:ext>
            </a:extLst>
          </p:cNvPr>
          <p:cNvGrpSpPr>
            <a:grpSpLocks/>
          </p:cNvGrpSpPr>
          <p:nvPr/>
        </p:nvGrpSpPr>
        <p:grpSpPr bwMode="auto">
          <a:xfrm>
            <a:off x="6311901" y="2060575"/>
            <a:ext cx="1008063" cy="3240088"/>
            <a:chOff x="3016" y="1298"/>
            <a:chExt cx="635" cy="2041"/>
          </a:xfrm>
        </p:grpSpPr>
        <p:grpSp>
          <p:nvGrpSpPr>
            <p:cNvPr id="65541" name="Group 12">
              <a:extLst>
                <a:ext uri="{FF2B5EF4-FFF2-40B4-BE49-F238E27FC236}">
                  <a16:creationId xmlns:a16="http://schemas.microsoft.com/office/drawing/2014/main" id="{F612C3C3-09ED-4A9B-B89F-3AC2B07EB15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16" y="1298"/>
              <a:ext cx="454" cy="2041"/>
              <a:chOff x="3016" y="1298"/>
              <a:chExt cx="454" cy="2041"/>
            </a:xfrm>
          </p:grpSpPr>
          <p:sp>
            <p:nvSpPr>
              <p:cNvPr id="168964" name="Oval 4">
                <a:extLst>
                  <a:ext uri="{FF2B5EF4-FFF2-40B4-BE49-F238E27FC236}">
                    <a16:creationId xmlns:a16="http://schemas.microsoft.com/office/drawing/2014/main" id="{ADF11AE3-00DA-4C92-AA0B-D3281B75CC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16" y="2160"/>
                <a:ext cx="136" cy="317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rgbClr val="66FF66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endParaRPr lang="fa-IR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68966" name="Oval 6">
                <a:extLst>
                  <a:ext uri="{FF2B5EF4-FFF2-40B4-BE49-F238E27FC236}">
                    <a16:creationId xmlns:a16="http://schemas.microsoft.com/office/drawing/2014/main" id="{CABC5531-C909-46E1-BD77-593745C1A5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16" y="1480"/>
                <a:ext cx="136" cy="317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rgbClr val="66FF66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endParaRPr lang="fa-IR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68967" name="Oval 7">
                <a:extLst>
                  <a:ext uri="{FF2B5EF4-FFF2-40B4-BE49-F238E27FC236}">
                    <a16:creationId xmlns:a16="http://schemas.microsoft.com/office/drawing/2014/main" id="{6EDE0ABD-965D-49F7-ACDA-81878449E9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16" y="2886"/>
                <a:ext cx="136" cy="317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rgbClr val="66FF66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endParaRPr lang="fa-IR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68969" name="Line 9">
                <a:extLst>
                  <a:ext uri="{FF2B5EF4-FFF2-40B4-BE49-F238E27FC236}">
                    <a16:creationId xmlns:a16="http://schemas.microsoft.com/office/drawing/2014/main" id="{2AE2608D-AB67-4344-8F0D-A9FC1860BB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70" y="1298"/>
                <a:ext cx="0" cy="2041"/>
              </a:xfrm>
              <a:prstGeom prst="line">
                <a:avLst/>
              </a:prstGeom>
              <a:noFill/>
              <a:ln w="76200">
                <a:solidFill>
                  <a:srgbClr val="FF99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1" hangingPunct="1">
                  <a:defRPr/>
                </a:pPr>
                <a:endParaRPr lang="fa-IR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68970" name="Line 10">
                <a:extLst>
                  <a:ext uri="{FF2B5EF4-FFF2-40B4-BE49-F238E27FC236}">
                    <a16:creationId xmlns:a16="http://schemas.microsoft.com/office/drawing/2014/main" id="{C75A652C-3C1E-4BA1-8693-0ABC4186149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34" y="3320"/>
                <a:ext cx="136" cy="0"/>
              </a:xfrm>
              <a:prstGeom prst="line">
                <a:avLst/>
              </a:prstGeom>
              <a:noFill/>
              <a:ln w="76200">
                <a:solidFill>
                  <a:srgbClr val="FF99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1" hangingPunct="1">
                  <a:defRPr/>
                </a:pPr>
                <a:endParaRPr lang="fa-IR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68971" name="Line 11">
                <a:extLst>
                  <a:ext uri="{FF2B5EF4-FFF2-40B4-BE49-F238E27FC236}">
                    <a16:creationId xmlns:a16="http://schemas.microsoft.com/office/drawing/2014/main" id="{E71155A5-168F-4957-9BA6-0A3762F1E0E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34" y="1318"/>
                <a:ext cx="136" cy="0"/>
              </a:xfrm>
              <a:prstGeom prst="line">
                <a:avLst/>
              </a:prstGeom>
              <a:noFill/>
              <a:ln w="76200">
                <a:solidFill>
                  <a:srgbClr val="FF99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1" hangingPunct="1">
                  <a:defRPr/>
                </a:pPr>
                <a:endParaRPr lang="fa-IR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168973" name="Line 13">
              <a:extLst>
                <a:ext uri="{FF2B5EF4-FFF2-40B4-BE49-F238E27FC236}">
                  <a16:creationId xmlns:a16="http://schemas.microsoft.com/office/drawing/2014/main" id="{A8F273FC-7D3B-4938-87DF-61FE9A91486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70" y="2296"/>
              <a:ext cx="181" cy="0"/>
            </a:xfrm>
            <a:prstGeom prst="line">
              <a:avLst/>
            </a:prstGeom>
            <a:noFill/>
            <a:ln w="76200">
              <a:solidFill>
                <a:srgbClr val="FF99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fa-I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D503859-4D00-4EA9-BBFB-CAEFCE3912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8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8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8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8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8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8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89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89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89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35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CD4D7FA0-1899-460B-AB39-49FC61048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CDB6F172-00A9-47A7-A913-6EAFD3156213}" type="slidenum">
              <a:rPr lang="ar-SA" altLang="fa-IR" sz="14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14</a:t>
            </a:fld>
            <a:endParaRPr lang="en-US" altLang="fa-IR" sz="1400">
              <a:latin typeface="Arial" panose="020B0604020202020204" pitchFamily="34" charset="0"/>
            </a:endParaRPr>
          </a:p>
        </p:txBody>
      </p:sp>
      <p:sp>
        <p:nvSpPr>
          <p:cNvPr id="169987" name="Rectangle 3">
            <a:extLst>
              <a:ext uri="{FF2B5EF4-FFF2-40B4-BE49-F238E27FC236}">
                <a16:creationId xmlns:a16="http://schemas.microsoft.com/office/drawing/2014/main" id="{FCF62371-4553-40A2-9418-7DB69C56E3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74825" y="620714"/>
            <a:ext cx="8642350" cy="5546725"/>
          </a:xfrm>
        </p:spPr>
        <p:txBody>
          <a:bodyPr/>
          <a:lstStyle/>
          <a:p>
            <a:pPr algn="r" rtl="1" eaLnBrk="1" hangingPunct="1">
              <a:buFont typeface="Wingdings" panose="05000000000000000000" pitchFamily="2" charset="2"/>
              <a:buNone/>
              <a:defRPr/>
            </a:pPr>
            <a:r>
              <a:rPr lang="fa-IR">
                <a:solidFill>
                  <a:srgbClr val="00FFFF"/>
                </a:solidFill>
                <a:cs typeface="B Nazanin" pitchFamily="2" charset="-78"/>
              </a:rPr>
              <a:t>                     شخصیتي    دیدگاه معلم - فلسفه اعتقادی معلم و...</a:t>
            </a:r>
          </a:p>
          <a:p>
            <a:pPr algn="r" rtl="1" eaLnBrk="1" hangingPunct="1">
              <a:buFont typeface="Wingdings" panose="05000000000000000000" pitchFamily="2" charset="2"/>
              <a:buNone/>
              <a:defRPr/>
            </a:pPr>
            <a:r>
              <a:rPr lang="fa-IR">
                <a:solidFill>
                  <a:srgbClr val="00FFFF"/>
                </a:solidFill>
                <a:cs typeface="B Nazanin" pitchFamily="2" charset="-78"/>
              </a:rPr>
              <a:t>ویژگیهای معلم</a:t>
            </a:r>
          </a:p>
          <a:p>
            <a:pPr algn="r" rtl="1" eaLnBrk="1" hangingPunct="1">
              <a:buFont typeface="Wingdings" panose="05000000000000000000" pitchFamily="2" charset="2"/>
              <a:buNone/>
              <a:defRPr/>
            </a:pPr>
            <a:r>
              <a:rPr lang="fa-IR">
                <a:solidFill>
                  <a:srgbClr val="00FFFF"/>
                </a:solidFill>
                <a:cs typeface="B Nazanin" pitchFamily="2" charset="-78"/>
              </a:rPr>
              <a:t>                        علمی        تجارب و دیدگاه های علمی معلم</a:t>
            </a:r>
          </a:p>
          <a:p>
            <a:pPr algn="r" rtl="1" eaLnBrk="1" hangingPunct="1">
              <a:buFont typeface="Wingdings" panose="05000000000000000000" pitchFamily="2" charset="2"/>
              <a:buNone/>
              <a:defRPr/>
            </a:pPr>
            <a:r>
              <a:rPr lang="fa-IR" sz="3600">
                <a:solidFill>
                  <a:srgbClr val="00FFFF"/>
                </a:solidFill>
                <a:cs typeface="B Nazanin" pitchFamily="2" charset="-78"/>
              </a:rPr>
              <a:t>درباره ویژ گیهای شخصيتي معلم و رابطه آن با تدریس دو دسته معلم وجود دارد:</a:t>
            </a:r>
            <a:r>
              <a:rPr lang="fa-IR">
                <a:solidFill>
                  <a:srgbClr val="00FFFF"/>
                </a:solidFill>
                <a:cs typeface="B Nazanin" pitchFamily="2" charset="-78"/>
              </a:rPr>
              <a:t> </a:t>
            </a:r>
          </a:p>
          <a:p>
            <a:pPr algn="r" rtl="1" eaLnBrk="1" hangingPunct="1">
              <a:buFont typeface="Wingdings" panose="05000000000000000000" pitchFamily="2" charset="2"/>
              <a:buNone/>
              <a:defRPr/>
            </a:pPr>
            <a:r>
              <a:rPr lang="fa-IR">
                <a:solidFill>
                  <a:srgbClr val="00FFFF"/>
                </a:solidFill>
                <a:cs typeface="B Nazanin" pitchFamily="2" charset="-78"/>
              </a:rPr>
              <a:t>                             </a:t>
            </a:r>
            <a:r>
              <a:rPr lang="fa-IR" sz="3600">
                <a:solidFill>
                  <a:srgbClr val="00FFFF"/>
                </a:solidFill>
                <a:cs typeface="B Nazanin" pitchFamily="2" charset="-78"/>
              </a:rPr>
              <a:t> </a:t>
            </a:r>
          </a:p>
          <a:p>
            <a:pPr algn="r" rtl="1" eaLnBrk="1" hangingPunct="1">
              <a:buFont typeface="Wingdings" panose="05000000000000000000" pitchFamily="2" charset="2"/>
              <a:buNone/>
              <a:defRPr/>
            </a:pPr>
            <a:r>
              <a:rPr lang="fa-IR" sz="3600">
                <a:solidFill>
                  <a:srgbClr val="00FFFF"/>
                </a:solidFill>
                <a:cs typeface="B Nazanin" pitchFamily="2" charset="-78"/>
              </a:rPr>
              <a:t>        </a:t>
            </a:r>
            <a:r>
              <a:rPr lang="fa-IR" sz="4000">
                <a:solidFill>
                  <a:srgbClr val="00FFFF"/>
                </a:solidFill>
                <a:cs typeface="B Nazanin" pitchFamily="2" charset="-78"/>
              </a:rPr>
              <a:t>شاگرد نگر</a:t>
            </a:r>
            <a:r>
              <a:rPr lang="fa-IR" sz="3600">
                <a:solidFill>
                  <a:srgbClr val="00FFFF"/>
                </a:solidFill>
                <a:cs typeface="B Nazanin" pitchFamily="2" charset="-78"/>
              </a:rPr>
              <a:t>                                </a:t>
            </a:r>
            <a:r>
              <a:rPr lang="fa-IR" sz="4000">
                <a:solidFill>
                  <a:srgbClr val="00FFFF"/>
                </a:solidFill>
                <a:cs typeface="B Nazanin" pitchFamily="2" charset="-78"/>
              </a:rPr>
              <a:t>درس نگر</a:t>
            </a:r>
            <a:r>
              <a:rPr lang="fa-IR" sz="3600">
                <a:solidFill>
                  <a:srgbClr val="00FFFF"/>
                </a:solidFill>
                <a:cs typeface="B Nazanin" pitchFamily="2" charset="-78"/>
              </a:rPr>
              <a:t>                                         </a:t>
            </a:r>
            <a:r>
              <a:rPr lang="fa-IR">
                <a:solidFill>
                  <a:srgbClr val="00FFFF"/>
                </a:solidFill>
                <a:cs typeface="B Nazanin" pitchFamily="2" charset="-78"/>
              </a:rPr>
              <a:t> </a:t>
            </a:r>
          </a:p>
          <a:p>
            <a:pPr algn="r" rtl="1" eaLnBrk="1" hangingPunct="1">
              <a:buFont typeface="Wingdings" panose="05000000000000000000" pitchFamily="2" charset="2"/>
              <a:buNone/>
              <a:defRPr/>
            </a:pPr>
            <a:endParaRPr lang="fa-IR">
              <a:solidFill>
                <a:srgbClr val="00FFFF"/>
              </a:solidFill>
              <a:cs typeface="B Nazanin" pitchFamily="2" charset="-78"/>
            </a:endParaRPr>
          </a:p>
          <a:p>
            <a:pPr algn="r" rtl="1" eaLnBrk="1" hangingPunct="1">
              <a:buFont typeface="Wingdings" panose="05000000000000000000" pitchFamily="2" charset="2"/>
              <a:buNone/>
              <a:defRPr/>
            </a:pPr>
            <a:r>
              <a:rPr lang="fa-IR">
                <a:solidFill>
                  <a:srgbClr val="00FFFF"/>
                </a:solidFill>
                <a:cs typeface="B Nazanin" pitchFamily="2" charset="-78"/>
              </a:rPr>
              <a:t>  </a:t>
            </a:r>
            <a:r>
              <a:rPr lang="fa-IR" sz="3600">
                <a:solidFill>
                  <a:srgbClr val="00FFFF"/>
                </a:solidFill>
                <a:cs typeface="B Nazanin" pitchFamily="2" charset="-78"/>
              </a:rPr>
              <a:t>فردی            جمعی                  علمی             فلسفی</a:t>
            </a:r>
            <a:endParaRPr lang="en-US" sz="3600">
              <a:solidFill>
                <a:srgbClr val="00FFFF"/>
              </a:solidFill>
              <a:cs typeface="B Nazanin" pitchFamily="2" charset="-78"/>
            </a:endParaRPr>
          </a:p>
        </p:txBody>
      </p:sp>
      <p:grpSp>
        <p:nvGrpSpPr>
          <p:cNvPr id="2" name="Group 25">
            <a:extLst>
              <a:ext uri="{FF2B5EF4-FFF2-40B4-BE49-F238E27FC236}">
                <a16:creationId xmlns:a16="http://schemas.microsoft.com/office/drawing/2014/main" id="{182AC1F7-4336-4197-A34A-EA81C7F47E17}"/>
              </a:ext>
            </a:extLst>
          </p:cNvPr>
          <p:cNvGrpSpPr>
            <a:grpSpLocks/>
          </p:cNvGrpSpPr>
          <p:nvPr/>
        </p:nvGrpSpPr>
        <p:grpSpPr bwMode="auto">
          <a:xfrm>
            <a:off x="3216275" y="1052514"/>
            <a:ext cx="6110288" cy="4702175"/>
            <a:chOff x="1046" y="572"/>
            <a:chExt cx="3849" cy="2962"/>
          </a:xfrm>
        </p:grpSpPr>
        <p:grpSp>
          <p:nvGrpSpPr>
            <p:cNvPr id="66565" name="Group 18">
              <a:extLst>
                <a:ext uri="{FF2B5EF4-FFF2-40B4-BE49-F238E27FC236}">
                  <a16:creationId xmlns:a16="http://schemas.microsoft.com/office/drawing/2014/main" id="{8ECE8992-1412-463E-BA1F-B3F8ABE7475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75" y="572"/>
              <a:ext cx="1069" cy="700"/>
              <a:chOff x="3275" y="572"/>
              <a:chExt cx="1069" cy="700"/>
            </a:xfrm>
          </p:grpSpPr>
          <p:sp>
            <p:nvSpPr>
              <p:cNvPr id="169998" name="Line 14">
                <a:extLst>
                  <a:ext uri="{FF2B5EF4-FFF2-40B4-BE49-F238E27FC236}">
                    <a16:creationId xmlns:a16="http://schemas.microsoft.com/office/drawing/2014/main" id="{443A88F8-9238-436D-BB32-F97919B9D7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150" y="602"/>
                <a:ext cx="182" cy="318"/>
              </a:xfrm>
              <a:prstGeom prst="line">
                <a:avLst/>
              </a:prstGeom>
              <a:noFill/>
              <a:ln w="76200">
                <a:solidFill>
                  <a:srgbClr val="FF99FF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algn="ctr" eaLnBrk="1" hangingPunct="1">
                  <a:defRPr/>
                </a:pPr>
                <a:endParaRPr lang="fa-IR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69999" name="Line 15">
                <a:extLst>
                  <a:ext uri="{FF2B5EF4-FFF2-40B4-BE49-F238E27FC236}">
                    <a16:creationId xmlns:a16="http://schemas.microsoft.com/office/drawing/2014/main" id="{4AAF5823-3DA6-46A8-B414-4FEA9EA889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117" y="908"/>
                <a:ext cx="227" cy="287"/>
              </a:xfrm>
              <a:prstGeom prst="line">
                <a:avLst/>
              </a:prstGeom>
              <a:noFill/>
              <a:ln w="76200">
                <a:solidFill>
                  <a:srgbClr val="FF99FF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algn="ctr" eaLnBrk="1" hangingPunct="1">
                  <a:defRPr/>
                </a:pPr>
                <a:endParaRPr lang="fa-IR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70000" name="Line 16">
                <a:extLst>
                  <a:ext uri="{FF2B5EF4-FFF2-40B4-BE49-F238E27FC236}">
                    <a16:creationId xmlns:a16="http://schemas.microsoft.com/office/drawing/2014/main" id="{B0D1FE6E-D1E3-4901-B08B-B06C411BA3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288" y="572"/>
                <a:ext cx="182" cy="0"/>
              </a:xfrm>
              <a:prstGeom prst="line">
                <a:avLst/>
              </a:prstGeom>
              <a:noFill/>
              <a:ln w="57150">
                <a:solidFill>
                  <a:srgbClr val="FF99FF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algn="ctr" eaLnBrk="1" hangingPunct="1">
                  <a:defRPr/>
                </a:pPr>
                <a:endParaRPr lang="fa-IR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70001" name="Line 17">
                <a:extLst>
                  <a:ext uri="{FF2B5EF4-FFF2-40B4-BE49-F238E27FC236}">
                    <a16:creationId xmlns:a16="http://schemas.microsoft.com/office/drawing/2014/main" id="{A40FDCA0-B1B0-4C14-B917-8FF42372A68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275" y="1272"/>
                <a:ext cx="181" cy="0"/>
              </a:xfrm>
              <a:prstGeom prst="line">
                <a:avLst/>
              </a:prstGeom>
              <a:noFill/>
              <a:ln w="57150">
                <a:solidFill>
                  <a:srgbClr val="FF99FF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algn="ctr" eaLnBrk="1" hangingPunct="1">
                  <a:defRPr/>
                </a:pPr>
                <a:endParaRPr lang="fa-IR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66566" name="Group 21">
              <a:extLst>
                <a:ext uri="{FF2B5EF4-FFF2-40B4-BE49-F238E27FC236}">
                  <a16:creationId xmlns:a16="http://schemas.microsoft.com/office/drawing/2014/main" id="{500A52EF-1B4F-41D0-AD45-E778A88FC25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46" y="3190"/>
              <a:ext cx="700" cy="331"/>
              <a:chOff x="975" y="3190"/>
              <a:chExt cx="700" cy="331"/>
            </a:xfrm>
          </p:grpSpPr>
          <p:sp>
            <p:nvSpPr>
              <p:cNvPr id="170003" name="Line 19">
                <a:extLst>
                  <a:ext uri="{FF2B5EF4-FFF2-40B4-BE49-F238E27FC236}">
                    <a16:creationId xmlns:a16="http://schemas.microsoft.com/office/drawing/2014/main" id="{A3E8765E-9A02-4624-8B32-AF482B02D0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975" y="3203"/>
                <a:ext cx="363" cy="318"/>
              </a:xfrm>
              <a:prstGeom prst="line">
                <a:avLst/>
              </a:prstGeom>
              <a:noFill/>
              <a:ln w="76200">
                <a:solidFill>
                  <a:srgbClr val="FF99FF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algn="ctr" eaLnBrk="1" hangingPunct="1">
                  <a:defRPr/>
                </a:pPr>
                <a:endParaRPr lang="fa-IR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70004" name="Line 20">
                <a:extLst>
                  <a:ext uri="{FF2B5EF4-FFF2-40B4-BE49-F238E27FC236}">
                    <a16:creationId xmlns:a16="http://schemas.microsoft.com/office/drawing/2014/main" id="{DBD956A2-91AD-4564-854A-F8F8DCB9FCE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12" y="3190"/>
                <a:ext cx="363" cy="318"/>
              </a:xfrm>
              <a:prstGeom prst="line">
                <a:avLst/>
              </a:prstGeom>
              <a:noFill/>
              <a:ln w="76200">
                <a:solidFill>
                  <a:srgbClr val="FF99FF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algn="ctr" eaLnBrk="1" hangingPunct="1">
                  <a:defRPr/>
                </a:pPr>
                <a:endParaRPr lang="fa-IR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66567" name="Group 22">
              <a:extLst>
                <a:ext uri="{FF2B5EF4-FFF2-40B4-BE49-F238E27FC236}">
                  <a16:creationId xmlns:a16="http://schemas.microsoft.com/office/drawing/2014/main" id="{8424087E-5C26-401F-8340-1C47D8CB3BE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95" y="3203"/>
              <a:ext cx="700" cy="331"/>
              <a:chOff x="975" y="3190"/>
              <a:chExt cx="700" cy="331"/>
            </a:xfrm>
          </p:grpSpPr>
          <p:sp>
            <p:nvSpPr>
              <p:cNvPr id="170007" name="Line 23">
                <a:extLst>
                  <a:ext uri="{FF2B5EF4-FFF2-40B4-BE49-F238E27FC236}">
                    <a16:creationId xmlns:a16="http://schemas.microsoft.com/office/drawing/2014/main" id="{0292AE9B-45AE-4C43-93C5-20FD1674235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975" y="3203"/>
                <a:ext cx="363" cy="318"/>
              </a:xfrm>
              <a:prstGeom prst="line">
                <a:avLst/>
              </a:prstGeom>
              <a:noFill/>
              <a:ln w="76200">
                <a:solidFill>
                  <a:srgbClr val="FF99FF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algn="ctr" eaLnBrk="1" hangingPunct="1">
                  <a:defRPr/>
                </a:pPr>
                <a:endParaRPr lang="fa-IR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70008" name="Line 24">
                <a:extLst>
                  <a:ext uri="{FF2B5EF4-FFF2-40B4-BE49-F238E27FC236}">
                    <a16:creationId xmlns:a16="http://schemas.microsoft.com/office/drawing/2014/main" id="{BC8AE061-46AC-4860-BE89-D2E6FDEF7CC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12" y="3190"/>
                <a:ext cx="363" cy="318"/>
              </a:xfrm>
              <a:prstGeom prst="line">
                <a:avLst/>
              </a:prstGeom>
              <a:noFill/>
              <a:ln w="76200">
                <a:solidFill>
                  <a:srgbClr val="FF99FF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algn="ctr" eaLnBrk="1" hangingPunct="1">
                  <a:defRPr/>
                </a:pPr>
                <a:endParaRPr lang="fa-IR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06152BD-BDB7-49B4-8C7D-CBBCDE18A7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9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9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9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9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9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9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9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9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169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69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69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69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69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699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699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667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5C911436-E620-4025-979D-3801E374E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A1E394C9-B5A9-42CC-A748-F2655F3939E9}" type="slidenum">
              <a:rPr lang="ar-SA" altLang="fa-IR" sz="14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15</a:t>
            </a:fld>
            <a:endParaRPr lang="en-US" altLang="fa-IR" sz="1400">
              <a:latin typeface="Arial" panose="020B0604020202020204" pitchFamily="34" charset="0"/>
            </a:endParaRPr>
          </a:p>
        </p:txBody>
      </p:sp>
      <p:sp>
        <p:nvSpPr>
          <p:cNvPr id="171011" name="Rectangle 3">
            <a:extLst>
              <a:ext uri="{FF2B5EF4-FFF2-40B4-BE49-F238E27FC236}">
                <a16:creationId xmlns:a16="http://schemas.microsoft.com/office/drawing/2014/main" id="{17A8F545-3C2B-4920-AE8E-45BEEF96162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30375" y="981076"/>
            <a:ext cx="8686800" cy="5256213"/>
          </a:xfrm>
        </p:spPr>
        <p:txBody>
          <a:bodyPr/>
          <a:lstStyle/>
          <a:p>
            <a:pPr algn="justLow" rtl="1" eaLnBrk="1" hangingPunct="1">
              <a:buFont typeface="Wingdings" panose="05000000000000000000" pitchFamily="2" charset="2"/>
              <a:buNone/>
              <a:defRPr/>
            </a:pPr>
            <a:r>
              <a:rPr lang="fa-IR" sz="3600">
                <a:solidFill>
                  <a:srgbClr val="66FF66"/>
                </a:solidFill>
                <a:cs typeface="B Nazanin" pitchFamily="2" charset="-78"/>
              </a:rPr>
              <a:t>معلم شاگرد نگر </a:t>
            </a:r>
            <a:r>
              <a:rPr lang="fa-IR" sz="4000">
                <a:solidFill>
                  <a:srgbClr val="66FF66"/>
                </a:solidFill>
                <a:cs typeface="B Nazanin" pitchFamily="2" charset="-78"/>
              </a:rPr>
              <a:t>:</a:t>
            </a:r>
            <a:r>
              <a:rPr lang="fa-IR">
                <a:solidFill>
                  <a:srgbClr val="00FFFF"/>
                </a:solidFill>
                <a:cs typeface="B Nazanin" pitchFamily="2" charset="-78"/>
              </a:rPr>
              <a:t> شاگرد راهسته مرکزی فعالیت خود قرار می دهند و رشد همه جانبه او را در نظر دارند .</a:t>
            </a:r>
          </a:p>
          <a:p>
            <a:pPr algn="justLow" rtl="1" eaLnBrk="1" hangingPunct="1">
              <a:buFont typeface="Wingdings" panose="05000000000000000000" pitchFamily="2" charset="2"/>
              <a:buNone/>
              <a:defRPr/>
            </a:pPr>
            <a:r>
              <a:rPr lang="fa-IR" sz="3600">
                <a:solidFill>
                  <a:srgbClr val="66FF66"/>
                </a:solidFill>
                <a:cs typeface="B Nazanin" pitchFamily="2" charset="-78"/>
              </a:rPr>
              <a:t>معلم شاگرد نگر فردی :</a:t>
            </a:r>
            <a:r>
              <a:rPr lang="fa-IR">
                <a:solidFill>
                  <a:srgbClr val="00FFFF"/>
                </a:solidFill>
                <a:cs typeface="B Nazanin" pitchFamily="2" charset="-78"/>
              </a:rPr>
              <a:t> به ویژ گیهای فردی شاگردان بیشتر توجه دارد و یکایک آنها را شناسایی می کند و متناسب با هر کدام رفتار می کند .</a:t>
            </a:r>
          </a:p>
          <a:p>
            <a:pPr algn="justLow" rtl="1" eaLnBrk="1" hangingPunct="1">
              <a:buFont typeface="Wingdings" panose="05000000000000000000" pitchFamily="2" charset="2"/>
              <a:buNone/>
              <a:defRPr/>
            </a:pPr>
            <a:r>
              <a:rPr lang="fa-IR" sz="3600">
                <a:solidFill>
                  <a:srgbClr val="66FF66"/>
                </a:solidFill>
                <a:cs typeface="B Nazanin" pitchFamily="2" charset="-78"/>
              </a:rPr>
              <a:t>معلم شاگرد نگر جمعی :</a:t>
            </a:r>
            <a:r>
              <a:rPr lang="fa-IR">
                <a:solidFill>
                  <a:srgbClr val="00FFFF"/>
                </a:solidFill>
                <a:cs typeface="B Nazanin" pitchFamily="2" charset="-78"/>
              </a:rPr>
              <a:t> پرورش جمعی شاگردان را در نظر دارد ، رفتار این دسته رسمی تر است .</a:t>
            </a:r>
            <a:endParaRPr lang="en-US">
              <a:solidFill>
                <a:srgbClr val="00FFFF"/>
              </a:solidFill>
              <a:cs typeface="B Nazanin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71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1000"/>
                                        <p:tgtEl>
                                          <p:spTgt spid="171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1000"/>
                                        <p:tgtEl>
                                          <p:spTgt spid="171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26166A8C-8EE3-4B27-90FD-5B48805C0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EB16C413-CD37-4CA3-A1CA-E881C4FEC0E5}" type="slidenum">
              <a:rPr lang="ar-SA" altLang="fa-IR" sz="14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16</a:t>
            </a:fld>
            <a:endParaRPr lang="en-US" altLang="fa-IR" sz="1400">
              <a:latin typeface="Arial" panose="020B0604020202020204" pitchFamily="34" charset="0"/>
            </a:endParaRPr>
          </a:p>
        </p:txBody>
      </p:sp>
      <p:sp>
        <p:nvSpPr>
          <p:cNvPr id="172035" name="Rectangle 3">
            <a:extLst>
              <a:ext uri="{FF2B5EF4-FFF2-40B4-BE49-F238E27FC236}">
                <a16:creationId xmlns:a16="http://schemas.microsoft.com/office/drawing/2014/main" id="{7B3EC1E0-F8A8-4686-AF99-9FC0B7AC73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30375" y="692150"/>
            <a:ext cx="8686800" cy="5403850"/>
          </a:xfrm>
        </p:spPr>
        <p:txBody>
          <a:bodyPr/>
          <a:lstStyle/>
          <a:p>
            <a:pPr algn="justLow" rtl="1" eaLnBrk="1" hangingPunct="1">
              <a:buFont typeface="Wingdings" panose="05000000000000000000" pitchFamily="2" charset="2"/>
              <a:buNone/>
              <a:defRPr/>
            </a:pPr>
            <a:r>
              <a:rPr lang="fa-IR" sz="4000">
                <a:solidFill>
                  <a:srgbClr val="66FF66"/>
                </a:solidFill>
                <a:cs typeface="B Nazanin" pitchFamily="2" charset="-78"/>
              </a:rPr>
              <a:t>معلم درس نگر :</a:t>
            </a:r>
            <a:r>
              <a:rPr lang="fa-IR" sz="3600">
                <a:solidFill>
                  <a:srgbClr val="00FFFF"/>
                </a:solidFill>
                <a:cs typeface="B Nazanin" pitchFamily="2" charset="-78"/>
              </a:rPr>
              <a:t> به درس بیشتر از شاگرد اهمیت می دهند  و معتقدند به هر طریقی که شده درس باید به شاگرد منتقل شود .</a:t>
            </a:r>
          </a:p>
          <a:p>
            <a:pPr algn="justLow" rtl="1" eaLnBrk="1" hangingPunct="1">
              <a:buFont typeface="Wingdings" panose="05000000000000000000" pitchFamily="2" charset="2"/>
              <a:buNone/>
              <a:defRPr/>
            </a:pPr>
            <a:r>
              <a:rPr lang="fa-IR" sz="4000">
                <a:solidFill>
                  <a:srgbClr val="66FF66"/>
                </a:solidFill>
                <a:cs typeface="B Nazanin" pitchFamily="2" charset="-78"/>
              </a:rPr>
              <a:t>معلم درس نگر علمی :</a:t>
            </a:r>
            <a:r>
              <a:rPr lang="fa-IR" sz="3600">
                <a:solidFill>
                  <a:srgbClr val="00FFFF"/>
                </a:solidFill>
                <a:cs typeface="B Nazanin" pitchFamily="2" charset="-78"/>
              </a:rPr>
              <a:t> به رشته های علمی علاقمندند .</a:t>
            </a:r>
          </a:p>
          <a:p>
            <a:pPr algn="justLow" rtl="1" eaLnBrk="1" hangingPunct="1">
              <a:buFont typeface="Wingdings" panose="05000000000000000000" pitchFamily="2" charset="2"/>
              <a:buNone/>
              <a:defRPr/>
            </a:pPr>
            <a:r>
              <a:rPr lang="fa-IR" sz="4000">
                <a:solidFill>
                  <a:srgbClr val="66FF66"/>
                </a:solidFill>
                <a:cs typeface="B Nazanin" pitchFamily="2" charset="-78"/>
              </a:rPr>
              <a:t>معلم درس نگر فلسفی :</a:t>
            </a:r>
            <a:r>
              <a:rPr lang="fa-IR" sz="3600">
                <a:solidFill>
                  <a:srgbClr val="00FFFF"/>
                </a:solidFill>
                <a:cs typeface="B Nazanin" pitchFamily="2" charset="-78"/>
              </a:rPr>
              <a:t> با اینکه به درس بیشتر از شاگرد توجه دارند اما اغلب به مسائل کلی و اجتماعی می پردازند «کلاس معلمان درس نگر فلسفی گیرا تر از معلمان درس نگر علمی است » .</a:t>
            </a:r>
            <a:endParaRPr lang="en-US" sz="3600">
              <a:solidFill>
                <a:srgbClr val="00FFFF"/>
              </a:solidFill>
              <a:cs typeface="B Nazanin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2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2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72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72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72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72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03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443A97D-7B62-4E1B-B56D-E7C2B9E4C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AAA6D734-8CE0-466C-AB2A-D2DF5B34BED0}" type="slidenum">
              <a:rPr lang="ar-SA" altLang="fa-IR" sz="14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17</a:t>
            </a:fld>
            <a:endParaRPr lang="en-US" altLang="fa-IR" sz="1400">
              <a:latin typeface="Arial" panose="020B0604020202020204" pitchFamily="34" charset="0"/>
            </a:endParaRPr>
          </a:p>
        </p:txBody>
      </p:sp>
      <p:sp>
        <p:nvSpPr>
          <p:cNvPr id="173059" name="Rectangle 3">
            <a:extLst>
              <a:ext uri="{FF2B5EF4-FFF2-40B4-BE49-F238E27FC236}">
                <a16:creationId xmlns:a16="http://schemas.microsoft.com/office/drawing/2014/main" id="{6867F5F3-7E59-445B-B88F-B7888DBF26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1200" y="620714"/>
            <a:ext cx="8229600" cy="5475287"/>
          </a:xfrm>
        </p:spPr>
        <p:txBody>
          <a:bodyPr/>
          <a:lstStyle/>
          <a:p>
            <a:pPr algn="r" rtl="1" eaLnBrk="1" hangingPunct="1">
              <a:buFont typeface="Wingdings" panose="05000000000000000000" pitchFamily="2" charset="2"/>
              <a:buNone/>
              <a:defRPr/>
            </a:pPr>
            <a:r>
              <a:rPr lang="fa-IR">
                <a:solidFill>
                  <a:srgbClr val="00FFFF"/>
                </a:solidFill>
                <a:cs typeface="B Nazanin" pitchFamily="2" charset="-78"/>
              </a:rPr>
              <a:t>از نظر نوع رفتار شخصیتهای معلمان چه شاگردنگر وچه درس نگر</a:t>
            </a:r>
          </a:p>
          <a:p>
            <a:pPr algn="r" rtl="1" eaLnBrk="1" hangingPunct="1">
              <a:buFont typeface="Wingdings" panose="05000000000000000000" pitchFamily="2" charset="2"/>
              <a:buNone/>
              <a:defRPr/>
            </a:pPr>
            <a:r>
              <a:rPr lang="fa-IR">
                <a:solidFill>
                  <a:srgbClr val="00FFFF"/>
                </a:solidFill>
                <a:cs typeface="B Nazanin" pitchFamily="2" charset="-78"/>
              </a:rPr>
              <a:t>                                                           رفاقت طلب</a:t>
            </a:r>
          </a:p>
          <a:p>
            <a:pPr algn="r" rtl="1" eaLnBrk="1" hangingPunct="1">
              <a:buFont typeface="Wingdings" panose="05000000000000000000" pitchFamily="2" charset="2"/>
              <a:buNone/>
              <a:defRPr/>
            </a:pPr>
            <a:r>
              <a:rPr lang="fa-IR">
                <a:solidFill>
                  <a:srgbClr val="00FFFF"/>
                </a:solidFill>
                <a:cs typeface="B Nazanin" pitchFamily="2" charset="-78"/>
              </a:rPr>
              <a:t> به دو دسته تقسیم می شوند :                     </a:t>
            </a:r>
          </a:p>
          <a:p>
            <a:pPr algn="r" rtl="1" eaLnBrk="1" hangingPunct="1">
              <a:buFont typeface="Wingdings" panose="05000000000000000000" pitchFamily="2" charset="2"/>
              <a:buNone/>
              <a:defRPr/>
            </a:pPr>
            <a:r>
              <a:rPr lang="fa-IR">
                <a:solidFill>
                  <a:srgbClr val="00FFFF"/>
                </a:solidFill>
                <a:cs typeface="B Nazanin" pitchFamily="2" charset="-78"/>
              </a:rPr>
              <a:t>                                                          اقتدار طلب</a:t>
            </a:r>
          </a:p>
          <a:p>
            <a:pPr algn="r" rtl="1" eaLnBrk="1" hangingPunct="1">
              <a:buFont typeface="Wingdings" panose="05000000000000000000" pitchFamily="2" charset="2"/>
              <a:buNone/>
              <a:defRPr/>
            </a:pPr>
            <a:endParaRPr lang="fa-IR">
              <a:solidFill>
                <a:srgbClr val="00FFFF"/>
              </a:solidFill>
              <a:cs typeface="B Nazanin" pitchFamily="2" charset="-78"/>
            </a:endParaRPr>
          </a:p>
          <a:p>
            <a:pPr algn="r" rtl="1" eaLnBrk="1" hangingPunct="1">
              <a:buFont typeface="Wingdings" panose="05000000000000000000" pitchFamily="2" charset="2"/>
              <a:buNone/>
              <a:defRPr/>
            </a:pPr>
            <a:r>
              <a:rPr lang="fa-IR" sz="4000">
                <a:solidFill>
                  <a:srgbClr val="66FF66"/>
                </a:solidFill>
                <a:cs typeface="B Nazanin" pitchFamily="2" charset="-78"/>
              </a:rPr>
              <a:t>رفاقت طلب :</a:t>
            </a:r>
            <a:r>
              <a:rPr lang="fa-IR">
                <a:solidFill>
                  <a:srgbClr val="00FFFF"/>
                </a:solidFill>
                <a:cs typeface="B Nazanin" pitchFamily="2" charset="-78"/>
              </a:rPr>
              <a:t> </a:t>
            </a:r>
            <a:r>
              <a:rPr lang="fa-IR" sz="3600">
                <a:solidFill>
                  <a:srgbClr val="00FFFF"/>
                </a:solidFill>
                <a:cs typeface="B Nazanin" pitchFamily="2" charset="-78"/>
              </a:rPr>
              <a:t>رفتاری عاطفی و دوستانه با شاگرد دارد .</a:t>
            </a:r>
          </a:p>
          <a:p>
            <a:pPr algn="r" rtl="1" eaLnBrk="1" hangingPunct="1">
              <a:buFont typeface="Wingdings" panose="05000000000000000000" pitchFamily="2" charset="2"/>
              <a:buNone/>
              <a:defRPr/>
            </a:pPr>
            <a:r>
              <a:rPr lang="fa-IR" sz="4000">
                <a:solidFill>
                  <a:srgbClr val="66FF66"/>
                </a:solidFill>
                <a:cs typeface="B Nazanin" pitchFamily="2" charset="-78"/>
              </a:rPr>
              <a:t>اقتدار طلب :</a:t>
            </a:r>
            <a:r>
              <a:rPr lang="fa-IR">
                <a:solidFill>
                  <a:srgbClr val="00FFFF"/>
                </a:solidFill>
                <a:cs typeface="B Nazanin" pitchFamily="2" charset="-78"/>
              </a:rPr>
              <a:t> </a:t>
            </a:r>
            <a:r>
              <a:rPr lang="fa-IR" sz="3600">
                <a:solidFill>
                  <a:srgbClr val="00FFFF"/>
                </a:solidFill>
                <a:cs typeface="B Nazanin" pitchFamily="2" charset="-78"/>
              </a:rPr>
              <a:t>علاوه بر اینکه شاگرد را دوست دارد با او دستوری و آمرانه ولی ناشی از دلسوزی رفتار می کند .</a:t>
            </a:r>
            <a:r>
              <a:rPr lang="fa-IR">
                <a:solidFill>
                  <a:srgbClr val="00FFFF"/>
                </a:solidFill>
                <a:cs typeface="B Nazanin" pitchFamily="2" charset="-78"/>
              </a:rPr>
              <a:t>  </a:t>
            </a:r>
            <a:endParaRPr lang="en-US">
              <a:solidFill>
                <a:srgbClr val="00FFFF"/>
              </a:solidFill>
              <a:cs typeface="B Nazanin" pitchFamily="2" charset="-78"/>
            </a:endParaRPr>
          </a:p>
        </p:txBody>
      </p:sp>
      <p:grpSp>
        <p:nvGrpSpPr>
          <p:cNvPr id="2" name="Group 11">
            <a:extLst>
              <a:ext uri="{FF2B5EF4-FFF2-40B4-BE49-F238E27FC236}">
                <a16:creationId xmlns:a16="http://schemas.microsoft.com/office/drawing/2014/main" id="{E9C08EFE-6D73-49EC-95CA-EB2689029A2B}"/>
              </a:ext>
            </a:extLst>
          </p:cNvPr>
          <p:cNvGrpSpPr>
            <a:grpSpLocks/>
          </p:cNvGrpSpPr>
          <p:nvPr/>
        </p:nvGrpSpPr>
        <p:grpSpPr bwMode="auto">
          <a:xfrm>
            <a:off x="4872039" y="1484313"/>
            <a:ext cx="1368425" cy="1223962"/>
            <a:chOff x="2109" y="935"/>
            <a:chExt cx="862" cy="771"/>
          </a:xfrm>
        </p:grpSpPr>
        <p:sp>
          <p:nvSpPr>
            <p:cNvPr id="173063" name="Line 7">
              <a:extLst>
                <a:ext uri="{FF2B5EF4-FFF2-40B4-BE49-F238E27FC236}">
                  <a16:creationId xmlns:a16="http://schemas.microsoft.com/office/drawing/2014/main" id="{EDA60AAA-A21B-4AD7-8954-957E4D72E6E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426" y="1344"/>
              <a:ext cx="545" cy="0"/>
            </a:xfrm>
            <a:prstGeom prst="line">
              <a:avLst/>
            </a:prstGeom>
            <a:noFill/>
            <a:ln w="76200">
              <a:solidFill>
                <a:srgbClr val="FF99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fa-I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73064" name="Line 8">
              <a:extLst>
                <a:ext uri="{FF2B5EF4-FFF2-40B4-BE49-F238E27FC236}">
                  <a16:creationId xmlns:a16="http://schemas.microsoft.com/office/drawing/2014/main" id="{CAF9A08A-4138-4E38-9538-CCE90F012DA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26" y="935"/>
              <a:ext cx="0" cy="771"/>
            </a:xfrm>
            <a:prstGeom prst="line">
              <a:avLst/>
            </a:prstGeom>
            <a:noFill/>
            <a:ln w="76200">
              <a:solidFill>
                <a:srgbClr val="FF99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fa-I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73065" name="Line 9">
              <a:extLst>
                <a:ext uri="{FF2B5EF4-FFF2-40B4-BE49-F238E27FC236}">
                  <a16:creationId xmlns:a16="http://schemas.microsoft.com/office/drawing/2014/main" id="{9B8A58CE-CE68-4134-8891-666578544A1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133" y="1706"/>
              <a:ext cx="317" cy="0"/>
            </a:xfrm>
            <a:prstGeom prst="line">
              <a:avLst/>
            </a:prstGeom>
            <a:noFill/>
            <a:ln w="76200">
              <a:solidFill>
                <a:srgbClr val="FF99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fa-I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73066" name="Line 10">
              <a:extLst>
                <a:ext uri="{FF2B5EF4-FFF2-40B4-BE49-F238E27FC236}">
                  <a16:creationId xmlns:a16="http://schemas.microsoft.com/office/drawing/2014/main" id="{948F2AF6-24D9-4057-A0F0-592A24C3729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109" y="949"/>
              <a:ext cx="316" cy="20"/>
            </a:xfrm>
            <a:prstGeom prst="line">
              <a:avLst/>
            </a:prstGeom>
            <a:noFill/>
            <a:ln w="76200">
              <a:solidFill>
                <a:srgbClr val="FF99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fa-I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173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1000"/>
                                        <p:tgtEl>
                                          <p:spTgt spid="173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1000"/>
                                        <p:tgtEl>
                                          <p:spTgt spid="173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1000"/>
                                        <p:tgtEl>
                                          <p:spTgt spid="173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1000"/>
                                        <p:tgtEl>
                                          <p:spTgt spid="1730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" dur="1000"/>
                                        <p:tgtEl>
                                          <p:spTgt spid="1730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EFB3BB8-4F8C-4412-B8B8-DA4DB252C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EA2E8BEC-2752-40BB-99FE-5FAC13AD2FAE}" type="slidenum">
              <a:rPr lang="ar-SA" altLang="fa-IR" sz="14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18</a:t>
            </a:fld>
            <a:endParaRPr lang="en-US" altLang="fa-IR" sz="1400">
              <a:latin typeface="Arial" panose="020B0604020202020204" pitchFamily="34" charset="0"/>
            </a:endParaRPr>
          </a:p>
        </p:txBody>
      </p:sp>
      <p:sp>
        <p:nvSpPr>
          <p:cNvPr id="174082" name="Rectangle 2">
            <a:extLst>
              <a:ext uri="{FF2B5EF4-FFF2-40B4-BE49-F238E27FC236}">
                <a16:creationId xmlns:a16="http://schemas.microsoft.com/office/drawing/2014/main" id="{77ED25CA-F2C3-4437-8BC9-D1BF1F0A7A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rtl="1" eaLnBrk="1" hangingPunct="1">
              <a:defRPr/>
            </a:pPr>
            <a:r>
              <a:rPr lang="fa-IR">
                <a:solidFill>
                  <a:srgbClr val="66FF66"/>
                </a:solidFill>
                <a:cs typeface="B Nazanin" pitchFamily="2" charset="-78"/>
              </a:rPr>
              <a:t>در رابطه با شخصیت معلم و تأثیر آن در فرایند تدریس نکات زیر قابل ذکر است :</a:t>
            </a:r>
            <a:endParaRPr lang="en-US">
              <a:solidFill>
                <a:srgbClr val="66FF66"/>
              </a:solidFill>
              <a:cs typeface="B Nazanin" pitchFamily="2" charset="-78"/>
            </a:endParaRPr>
          </a:p>
        </p:txBody>
      </p:sp>
      <p:sp>
        <p:nvSpPr>
          <p:cNvPr id="174083" name="Rectangle 3">
            <a:extLst>
              <a:ext uri="{FF2B5EF4-FFF2-40B4-BE49-F238E27FC236}">
                <a16:creationId xmlns:a16="http://schemas.microsoft.com/office/drawing/2014/main" id="{BEC49BD1-18E8-4B8C-8841-22E712F16C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r" rtl="1" eaLnBrk="1" hangingPunct="1">
              <a:buClr>
                <a:srgbClr val="FF0066"/>
              </a:buClr>
              <a:buFont typeface="Wingdings" panose="05000000000000000000" pitchFamily="2" charset="2"/>
              <a:buChar char=""/>
              <a:defRPr/>
            </a:pPr>
            <a:r>
              <a:rPr lang="fa-IR" sz="3600">
                <a:solidFill>
                  <a:srgbClr val="00FFFF"/>
                </a:solidFill>
                <a:cs typeface="B Nazanin" pitchFamily="2" charset="-78"/>
              </a:rPr>
              <a:t>معلم باید دارای خلوص نیت باشد.</a:t>
            </a:r>
          </a:p>
          <a:p>
            <a:pPr algn="r" rtl="1" eaLnBrk="1" hangingPunct="1">
              <a:buClr>
                <a:srgbClr val="FF0066"/>
              </a:buClr>
              <a:buFont typeface="Wingdings" panose="05000000000000000000" pitchFamily="2" charset="2"/>
              <a:buChar char=""/>
              <a:defRPr/>
            </a:pPr>
            <a:r>
              <a:rPr lang="fa-IR" sz="3600">
                <a:solidFill>
                  <a:srgbClr val="00FFFF"/>
                </a:solidFill>
                <a:cs typeface="B Nazanin" pitchFamily="2" charset="-78"/>
              </a:rPr>
              <a:t>معلم نباید شاگردرا مطیع بی چون و چرای خود بداند .</a:t>
            </a:r>
          </a:p>
          <a:p>
            <a:pPr algn="r" rtl="1" eaLnBrk="1" hangingPunct="1">
              <a:buClr>
                <a:srgbClr val="FF0066"/>
              </a:buClr>
              <a:buFont typeface="Wingdings" panose="05000000000000000000" pitchFamily="2" charset="2"/>
              <a:buChar char=""/>
              <a:defRPr/>
            </a:pPr>
            <a:r>
              <a:rPr lang="fa-IR" sz="3600">
                <a:solidFill>
                  <a:srgbClr val="00FFFF"/>
                </a:solidFill>
                <a:cs typeface="B Nazanin" pitchFamily="2" charset="-78"/>
              </a:rPr>
              <a:t>معلم نباید عدالت را فراموش کند .</a:t>
            </a:r>
          </a:p>
          <a:p>
            <a:pPr algn="r" rtl="1" eaLnBrk="1" hangingPunct="1">
              <a:buClr>
                <a:srgbClr val="FF0066"/>
              </a:buClr>
              <a:buFont typeface="Wingdings" panose="05000000000000000000" pitchFamily="2" charset="2"/>
              <a:buChar char=""/>
              <a:defRPr/>
            </a:pPr>
            <a:r>
              <a:rPr lang="fa-IR" sz="3600">
                <a:solidFill>
                  <a:srgbClr val="00FFFF"/>
                </a:solidFill>
                <a:cs typeface="B Nazanin" pitchFamily="2" charset="-78"/>
              </a:rPr>
              <a:t>معلم باید زودتر از شاگردان وارد و دیر تر از آنان خارج شود .</a:t>
            </a:r>
          </a:p>
          <a:p>
            <a:pPr algn="r" rtl="1" eaLnBrk="1" hangingPunct="1">
              <a:buClr>
                <a:srgbClr val="FF0066"/>
              </a:buClr>
              <a:buFont typeface="Wingdings" panose="05000000000000000000" pitchFamily="2" charset="2"/>
              <a:buChar char=""/>
              <a:defRPr/>
            </a:pPr>
            <a:r>
              <a:rPr lang="fa-IR" sz="3600">
                <a:solidFill>
                  <a:srgbClr val="00FFFF"/>
                </a:solidFill>
                <a:cs typeface="B Nazanin" pitchFamily="2" charset="-78"/>
              </a:rPr>
              <a:t>لحن کلام معلم باید زیبا و دلنشین باشد.</a:t>
            </a:r>
            <a:endParaRPr lang="en-US" sz="3600">
              <a:solidFill>
                <a:srgbClr val="00FFFF"/>
              </a:solidFill>
              <a:cs typeface="B Nazanin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174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74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74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74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74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74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74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74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74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740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740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082" grpId="0"/>
      <p:bldP spid="17408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B860351-408F-46B0-8B62-C38AAE1E3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6DE3C00E-D79E-4624-9696-15578660C8BD}" type="slidenum">
              <a:rPr lang="ar-SA" altLang="fa-IR" sz="14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19</a:t>
            </a:fld>
            <a:endParaRPr lang="en-US" altLang="fa-IR" sz="1400">
              <a:latin typeface="Arial" panose="020B0604020202020204" pitchFamily="34" charset="0"/>
            </a:endParaRPr>
          </a:p>
        </p:txBody>
      </p:sp>
      <p:sp>
        <p:nvSpPr>
          <p:cNvPr id="176130" name="Rectangle 2">
            <a:extLst>
              <a:ext uri="{FF2B5EF4-FFF2-40B4-BE49-F238E27FC236}">
                <a16:creationId xmlns:a16="http://schemas.microsoft.com/office/drawing/2014/main" id="{F7636B27-B69A-447D-BE40-7226ABDECE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rtl="1" eaLnBrk="1" hangingPunct="1">
              <a:defRPr/>
            </a:pPr>
            <a:r>
              <a:rPr lang="fa-IR" sz="4800">
                <a:solidFill>
                  <a:srgbClr val="66FF66"/>
                </a:solidFill>
                <a:cs typeface="B Nazanin" pitchFamily="2" charset="-78"/>
              </a:rPr>
              <a:t>تاًثیرشخصیت علمی معلم در فرایند تدریس</a:t>
            </a:r>
            <a:endParaRPr lang="en-US" sz="4800">
              <a:solidFill>
                <a:srgbClr val="66FF66"/>
              </a:solidFill>
              <a:cs typeface="B Nazanin" pitchFamily="2" charset="-78"/>
            </a:endParaRPr>
          </a:p>
        </p:txBody>
      </p:sp>
      <p:sp>
        <p:nvSpPr>
          <p:cNvPr id="176131" name="Rectangle 3">
            <a:extLst>
              <a:ext uri="{FF2B5EF4-FFF2-40B4-BE49-F238E27FC236}">
                <a16:creationId xmlns:a16="http://schemas.microsoft.com/office/drawing/2014/main" id="{E50C0505-EEB2-4D79-838A-7AF17C36FC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135188" y="1989138"/>
            <a:ext cx="8075612" cy="4114800"/>
          </a:xfrm>
        </p:spPr>
        <p:txBody>
          <a:bodyPr/>
          <a:lstStyle/>
          <a:p>
            <a:pPr algn="justLow" rtl="1" eaLnBrk="1" hangingPunct="1">
              <a:buFont typeface="Wingdings" panose="05000000000000000000" pitchFamily="2" charset="2"/>
              <a:buNone/>
              <a:defRPr/>
            </a:pPr>
            <a:r>
              <a:rPr lang="fa-IR" sz="3600">
                <a:solidFill>
                  <a:srgbClr val="00FFFF"/>
                </a:solidFill>
                <a:cs typeface="B Nazanin" pitchFamily="2" charset="-78"/>
              </a:rPr>
              <a:t>معلم هر اندازه دارای رفتار انسانی مطلوب باشد ولی از نظر علمی ضعیف و ناتوان تلقی شود مورد قبول شاگردان واقع نخواهد شد . شخصیت متعادل ، همراه با تسلط علمی معلم ، اورا از نظر شاگردانش باارزش و اعتبار می سازد . </a:t>
            </a:r>
          </a:p>
          <a:p>
            <a:pPr algn="justLow" rtl="1" eaLnBrk="1" hangingPunct="1">
              <a:buFont typeface="Wingdings" panose="05000000000000000000" pitchFamily="2" charset="2"/>
              <a:buNone/>
              <a:defRPr/>
            </a:pPr>
            <a:r>
              <a:rPr lang="fa-IR" sz="3600">
                <a:solidFill>
                  <a:srgbClr val="00FFFF"/>
                </a:solidFill>
                <a:cs typeface="B Nazanin" pitchFamily="2" charset="-78"/>
              </a:rPr>
              <a:t>در این خصوص معلم باید :</a:t>
            </a:r>
            <a:endParaRPr lang="en-US" sz="3600">
              <a:solidFill>
                <a:srgbClr val="00FFFF"/>
              </a:solidFill>
              <a:cs typeface="B Nazanin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176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76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76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76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76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1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5A62F28-8D52-48CD-BD2A-81250B826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43EE1967-A3A1-48B3-BFE8-60A4B43C6974}" type="slidenum">
              <a:rPr lang="ar-SA" altLang="fa-IR" sz="14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2</a:t>
            </a:fld>
            <a:endParaRPr lang="en-US" altLang="fa-IR" sz="1400">
              <a:latin typeface="Arial" panose="020B0604020202020204" pitchFamily="34" charset="0"/>
            </a:endParaRPr>
          </a:p>
        </p:txBody>
      </p:sp>
      <p:sp>
        <p:nvSpPr>
          <p:cNvPr id="153602" name="Rectangle 2">
            <a:extLst>
              <a:ext uri="{FF2B5EF4-FFF2-40B4-BE49-F238E27FC236}">
                <a16:creationId xmlns:a16="http://schemas.microsoft.com/office/drawing/2014/main" id="{A63A01D5-558B-4727-AE23-AEC25EBD1A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rtl="1" eaLnBrk="1" hangingPunct="1">
              <a:defRPr/>
            </a:pPr>
            <a:r>
              <a:rPr lang="fa-IR" sz="5400" b="1" dirty="0">
                <a:solidFill>
                  <a:srgbClr val="FF0000"/>
                </a:solidFill>
                <a:cs typeface="B Nazanin" pitchFamily="2" charset="-78"/>
              </a:rPr>
              <a:t>فصل چهارم</a:t>
            </a:r>
            <a:br>
              <a:rPr lang="fa-IR" sz="5400" b="1" dirty="0">
                <a:solidFill>
                  <a:srgbClr val="FF0000"/>
                </a:solidFill>
                <a:cs typeface="B Nazanin" pitchFamily="2" charset="-78"/>
              </a:rPr>
            </a:br>
            <a:r>
              <a:rPr lang="fa-IR" sz="5400" b="1" dirty="0">
                <a:solidFill>
                  <a:srgbClr val="FF0000"/>
                </a:solidFill>
                <a:cs typeface="B Nazanin" pitchFamily="2" charset="-78"/>
              </a:rPr>
              <a:t>نظریه های تدریس</a:t>
            </a:r>
            <a:r>
              <a:rPr lang="fa-IR" sz="4000" b="1" dirty="0">
                <a:solidFill>
                  <a:srgbClr val="FF0000"/>
                </a:solidFill>
                <a:cs typeface="B Nazanin" pitchFamily="2" charset="-78"/>
              </a:rPr>
              <a:t> </a:t>
            </a:r>
            <a:endParaRPr lang="en-US" sz="4000" b="1" dirty="0">
              <a:solidFill>
                <a:srgbClr val="FF0000"/>
              </a:solidFill>
              <a:cs typeface="B Nazanin" pitchFamily="2" charset="-78"/>
            </a:endParaRPr>
          </a:p>
        </p:txBody>
      </p:sp>
      <p:sp>
        <p:nvSpPr>
          <p:cNvPr id="153603" name="Rectangle 3">
            <a:extLst>
              <a:ext uri="{FF2B5EF4-FFF2-40B4-BE49-F238E27FC236}">
                <a16:creationId xmlns:a16="http://schemas.microsoft.com/office/drawing/2014/main" id="{D7B1E686-F738-47C6-81BE-57AB59C0FA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r" rtl="1" eaLnBrk="1" hangingPunct="1">
              <a:buFont typeface="Wingdings" panose="05000000000000000000" pitchFamily="2" charset="2"/>
              <a:buNone/>
              <a:defRPr/>
            </a:pPr>
            <a:r>
              <a:rPr lang="fa-IR" sz="4000" dirty="0">
                <a:solidFill>
                  <a:srgbClr val="00FFFF"/>
                </a:solidFill>
                <a:cs typeface="B Nazanin" pitchFamily="2" charset="-78"/>
              </a:rPr>
              <a:t>پس از مطالعه این فصل دانشجو باید بتواند مفاهیم زیر را تعریف ،توضیح و تحلیل کند.</a:t>
            </a:r>
          </a:p>
          <a:p>
            <a:pPr algn="r" rtl="1" eaLnBrk="1" hangingPunct="1">
              <a:buClr>
                <a:srgbClr val="3399FF"/>
              </a:buClr>
              <a:buSzPct val="90000"/>
              <a:buFontTx/>
              <a:buChar char="o"/>
              <a:defRPr/>
            </a:pPr>
            <a:r>
              <a:rPr lang="fa-IR" sz="4000" dirty="0">
                <a:solidFill>
                  <a:srgbClr val="00FFFF"/>
                </a:solidFill>
                <a:cs typeface="B Nazanin" pitchFamily="2" charset="-78"/>
              </a:rPr>
              <a:t>تدریس.</a:t>
            </a:r>
          </a:p>
          <a:p>
            <a:pPr algn="r" rtl="1" eaLnBrk="1" hangingPunct="1">
              <a:buClr>
                <a:srgbClr val="3399FF"/>
              </a:buClr>
              <a:buSzPct val="90000"/>
              <a:buFontTx/>
              <a:buChar char="o"/>
              <a:defRPr/>
            </a:pPr>
            <a:r>
              <a:rPr lang="fa-IR" sz="4000" dirty="0">
                <a:solidFill>
                  <a:srgbClr val="00FFFF"/>
                </a:solidFill>
                <a:cs typeface="B Nazanin" pitchFamily="2" charset="-78"/>
              </a:rPr>
              <a:t>نظریه های تدریس.</a:t>
            </a:r>
          </a:p>
          <a:p>
            <a:pPr algn="r" rtl="1" eaLnBrk="1" hangingPunct="1">
              <a:buClr>
                <a:srgbClr val="3399FF"/>
              </a:buClr>
              <a:buSzPct val="90000"/>
              <a:buFontTx/>
              <a:buChar char="o"/>
              <a:defRPr/>
            </a:pPr>
            <a:r>
              <a:rPr lang="fa-IR" sz="4000" dirty="0">
                <a:solidFill>
                  <a:srgbClr val="00FFFF"/>
                </a:solidFill>
                <a:cs typeface="B Nazanin" pitchFamily="2" charset="-78"/>
              </a:rPr>
              <a:t>کنشهای تدریس.</a:t>
            </a:r>
          </a:p>
          <a:p>
            <a:pPr algn="r" rtl="1" eaLnBrk="1" hangingPunct="1">
              <a:buClr>
                <a:srgbClr val="3399FF"/>
              </a:buClr>
              <a:buSzPct val="90000"/>
              <a:buFontTx/>
              <a:buChar char="o"/>
              <a:defRPr/>
            </a:pPr>
            <a:r>
              <a:rPr lang="fa-IR" sz="4000" dirty="0">
                <a:solidFill>
                  <a:srgbClr val="00FFFF"/>
                </a:solidFill>
                <a:cs typeface="B Nazanin" pitchFamily="2" charset="-78"/>
              </a:rPr>
              <a:t>عوامل مؤثر در تدریس.</a:t>
            </a:r>
            <a:endParaRPr lang="en-US" sz="4000" dirty="0">
              <a:solidFill>
                <a:srgbClr val="00FFFF"/>
              </a:solidFill>
              <a:cs typeface="B Nazanin" pitchFamily="2" charset="-78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6A45C50-3E72-4EAA-B734-217DF163DD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3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1000"/>
                                        <p:tgtEl>
                                          <p:spTgt spid="153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53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53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53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53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53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53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53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53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429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360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7FBF60F2-AF56-4308-9608-D8243193E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205B6BB0-CD6C-4681-84B2-303119F13E4E}" type="slidenum">
              <a:rPr lang="ar-SA" altLang="fa-IR" sz="14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20</a:t>
            </a:fld>
            <a:endParaRPr lang="en-US" altLang="fa-IR" sz="1400">
              <a:latin typeface="Arial" panose="020B0604020202020204" pitchFamily="34" charset="0"/>
            </a:endParaRPr>
          </a:p>
        </p:txBody>
      </p:sp>
      <p:sp>
        <p:nvSpPr>
          <p:cNvPr id="177155" name="Rectangle 3">
            <a:extLst>
              <a:ext uri="{FF2B5EF4-FFF2-40B4-BE49-F238E27FC236}">
                <a16:creationId xmlns:a16="http://schemas.microsoft.com/office/drawing/2014/main" id="{6FB2A2A7-2A28-4A44-A60B-4F82E507FA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1200" y="908050"/>
            <a:ext cx="8229600" cy="5187950"/>
          </a:xfrm>
        </p:spPr>
        <p:txBody>
          <a:bodyPr/>
          <a:lstStyle/>
          <a:p>
            <a:pPr algn="justLow" rtl="1" eaLnBrk="1" hangingPunct="1">
              <a:buClr>
                <a:srgbClr val="FF99FF"/>
              </a:buClr>
              <a:buSzPct val="90000"/>
              <a:buFont typeface="Wingdings" panose="05000000000000000000" pitchFamily="2" charset="2"/>
              <a:buChar char="z"/>
              <a:defRPr/>
            </a:pPr>
            <a:r>
              <a:rPr lang="fa-IR" sz="4000">
                <a:solidFill>
                  <a:srgbClr val="00FFFF"/>
                </a:solidFill>
                <a:cs typeface="B Nazanin" pitchFamily="2" charset="-78"/>
              </a:rPr>
              <a:t> به روشهای ارائه محتوا و چگونگی بر قراری ارتباط ، آگاه ومسلط باشد.</a:t>
            </a:r>
          </a:p>
          <a:p>
            <a:pPr algn="justLow" rtl="1" eaLnBrk="1" hangingPunct="1">
              <a:buClr>
                <a:srgbClr val="FF99FF"/>
              </a:buClr>
              <a:buSzPct val="90000"/>
              <a:buFont typeface="Wingdings" panose="05000000000000000000" pitchFamily="2" charset="2"/>
              <a:buChar char="z"/>
              <a:defRPr/>
            </a:pPr>
            <a:r>
              <a:rPr lang="fa-IR" sz="4000">
                <a:solidFill>
                  <a:srgbClr val="00FFFF"/>
                </a:solidFill>
                <a:cs typeface="B Nazanin" pitchFamily="2" charset="-78"/>
              </a:rPr>
              <a:t> آگاه از نظریه های جدید ارتباطی ، دانشهای جدید روانشناسی بویژه روانشناسی اجتماعی باشد .</a:t>
            </a:r>
          </a:p>
          <a:p>
            <a:pPr algn="justLow" rtl="1" eaLnBrk="1" hangingPunct="1">
              <a:buClr>
                <a:srgbClr val="FF99FF"/>
              </a:buClr>
              <a:buSzPct val="90000"/>
              <a:buFont typeface="Wingdings" panose="05000000000000000000" pitchFamily="2" charset="2"/>
              <a:buChar char="z"/>
              <a:defRPr/>
            </a:pPr>
            <a:r>
              <a:rPr lang="fa-IR" sz="4000">
                <a:solidFill>
                  <a:srgbClr val="00FFFF"/>
                </a:solidFill>
                <a:cs typeface="B Nazanin" pitchFamily="2" charset="-78"/>
              </a:rPr>
              <a:t> روش تدریس او مناسب با اصول آموزش و پرورش و خصوصیات شاگردان باشد.</a:t>
            </a:r>
          </a:p>
          <a:p>
            <a:pPr algn="justLow" rtl="1" eaLnBrk="1" hangingPunct="1">
              <a:buClr>
                <a:srgbClr val="FF99FF"/>
              </a:buClr>
              <a:buSzPct val="90000"/>
              <a:buFont typeface="Wingdings" panose="05000000000000000000" pitchFamily="2" charset="2"/>
              <a:buNone/>
              <a:defRPr/>
            </a:pPr>
            <a:endParaRPr lang="en-US" sz="4000">
              <a:solidFill>
                <a:srgbClr val="00FFFF"/>
              </a:solidFill>
              <a:cs typeface="B Nazanin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7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7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77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77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77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77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4CD3C094-8517-408A-8C15-0E0F2617E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EEFACC91-5A77-406B-AA3F-62B87B4FF588}" type="slidenum">
              <a:rPr lang="ar-SA" altLang="fa-IR" sz="14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21</a:t>
            </a:fld>
            <a:endParaRPr lang="en-US" altLang="fa-IR" sz="1400">
              <a:latin typeface="Arial" panose="020B0604020202020204" pitchFamily="34" charset="0"/>
            </a:endParaRPr>
          </a:p>
        </p:txBody>
      </p:sp>
      <p:sp>
        <p:nvSpPr>
          <p:cNvPr id="178179" name="Rectangle 3">
            <a:extLst>
              <a:ext uri="{FF2B5EF4-FFF2-40B4-BE49-F238E27FC236}">
                <a16:creationId xmlns:a16="http://schemas.microsoft.com/office/drawing/2014/main" id="{E8AFC95D-99BC-40A4-8A69-05BCD2CD52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19289" y="1412876"/>
            <a:ext cx="8302625" cy="4608513"/>
          </a:xfrm>
        </p:spPr>
        <p:txBody>
          <a:bodyPr/>
          <a:lstStyle/>
          <a:p>
            <a:pPr algn="justLow" rtl="1" eaLnBrk="1" hangingPunct="1">
              <a:buClr>
                <a:srgbClr val="FF99FF"/>
              </a:buClr>
              <a:buSzPct val="90000"/>
              <a:buFont typeface="Wingdings" panose="05000000000000000000" pitchFamily="2" charset="2"/>
              <a:buChar char="z"/>
              <a:defRPr/>
            </a:pPr>
            <a:r>
              <a:rPr lang="fa-IR" sz="3600">
                <a:solidFill>
                  <a:srgbClr val="00FFFF"/>
                </a:solidFill>
                <a:cs typeface="B Nazanin" pitchFamily="2" charset="-78"/>
              </a:rPr>
              <a:t>تسلط بر محتوا و موضوع درس داشته باشد .</a:t>
            </a:r>
          </a:p>
          <a:p>
            <a:pPr algn="justLow" rtl="1" eaLnBrk="1" hangingPunct="1">
              <a:buClr>
                <a:srgbClr val="FF99FF"/>
              </a:buClr>
              <a:buSzPct val="90000"/>
              <a:buFont typeface="Wingdings" panose="05000000000000000000" pitchFamily="2" charset="2"/>
              <a:buChar char="z"/>
              <a:defRPr/>
            </a:pPr>
            <a:r>
              <a:rPr lang="fa-IR" sz="3600">
                <a:solidFill>
                  <a:srgbClr val="00FFFF"/>
                </a:solidFill>
                <a:cs typeface="B Nazanin" pitchFamily="2" charset="-78"/>
              </a:rPr>
              <a:t>توانایی ایجاد رابطه و پیوند بین جامعه و مدرسه را داشته باشد .</a:t>
            </a:r>
          </a:p>
          <a:p>
            <a:pPr algn="justLow" rtl="1" eaLnBrk="1" hangingPunct="1">
              <a:buClr>
                <a:srgbClr val="FF99FF"/>
              </a:buClr>
              <a:buSzPct val="90000"/>
              <a:buFont typeface="Wingdings" panose="05000000000000000000" pitchFamily="2" charset="2"/>
              <a:buChar char="z"/>
              <a:defRPr/>
            </a:pPr>
            <a:r>
              <a:rPr lang="fa-IR" sz="3600">
                <a:solidFill>
                  <a:srgbClr val="00FFFF"/>
                </a:solidFill>
                <a:cs typeface="B Nazanin" pitchFamily="2" charset="-78"/>
              </a:rPr>
              <a:t>توانایی آشنا کردن شاگردان با آرمانهای ارزشمند انسانی را داشته باشد.</a:t>
            </a:r>
          </a:p>
          <a:p>
            <a:pPr algn="justLow" rtl="1" eaLnBrk="1" hangingPunct="1">
              <a:buClr>
                <a:srgbClr val="FF99FF"/>
              </a:buClr>
              <a:buSzPct val="90000"/>
              <a:buFont typeface="Wingdings" panose="05000000000000000000" pitchFamily="2" charset="2"/>
              <a:buChar char="z"/>
              <a:defRPr/>
            </a:pPr>
            <a:r>
              <a:rPr lang="fa-IR" sz="3600">
                <a:solidFill>
                  <a:srgbClr val="00FFFF"/>
                </a:solidFill>
                <a:cs typeface="B Nazanin" pitchFamily="2" charset="-78"/>
              </a:rPr>
              <a:t>با برنامه ریزی و طراحی آموزشی آشنا باشد . </a:t>
            </a:r>
            <a:endParaRPr lang="en-US" sz="3600">
              <a:solidFill>
                <a:srgbClr val="00FFFF"/>
              </a:solidFill>
              <a:latin typeface="Wide Latin" pitchFamily="18" charset="0"/>
              <a:cs typeface="B Nazanin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78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1000"/>
                                        <p:tgtEl>
                                          <p:spTgt spid="178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1000"/>
                                        <p:tgtEl>
                                          <p:spTgt spid="178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1000"/>
                                        <p:tgtEl>
                                          <p:spTgt spid="178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179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595C526-4B4B-492A-8D58-F8540A6D3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6455D50C-4743-4D0F-8A04-BDA251D42053}" type="slidenum">
              <a:rPr lang="ar-SA" altLang="fa-IR" sz="14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22</a:t>
            </a:fld>
            <a:endParaRPr lang="en-US" altLang="fa-IR" sz="1400">
              <a:latin typeface="Arial" panose="020B0604020202020204" pitchFamily="34" charset="0"/>
            </a:endParaRPr>
          </a:p>
        </p:txBody>
      </p:sp>
      <p:sp>
        <p:nvSpPr>
          <p:cNvPr id="179202" name="Rectangle 2">
            <a:extLst>
              <a:ext uri="{FF2B5EF4-FFF2-40B4-BE49-F238E27FC236}">
                <a16:creationId xmlns:a16="http://schemas.microsoft.com/office/drawing/2014/main" id="{8215AC7C-0997-467D-870B-B4AC9B6FD7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rtl="1" eaLnBrk="1" hangingPunct="1">
              <a:defRPr/>
            </a:pPr>
            <a:r>
              <a:rPr lang="fa-IR" sz="4800">
                <a:solidFill>
                  <a:srgbClr val="66FF66"/>
                </a:solidFill>
                <a:cs typeface="B Nazanin" pitchFamily="2" charset="-78"/>
              </a:rPr>
              <a:t>ویژگیهای شاگردان و تأثیر آن در فرایند تدریس</a:t>
            </a:r>
            <a:endParaRPr lang="en-US" sz="4800">
              <a:solidFill>
                <a:srgbClr val="66FF66"/>
              </a:solidFill>
              <a:cs typeface="B Nazanin" pitchFamily="2" charset="-78"/>
            </a:endParaRPr>
          </a:p>
        </p:txBody>
      </p:sp>
      <p:sp>
        <p:nvSpPr>
          <p:cNvPr id="179203" name="Rectangle 3">
            <a:extLst>
              <a:ext uri="{FF2B5EF4-FFF2-40B4-BE49-F238E27FC236}">
                <a16:creationId xmlns:a16="http://schemas.microsoft.com/office/drawing/2014/main" id="{54898128-55E5-42A6-9343-D6A7A9AAC4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79650" y="2492376"/>
            <a:ext cx="7715250" cy="3603625"/>
          </a:xfrm>
        </p:spPr>
        <p:txBody>
          <a:bodyPr/>
          <a:lstStyle/>
          <a:p>
            <a:pPr algn="justLow" rtl="1" eaLnBrk="1" hangingPunct="1">
              <a:buFont typeface="Wingdings" panose="05000000000000000000" pitchFamily="2" charset="2"/>
              <a:buNone/>
              <a:defRPr/>
            </a:pPr>
            <a:r>
              <a:rPr lang="fa-IR" sz="3600">
                <a:solidFill>
                  <a:srgbClr val="00FFFF"/>
                </a:solidFill>
                <a:cs typeface="B Nazanin" pitchFamily="2" charset="-78"/>
              </a:rPr>
              <a:t>هر فردی دارای ویژگیهای اخلاقی ، ذهنی ، عاطفی ، اجتماعی ، فرهنگی و طبقاتی منحصر به خود است ومعلم علاوه بر آشنایی با این ویژگیها باید متناسب با آنها به تدریس بپردازد . عدم هماهنگی شاگرد در هر کدام از این ویژگیها و تدریس منجر به شکست امر تدریس می شود . </a:t>
            </a:r>
            <a:endParaRPr lang="en-US" sz="3600">
              <a:solidFill>
                <a:srgbClr val="00FFFF"/>
              </a:solidFill>
              <a:cs typeface="B Nazanin" pitchFamily="2" charset="-78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3EB4C52-D182-40F1-95FC-633926B21C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179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9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9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179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49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920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3C1196A-8400-426A-923A-68997CAFB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79B21AC3-2257-4E77-99B9-AB9B840E01D3}" type="slidenum">
              <a:rPr lang="ar-SA" altLang="fa-IR" sz="14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23</a:t>
            </a:fld>
            <a:endParaRPr lang="en-US" altLang="fa-IR" sz="1400">
              <a:latin typeface="Arial" panose="020B0604020202020204" pitchFamily="34" charset="0"/>
            </a:endParaRPr>
          </a:p>
        </p:txBody>
      </p:sp>
      <p:sp>
        <p:nvSpPr>
          <p:cNvPr id="180226" name="Rectangle 2">
            <a:extLst>
              <a:ext uri="{FF2B5EF4-FFF2-40B4-BE49-F238E27FC236}">
                <a16:creationId xmlns:a16="http://schemas.microsoft.com/office/drawing/2014/main" id="{72D067AB-31E3-49CA-8C81-0AE7778355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rtl="1" eaLnBrk="1" hangingPunct="1">
              <a:defRPr/>
            </a:pPr>
            <a:r>
              <a:rPr lang="fa-IR" sz="4800">
                <a:solidFill>
                  <a:srgbClr val="66FF66"/>
                </a:solidFill>
                <a:cs typeface="B Nazanin" pitchFamily="2" charset="-78"/>
              </a:rPr>
              <a:t>تأثیر برنامه و ساخت نظام آموزشی در فرایند تدریس</a:t>
            </a:r>
            <a:endParaRPr lang="en-US" sz="4800">
              <a:solidFill>
                <a:srgbClr val="66FF66"/>
              </a:solidFill>
              <a:cs typeface="B Nazanin" pitchFamily="2" charset="-78"/>
            </a:endParaRPr>
          </a:p>
        </p:txBody>
      </p:sp>
      <p:sp>
        <p:nvSpPr>
          <p:cNvPr id="180227" name="Rectangle 3">
            <a:extLst>
              <a:ext uri="{FF2B5EF4-FFF2-40B4-BE49-F238E27FC236}">
                <a16:creationId xmlns:a16="http://schemas.microsoft.com/office/drawing/2014/main" id="{C22B022F-4F08-432C-9AD1-9745FB9B3D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47850" y="2492376"/>
            <a:ext cx="8362950" cy="3889375"/>
          </a:xfrm>
        </p:spPr>
        <p:txBody>
          <a:bodyPr/>
          <a:lstStyle/>
          <a:p>
            <a:pPr algn="justLow" rtl="1" eaLnBrk="1" hangingPunct="1">
              <a:buFont typeface="Wingdings" panose="05000000000000000000" pitchFamily="2" charset="2"/>
              <a:buNone/>
              <a:defRPr/>
            </a:pPr>
            <a:r>
              <a:rPr lang="fa-IR" sz="4000">
                <a:solidFill>
                  <a:srgbClr val="00FFFF"/>
                </a:solidFill>
                <a:cs typeface="B Nazanin" pitchFamily="2" charset="-78"/>
              </a:rPr>
              <a:t>ساخت نظام آموزشی یک جامعه اعم از نگرش ها ، باورها ، برنامه ها و آئین نامه ها می تواند روش تدریس معلم را تحت تأثیر قرار دهد مثلاً آئین نامه های خشک و انعطاف نا پذیر ، تصمیم گیریهای غیر تخصصی ، عدم توجه نظام آموزشی به نیاز های شاگردان تدریس را ناموفق می سازد .</a:t>
            </a:r>
            <a:endParaRPr lang="en-US" sz="4000">
              <a:solidFill>
                <a:srgbClr val="00FFFF"/>
              </a:solidFill>
              <a:cs typeface="B Nazanin" pitchFamily="2" charset="-78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6F7F0F4-7CFE-4F42-B210-F1DF836BFE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0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0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80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80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80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95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022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9748812-232F-4F0A-9CF6-3C9D69DB9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7F3A8017-6A86-481F-827D-A7B62083A3CE}" type="slidenum">
              <a:rPr lang="ar-SA" altLang="fa-IR" sz="14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24</a:t>
            </a:fld>
            <a:endParaRPr lang="en-US" altLang="fa-IR" sz="1400">
              <a:latin typeface="Arial" panose="020B0604020202020204" pitchFamily="34" charset="0"/>
            </a:endParaRPr>
          </a:p>
        </p:txBody>
      </p:sp>
      <p:sp>
        <p:nvSpPr>
          <p:cNvPr id="190466" name="Rectangle 2">
            <a:extLst>
              <a:ext uri="{FF2B5EF4-FFF2-40B4-BE49-F238E27FC236}">
                <a16:creationId xmlns:a16="http://schemas.microsoft.com/office/drawing/2014/main" id="{6EAC8E29-B7DE-4096-8900-30D3BE0776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rtl="1" eaLnBrk="1" hangingPunct="1">
              <a:defRPr/>
            </a:pPr>
            <a:r>
              <a:rPr lang="fa-IR" sz="4800">
                <a:solidFill>
                  <a:srgbClr val="66FF66"/>
                </a:solidFill>
                <a:cs typeface="B Nazanin" pitchFamily="2" charset="-78"/>
              </a:rPr>
              <a:t>تأثیر فضا و تجهیزات آموزشی در فرایند تدریس</a:t>
            </a:r>
            <a:endParaRPr lang="en-US" sz="4800">
              <a:solidFill>
                <a:srgbClr val="66FF66"/>
              </a:solidFill>
              <a:cs typeface="B Nazanin" pitchFamily="2" charset="-78"/>
            </a:endParaRPr>
          </a:p>
        </p:txBody>
      </p:sp>
      <p:sp>
        <p:nvSpPr>
          <p:cNvPr id="190467" name="Rectangle 3">
            <a:extLst>
              <a:ext uri="{FF2B5EF4-FFF2-40B4-BE49-F238E27FC236}">
                <a16:creationId xmlns:a16="http://schemas.microsoft.com/office/drawing/2014/main" id="{8CB2F9E6-2148-4AC3-9420-B3E877B09C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1200" y="2636838"/>
            <a:ext cx="8229600" cy="3459162"/>
          </a:xfrm>
        </p:spPr>
        <p:txBody>
          <a:bodyPr/>
          <a:lstStyle/>
          <a:p>
            <a:pPr algn="justLow" rtl="1" eaLnBrk="1" hangingPunct="1">
              <a:buFont typeface="Wingdings" panose="05000000000000000000" pitchFamily="2" charset="2"/>
              <a:buNone/>
              <a:defRPr/>
            </a:pPr>
            <a:r>
              <a:rPr lang="fa-IR" sz="3600">
                <a:solidFill>
                  <a:srgbClr val="00FFFF"/>
                </a:solidFill>
                <a:cs typeface="B Nazanin" pitchFamily="2" charset="-78"/>
              </a:rPr>
              <a:t>تجهیزات آموزشی مناسب در کیفیت تدریس بسیار مؤثر است . مواردی: نظیر کثرت شاگردان ، نداشتن میز و نیمکت ، عدم نور کافی ،کلاسهای سرد و تاریک و غیر بهداشتی ، نداشتن زمین بازی ، کتابخانه ، نمازخانه ، آزمایشگاه و صدها مسئله دیگر کیفیت تدریس را پایین می آورد .</a:t>
            </a:r>
            <a:endParaRPr lang="en-US" sz="3600">
              <a:solidFill>
                <a:srgbClr val="00FFFF"/>
              </a:solidFill>
              <a:cs typeface="B Nazanin" pitchFamily="2" charset="-78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C69CC66-3022-40C5-A376-4EC58B07AE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190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0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0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190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07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046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96D4674-E014-42DF-A4AB-F92E1D5DC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B970D32A-22A3-49F0-AB94-0C096CEBB7EC}" type="slidenum">
              <a:rPr lang="ar-SA" altLang="fa-IR" sz="14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25</a:t>
            </a:fld>
            <a:endParaRPr lang="en-US" altLang="fa-IR" sz="1400">
              <a:latin typeface="Arial" panose="020B0604020202020204" pitchFamily="34" charset="0"/>
            </a:endParaRPr>
          </a:p>
        </p:txBody>
      </p:sp>
      <p:sp>
        <p:nvSpPr>
          <p:cNvPr id="191490" name="Rectangle 2">
            <a:extLst>
              <a:ext uri="{FF2B5EF4-FFF2-40B4-BE49-F238E27FC236}">
                <a16:creationId xmlns:a16="http://schemas.microsoft.com/office/drawing/2014/main" id="{3FBBE790-1F08-461B-821A-B34CC74E9B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rtl="1" eaLnBrk="1" hangingPunct="1">
              <a:defRPr/>
            </a:pPr>
            <a:r>
              <a:rPr lang="fa-IR" sz="5400">
                <a:solidFill>
                  <a:srgbClr val="66FF66"/>
                </a:solidFill>
                <a:cs typeface="B Nazanin" pitchFamily="2" charset="-78"/>
              </a:rPr>
              <a:t>فصل پنجم </a:t>
            </a:r>
            <a:br>
              <a:rPr lang="fa-IR" sz="5400">
                <a:solidFill>
                  <a:srgbClr val="66FF66"/>
                </a:solidFill>
                <a:cs typeface="B Nazanin" pitchFamily="2" charset="-78"/>
              </a:rPr>
            </a:br>
            <a:r>
              <a:rPr lang="fa-IR" sz="5400">
                <a:solidFill>
                  <a:srgbClr val="66FF66"/>
                </a:solidFill>
                <a:cs typeface="B Nazanin" pitchFamily="2" charset="-78"/>
              </a:rPr>
              <a:t>شناخت و تدوین هدفهای آموزش</a:t>
            </a:r>
            <a:endParaRPr lang="en-US" sz="5400">
              <a:solidFill>
                <a:srgbClr val="66FF66"/>
              </a:solidFill>
              <a:cs typeface="B Nazanin" pitchFamily="2" charset="-78"/>
            </a:endParaRPr>
          </a:p>
        </p:txBody>
      </p:sp>
      <p:sp>
        <p:nvSpPr>
          <p:cNvPr id="191491" name="Rectangle 3">
            <a:extLst>
              <a:ext uri="{FF2B5EF4-FFF2-40B4-BE49-F238E27FC236}">
                <a16:creationId xmlns:a16="http://schemas.microsoft.com/office/drawing/2014/main" id="{47D3A6F6-D42C-47DD-A8C7-18A0FCE94A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1200" y="2852738"/>
            <a:ext cx="8229600" cy="3243262"/>
          </a:xfrm>
        </p:spPr>
        <p:txBody>
          <a:bodyPr/>
          <a:lstStyle/>
          <a:p>
            <a:pPr algn="r" rtl="1" eaLnBrk="1" hangingPunct="1">
              <a:buFont typeface="Wingdings" panose="05000000000000000000" pitchFamily="2" charset="2"/>
              <a:buNone/>
              <a:defRPr/>
            </a:pPr>
            <a:r>
              <a:rPr lang="fa-IR" sz="3600">
                <a:solidFill>
                  <a:srgbClr val="00FFFF"/>
                </a:solidFill>
                <a:cs typeface="B Nazanin" pitchFamily="2" charset="-78"/>
              </a:rPr>
              <a:t>پس از مطالعه این فصل دانشجو باید بتواند موارد زیر را تعریف ، توضیح و تحلیل کند .</a:t>
            </a:r>
          </a:p>
          <a:p>
            <a:pPr algn="r" rtl="1" eaLnBrk="1" hangingPunct="1">
              <a:buFont typeface="Wingdings" panose="05000000000000000000" pitchFamily="2" charset="2"/>
              <a:buNone/>
              <a:defRPr/>
            </a:pPr>
            <a:r>
              <a:rPr lang="fa-IR" sz="3600">
                <a:solidFill>
                  <a:srgbClr val="00FFFF"/>
                </a:solidFill>
                <a:cs typeface="B Nazanin" pitchFamily="2" charset="-78"/>
              </a:rPr>
              <a:t>هدف - ضرورت تعیین هدفهای آموزشي - منابع تعیین هدفهای آموزشی </a:t>
            </a:r>
            <a:endParaRPr lang="en-US" sz="3600">
              <a:solidFill>
                <a:srgbClr val="00FFFF"/>
              </a:solidFill>
              <a:cs typeface="B Nazanin" pitchFamily="2" charset="-78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637448C-F979-4125-BCB4-B661650689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191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91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91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91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91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682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149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0F24FC7-B13E-43C6-98F5-84065A2D3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A04B9716-2FAA-4163-86A3-30A0AE2E2327}" type="slidenum">
              <a:rPr lang="ar-SA" altLang="fa-IR" sz="14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26</a:t>
            </a:fld>
            <a:endParaRPr lang="en-US" altLang="fa-IR" sz="1400">
              <a:latin typeface="Arial" panose="020B0604020202020204" pitchFamily="34" charset="0"/>
            </a:endParaRPr>
          </a:p>
        </p:txBody>
      </p:sp>
      <p:sp>
        <p:nvSpPr>
          <p:cNvPr id="192514" name="Rectangle 2">
            <a:extLst>
              <a:ext uri="{FF2B5EF4-FFF2-40B4-BE49-F238E27FC236}">
                <a16:creationId xmlns:a16="http://schemas.microsoft.com/office/drawing/2014/main" id="{E68BB27E-4106-4829-816B-7D10F8FAE3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rtl="1" eaLnBrk="1" hangingPunct="1">
              <a:defRPr/>
            </a:pPr>
            <a:r>
              <a:rPr lang="fa-IR" sz="6600">
                <a:solidFill>
                  <a:srgbClr val="66FF66"/>
                </a:solidFill>
                <a:cs typeface="B Nazanin" pitchFamily="2" charset="-78"/>
              </a:rPr>
              <a:t>تعریف هدف</a:t>
            </a:r>
            <a:endParaRPr lang="en-US" sz="6600">
              <a:solidFill>
                <a:srgbClr val="66FF66"/>
              </a:solidFill>
              <a:cs typeface="B Nazanin" pitchFamily="2" charset="-78"/>
            </a:endParaRPr>
          </a:p>
        </p:txBody>
      </p:sp>
      <p:sp>
        <p:nvSpPr>
          <p:cNvPr id="192515" name="Rectangle 3">
            <a:extLst>
              <a:ext uri="{FF2B5EF4-FFF2-40B4-BE49-F238E27FC236}">
                <a16:creationId xmlns:a16="http://schemas.microsoft.com/office/drawing/2014/main" id="{653D3BE7-714F-48C1-B46C-DEA7811C10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063750" y="1773239"/>
            <a:ext cx="8229600" cy="4822825"/>
          </a:xfrm>
        </p:spPr>
        <p:txBody>
          <a:bodyPr/>
          <a:lstStyle/>
          <a:p>
            <a:pPr algn="justLow" rtl="1" eaLnBrk="1" hangingPunct="1">
              <a:lnSpc>
                <a:spcPct val="90000"/>
              </a:lnSpc>
              <a:buClr>
                <a:srgbClr val="FF99FF"/>
              </a:buClr>
              <a:buSzPct val="90000"/>
              <a:buFont typeface="Wingdings" panose="05000000000000000000" pitchFamily="2" charset="2"/>
              <a:buChar char=""/>
              <a:defRPr/>
            </a:pPr>
            <a:r>
              <a:rPr lang="fa-IR" sz="3600">
                <a:solidFill>
                  <a:srgbClr val="00FFFF"/>
                </a:solidFill>
                <a:cs typeface="B Nazanin" pitchFamily="2" charset="-78"/>
              </a:rPr>
              <a:t>دیوئی : هدف به منزله روشی است برای دگرگون ساختن موقعیت موجود ، و هدف شایسته هدفی است که باتوجه به اوضاع و احوال موجود اتخاذ شود ـ هدف مرحله نهایی یک سلسله فعالیت مستمر است .</a:t>
            </a:r>
          </a:p>
          <a:p>
            <a:pPr algn="justLow" rtl="1" eaLnBrk="1" hangingPunct="1">
              <a:lnSpc>
                <a:spcPct val="90000"/>
              </a:lnSpc>
              <a:buClr>
                <a:srgbClr val="FF99FF"/>
              </a:buClr>
              <a:buSzPct val="90000"/>
              <a:buFont typeface="Wingdings" panose="05000000000000000000" pitchFamily="2" charset="2"/>
              <a:buChar char=""/>
              <a:defRPr/>
            </a:pPr>
            <a:r>
              <a:rPr lang="fa-IR" sz="3600">
                <a:solidFill>
                  <a:srgbClr val="00FFFF"/>
                </a:solidFill>
                <a:cs typeface="B Nazanin" pitchFamily="2" charset="-78"/>
              </a:rPr>
              <a:t>بنیامین بلوم : هدفهای تربیتی ، بیان صریح روشهایی است که با استفاده از آن می توان انتظار داشت که رفتار شاگرد تغییر کند .</a:t>
            </a:r>
          </a:p>
          <a:p>
            <a:pPr algn="justLow" rtl="1" eaLnBrk="1" hangingPunct="1">
              <a:lnSpc>
                <a:spcPct val="90000"/>
              </a:lnSpc>
              <a:buClr>
                <a:srgbClr val="FF99FF"/>
              </a:buClr>
              <a:buSzPct val="90000"/>
              <a:buFont typeface="Wingdings" panose="05000000000000000000" pitchFamily="2" charset="2"/>
              <a:buChar char=""/>
              <a:defRPr/>
            </a:pPr>
            <a:r>
              <a:rPr lang="fa-IR" sz="3600">
                <a:solidFill>
                  <a:srgbClr val="00FFFF"/>
                </a:solidFill>
                <a:cs typeface="B Nazanin" pitchFamily="2" charset="-78"/>
              </a:rPr>
              <a:t>رابرت اف.می گر : هدف بیان وضعیت مطلوبی است که باید در شاگرد به وجود آید.</a:t>
            </a:r>
            <a:endParaRPr lang="en-US" sz="3600">
              <a:solidFill>
                <a:srgbClr val="00FFFF"/>
              </a:solidFill>
              <a:cs typeface="B Nazanin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192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92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92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92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92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92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92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5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193C05E-48AF-4E52-9865-CB1E29A23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7A37F3C6-6629-4293-B0AA-4A18FAB22826}" type="slidenum">
              <a:rPr lang="ar-SA" altLang="fa-IR" sz="14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27</a:t>
            </a:fld>
            <a:endParaRPr lang="en-US" altLang="fa-IR" sz="1400">
              <a:latin typeface="Arial" panose="020B0604020202020204" pitchFamily="34" charset="0"/>
            </a:endParaRPr>
          </a:p>
        </p:txBody>
      </p:sp>
      <p:sp>
        <p:nvSpPr>
          <p:cNvPr id="193538" name="Rectangle 2">
            <a:extLst>
              <a:ext uri="{FF2B5EF4-FFF2-40B4-BE49-F238E27FC236}">
                <a16:creationId xmlns:a16="http://schemas.microsoft.com/office/drawing/2014/main" id="{B58DE646-22FB-4A1C-86D4-7F533ED865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rtl="1" eaLnBrk="1" hangingPunct="1">
              <a:defRPr/>
            </a:pPr>
            <a:r>
              <a:rPr lang="fa-IR" sz="4800">
                <a:solidFill>
                  <a:srgbClr val="66FF66"/>
                </a:solidFill>
                <a:cs typeface="B Nazanin" pitchFamily="2" charset="-78"/>
              </a:rPr>
              <a:t>اصول دیوئی در تعیین هدفهای آموزشی</a:t>
            </a:r>
            <a:r>
              <a:rPr lang="fa-IR" sz="4000">
                <a:solidFill>
                  <a:srgbClr val="66FF66"/>
                </a:solidFill>
                <a:cs typeface="B Nazanin" pitchFamily="2" charset="-78"/>
              </a:rPr>
              <a:t> </a:t>
            </a:r>
            <a:endParaRPr lang="en-US" sz="4000">
              <a:solidFill>
                <a:srgbClr val="66FF66"/>
              </a:solidFill>
              <a:cs typeface="B Nazanin" pitchFamily="2" charset="-78"/>
            </a:endParaRPr>
          </a:p>
        </p:txBody>
      </p:sp>
      <p:sp>
        <p:nvSpPr>
          <p:cNvPr id="193539" name="Rectangle 3">
            <a:extLst>
              <a:ext uri="{FF2B5EF4-FFF2-40B4-BE49-F238E27FC236}">
                <a16:creationId xmlns:a16="http://schemas.microsoft.com/office/drawing/2014/main" id="{EB5C9D13-7571-4BF6-BEBC-CC29CC671C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1200" y="1700214"/>
            <a:ext cx="8229600" cy="4395787"/>
          </a:xfrm>
        </p:spPr>
        <p:txBody>
          <a:bodyPr/>
          <a:lstStyle/>
          <a:p>
            <a:pPr marL="609600" indent="-609600" algn="justLow" rtl="1">
              <a:buClr>
                <a:srgbClr val="FF99FF"/>
              </a:buClr>
              <a:buSzPct val="90000"/>
              <a:buFont typeface="Wingdings" panose="05000000000000000000" pitchFamily="2" charset="2"/>
              <a:buAutoNum type="arabicPeriod"/>
              <a:defRPr/>
            </a:pPr>
            <a:r>
              <a:rPr lang="fa-IR" sz="3600">
                <a:solidFill>
                  <a:srgbClr val="00FFFF"/>
                </a:solidFill>
                <a:cs typeface="B Nazanin" pitchFamily="2" charset="-78"/>
              </a:rPr>
              <a:t>روش و وسیله باید متناسب با هدف انتخاب شود.</a:t>
            </a:r>
          </a:p>
          <a:p>
            <a:pPr marL="609600" indent="-609600" algn="justLow" rtl="1">
              <a:buClr>
                <a:srgbClr val="FF99FF"/>
              </a:buClr>
              <a:buSzPct val="90000"/>
              <a:buFont typeface="Wingdings" panose="05000000000000000000" pitchFamily="2" charset="2"/>
              <a:buAutoNum type="arabicPeriod"/>
              <a:defRPr/>
            </a:pPr>
            <a:r>
              <a:rPr lang="fa-IR" sz="3600">
                <a:solidFill>
                  <a:srgbClr val="00FFFF"/>
                </a:solidFill>
                <a:cs typeface="B Nazanin" pitchFamily="2" charset="-78"/>
              </a:rPr>
              <a:t>هدف نباید تغییر ناپذیر و غیر قابل انعطاف باشد .</a:t>
            </a:r>
          </a:p>
          <a:p>
            <a:pPr marL="609600" indent="-609600" algn="justLow" rtl="1">
              <a:buClr>
                <a:srgbClr val="FF99FF"/>
              </a:buClr>
              <a:buSzPct val="90000"/>
              <a:buFont typeface="Wingdings" panose="05000000000000000000" pitchFamily="2" charset="2"/>
              <a:buAutoNum type="arabicPeriod"/>
              <a:defRPr/>
            </a:pPr>
            <a:r>
              <a:rPr lang="fa-IR" sz="3600">
                <a:solidFill>
                  <a:srgbClr val="00FFFF"/>
                </a:solidFill>
                <a:cs typeface="B Nazanin" pitchFamily="2" charset="-78"/>
              </a:rPr>
              <a:t>هدف باید فرد را به فعالیت بر انگیزد و به فعالیت او جهت دهد .</a:t>
            </a:r>
          </a:p>
          <a:p>
            <a:pPr marL="609600" indent="-609600" algn="justLow" rtl="1">
              <a:buClr>
                <a:srgbClr val="FF99FF"/>
              </a:buClr>
              <a:buSzPct val="90000"/>
              <a:buFont typeface="Wingdings" panose="05000000000000000000" pitchFamily="2" charset="2"/>
              <a:buAutoNum type="arabicPeriod"/>
              <a:defRPr/>
            </a:pPr>
            <a:r>
              <a:rPr lang="fa-IR" sz="3600">
                <a:solidFill>
                  <a:srgbClr val="00FFFF"/>
                </a:solidFill>
                <a:cs typeface="B Nazanin" pitchFamily="2" charset="-78"/>
              </a:rPr>
              <a:t>هدف باید با اوضاع واحوالی محیط شخصی موافق باشد .</a:t>
            </a:r>
          </a:p>
          <a:p>
            <a:pPr marL="609600" indent="-609600" algn="justLow" rtl="1">
              <a:buClr>
                <a:srgbClr val="FF99FF"/>
              </a:buClr>
              <a:buSzPct val="90000"/>
              <a:buFont typeface="Wingdings" panose="05000000000000000000" pitchFamily="2" charset="2"/>
              <a:buAutoNum type="arabicPeriod"/>
              <a:defRPr/>
            </a:pPr>
            <a:r>
              <a:rPr lang="fa-IR" sz="3600">
                <a:solidFill>
                  <a:srgbClr val="00FFFF"/>
                </a:solidFill>
                <a:cs typeface="B Nazanin" pitchFamily="2" charset="-78"/>
              </a:rPr>
              <a:t>هدفها باید عینی و قابل تصور و تحقق باشند.</a:t>
            </a:r>
          </a:p>
          <a:p>
            <a:pPr marL="609600" indent="-609600" algn="justLow" rtl="1">
              <a:buClr>
                <a:srgbClr val="FF99FF"/>
              </a:buClr>
              <a:buSzPct val="90000"/>
              <a:buFont typeface="Wingdings" panose="05000000000000000000" pitchFamily="2" charset="2"/>
              <a:buAutoNum type="arabicPeriod"/>
              <a:defRPr/>
            </a:pPr>
            <a:endParaRPr lang="en-US" sz="3600">
              <a:solidFill>
                <a:srgbClr val="00FFFF"/>
              </a:solidFill>
              <a:cs typeface="B Nazanin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35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35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3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93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93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93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93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93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93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935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935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935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935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53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87C13C6-546A-4AE7-B30F-A8D068B8B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604DF78B-A604-423F-B017-374420161347}" type="slidenum">
              <a:rPr lang="ar-SA" altLang="fa-IR" sz="14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28</a:t>
            </a:fld>
            <a:endParaRPr lang="en-US" altLang="fa-IR" sz="1400">
              <a:latin typeface="Arial" panose="020B0604020202020204" pitchFamily="34" charset="0"/>
            </a:endParaRPr>
          </a:p>
        </p:txBody>
      </p:sp>
      <p:sp>
        <p:nvSpPr>
          <p:cNvPr id="194562" name="Rectangle 2">
            <a:extLst>
              <a:ext uri="{FF2B5EF4-FFF2-40B4-BE49-F238E27FC236}">
                <a16:creationId xmlns:a16="http://schemas.microsoft.com/office/drawing/2014/main" id="{44767A96-4F23-493E-80B6-9F7D99C699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rtl="1" eaLnBrk="1" hangingPunct="1">
              <a:defRPr/>
            </a:pPr>
            <a:r>
              <a:rPr lang="fa-IR" sz="4800">
                <a:solidFill>
                  <a:srgbClr val="66FF66"/>
                </a:solidFill>
                <a:cs typeface="B Nazanin" pitchFamily="2" charset="-78"/>
              </a:rPr>
              <a:t>ضرورت تعیین و تنظیم هدفهای آموزش درفرایند تدریس و یادگیری</a:t>
            </a:r>
            <a:r>
              <a:rPr lang="fa-IR" sz="4000">
                <a:solidFill>
                  <a:srgbClr val="66FF66"/>
                </a:solidFill>
                <a:cs typeface="B Nazanin" pitchFamily="2" charset="-78"/>
              </a:rPr>
              <a:t> </a:t>
            </a:r>
            <a:endParaRPr lang="en-US" sz="4000">
              <a:solidFill>
                <a:srgbClr val="66FF66"/>
              </a:solidFill>
              <a:cs typeface="B Nazanin" pitchFamily="2" charset="-78"/>
            </a:endParaRPr>
          </a:p>
        </p:txBody>
      </p:sp>
      <p:sp>
        <p:nvSpPr>
          <p:cNvPr id="194563" name="Rectangle 3">
            <a:extLst>
              <a:ext uri="{FF2B5EF4-FFF2-40B4-BE49-F238E27FC236}">
                <a16:creationId xmlns:a16="http://schemas.microsoft.com/office/drawing/2014/main" id="{1A950B0F-33F8-499F-BBB4-7BE221C2B8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1200" y="2492376"/>
            <a:ext cx="8229600" cy="3603625"/>
          </a:xfrm>
        </p:spPr>
        <p:txBody>
          <a:bodyPr/>
          <a:lstStyle/>
          <a:p>
            <a:pPr algn="justLow" rtl="1" eaLnBrk="1" hangingPunct="1">
              <a:buFont typeface="Wingdings" panose="05000000000000000000" pitchFamily="2" charset="2"/>
              <a:buNone/>
              <a:defRPr/>
            </a:pPr>
            <a:r>
              <a:rPr lang="fa-IR" sz="3600">
                <a:solidFill>
                  <a:srgbClr val="00FFFF"/>
                </a:solidFill>
                <a:cs typeface="B Nazanin" pitchFamily="2" charset="-78"/>
              </a:rPr>
              <a:t>اگر هدفهای تربیتی تهیه و تنظیم نشوند مشکلات زیر یه وجود خواهد آمد .</a:t>
            </a:r>
          </a:p>
          <a:p>
            <a:pPr algn="justLow" rtl="1" eaLnBrk="1" hangingPunct="1">
              <a:buClr>
                <a:srgbClr val="FF99FF"/>
              </a:buClr>
              <a:buSzPct val="90000"/>
              <a:buFont typeface="Wingdings" panose="05000000000000000000" pitchFamily="2" charset="2"/>
              <a:buChar char="ü"/>
              <a:defRPr/>
            </a:pPr>
            <a:r>
              <a:rPr lang="fa-IR" sz="3600">
                <a:solidFill>
                  <a:srgbClr val="00FFFF"/>
                </a:solidFill>
                <a:cs typeface="B Nazanin" pitchFamily="2" charset="-78"/>
              </a:rPr>
              <a:t>امکان حرکت و فعالیت صحیح و در نهایت تحقق اهداف نظام میسر نخواهد شد .</a:t>
            </a:r>
          </a:p>
          <a:p>
            <a:pPr algn="justLow" rtl="1" eaLnBrk="1" hangingPunct="1">
              <a:buClr>
                <a:srgbClr val="FF99FF"/>
              </a:buClr>
              <a:buSzPct val="90000"/>
              <a:buFont typeface="Wingdings" panose="05000000000000000000" pitchFamily="2" charset="2"/>
              <a:buChar char="ü"/>
              <a:defRPr/>
            </a:pPr>
            <a:r>
              <a:rPr lang="fa-IR" sz="3600">
                <a:solidFill>
                  <a:srgbClr val="00FFFF"/>
                </a:solidFill>
                <a:cs typeface="B Nazanin" pitchFamily="2" charset="-78"/>
              </a:rPr>
              <a:t>اساس قابل قبولی برای ارزشیابی نتیجه کار در نظام آموزشی دردست نخواهد بود .</a:t>
            </a:r>
            <a:endParaRPr lang="en-US" sz="3600">
              <a:solidFill>
                <a:srgbClr val="00FFFF"/>
              </a:solidFill>
              <a:cs typeface="B Nazanin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45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5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4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1000"/>
                                        <p:tgtEl>
                                          <p:spTgt spid="194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94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94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94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94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6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0A305550-0FFC-48BA-BC5F-34A0A7054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4252FFF8-D109-4A4C-AEEE-97BAA85EBF1A}" type="slidenum">
              <a:rPr lang="ar-SA" altLang="fa-IR" sz="14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29</a:t>
            </a:fld>
            <a:endParaRPr lang="en-US" altLang="fa-IR" sz="1400">
              <a:latin typeface="Arial" panose="020B0604020202020204" pitchFamily="34" charset="0"/>
            </a:endParaRPr>
          </a:p>
        </p:txBody>
      </p:sp>
      <p:sp>
        <p:nvSpPr>
          <p:cNvPr id="195587" name="Rectangle 3">
            <a:extLst>
              <a:ext uri="{FF2B5EF4-FFF2-40B4-BE49-F238E27FC236}">
                <a16:creationId xmlns:a16="http://schemas.microsoft.com/office/drawing/2014/main" id="{EA614BBF-DE50-4131-B06F-10D1ABE9A7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1200" y="1700214"/>
            <a:ext cx="8229600" cy="4395787"/>
          </a:xfrm>
        </p:spPr>
        <p:txBody>
          <a:bodyPr/>
          <a:lstStyle/>
          <a:p>
            <a:pPr algn="justLow" rtl="1" eaLnBrk="1" hangingPunct="1">
              <a:buClr>
                <a:srgbClr val="FF99FF"/>
              </a:buClr>
              <a:buSzPct val="90000"/>
              <a:buFont typeface="Wingdings" panose="05000000000000000000" pitchFamily="2" charset="2"/>
              <a:buChar char="ü"/>
              <a:defRPr/>
            </a:pPr>
            <a:r>
              <a:rPr lang="fa-IR" sz="3600">
                <a:solidFill>
                  <a:srgbClr val="00FFFF"/>
                </a:solidFill>
                <a:cs typeface="B Nazanin" pitchFamily="2" charset="-78"/>
              </a:rPr>
              <a:t>هیچ مبنای معتبری برای طراحی و انتخاب مواد و وسایل ، محتوا وروشهای آموزشی وجود نخواهد داشت .</a:t>
            </a:r>
          </a:p>
          <a:p>
            <a:pPr algn="justLow" rtl="1" eaLnBrk="1" hangingPunct="1">
              <a:buClr>
                <a:srgbClr val="FF99FF"/>
              </a:buClr>
              <a:buSzPct val="90000"/>
              <a:buFont typeface="Wingdings" panose="05000000000000000000" pitchFamily="2" charset="2"/>
              <a:buChar char="ü"/>
              <a:defRPr/>
            </a:pPr>
            <a:r>
              <a:rPr lang="fa-IR" sz="3600">
                <a:solidFill>
                  <a:srgbClr val="00FFFF"/>
                </a:solidFill>
                <a:cs typeface="B Nazanin" pitchFamily="2" charset="-78"/>
              </a:rPr>
              <a:t>شاگردان نمی توانند کوششهای خود را سازمان وجهت دهند .</a:t>
            </a:r>
          </a:p>
          <a:p>
            <a:pPr algn="justLow" rtl="1" eaLnBrk="1" hangingPunct="1">
              <a:buClr>
                <a:srgbClr val="FF99FF"/>
              </a:buClr>
              <a:buSzPct val="90000"/>
              <a:buFont typeface="Wingdings" panose="05000000000000000000" pitchFamily="2" charset="2"/>
              <a:buChar char="ü"/>
              <a:defRPr/>
            </a:pPr>
            <a:r>
              <a:rPr lang="fa-IR" sz="3600">
                <a:solidFill>
                  <a:srgbClr val="00FFFF"/>
                </a:solidFill>
                <a:cs typeface="B Nazanin" pitchFamily="2" charset="-78"/>
              </a:rPr>
              <a:t>فعالیتهای پراکنده وبی نتیجه از طرف افراد مختلف صورت خواهد گرفت .</a:t>
            </a:r>
            <a:endParaRPr lang="en-US" sz="3600">
              <a:cs typeface="B Nazanin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5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5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95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55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55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1955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5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5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95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13C56E8-8C46-4E85-8122-1545E5048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F348B3C5-DDAB-43B6-81DE-FDD5987D26BB}" type="slidenum">
              <a:rPr lang="ar-SA" altLang="fa-IR" sz="14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3</a:t>
            </a:fld>
            <a:endParaRPr lang="en-US" altLang="fa-IR" sz="1400">
              <a:latin typeface="Arial" panose="020B0604020202020204" pitchFamily="34" charset="0"/>
            </a:endParaRPr>
          </a:p>
        </p:txBody>
      </p:sp>
      <p:sp>
        <p:nvSpPr>
          <p:cNvPr id="154626" name="Rectangle 2">
            <a:extLst>
              <a:ext uri="{FF2B5EF4-FFF2-40B4-BE49-F238E27FC236}">
                <a16:creationId xmlns:a16="http://schemas.microsoft.com/office/drawing/2014/main" id="{5AF85938-578E-46E5-98EE-A05C91606C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rtl="1" eaLnBrk="1" hangingPunct="1">
              <a:defRPr/>
            </a:pPr>
            <a:r>
              <a:rPr lang="fa-IR" sz="5400">
                <a:solidFill>
                  <a:srgbClr val="66FF66"/>
                </a:solidFill>
                <a:cs typeface="B Nazanin" pitchFamily="2" charset="-78"/>
              </a:rPr>
              <a:t>تعاریف تدریس :</a:t>
            </a:r>
            <a:endParaRPr lang="en-US" sz="5400">
              <a:solidFill>
                <a:srgbClr val="66FF66"/>
              </a:solidFill>
              <a:cs typeface="B Nazanin" pitchFamily="2" charset="-78"/>
            </a:endParaRPr>
          </a:p>
        </p:txBody>
      </p:sp>
      <p:sp>
        <p:nvSpPr>
          <p:cNvPr id="154627" name="Rectangle 3">
            <a:extLst>
              <a:ext uri="{FF2B5EF4-FFF2-40B4-BE49-F238E27FC236}">
                <a16:creationId xmlns:a16="http://schemas.microsoft.com/office/drawing/2014/main" id="{B2C6A5CF-8D52-44AD-9166-B94D2AED08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1200" y="2133600"/>
            <a:ext cx="8229600" cy="3962400"/>
          </a:xfrm>
        </p:spPr>
        <p:txBody>
          <a:bodyPr/>
          <a:lstStyle/>
          <a:p>
            <a:pPr algn="justLow" rtl="1" eaLnBrk="1" hangingPunct="1">
              <a:lnSpc>
                <a:spcPct val="90000"/>
              </a:lnSpc>
              <a:buClr>
                <a:srgbClr val="3399FF"/>
              </a:buClr>
              <a:buSzPct val="90000"/>
              <a:buFont typeface="Wingdings" panose="05000000000000000000" pitchFamily="2" charset="2"/>
              <a:buChar char="v"/>
              <a:defRPr/>
            </a:pPr>
            <a:r>
              <a:rPr lang="fa-IR" sz="3600">
                <a:solidFill>
                  <a:srgbClr val="00FFFF"/>
                </a:solidFill>
                <a:cs typeface="B Nazanin" pitchFamily="2" charset="-78"/>
              </a:rPr>
              <a:t>بیان صریح معلم دربارة آنچه که باید یادگرفته باشد.</a:t>
            </a:r>
          </a:p>
          <a:p>
            <a:pPr algn="justLow" rtl="1" eaLnBrk="1" hangingPunct="1">
              <a:lnSpc>
                <a:spcPct val="90000"/>
              </a:lnSpc>
              <a:buClr>
                <a:srgbClr val="3399FF"/>
              </a:buClr>
              <a:buSzPct val="90000"/>
              <a:buFont typeface="Wingdings" panose="05000000000000000000" pitchFamily="2" charset="2"/>
              <a:buChar char="v"/>
              <a:defRPr/>
            </a:pPr>
            <a:r>
              <a:rPr lang="fa-IR" sz="3600">
                <a:solidFill>
                  <a:srgbClr val="00FFFF"/>
                </a:solidFill>
                <a:cs typeface="B Nazanin" pitchFamily="2" charset="-78"/>
              </a:rPr>
              <a:t>همورزی متقابل بین معلم و شاگرد و محتوا که در کلاس درس جریان می کند .</a:t>
            </a:r>
          </a:p>
          <a:p>
            <a:pPr algn="justLow" rtl="1" eaLnBrk="1" hangingPunct="1">
              <a:lnSpc>
                <a:spcPct val="90000"/>
              </a:lnSpc>
              <a:buClr>
                <a:srgbClr val="3399FF"/>
              </a:buClr>
              <a:buSzPct val="90000"/>
              <a:buFont typeface="Wingdings" panose="05000000000000000000" pitchFamily="2" charset="2"/>
              <a:buChar char="v"/>
              <a:defRPr/>
            </a:pPr>
            <a:r>
              <a:rPr lang="fa-IR" sz="3600">
                <a:solidFill>
                  <a:srgbClr val="00FFFF"/>
                </a:solidFill>
                <a:cs typeface="B Nazanin" pitchFamily="2" charset="-78"/>
              </a:rPr>
              <a:t>فراهم آوردن موقعیت و اوضاع و احوالی که یادگیری را آسان می کند .</a:t>
            </a:r>
          </a:p>
          <a:p>
            <a:pPr algn="justLow" rtl="1" eaLnBrk="1" hangingPunct="1">
              <a:lnSpc>
                <a:spcPct val="90000"/>
              </a:lnSpc>
              <a:buClr>
                <a:srgbClr val="3399FF"/>
              </a:buClr>
              <a:buSzPct val="90000"/>
              <a:buFont typeface="Wingdings" panose="05000000000000000000" pitchFamily="2" charset="2"/>
              <a:buChar char="v"/>
              <a:defRPr/>
            </a:pPr>
            <a:r>
              <a:rPr lang="fa-IR" sz="3600">
                <a:solidFill>
                  <a:srgbClr val="00FFFF"/>
                </a:solidFill>
                <a:cs typeface="B Nazanin" pitchFamily="2" charset="-78"/>
              </a:rPr>
              <a:t>تعامل یا رفتار متقابل معلم و شاگرد ، براساس طراحی منظم و هدفدار معلم ، برای ایجاد تغییر رفتار شاگرد . </a:t>
            </a:r>
            <a:endParaRPr lang="en-US" sz="3600">
              <a:solidFill>
                <a:srgbClr val="00FFFF"/>
              </a:solidFill>
              <a:cs typeface="B Nazanin" pitchFamily="2" charset="-78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FCC2973-15F2-4B3E-AE30-E338CE3A95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154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4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4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154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4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4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154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4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4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1000"/>
                                        <p:tgtEl>
                                          <p:spTgt spid="154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4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4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154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550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462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FBAE300-1D5B-4EF7-B04C-8C2280418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1400EC81-C314-4D72-9752-55FB7F41FCD9}" type="slidenum">
              <a:rPr lang="ar-SA" altLang="fa-IR" sz="14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30</a:t>
            </a:fld>
            <a:endParaRPr lang="en-US" altLang="fa-IR" sz="1400">
              <a:latin typeface="Arial" panose="020B0604020202020204" pitchFamily="34" charset="0"/>
            </a:endParaRPr>
          </a:p>
        </p:txBody>
      </p:sp>
      <p:sp>
        <p:nvSpPr>
          <p:cNvPr id="196611" name="Rectangle 3">
            <a:extLst>
              <a:ext uri="{FF2B5EF4-FFF2-40B4-BE49-F238E27FC236}">
                <a16:creationId xmlns:a16="http://schemas.microsoft.com/office/drawing/2014/main" id="{F57B99FE-4542-4E4C-A741-3D1436DD87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30375" y="765176"/>
            <a:ext cx="8686800" cy="5330825"/>
          </a:xfrm>
        </p:spPr>
        <p:txBody>
          <a:bodyPr/>
          <a:lstStyle/>
          <a:p>
            <a:pPr algn="r" rtl="1" eaLnBrk="1" hangingPunct="1">
              <a:buFont typeface="Wingdings" panose="05000000000000000000" pitchFamily="2" charset="2"/>
              <a:buNone/>
              <a:defRPr/>
            </a:pPr>
            <a:endParaRPr lang="fa-IR" sz="4000">
              <a:solidFill>
                <a:srgbClr val="66FF66"/>
              </a:solidFill>
              <a:cs typeface="B Nazanin" pitchFamily="2" charset="-78"/>
            </a:endParaRPr>
          </a:p>
          <a:p>
            <a:pPr algn="r" rtl="1" eaLnBrk="1" hangingPunct="1">
              <a:buFont typeface="Wingdings" panose="05000000000000000000" pitchFamily="2" charset="2"/>
              <a:buNone/>
              <a:defRPr/>
            </a:pPr>
            <a:endParaRPr lang="fa-IR" sz="4000">
              <a:solidFill>
                <a:srgbClr val="66FF66"/>
              </a:solidFill>
              <a:cs typeface="B Nazanin" pitchFamily="2" charset="-78"/>
            </a:endParaRPr>
          </a:p>
          <a:p>
            <a:pPr algn="r" rtl="1" eaLnBrk="1" hangingPunct="1">
              <a:buFont typeface="Wingdings" panose="05000000000000000000" pitchFamily="2" charset="2"/>
              <a:buNone/>
              <a:defRPr/>
            </a:pPr>
            <a:r>
              <a:rPr lang="fa-IR" sz="4800">
                <a:solidFill>
                  <a:srgbClr val="00FFFF"/>
                </a:solidFill>
                <a:cs typeface="B Nazanin" pitchFamily="2" charset="-78"/>
              </a:rPr>
              <a:t>                                     </a:t>
            </a:r>
            <a:r>
              <a:rPr lang="fa-IR" sz="3600">
                <a:solidFill>
                  <a:srgbClr val="00FFFF"/>
                </a:solidFill>
                <a:cs typeface="B Nazanin" pitchFamily="2" charset="-78"/>
              </a:rPr>
              <a:t>نیاز شاگرد</a:t>
            </a:r>
          </a:p>
          <a:p>
            <a:pPr algn="r" rtl="1" eaLnBrk="1" hangingPunct="1">
              <a:buFont typeface="Wingdings" panose="05000000000000000000" pitchFamily="2" charset="2"/>
              <a:buNone/>
              <a:defRPr/>
            </a:pPr>
            <a:r>
              <a:rPr lang="fa-IR" sz="4000">
                <a:solidFill>
                  <a:srgbClr val="66FF66"/>
                </a:solidFill>
                <a:cs typeface="B Nazanin" pitchFamily="2" charset="-78"/>
              </a:rPr>
              <a:t>منابع تعیین هدفهای آموزشی</a:t>
            </a:r>
            <a:r>
              <a:rPr lang="fa-IR">
                <a:solidFill>
                  <a:srgbClr val="66FF66"/>
                </a:solidFill>
                <a:cs typeface="B Nazanin" pitchFamily="2" charset="-78"/>
              </a:rPr>
              <a:t>          </a:t>
            </a:r>
            <a:r>
              <a:rPr lang="fa-IR" sz="3600">
                <a:solidFill>
                  <a:srgbClr val="00FFFF"/>
                </a:solidFill>
                <a:cs typeface="B Nazanin" pitchFamily="2" charset="-78"/>
              </a:rPr>
              <a:t>نیاز جامعه </a:t>
            </a:r>
          </a:p>
          <a:p>
            <a:pPr algn="r" rtl="1" eaLnBrk="1" hangingPunct="1">
              <a:buFont typeface="Wingdings" panose="05000000000000000000" pitchFamily="2" charset="2"/>
              <a:buNone/>
              <a:defRPr/>
            </a:pPr>
            <a:r>
              <a:rPr lang="fa-IR">
                <a:solidFill>
                  <a:srgbClr val="66FF66"/>
                </a:solidFill>
                <a:cs typeface="B Nazanin" pitchFamily="2" charset="-78"/>
              </a:rPr>
              <a:t>                                                      </a:t>
            </a:r>
            <a:r>
              <a:rPr lang="fa-IR" sz="3600">
                <a:solidFill>
                  <a:srgbClr val="00FFFF"/>
                </a:solidFill>
                <a:cs typeface="B Nazanin" pitchFamily="2" charset="-78"/>
              </a:rPr>
              <a:t>دیدگاههای متخصصان</a:t>
            </a:r>
            <a:endParaRPr lang="en-US" sz="3600">
              <a:solidFill>
                <a:srgbClr val="00FFFF"/>
              </a:solidFill>
              <a:cs typeface="B Nazanin" pitchFamily="2" charset="-78"/>
            </a:endParaRPr>
          </a:p>
        </p:txBody>
      </p:sp>
      <p:grpSp>
        <p:nvGrpSpPr>
          <p:cNvPr id="88068" name="Group 37">
            <a:extLst>
              <a:ext uri="{FF2B5EF4-FFF2-40B4-BE49-F238E27FC236}">
                <a16:creationId xmlns:a16="http://schemas.microsoft.com/office/drawing/2014/main" id="{406CADED-CA12-4264-8B51-0A7979B7FE35}"/>
              </a:ext>
            </a:extLst>
          </p:cNvPr>
          <p:cNvGrpSpPr>
            <a:grpSpLocks/>
          </p:cNvGrpSpPr>
          <p:nvPr/>
        </p:nvGrpSpPr>
        <p:grpSpPr bwMode="auto">
          <a:xfrm>
            <a:off x="5183189" y="2708275"/>
            <a:ext cx="625475" cy="1512888"/>
            <a:chOff x="2305" y="1706"/>
            <a:chExt cx="394" cy="953"/>
          </a:xfrm>
        </p:grpSpPr>
        <p:sp>
          <p:nvSpPr>
            <p:cNvPr id="196633" name="Line 25">
              <a:extLst>
                <a:ext uri="{FF2B5EF4-FFF2-40B4-BE49-F238E27FC236}">
                  <a16:creationId xmlns:a16="http://schemas.microsoft.com/office/drawing/2014/main" id="{D87EDA43-30C9-4E8D-A432-2BB18873319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517" y="2205"/>
              <a:ext cx="182" cy="0"/>
            </a:xfrm>
            <a:prstGeom prst="line">
              <a:avLst/>
            </a:prstGeom>
            <a:noFill/>
            <a:ln w="76200">
              <a:solidFill>
                <a:srgbClr val="FF99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fa-I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6634" name="Line 26">
              <a:extLst>
                <a:ext uri="{FF2B5EF4-FFF2-40B4-BE49-F238E27FC236}">
                  <a16:creationId xmlns:a16="http://schemas.microsoft.com/office/drawing/2014/main" id="{009B4CEB-E6EA-462F-A0FD-57CEF3DF0C1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517" y="1706"/>
              <a:ext cx="0" cy="953"/>
            </a:xfrm>
            <a:prstGeom prst="line">
              <a:avLst/>
            </a:prstGeom>
            <a:noFill/>
            <a:ln w="76200">
              <a:solidFill>
                <a:srgbClr val="FF99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fa-I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6638" name="Line 30">
              <a:extLst>
                <a:ext uri="{FF2B5EF4-FFF2-40B4-BE49-F238E27FC236}">
                  <a16:creationId xmlns:a16="http://schemas.microsoft.com/office/drawing/2014/main" id="{AAEE5503-8078-42CA-88ED-A30201CCCCA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13" y="1718"/>
              <a:ext cx="204" cy="0"/>
            </a:xfrm>
            <a:prstGeom prst="line">
              <a:avLst/>
            </a:prstGeom>
            <a:noFill/>
            <a:ln w="76200">
              <a:solidFill>
                <a:srgbClr val="FF99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fa-I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6639" name="Line 31">
              <a:extLst>
                <a:ext uri="{FF2B5EF4-FFF2-40B4-BE49-F238E27FC236}">
                  <a16:creationId xmlns:a16="http://schemas.microsoft.com/office/drawing/2014/main" id="{FEEDA4C3-D683-4C8A-B595-87B2AA529C2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05" y="2205"/>
              <a:ext cx="233" cy="0"/>
            </a:xfrm>
            <a:prstGeom prst="line">
              <a:avLst/>
            </a:prstGeom>
            <a:noFill/>
            <a:ln w="76200">
              <a:solidFill>
                <a:srgbClr val="FF99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fa-I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6640" name="Line 32">
              <a:extLst>
                <a:ext uri="{FF2B5EF4-FFF2-40B4-BE49-F238E27FC236}">
                  <a16:creationId xmlns:a16="http://schemas.microsoft.com/office/drawing/2014/main" id="{3C749222-4C98-4DFE-BE6C-C8B1844B58C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311" y="2659"/>
              <a:ext cx="227" cy="0"/>
            </a:xfrm>
            <a:prstGeom prst="line">
              <a:avLst/>
            </a:prstGeom>
            <a:noFill/>
            <a:ln w="76200">
              <a:solidFill>
                <a:srgbClr val="FF99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fa-I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96641" name="Oval 33">
            <a:extLst>
              <a:ext uri="{FF2B5EF4-FFF2-40B4-BE49-F238E27FC236}">
                <a16:creationId xmlns:a16="http://schemas.microsoft.com/office/drawing/2014/main" id="{77142C53-A189-4C33-AB7C-30C2D81989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3476" y="2565401"/>
            <a:ext cx="144463" cy="358775"/>
          </a:xfrm>
          <a:prstGeom prst="ellipse">
            <a:avLst/>
          </a:prstGeom>
          <a:solidFill>
            <a:schemeClr val="accent1"/>
          </a:solidFill>
          <a:ln w="76200" algn="ctr">
            <a:solidFill>
              <a:srgbClr val="FF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fa-I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6642" name="Oval 34">
            <a:extLst>
              <a:ext uri="{FF2B5EF4-FFF2-40B4-BE49-F238E27FC236}">
                <a16:creationId xmlns:a16="http://schemas.microsoft.com/office/drawing/2014/main" id="{55206148-9FD2-4BD0-87A4-EE82DE670A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3476" y="3284539"/>
            <a:ext cx="144463" cy="358775"/>
          </a:xfrm>
          <a:prstGeom prst="ellipse">
            <a:avLst/>
          </a:prstGeom>
          <a:solidFill>
            <a:schemeClr val="accent1"/>
          </a:solidFill>
          <a:ln w="76200" algn="ctr">
            <a:solidFill>
              <a:srgbClr val="FF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fa-I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6643" name="Oval 35">
            <a:extLst>
              <a:ext uri="{FF2B5EF4-FFF2-40B4-BE49-F238E27FC236}">
                <a16:creationId xmlns:a16="http://schemas.microsoft.com/office/drawing/2014/main" id="{8C434810-92F9-4352-85C7-13F84169B3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4751" y="4014789"/>
            <a:ext cx="144463" cy="358775"/>
          </a:xfrm>
          <a:prstGeom prst="ellipse">
            <a:avLst/>
          </a:prstGeom>
          <a:solidFill>
            <a:schemeClr val="accent1"/>
          </a:solidFill>
          <a:ln w="76200" algn="ctr">
            <a:solidFill>
              <a:srgbClr val="FF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fa-I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96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96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966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966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96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96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611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C36C6B24-489B-47A3-823A-BB763C9DF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B013DBDD-E78B-441F-909D-E0B884A4B806}" type="slidenum">
              <a:rPr lang="ar-SA" altLang="fa-IR" sz="14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31</a:t>
            </a:fld>
            <a:endParaRPr lang="en-US" altLang="fa-IR" sz="1400">
              <a:latin typeface="Arial" panose="020B0604020202020204" pitchFamily="34" charset="0"/>
            </a:endParaRPr>
          </a:p>
        </p:txBody>
      </p:sp>
      <p:sp>
        <p:nvSpPr>
          <p:cNvPr id="199683" name="Rectangle 3">
            <a:extLst>
              <a:ext uri="{FF2B5EF4-FFF2-40B4-BE49-F238E27FC236}">
                <a16:creationId xmlns:a16="http://schemas.microsoft.com/office/drawing/2014/main" id="{0BFD8014-9A45-42CF-9F04-B80A3101EC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063750" y="476250"/>
            <a:ext cx="8229600" cy="5619750"/>
          </a:xfrm>
        </p:spPr>
        <p:txBody>
          <a:bodyPr/>
          <a:lstStyle/>
          <a:p>
            <a:pPr algn="justLow" rtl="1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fa-IR">
              <a:solidFill>
                <a:srgbClr val="00FFFF"/>
              </a:solidFill>
              <a:cs typeface="B Nazanin" pitchFamily="2" charset="-78"/>
            </a:endParaRPr>
          </a:p>
          <a:p>
            <a:pPr algn="justLow" rtl="1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fa-IR">
                <a:solidFill>
                  <a:srgbClr val="00FFFF"/>
                </a:solidFill>
                <a:cs typeface="B Nazanin" pitchFamily="2" charset="-78"/>
              </a:rPr>
              <a:t>    </a:t>
            </a:r>
            <a:r>
              <a:rPr lang="fa-IR">
                <a:solidFill>
                  <a:srgbClr val="66FF66"/>
                </a:solidFill>
                <a:cs typeface="B Nazanin" pitchFamily="2" charset="-78"/>
              </a:rPr>
              <a:t>نیاز شاگردان :</a:t>
            </a:r>
            <a:r>
              <a:rPr lang="fa-IR">
                <a:solidFill>
                  <a:srgbClr val="00FFFF"/>
                </a:solidFill>
                <a:cs typeface="B Nazanin" pitchFamily="2" charset="-78"/>
              </a:rPr>
              <a:t> مازلو نیازهای انسان                فیزیولیژیکی</a:t>
            </a:r>
          </a:p>
          <a:p>
            <a:pPr algn="justLow" rtl="1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fa-IR">
                <a:solidFill>
                  <a:srgbClr val="00FFFF"/>
                </a:solidFill>
                <a:cs typeface="B Nazanin" pitchFamily="2" charset="-78"/>
              </a:rPr>
              <a:t>را به پنج طبقه تقسیم                                    ایمنی</a:t>
            </a:r>
          </a:p>
          <a:p>
            <a:pPr algn="justLow" rtl="1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fa-IR">
                <a:solidFill>
                  <a:srgbClr val="00FFFF"/>
                </a:solidFill>
                <a:cs typeface="B Nazanin" pitchFamily="2" charset="-78"/>
              </a:rPr>
              <a:t> کرده که عبارتند از :                                      محبت </a:t>
            </a:r>
          </a:p>
          <a:p>
            <a:pPr algn="justLow" rtl="1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fa-IR">
                <a:solidFill>
                  <a:srgbClr val="00FFFF"/>
                </a:solidFill>
                <a:cs typeface="B Nazanin" pitchFamily="2" charset="-78"/>
              </a:rPr>
              <a:t>                                                               احترام</a:t>
            </a:r>
          </a:p>
          <a:p>
            <a:pPr algn="justLow" rtl="1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fa-IR">
                <a:solidFill>
                  <a:srgbClr val="00FFFF"/>
                </a:solidFill>
                <a:cs typeface="B Nazanin" pitchFamily="2" charset="-78"/>
              </a:rPr>
              <a:t>                                                               خودشکوفایی</a:t>
            </a:r>
          </a:p>
          <a:p>
            <a:pPr algn="justLow" rtl="1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fa-IR">
                <a:solidFill>
                  <a:srgbClr val="00FFFF"/>
                </a:solidFill>
                <a:cs typeface="B Nazanin" pitchFamily="2" charset="-78"/>
              </a:rPr>
              <a:t>مازلو معتقد است تا نیاز های رده پایین ارضا نشود ،فرد فرصت ارضای نیازهای رده بالاتر را نخواهد داشت.</a:t>
            </a:r>
          </a:p>
          <a:p>
            <a:pPr algn="justLow" rtl="1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fa-IR">
                <a:solidFill>
                  <a:srgbClr val="00FFFF"/>
                </a:solidFill>
                <a:cs typeface="B Nazanin" pitchFamily="2" charset="-78"/>
              </a:rPr>
              <a:t>- شناخت نیاز های شاگردان در سنین مختلف از مهمترین کارهای معلم در تعیین هدفهای آموزشي است.</a:t>
            </a:r>
            <a:endParaRPr lang="en-US">
              <a:solidFill>
                <a:srgbClr val="00FFFF"/>
              </a:solidFill>
              <a:cs typeface="B Nazanin" pitchFamily="2" charset="-78"/>
            </a:endParaRPr>
          </a:p>
        </p:txBody>
      </p:sp>
      <p:sp>
        <p:nvSpPr>
          <p:cNvPr id="199692" name="Oval 12">
            <a:extLst>
              <a:ext uri="{FF2B5EF4-FFF2-40B4-BE49-F238E27FC236}">
                <a16:creationId xmlns:a16="http://schemas.microsoft.com/office/drawing/2014/main" id="{13FF01DA-BBCE-48BD-B081-A444BA5C99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83788" y="981076"/>
            <a:ext cx="215900" cy="360363"/>
          </a:xfrm>
          <a:prstGeom prst="ellipse">
            <a:avLst/>
          </a:prstGeom>
          <a:solidFill>
            <a:schemeClr val="accent1"/>
          </a:solidFill>
          <a:ln w="76200" algn="ctr">
            <a:solidFill>
              <a:srgbClr val="FF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fa-I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" name="Group 20">
            <a:extLst>
              <a:ext uri="{FF2B5EF4-FFF2-40B4-BE49-F238E27FC236}">
                <a16:creationId xmlns:a16="http://schemas.microsoft.com/office/drawing/2014/main" id="{72FB2486-3BB4-4462-85D4-B27B250BD3F7}"/>
              </a:ext>
            </a:extLst>
          </p:cNvPr>
          <p:cNvGrpSpPr>
            <a:grpSpLocks/>
          </p:cNvGrpSpPr>
          <p:nvPr/>
        </p:nvGrpSpPr>
        <p:grpSpPr bwMode="auto">
          <a:xfrm>
            <a:off x="4151313" y="1268413"/>
            <a:ext cx="3313112" cy="2089150"/>
            <a:chOff x="1655" y="799"/>
            <a:chExt cx="2087" cy="1316"/>
          </a:xfrm>
        </p:grpSpPr>
        <p:sp>
          <p:nvSpPr>
            <p:cNvPr id="199693" name="Line 13">
              <a:extLst>
                <a:ext uri="{FF2B5EF4-FFF2-40B4-BE49-F238E27FC236}">
                  <a16:creationId xmlns:a16="http://schemas.microsoft.com/office/drawing/2014/main" id="{D323E32D-F66D-4213-89CC-1F32759A413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018" y="1480"/>
              <a:ext cx="1724" cy="0"/>
            </a:xfrm>
            <a:prstGeom prst="line">
              <a:avLst/>
            </a:prstGeom>
            <a:noFill/>
            <a:ln w="76200">
              <a:solidFill>
                <a:srgbClr val="FF99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fa-I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9694" name="Line 14">
              <a:extLst>
                <a:ext uri="{FF2B5EF4-FFF2-40B4-BE49-F238E27FC236}">
                  <a16:creationId xmlns:a16="http://schemas.microsoft.com/office/drawing/2014/main" id="{24373E0F-0FAE-40E3-9291-79FD0E862C8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18" y="799"/>
              <a:ext cx="0" cy="1316"/>
            </a:xfrm>
            <a:prstGeom prst="line">
              <a:avLst/>
            </a:prstGeom>
            <a:noFill/>
            <a:ln w="76200">
              <a:solidFill>
                <a:srgbClr val="FF99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fa-I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9695" name="Line 15">
              <a:extLst>
                <a:ext uri="{FF2B5EF4-FFF2-40B4-BE49-F238E27FC236}">
                  <a16:creationId xmlns:a16="http://schemas.microsoft.com/office/drawing/2014/main" id="{BDC7E112-F267-43EA-B278-8B5D543E4B7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67" y="2109"/>
              <a:ext cx="363" cy="0"/>
            </a:xfrm>
            <a:prstGeom prst="line">
              <a:avLst/>
            </a:prstGeom>
            <a:noFill/>
            <a:ln w="76200">
              <a:solidFill>
                <a:srgbClr val="FF99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fa-I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9696" name="Line 16">
              <a:extLst>
                <a:ext uri="{FF2B5EF4-FFF2-40B4-BE49-F238E27FC236}">
                  <a16:creationId xmlns:a16="http://schemas.microsoft.com/office/drawing/2014/main" id="{78381EEF-FE4D-4561-A810-EB27BBD4D9B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55" y="1816"/>
              <a:ext cx="363" cy="0"/>
            </a:xfrm>
            <a:prstGeom prst="line">
              <a:avLst/>
            </a:prstGeom>
            <a:noFill/>
            <a:ln w="76200">
              <a:solidFill>
                <a:srgbClr val="FF99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fa-I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9697" name="Line 17">
              <a:extLst>
                <a:ext uri="{FF2B5EF4-FFF2-40B4-BE49-F238E27FC236}">
                  <a16:creationId xmlns:a16="http://schemas.microsoft.com/office/drawing/2014/main" id="{EE727BE8-E4C6-4E63-95A8-AD6766FEE45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55" y="1480"/>
              <a:ext cx="363" cy="0"/>
            </a:xfrm>
            <a:prstGeom prst="line">
              <a:avLst/>
            </a:prstGeom>
            <a:noFill/>
            <a:ln w="76200">
              <a:solidFill>
                <a:srgbClr val="FF99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fa-I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9698" name="Line 18">
              <a:extLst>
                <a:ext uri="{FF2B5EF4-FFF2-40B4-BE49-F238E27FC236}">
                  <a16:creationId xmlns:a16="http://schemas.microsoft.com/office/drawing/2014/main" id="{051E3162-5835-412C-9254-3CF9599E401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655" y="1162"/>
              <a:ext cx="363" cy="0"/>
            </a:xfrm>
            <a:prstGeom prst="line">
              <a:avLst/>
            </a:prstGeom>
            <a:noFill/>
            <a:ln w="76200">
              <a:solidFill>
                <a:srgbClr val="FF99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fa-I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9699" name="Line 19">
              <a:extLst>
                <a:ext uri="{FF2B5EF4-FFF2-40B4-BE49-F238E27FC236}">
                  <a16:creationId xmlns:a16="http://schemas.microsoft.com/office/drawing/2014/main" id="{E88ABBDF-11D7-48DE-9C65-80C38977F03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55" y="812"/>
              <a:ext cx="375" cy="0"/>
            </a:xfrm>
            <a:prstGeom prst="line">
              <a:avLst/>
            </a:prstGeom>
            <a:noFill/>
            <a:ln w="76200">
              <a:solidFill>
                <a:srgbClr val="FF99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fa-I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996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996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99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99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996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996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996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996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996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996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96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96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1996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6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96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96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0" dur="1000"/>
                                        <p:tgtEl>
                                          <p:spTgt spid="1996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4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96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96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99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69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10AF9D-FB7C-4F3A-A075-4F149211A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A1D82C9F-8F0B-46A9-858C-3DF8A988258C}" type="slidenum">
              <a:rPr lang="ar-SA" altLang="fa-IR" sz="14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32</a:t>
            </a:fld>
            <a:endParaRPr lang="en-US" altLang="fa-IR" sz="1400">
              <a:latin typeface="Arial" panose="020B0604020202020204" pitchFamily="34" charset="0"/>
            </a:endParaRPr>
          </a:p>
        </p:txBody>
      </p:sp>
      <p:sp>
        <p:nvSpPr>
          <p:cNvPr id="200707" name="Rectangle 3">
            <a:extLst>
              <a:ext uri="{FF2B5EF4-FFF2-40B4-BE49-F238E27FC236}">
                <a16:creationId xmlns:a16="http://schemas.microsoft.com/office/drawing/2014/main" id="{D2A9B382-30E0-4218-A2F1-F988CA0AF5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114550" y="1052514"/>
            <a:ext cx="8229600" cy="5043487"/>
          </a:xfrm>
        </p:spPr>
        <p:txBody>
          <a:bodyPr/>
          <a:lstStyle/>
          <a:p>
            <a:pPr algn="justLow" rtl="1" eaLnBrk="1" hangingPunct="1">
              <a:buFont typeface="Wingdings" panose="05000000000000000000" pitchFamily="2" charset="2"/>
              <a:buNone/>
              <a:defRPr/>
            </a:pPr>
            <a:r>
              <a:rPr lang="fa-IR" sz="3600">
                <a:solidFill>
                  <a:srgbClr val="66FF66"/>
                </a:solidFill>
                <a:cs typeface="B Nazanin" pitchFamily="2" charset="-78"/>
              </a:rPr>
              <a:t>     نیاز جامعه :</a:t>
            </a:r>
            <a:r>
              <a:rPr lang="fa-IR" sz="3600">
                <a:solidFill>
                  <a:srgbClr val="00FFFF"/>
                </a:solidFill>
                <a:cs typeface="B Nazanin" pitchFamily="2" charset="-78"/>
              </a:rPr>
              <a:t> باید وضع اقتصادی ، اجتماعی و فرهنگی جامعه را در زمان گذشته ، حال و آینده بررسی و هدفهای آموزشی را بر اساس نیازهای آن جامعه تنظیم کرد .</a:t>
            </a:r>
          </a:p>
          <a:p>
            <a:pPr algn="justLow" rtl="1" eaLnBrk="1" hangingPunct="1">
              <a:buFont typeface="Wingdings" panose="05000000000000000000" pitchFamily="2" charset="2"/>
              <a:buNone/>
              <a:defRPr/>
            </a:pPr>
            <a:r>
              <a:rPr lang="fa-IR" sz="3600">
                <a:solidFill>
                  <a:srgbClr val="00FFFF"/>
                </a:solidFill>
                <a:cs typeface="B Nazanin" pitchFamily="2" charset="-78"/>
              </a:rPr>
              <a:t>     </a:t>
            </a:r>
            <a:r>
              <a:rPr lang="fa-IR" sz="3600">
                <a:solidFill>
                  <a:srgbClr val="66FF66"/>
                </a:solidFill>
                <a:cs typeface="B Nazanin" pitchFamily="2" charset="-78"/>
              </a:rPr>
              <a:t>دیدگاههای متخصصان :</a:t>
            </a:r>
            <a:r>
              <a:rPr lang="fa-IR" sz="3600">
                <a:solidFill>
                  <a:srgbClr val="00FFFF"/>
                </a:solidFill>
                <a:cs typeface="B Nazanin" pitchFamily="2" charset="-78"/>
              </a:rPr>
              <a:t> یعنی برای تعیین هدفهای هر درسی باید یافته های جدید ، نظریه های نو و اصول و قوانین کشف شده مربوط به آن درس یا رشته مورد توجه قرار گیرد .</a:t>
            </a:r>
            <a:endParaRPr lang="en-US" sz="3600">
              <a:solidFill>
                <a:srgbClr val="00FFFF"/>
              </a:solidFill>
              <a:cs typeface="B Nazanin" pitchFamily="2" charset="-78"/>
            </a:endParaRPr>
          </a:p>
        </p:txBody>
      </p:sp>
      <p:grpSp>
        <p:nvGrpSpPr>
          <p:cNvPr id="2" name="Group 9">
            <a:extLst>
              <a:ext uri="{FF2B5EF4-FFF2-40B4-BE49-F238E27FC236}">
                <a16:creationId xmlns:a16="http://schemas.microsoft.com/office/drawing/2014/main" id="{C1611C34-AFE8-4550-9CBA-02A9AF7AA017}"/>
              </a:ext>
            </a:extLst>
          </p:cNvPr>
          <p:cNvGrpSpPr>
            <a:grpSpLocks/>
          </p:cNvGrpSpPr>
          <p:nvPr/>
        </p:nvGrpSpPr>
        <p:grpSpPr bwMode="auto">
          <a:xfrm>
            <a:off x="9840914" y="1125538"/>
            <a:ext cx="287337" cy="2736850"/>
            <a:chOff x="5239" y="709"/>
            <a:chExt cx="181" cy="1724"/>
          </a:xfrm>
        </p:grpSpPr>
        <p:sp>
          <p:nvSpPr>
            <p:cNvPr id="200709" name="Oval 5">
              <a:extLst>
                <a:ext uri="{FF2B5EF4-FFF2-40B4-BE49-F238E27FC236}">
                  <a16:creationId xmlns:a16="http://schemas.microsoft.com/office/drawing/2014/main" id="{D277817B-898B-465C-B992-5B81EAE15A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39" y="709"/>
              <a:ext cx="136" cy="318"/>
            </a:xfrm>
            <a:prstGeom prst="ellipse">
              <a:avLst/>
            </a:prstGeom>
            <a:solidFill>
              <a:schemeClr val="accent1"/>
            </a:solidFill>
            <a:ln w="76200" algn="ctr">
              <a:solidFill>
                <a:srgbClr val="FF99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fa-I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0711" name="Oval 7">
              <a:extLst>
                <a:ext uri="{FF2B5EF4-FFF2-40B4-BE49-F238E27FC236}">
                  <a16:creationId xmlns:a16="http://schemas.microsoft.com/office/drawing/2014/main" id="{D47CAA62-4335-4810-A9B4-B29AA344B3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4" y="2115"/>
              <a:ext cx="136" cy="318"/>
            </a:xfrm>
            <a:prstGeom prst="ellipse">
              <a:avLst/>
            </a:prstGeom>
            <a:solidFill>
              <a:schemeClr val="accent1"/>
            </a:solidFill>
            <a:ln w="76200" algn="ctr">
              <a:solidFill>
                <a:srgbClr val="FF99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fa-I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0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0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00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0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0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200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96CA2A8D-95F6-4285-9984-95FEB9546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C192A00F-CC29-4EE7-971E-F2222F41AF49}" type="slidenum">
              <a:rPr lang="ar-SA" altLang="fa-IR" sz="14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33</a:t>
            </a:fld>
            <a:endParaRPr lang="en-US" altLang="fa-IR" sz="1400">
              <a:latin typeface="Arial" panose="020B0604020202020204" pitchFamily="34" charset="0"/>
            </a:endParaRPr>
          </a:p>
        </p:txBody>
      </p:sp>
      <p:sp>
        <p:nvSpPr>
          <p:cNvPr id="201731" name="Rectangle 3">
            <a:extLst>
              <a:ext uri="{FF2B5EF4-FFF2-40B4-BE49-F238E27FC236}">
                <a16:creationId xmlns:a16="http://schemas.microsoft.com/office/drawing/2014/main" id="{87362347-0A22-4507-B101-E2A30CB7F0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1200" y="1916114"/>
            <a:ext cx="8229600" cy="3673475"/>
          </a:xfrm>
        </p:spPr>
        <p:txBody>
          <a:bodyPr/>
          <a:lstStyle/>
          <a:p>
            <a:pPr algn="justLow" rtl="1" eaLnBrk="1" hangingPunct="1">
              <a:buFont typeface="Wingdings" panose="05000000000000000000" pitchFamily="2" charset="2"/>
              <a:buNone/>
              <a:defRPr/>
            </a:pPr>
            <a:r>
              <a:rPr lang="fa-IR" sz="3600">
                <a:solidFill>
                  <a:srgbClr val="00FFFF"/>
                </a:solidFill>
                <a:cs typeface="B Nazanin" pitchFamily="2" charset="-78"/>
              </a:rPr>
              <a:t>سه منبع ذکر شده مستقیماًتحت تأثیر فلسفه و ارزشهای حاکم برجامعه قرار دارد که باید از صافی فلسفه آموزش وپرورش و روانشناسی تربیتی گذراند و درصورت مغایرت نداشتن با آنها به عنوان هدفهای خالص و صریح آموزش انتخاب و اجرا کرد.</a:t>
            </a:r>
            <a:r>
              <a:rPr lang="fa-IR">
                <a:solidFill>
                  <a:srgbClr val="00FFFF"/>
                </a:solidFill>
                <a:cs typeface="B Nazanin" pitchFamily="2" charset="-78"/>
              </a:rPr>
              <a:t>   </a:t>
            </a:r>
            <a:endParaRPr lang="en-US">
              <a:solidFill>
                <a:srgbClr val="00FFFF"/>
              </a:solidFill>
              <a:cs typeface="B Nazanin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1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1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1731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lide Number Placeholder 5">
            <a:extLst>
              <a:ext uri="{FF2B5EF4-FFF2-40B4-BE49-F238E27FC236}">
                <a16:creationId xmlns:a16="http://schemas.microsoft.com/office/drawing/2014/main" id="{170770B3-75DC-40B6-BF55-6A8CFA7CE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5A1F5DCF-3AE6-4C45-9489-4D92926BF7E6}" type="slidenum">
              <a:rPr lang="ar-SA" altLang="fa-IR" sz="14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34</a:t>
            </a:fld>
            <a:endParaRPr lang="en-US" altLang="fa-IR" sz="1400">
              <a:latin typeface="Arial" panose="020B0604020202020204" pitchFamily="34" charset="0"/>
            </a:endParaRPr>
          </a:p>
        </p:txBody>
      </p:sp>
      <p:grpSp>
        <p:nvGrpSpPr>
          <p:cNvPr id="2" name="Group 57">
            <a:extLst>
              <a:ext uri="{FF2B5EF4-FFF2-40B4-BE49-F238E27FC236}">
                <a16:creationId xmlns:a16="http://schemas.microsoft.com/office/drawing/2014/main" id="{B235D836-7DF2-46CF-BD41-FA26A9B964BF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333376"/>
            <a:ext cx="8916988" cy="5616575"/>
            <a:chOff x="0" y="210"/>
            <a:chExt cx="5617" cy="3538"/>
          </a:xfrm>
        </p:grpSpPr>
        <p:grpSp>
          <p:nvGrpSpPr>
            <p:cNvPr id="92175" name="Group 37">
              <a:extLst>
                <a:ext uri="{FF2B5EF4-FFF2-40B4-BE49-F238E27FC236}">
                  <a16:creationId xmlns:a16="http://schemas.microsoft.com/office/drawing/2014/main" id="{4C96D67A-C3B8-42B5-9C2F-19121725686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1" y="210"/>
              <a:ext cx="5526" cy="3538"/>
              <a:chOff x="91" y="210"/>
              <a:chExt cx="5526" cy="3993"/>
            </a:xfrm>
          </p:grpSpPr>
          <p:sp>
            <p:nvSpPr>
              <p:cNvPr id="202760" name="Rectangle 8">
                <a:extLst>
                  <a:ext uri="{FF2B5EF4-FFF2-40B4-BE49-F238E27FC236}">
                    <a16:creationId xmlns:a16="http://schemas.microsoft.com/office/drawing/2014/main" id="{D94C9877-E0C6-4573-8C75-604364ABB2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" y="1163"/>
                <a:ext cx="1292" cy="407"/>
              </a:xfrm>
              <a:prstGeom prst="rect">
                <a:avLst/>
              </a:prstGeom>
              <a:solidFill>
                <a:schemeClr val="accent1"/>
              </a:solidFill>
              <a:ln w="76200" algn="ctr">
                <a:solidFill>
                  <a:srgbClr val="FF99FF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endParaRPr lang="fa-IR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02762" name="Rectangle 10">
                <a:extLst>
                  <a:ext uri="{FF2B5EF4-FFF2-40B4-BE49-F238E27FC236}">
                    <a16:creationId xmlns:a16="http://schemas.microsoft.com/office/drawing/2014/main" id="{CC83067F-3747-4A31-8E97-686CC108FB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86" y="1207"/>
                <a:ext cx="1292" cy="412"/>
              </a:xfrm>
              <a:prstGeom prst="rect">
                <a:avLst/>
              </a:prstGeom>
              <a:solidFill>
                <a:schemeClr val="accent1"/>
              </a:solidFill>
              <a:ln w="76200" algn="ctr">
                <a:solidFill>
                  <a:srgbClr val="FF99FF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endParaRPr lang="fa-IR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02774" name="Line 22">
                <a:extLst>
                  <a:ext uri="{FF2B5EF4-FFF2-40B4-BE49-F238E27FC236}">
                    <a16:creationId xmlns:a16="http://schemas.microsoft.com/office/drawing/2014/main" id="{7D06F73B-4B5C-4322-9F7B-0B6EEF669F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29" y="663"/>
                <a:ext cx="816" cy="456"/>
              </a:xfrm>
              <a:prstGeom prst="line">
                <a:avLst/>
              </a:prstGeom>
              <a:noFill/>
              <a:ln w="38100">
                <a:solidFill>
                  <a:srgbClr val="FF99FF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algn="ctr" eaLnBrk="1" hangingPunct="1">
                  <a:defRPr/>
                </a:pPr>
                <a:endParaRPr lang="fa-IR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02776" name="Line 24">
                <a:extLst>
                  <a:ext uri="{FF2B5EF4-FFF2-40B4-BE49-F238E27FC236}">
                    <a16:creationId xmlns:a16="http://schemas.microsoft.com/office/drawing/2014/main" id="{E8295F0B-BFCF-41EE-894D-5D7172176F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474" y="709"/>
                <a:ext cx="816" cy="454"/>
              </a:xfrm>
              <a:prstGeom prst="line">
                <a:avLst/>
              </a:prstGeom>
              <a:noFill/>
              <a:ln w="38100">
                <a:solidFill>
                  <a:srgbClr val="FF99FF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algn="ctr" eaLnBrk="1" hangingPunct="1">
                  <a:defRPr/>
                </a:pPr>
                <a:endParaRPr lang="fa-IR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02777" name="Line 25">
                <a:extLst>
                  <a:ext uri="{FF2B5EF4-FFF2-40B4-BE49-F238E27FC236}">
                    <a16:creationId xmlns:a16="http://schemas.microsoft.com/office/drawing/2014/main" id="{5B4FFFBC-9E8E-453E-BEA3-B6A8B9B418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70" y="709"/>
                <a:ext cx="680" cy="410"/>
              </a:xfrm>
              <a:prstGeom prst="line">
                <a:avLst/>
              </a:prstGeom>
              <a:noFill/>
              <a:ln w="38100">
                <a:solidFill>
                  <a:srgbClr val="FF99FF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algn="ctr" eaLnBrk="1" hangingPunct="1">
                  <a:defRPr/>
                </a:pPr>
                <a:endParaRPr lang="fa-IR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02778" name="Line 26">
                <a:extLst>
                  <a:ext uri="{FF2B5EF4-FFF2-40B4-BE49-F238E27FC236}">
                    <a16:creationId xmlns:a16="http://schemas.microsoft.com/office/drawing/2014/main" id="{0823B931-61E8-4971-ACA1-E6718540087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424" y="754"/>
                <a:ext cx="726" cy="453"/>
              </a:xfrm>
              <a:prstGeom prst="line">
                <a:avLst/>
              </a:prstGeom>
              <a:noFill/>
              <a:ln w="38100">
                <a:solidFill>
                  <a:srgbClr val="FF99FF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algn="ctr" eaLnBrk="1" hangingPunct="1">
                  <a:defRPr/>
                </a:pPr>
                <a:endParaRPr lang="fa-IR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02780" name="AutoShape 28">
                <a:extLst>
                  <a:ext uri="{FF2B5EF4-FFF2-40B4-BE49-F238E27FC236}">
                    <a16:creationId xmlns:a16="http://schemas.microsoft.com/office/drawing/2014/main" id="{882DDD98-4A5E-43DA-88F1-644E328F5B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45" y="210"/>
                <a:ext cx="1270" cy="681"/>
              </a:xfrm>
              <a:prstGeom prst="hexagon">
                <a:avLst>
                  <a:gd name="adj" fmla="val 46691"/>
                  <a:gd name="vf" fmla="val 115470"/>
                </a:avLst>
              </a:prstGeom>
              <a:solidFill>
                <a:schemeClr val="accent1"/>
              </a:solidFill>
              <a:ln w="76200" algn="ctr">
                <a:solidFill>
                  <a:srgbClr val="FF99FF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endParaRPr lang="fa-IR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grpSp>
            <p:nvGrpSpPr>
              <p:cNvPr id="92187" name="Group 36">
                <a:extLst>
                  <a:ext uri="{FF2B5EF4-FFF2-40B4-BE49-F238E27FC236}">
                    <a16:creationId xmlns:a16="http://schemas.microsoft.com/office/drawing/2014/main" id="{1F52DB60-7DC8-45C8-8C3F-71549FBED6A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" y="890"/>
                <a:ext cx="5526" cy="3313"/>
                <a:chOff x="91" y="890"/>
                <a:chExt cx="5526" cy="3313"/>
              </a:xfrm>
            </p:grpSpPr>
            <p:sp>
              <p:nvSpPr>
                <p:cNvPr id="202761" name="Rectangle 9">
                  <a:extLst>
                    <a:ext uri="{FF2B5EF4-FFF2-40B4-BE49-F238E27FC236}">
                      <a16:creationId xmlns:a16="http://schemas.microsoft.com/office/drawing/2014/main" id="{ACE11E3A-9537-4A37-BAA6-94D730C6A2E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87" y="1169"/>
                  <a:ext cx="1361" cy="410"/>
                </a:xfrm>
                <a:prstGeom prst="rect">
                  <a:avLst/>
                </a:prstGeom>
                <a:solidFill>
                  <a:schemeClr val="accent1"/>
                </a:solidFill>
                <a:ln w="76200" algn="ctr">
                  <a:solidFill>
                    <a:srgbClr val="FF99FF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1" hangingPunct="1">
                    <a:defRPr/>
                  </a:pPr>
                  <a:endParaRPr lang="fa-IR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202763" name="Rectangle 11">
                  <a:extLst>
                    <a:ext uri="{FF2B5EF4-FFF2-40B4-BE49-F238E27FC236}">
                      <a16:creationId xmlns:a16="http://schemas.microsoft.com/office/drawing/2014/main" id="{FDE0DBB8-60A6-49D6-9F78-0C04838FF11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97" y="2078"/>
                  <a:ext cx="2178" cy="587"/>
                </a:xfrm>
                <a:prstGeom prst="rect">
                  <a:avLst/>
                </a:prstGeom>
                <a:solidFill>
                  <a:schemeClr val="accent1"/>
                </a:solidFill>
                <a:ln w="76200" algn="ctr">
                  <a:solidFill>
                    <a:srgbClr val="FF99FF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1" hangingPunct="1">
                    <a:defRPr/>
                  </a:pPr>
                  <a:endParaRPr lang="fa-IR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202773" name="Line 21">
                  <a:extLst>
                    <a:ext uri="{FF2B5EF4-FFF2-40B4-BE49-F238E27FC236}">
                      <a16:creationId xmlns:a16="http://schemas.microsoft.com/office/drawing/2014/main" id="{593ABF9F-3249-4FC5-8662-20C5836FB5F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880" y="1552"/>
                  <a:ext cx="0" cy="316"/>
                </a:xfrm>
                <a:prstGeom prst="line">
                  <a:avLst/>
                </a:prstGeom>
                <a:noFill/>
                <a:ln w="76200">
                  <a:solidFill>
                    <a:srgbClr val="FF99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pPr algn="ctr" eaLnBrk="1" hangingPunct="1">
                    <a:defRPr/>
                  </a:pPr>
                  <a:endParaRPr lang="fa-IR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202781" name="Line 29">
                  <a:extLst>
                    <a:ext uri="{FF2B5EF4-FFF2-40B4-BE49-F238E27FC236}">
                      <a16:creationId xmlns:a16="http://schemas.microsoft.com/office/drawing/2014/main" id="{8F4D20C5-D9DA-425C-B37F-4DE8DAE9866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913" y="895"/>
                  <a:ext cx="0" cy="228"/>
                </a:xfrm>
                <a:prstGeom prst="line">
                  <a:avLst/>
                </a:prstGeom>
                <a:noFill/>
                <a:ln w="38100">
                  <a:solidFill>
                    <a:srgbClr val="FF99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pPr algn="ctr" eaLnBrk="1" hangingPunct="1">
                    <a:defRPr/>
                  </a:pPr>
                  <a:endParaRPr lang="fa-IR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202782" name="Line 30">
                  <a:extLst>
                    <a:ext uri="{FF2B5EF4-FFF2-40B4-BE49-F238E27FC236}">
                      <a16:creationId xmlns:a16="http://schemas.microsoft.com/office/drawing/2014/main" id="{417E320B-7C5A-4322-A66A-BE508C28C1A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831" y="939"/>
                  <a:ext cx="0" cy="228"/>
                </a:xfrm>
                <a:prstGeom prst="line">
                  <a:avLst/>
                </a:prstGeom>
                <a:noFill/>
                <a:ln w="38100">
                  <a:solidFill>
                    <a:srgbClr val="FF99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pPr algn="ctr" eaLnBrk="1" hangingPunct="1">
                    <a:defRPr/>
                  </a:pPr>
                  <a:endParaRPr lang="fa-IR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grpSp>
              <p:nvGrpSpPr>
                <p:cNvPr id="92193" name="Group 35">
                  <a:extLst>
                    <a:ext uri="{FF2B5EF4-FFF2-40B4-BE49-F238E27FC236}">
                      <a16:creationId xmlns:a16="http://schemas.microsoft.com/office/drawing/2014/main" id="{611362A2-E4DF-4883-AECA-5F902B5AF48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1" y="2765"/>
                  <a:ext cx="5526" cy="1438"/>
                  <a:chOff x="91" y="2765"/>
                  <a:chExt cx="5526" cy="1438"/>
                </a:xfrm>
              </p:grpSpPr>
              <p:grpSp>
                <p:nvGrpSpPr>
                  <p:cNvPr id="92194" name="Group 34">
                    <a:extLst>
                      <a:ext uri="{FF2B5EF4-FFF2-40B4-BE49-F238E27FC236}">
                        <a16:creationId xmlns:a16="http://schemas.microsoft.com/office/drawing/2014/main" id="{3C358538-87E3-4A8E-ABBB-5725C8ACBBE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91" y="3067"/>
                    <a:ext cx="5526" cy="1136"/>
                    <a:chOff x="91" y="3067"/>
                    <a:chExt cx="5526" cy="1136"/>
                  </a:xfrm>
                </p:grpSpPr>
                <p:sp>
                  <p:nvSpPr>
                    <p:cNvPr id="202764" name="Rectangle 12">
                      <a:extLst>
                        <a:ext uri="{FF2B5EF4-FFF2-40B4-BE49-F238E27FC236}">
                          <a16:creationId xmlns:a16="http://schemas.microsoft.com/office/drawing/2014/main" id="{B9F6B963-EB52-42F2-A10E-6ECF3EB869E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1" y="3072"/>
                      <a:ext cx="1292" cy="403"/>
                    </a:xfrm>
                    <a:prstGeom prst="rect">
                      <a:avLst/>
                    </a:prstGeom>
                    <a:solidFill>
                      <a:schemeClr val="accent1"/>
                    </a:solidFill>
                    <a:ln w="76200" algn="ctr">
                      <a:solidFill>
                        <a:srgbClr val="FF99FF"/>
                      </a:solidFill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algn="ctr" eaLnBrk="1" hangingPunct="1">
                        <a:defRPr/>
                      </a:pPr>
                      <a:endParaRPr lang="fa-IR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02765" name="Rectangle 13">
                      <a:extLst>
                        <a:ext uri="{FF2B5EF4-FFF2-40B4-BE49-F238E27FC236}">
                          <a16:creationId xmlns:a16="http://schemas.microsoft.com/office/drawing/2014/main" id="{3F4F860F-BFEC-4279-9B49-98C4CC1482B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25" y="3072"/>
                      <a:ext cx="1292" cy="403"/>
                    </a:xfrm>
                    <a:prstGeom prst="rect">
                      <a:avLst/>
                    </a:prstGeom>
                    <a:solidFill>
                      <a:schemeClr val="accent1"/>
                    </a:solidFill>
                    <a:ln w="76200" algn="ctr">
                      <a:solidFill>
                        <a:srgbClr val="FF99FF"/>
                      </a:solidFill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algn="ctr" eaLnBrk="1" hangingPunct="1">
                        <a:defRPr/>
                      </a:pPr>
                      <a:endParaRPr lang="fa-IR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02767" name="Rectangle 15">
                      <a:extLst>
                        <a:ext uri="{FF2B5EF4-FFF2-40B4-BE49-F238E27FC236}">
                          <a16:creationId xmlns:a16="http://schemas.microsoft.com/office/drawing/2014/main" id="{B83DF3E2-4DFD-47E7-B6D6-A80D7CCB817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791" y="3614"/>
                      <a:ext cx="2178" cy="589"/>
                    </a:xfrm>
                    <a:prstGeom prst="rect">
                      <a:avLst/>
                    </a:prstGeom>
                    <a:solidFill>
                      <a:schemeClr val="accent1"/>
                    </a:solidFill>
                    <a:ln w="76200" algn="ctr">
                      <a:solidFill>
                        <a:srgbClr val="FF99FF"/>
                      </a:solidFill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algn="ctr" eaLnBrk="1" hangingPunct="1">
                        <a:defRPr/>
                      </a:pPr>
                      <a:endParaRPr lang="fa-IR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02768" name="Line 16">
                      <a:extLst>
                        <a:ext uri="{FF2B5EF4-FFF2-40B4-BE49-F238E27FC236}">
                          <a16:creationId xmlns:a16="http://schemas.microsoft.com/office/drawing/2014/main" id="{276B4070-5158-4E0E-818D-60E19D48D132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3" y="3475"/>
                      <a:ext cx="272" cy="139"/>
                    </a:xfrm>
                    <a:prstGeom prst="line">
                      <a:avLst/>
                    </a:prstGeom>
                    <a:noFill/>
                    <a:ln w="76200">
                      <a:solidFill>
                        <a:srgbClr val="FF99FF"/>
                      </a:solidFill>
                      <a:round/>
                      <a:headEnd/>
                      <a:tailEnd type="triangle" w="med" len="med"/>
                    </a:ln>
                    <a:effectLst/>
                  </p:spPr>
                  <p:txBody>
                    <a:bodyPr/>
                    <a:lstStyle/>
                    <a:p>
                      <a:pPr algn="ctr" eaLnBrk="1" hangingPunct="1">
                        <a:defRPr/>
                      </a:pPr>
                      <a:endParaRPr lang="fa-IR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02769" name="Line 17">
                      <a:extLst>
                        <a:ext uri="{FF2B5EF4-FFF2-40B4-BE49-F238E27FC236}">
                          <a16:creationId xmlns:a16="http://schemas.microsoft.com/office/drawing/2014/main" id="{BCE90A07-A2CE-4227-B0FF-E48F5FE07C17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4059" y="3475"/>
                      <a:ext cx="273" cy="139"/>
                    </a:xfrm>
                    <a:prstGeom prst="line">
                      <a:avLst/>
                    </a:prstGeom>
                    <a:noFill/>
                    <a:ln w="76200">
                      <a:solidFill>
                        <a:srgbClr val="FF99FF"/>
                      </a:solidFill>
                      <a:round/>
                      <a:headEnd/>
                      <a:tailEnd type="triangle" w="med" len="med"/>
                    </a:ln>
                    <a:effectLst/>
                  </p:spPr>
                  <p:txBody>
                    <a:bodyPr/>
                    <a:lstStyle/>
                    <a:p>
                      <a:pPr algn="ctr" eaLnBrk="1" hangingPunct="1">
                        <a:defRPr/>
                      </a:pPr>
                      <a:endParaRPr lang="fa-IR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p:txBody>
                </p:sp>
              </p:grpSp>
              <p:sp>
                <p:nvSpPr>
                  <p:cNvPr id="202770" name="Line 18">
                    <a:extLst>
                      <a:ext uri="{FF2B5EF4-FFF2-40B4-BE49-F238E27FC236}">
                        <a16:creationId xmlns:a16="http://schemas.microsoft.com/office/drawing/2014/main" id="{6D49DA60-CB92-4A21-9B56-760542DA6A6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271" y="2776"/>
                    <a:ext cx="0" cy="633"/>
                  </a:xfrm>
                  <a:prstGeom prst="line">
                    <a:avLst/>
                  </a:prstGeom>
                  <a:noFill/>
                  <a:ln w="38100">
                    <a:solidFill>
                      <a:srgbClr val="FF99FF"/>
                    </a:solidFill>
                    <a:round/>
                    <a:headEnd/>
                    <a:tailEnd type="triangle" w="med" len="med"/>
                  </a:ln>
                  <a:effectLst/>
                </p:spPr>
                <p:txBody>
                  <a:bodyPr/>
                  <a:lstStyle/>
                  <a:p>
                    <a:pPr algn="ctr" eaLnBrk="1" hangingPunct="1">
                      <a:defRPr/>
                    </a:pPr>
                    <a:endParaRPr lang="fa-IR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202772" name="Line 20">
                    <a:extLst>
                      <a:ext uri="{FF2B5EF4-FFF2-40B4-BE49-F238E27FC236}">
                        <a16:creationId xmlns:a16="http://schemas.microsoft.com/office/drawing/2014/main" id="{8F5FEA6E-66C9-44C7-8467-05AB97C8A6B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444" y="2770"/>
                    <a:ext cx="0" cy="679"/>
                  </a:xfrm>
                  <a:prstGeom prst="line">
                    <a:avLst/>
                  </a:prstGeom>
                  <a:noFill/>
                  <a:ln w="38100">
                    <a:solidFill>
                      <a:srgbClr val="FF99FF"/>
                    </a:solidFill>
                    <a:round/>
                    <a:headEnd/>
                    <a:tailEnd type="triangle" w="med" len="med"/>
                  </a:ln>
                  <a:effectLst/>
                </p:spPr>
                <p:txBody>
                  <a:bodyPr/>
                  <a:lstStyle/>
                  <a:p>
                    <a:pPr algn="ctr" eaLnBrk="1" hangingPunct="1">
                      <a:defRPr/>
                    </a:pPr>
                    <a:endParaRPr lang="fa-IR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202779" name="Line 27">
                    <a:extLst>
                      <a:ext uri="{FF2B5EF4-FFF2-40B4-BE49-F238E27FC236}">
                        <a16:creationId xmlns:a16="http://schemas.microsoft.com/office/drawing/2014/main" id="{A3277983-635D-4C7A-88C9-D5312627E58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880" y="2765"/>
                    <a:ext cx="0" cy="679"/>
                  </a:xfrm>
                  <a:prstGeom prst="line">
                    <a:avLst/>
                  </a:prstGeom>
                  <a:noFill/>
                  <a:ln w="38100">
                    <a:solidFill>
                      <a:srgbClr val="FF99FF"/>
                    </a:solidFill>
                    <a:round/>
                    <a:headEnd/>
                    <a:tailEnd type="triangle" w="med" len="med"/>
                  </a:ln>
                  <a:effectLst/>
                </p:spPr>
                <p:txBody>
                  <a:bodyPr/>
                  <a:lstStyle/>
                  <a:p>
                    <a:pPr algn="ctr" eaLnBrk="1" hangingPunct="1">
                      <a:defRPr/>
                    </a:pPr>
                    <a:endParaRPr lang="fa-IR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202783" name="Line 31">
                    <a:extLst>
                      <a:ext uri="{FF2B5EF4-FFF2-40B4-BE49-F238E27FC236}">
                        <a16:creationId xmlns:a16="http://schemas.microsoft.com/office/drawing/2014/main" id="{9C5A41F1-8AC9-4AD3-BCF0-8372E905667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791" y="2931"/>
                    <a:ext cx="2178" cy="0"/>
                  </a:xfrm>
                  <a:prstGeom prst="line">
                    <a:avLst/>
                  </a:prstGeom>
                  <a:noFill/>
                  <a:ln w="28575">
                    <a:solidFill>
                      <a:srgbClr val="FF99FF"/>
                    </a:solidFill>
                    <a:prstDash val="sysDot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algn="ctr" eaLnBrk="1" hangingPunct="1">
                      <a:defRPr/>
                    </a:pPr>
                    <a:endParaRPr lang="fa-IR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202784" name="Line 32">
                    <a:extLst>
                      <a:ext uri="{FF2B5EF4-FFF2-40B4-BE49-F238E27FC236}">
                        <a16:creationId xmlns:a16="http://schemas.microsoft.com/office/drawing/2014/main" id="{0FE3F5BD-2D28-4F4B-BCF5-1FC04394C42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791" y="3113"/>
                    <a:ext cx="2223" cy="0"/>
                  </a:xfrm>
                  <a:prstGeom prst="line">
                    <a:avLst/>
                  </a:prstGeom>
                  <a:noFill/>
                  <a:ln w="28575">
                    <a:solidFill>
                      <a:srgbClr val="FF99FF"/>
                    </a:solidFill>
                    <a:prstDash val="sysDot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algn="ctr" eaLnBrk="1" hangingPunct="1">
                      <a:defRPr/>
                    </a:pPr>
                    <a:endParaRPr lang="fa-IR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202785" name="Line 33">
                    <a:extLst>
                      <a:ext uri="{FF2B5EF4-FFF2-40B4-BE49-F238E27FC236}">
                        <a16:creationId xmlns:a16="http://schemas.microsoft.com/office/drawing/2014/main" id="{A59C33F0-5EFB-4CF1-8ADE-BE05EF568EA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37" y="3294"/>
                    <a:ext cx="2177" cy="0"/>
                  </a:xfrm>
                  <a:prstGeom prst="line">
                    <a:avLst/>
                  </a:prstGeom>
                  <a:noFill/>
                  <a:ln w="28575">
                    <a:solidFill>
                      <a:srgbClr val="FF99FF"/>
                    </a:solidFill>
                    <a:prstDash val="sysDot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algn="ctr" eaLnBrk="1" hangingPunct="1">
                      <a:defRPr/>
                    </a:pPr>
                    <a:endParaRPr lang="fa-IR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</p:grpSp>
          </p:grpSp>
        </p:grpSp>
        <p:sp>
          <p:nvSpPr>
            <p:cNvPr id="202794" name="Rectangle 42">
              <a:extLst>
                <a:ext uri="{FF2B5EF4-FFF2-40B4-BE49-F238E27FC236}">
                  <a16:creationId xmlns:a16="http://schemas.microsoft.com/office/drawing/2014/main" id="{2C396D32-8309-43DC-8A72-095AA115B7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026"/>
              <a:ext cx="1383" cy="544"/>
            </a:xfrm>
            <a:prstGeom prst="rect">
              <a:avLst/>
            </a:prstGeom>
            <a:solidFill>
              <a:schemeClr val="accent1"/>
            </a:solidFill>
            <a:ln w="76200" algn="ctr">
              <a:solidFill>
                <a:srgbClr val="FF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fa-I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2795" name="Rectangle 43">
              <a:extLst>
                <a:ext uri="{FF2B5EF4-FFF2-40B4-BE49-F238E27FC236}">
                  <a16:creationId xmlns:a16="http://schemas.microsoft.com/office/drawing/2014/main" id="{685D69DB-D9EE-4F81-A686-7E66A0AAA0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4" y="1026"/>
              <a:ext cx="1383" cy="544"/>
            </a:xfrm>
            <a:prstGeom prst="rect">
              <a:avLst/>
            </a:prstGeom>
            <a:solidFill>
              <a:schemeClr val="accent1"/>
            </a:solidFill>
            <a:ln w="76200" algn="ctr">
              <a:solidFill>
                <a:srgbClr val="FF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fa-I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2796" name="Rectangle 44">
              <a:extLst>
                <a:ext uri="{FF2B5EF4-FFF2-40B4-BE49-F238E27FC236}">
                  <a16:creationId xmlns:a16="http://schemas.microsoft.com/office/drawing/2014/main" id="{0F0B6F78-5C6A-43E1-83E2-661F8A92B8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8" y="1078"/>
              <a:ext cx="1383" cy="544"/>
            </a:xfrm>
            <a:prstGeom prst="rect">
              <a:avLst/>
            </a:prstGeom>
            <a:solidFill>
              <a:schemeClr val="accent1"/>
            </a:solidFill>
            <a:ln w="76200" algn="ctr">
              <a:solidFill>
                <a:srgbClr val="FF99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fa-I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2797" name="Line 45">
              <a:extLst>
                <a:ext uri="{FF2B5EF4-FFF2-40B4-BE49-F238E27FC236}">
                  <a16:creationId xmlns:a16="http://schemas.microsoft.com/office/drawing/2014/main" id="{9F1F534F-2E30-4F50-A3DA-B83377E045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0" y="1570"/>
              <a:ext cx="0" cy="182"/>
            </a:xfrm>
            <a:prstGeom prst="line">
              <a:avLst/>
            </a:prstGeom>
            <a:noFill/>
            <a:ln w="76200">
              <a:solidFill>
                <a:srgbClr val="FF99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fa-I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7" name="Group 56">
            <a:extLst>
              <a:ext uri="{FF2B5EF4-FFF2-40B4-BE49-F238E27FC236}">
                <a16:creationId xmlns:a16="http://schemas.microsoft.com/office/drawing/2014/main" id="{37FEF66D-DEA2-473A-BD68-C1ED0A461D6A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328614"/>
            <a:ext cx="9144000" cy="6275387"/>
            <a:chOff x="0" y="164"/>
            <a:chExt cx="5760" cy="3953"/>
          </a:xfrm>
        </p:grpSpPr>
        <p:sp>
          <p:nvSpPr>
            <p:cNvPr id="202798" name="Text Box 46">
              <a:extLst>
                <a:ext uri="{FF2B5EF4-FFF2-40B4-BE49-F238E27FC236}">
                  <a16:creationId xmlns:a16="http://schemas.microsoft.com/office/drawing/2014/main" id="{6A665B5B-89A8-4B53-81BF-36E2796861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90" y="164"/>
              <a:ext cx="1180" cy="233"/>
            </a:xfrm>
            <a:prstGeom prst="rect">
              <a:avLst/>
            </a:prstGeom>
            <a:noFill/>
            <a:ln w="76200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  <a:defRPr/>
              </a:pPr>
              <a:r>
                <a:rPr lang="fa-IR">
                  <a:solidFill>
                    <a:srgbClr val="66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جهان بینی جامعه</a:t>
              </a:r>
              <a:endParaRPr lang="en-US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02799" name="Text Box 47">
              <a:extLst>
                <a:ext uri="{FF2B5EF4-FFF2-40B4-BE49-F238E27FC236}">
                  <a16:creationId xmlns:a16="http://schemas.microsoft.com/office/drawing/2014/main" id="{19D88D9A-8003-435D-99AC-226A1FEEA6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981"/>
              <a:ext cx="1383" cy="872"/>
            </a:xfrm>
            <a:prstGeom prst="rect">
              <a:avLst/>
            </a:prstGeom>
            <a:noFill/>
            <a:ln w="76200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  <a:defRPr/>
              </a:pPr>
              <a:r>
                <a:rPr lang="fa-IR" sz="2800">
                  <a:solidFill>
                    <a:srgbClr val="66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3) ساخت دانش و دیدگاه متخصصان</a:t>
              </a:r>
              <a:endParaRPr lang="en-US" sz="280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02800" name="Text Box 48">
              <a:extLst>
                <a:ext uri="{FF2B5EF4-FFF2-40B4-BE49-F238E27FC236}">
                  <a16:creationId xmlns:a16="http://schemas.microsoft.com/office/drawing/2014/main" id="{1BA6A56B-7B40-429B-B46E-EFB23899AD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54" y="1117"/>
              <a:ext cx="1406" cy="233"/>
            </a:xfrm>
            <a:prstGeom prst="rect">
              <a:avLst/>
            </a:prstGeom>
            <a:noFill/>
            <a:ln w="76200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  <a:defRPr/>
              </a:pPr>
              <a:r>
                <a:rPr lang="fa-IR">
                  <a:solidFill>
                    <a:srgbClr val="66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2) نیاز جامعه</a:t>
              </a:r>
              <a:endParaRPr lang="en-US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02801" name="Text Box 49">
              <a:extLst>
                <a:ext uri="{FF2B5EF4-FFF2-40B4-BE49-F238E27FC236}">
                  <a16:creationId xmlns:a16="http://schemas.microsoft.com/office/drawing/2014/main" id="{E42613FA-EB99-483B-BA70-A0F128DCC2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95" y="1117"/>
              <a:ext cx="1361" cy="233"/>
            </a:xfrm>
            <a:prstGeom prst="rect">
              <a:avLst/>
            </a:prstGeom>
            <a:noFill/>
            <a:ln w="76200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n-US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</a:t>
              </a:r>
              <a:r>
                <a:rPr lang="fa-IR">
                  <a:solidFill>
                    <a:srgbClr val="66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1)نیاز فراگیران</a:t>
              </a:r>
              <a:endParaRPr lang="en-US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02802" name="Text Box 50">
              <a:extLst>
                <a:ext uri="{FF2B5EF4-FFF2-40B4-BE49-F238E27FC236}">
                  <a16:creationId xmlns:a16="http://schemas.microsoft.com/office/drawing/2014/main" id="{50A1F5FD-37DD-4CEB-A049-343422E09E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37" y="1933"/>
              <a:ext cx="2132" cy="233"/>
            </a:xfrm>
            <a:prstGeom prst="rect">
              <a:avLst/>
            </a:prstGeom>
            <a:noFill/>
            <a:ln w="76200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  <a:defRPr/>
              </a:pPr>
              <a:r>
                <a:rPr lang="fa-IR">
                  <a:solidFill>
                    <a:srgbClr val="66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هدفهای آموزشی آزمایشی</a:t>
              </a:r>
              <a:endParaRPr lang="en-US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02803" name="Text Box 51">
              <a:extLst>
                <a:ext uri="{FF2B5EF4-FFF2-40B4-BE49-F238E27FC236}">
                  <a16:creationId xmlns:a16="http://schemas.microsoft.com/office/drawing/2014/main" id="{32508591-7EEC-4FA2-B018-E7E033296D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2750"/>
              <a:ext cx="1429" cy="327"/>
            </a:xfrm>
            <a:prstGeom prst="rect">
              <a:avLst/>
            </a:prstGeom>
            <a:noFill/>
            <a:ln w="76200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  <a:defRPr/>
              </a:pPr>
              <a:r>
                <a:rPr lang="fa-IR" sz="2800">
                  <a:solidFill>
                    <a:srgbClr val="66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روانشناسی تربیتی</a:t>
              </a:r>
              <a:endParaRPr lang="en-US" sz="280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02804" name="Text Box 52">
              <a:extLst>
                <a:ext uri="{FF2B5EF4-FFF2-40B4-BE49-F238E27FC236}">
                  <a16:creationId xmlns:a16="http://schemas.microsoft.com/office/drawing/2014/main" id="{9F65AE96-EEE1-4E62-91B8-1750AD4C8C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01" y="3294"/>
              <a:ext cx="2358" cy="601"/>
            </a:xfrm>
            <a:prstGeom prst="rect">
              <a:avLst/>
            </a:prstGeom>
            <a:noFill/>
            <a:ln w="76200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  <a:defRPr/>
              </a:pPr>
              <a:r>
                <a:rPr lang="fa-IR" sz="2800">
                  <a:solidFill>
                    <a:srgbClr val="66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هدفهای خالص و صریح آموزشی</a:t>
              </a:r>
              <a:endParaRPr lang="en-US" sz="280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02805" name="Text Box 53">
              <a:extLst>
                <a:ext uri="{FF2B5EF4-FFF2-40B4-BE49-F238E27FC236}">
                  <a16:creationId xmlns:a16="http://schemas.microsoft.com/office/drawing/2014/main" id="{290C4051-B70B-41BF-8BE4-C3343B6D7E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95" y="2750"/>
              <a:ext cx="1565" cy="523"/>
            </a:xfrm>
            <a:prstGeom prst="rect">
              <a:avLst/>
            </a:prstGeom>
            <a:noFill/>
            <a:ln w="76200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  <a:defRPr/>
              </a:pPr>
              <a:r>
                <a:rPr lang="fa-IR" sz="2400">
                  <a:solidFill>
                    <a:srgbClr val="66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فلسفه آموزش و پرورش</a:t>
              </a:r>
              <a:endParaRPr lang="en-US" sz="240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02806" name="Text Box 54">
              <a:extLst>
                <a:ext uri="{FF2B5EF4-FFF2-40B4-BE49-F238E27FC236}">
                  <a16:creationId xmlns:a16="http://schemas.microsoft.com/office/drawing/2014/main" id="{3C4EBDD7-6E53-4060-AC54-F3D5EE1680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78" y="2614"/>
              <a:ext cx="2630" cy="233"/>
            </a:xfrm>
            <a:prstGeom prst="rect">
              <a:avLst/>
            </a:prstGeom>
            <a:noFill/>
            <a:ln w="76200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  <a:defRPr/>
              </a:pPr>
              <a:r>
                <a:rPr lang="fa-IR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عبور از صافی</a:t>
              </a: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02807" name="Text Box 55">
              <a:extLst>
                <a:ext uri="{FF2B5EF4-FFF2-40B4-BE49-F238E27FC236}">
                  <a16:creationId xmlns:a16="http://schemas.microsoft.com/office/drawing/2014/main" id="{9CF12CF5-C9A9-498E-9787-A7AAE2B025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66" y="3884"/>
              <a:ext cx="3764" cy="233"/>
            </a:xfrm>
            <a:prstGeom prst="rect">
              <a:avLst/>
            </a:prstGeom>
            <a:noFill/>
            <a:ln w="76200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  <a:defRPr/>
              </a:pPr>
              <a:r>
                <a:rPr lang="fa-IR">
                  <a:solidFill>
                    <a:srgbClr val="66FF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جریان انتخاب و تنظیم هدفهای آموزشی</a:t>
              </a:r>
              <a:endParaRPr lang="en-US">
                <a:solidFill>
                  <a:srgbClr val="66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E170C06-063E-4D5F-A7E7-9AE2843D3F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080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1743E63-3A98-44CB-93DB-4F3D06D44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4E674764-52C2-45BB-B670-DE3CE0546ED3}" type="slidenum">
              <a:rPr lang="ar-SA" altLang="fa-IR" sz="14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35</a:t>
            </a:fld>
            <a:endParaRPr lang="en-US" altLang="fa-IR" sz="1400">
              <a:latin typeface="Arial" panose="020B0604020202020204" pitchFamily="34" charset="0"/>
            </a:endParaRPr>
          </a:p>
        </p:txBody>
      </p:sp>
      <p:sp>
        <p:nvSpPr>
          <p:cNvPr id="203778" name="Rectangle 2">
            <a:extLst>
              <a:ext uri="{FF2B5EF4-FFF2-40B4-BE49-F238E27FC236}">
                <a16:creationId xmlns:a16="http://schemas.microsoft.com/office/drawing/2014/main" id="{1CC197D7-534F-4FFF-8EFB-CAD6836422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rtl="1" eaLnBrk="1" hangingPunct="1">
              <a:defRPr/>
            </a:pPr>
            <a:r>
              <a:rPr lang="fa-IR">
                <a:solidFill>
                  <a:srgbClr val="66FF66"/>
                </a:solidFill>
                <a:cs typeface="B Nazanin" pitchFamily="2" charset="-78"/>
              </a:rPr>
              <a:t>طبقه بندی و تحلیل هدفهای صریح آموزشی در حیطه یادگیری</a:t>
            </a:r>
            <a:r>
              <a:rPr lang="fa-IR" sz="4000">
                <a:solidFill>
                  <a:srgbClr val="66FF66"/>
                </a:solidFill>
                <a:cs typeface="B Nazanin" pitchFamily="2" charset="-78"/>
              </a:rPr>
              <a:t> </a:t>
            </a:r>
            <a:endParaRPr lang="en-US" sz="4000">
              <a:solidFill>
                <a:srgbClr val="66FF66"/>
              </a:solidFill>
              <a:cs typeface="B Nazanin" pitchFamily="2" charset="-78"/>
            </a:endParaRPr>
          </a:p>
        </p:txBody>
      </p:sp>
      <p:sp>
        <p:nvSpPr>
          <p:cNvPr id="203779" name="Rectangle 3">
            <a:extLst>
              <a:ext uri="{FF2B5EF4-FFF2-40B4-BE49-F238E27FC236}">
                <a16:creationId xmlns:a16="http://schemas.microsoft.com/office/drawing/2014/main" id="{ED2E839A-7A50-4C4F-8D73-E9A0F5D799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68463" y="2205038"/>
            <a:ext cx="8748712" cy="2519362"/>
          </a:xfrm>
        </p:spPr>
        <p:txBody>
          <a:bodyPr/>
          <a:lstStyle/>
          <a:p>
            <a:pPr algn="justLow" rtl="1" eaLnBrk="1" hangingPunct="1">
              <a:buFont typeface="Wingdings" panose="05000000000000000000" pitchFamily="2" charset="2"/>
              <a:buNone/>
              <a:defRPr/>
            </a:pPr>
            <a:r>
              <a:rPr lang="fa-IR" sz="3600">
                <a:solidFill>
                  <a:srgbClr val="00FFFF"/>
                </a:solidFill>
                <a:cs typeface="B Nazanin" pitchFamily="2" charset="-78"/>
              </a:rPr>
              <a:t>طبقه بندی های مختلفی از هدفهای آموزشی ارائه شده است که معروفترین آنها طبقه بندی بنیامین بلوم و همکاران اوست . در این طبقه بندی هدفهای آموزشي در سه حیطه شناختی ، عاطفی و روانی ، حرکتی قرار می گیرند .</a:t>
            </a:r>
            <a:endParaRPr lang="en-US" sz="3600">
              <a:solidFill>
                <a:srgbClr val="00FFFF"/>
              </a:solidFill>
              <a:cs typeface="B Nazanin" pitchFamily="2" charset="-78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F66D03F-FC64-481E-A2CC-BAD364FFF9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203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03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03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69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377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9C91CC7-80FB-428F-89E8-86A0A3AFE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CC29228B-6FBD-469B-8B8C-DCA21D4EA3B6}" type="slidenum">
              <a:rPr lang="ar-SA" altLang="fa-IR" sz="14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36</a:t>
            </a:fld>
            <a:endParaRPr lang="en-US" altLang="fa-IR" sz="1400">
              <a:latin typeface="Arial" panose="020B0604020202020204" pitchFamily="34" charset="0"/>
            </a:endParaRPr>
          </a:p>
        </p:txBody>
      </p:sp>
      <p:sp>
        <p:nvSpPr>
          <p:cNvPr id="204802" name="Rectangle 2">
            <a:extLst>
              <a:ext uri="{FF2B5EF4-FFF2-40B4-BE49-F238E27FC236}">
                <a16:creationId xmlns:a16="http://schemas.microsoft.com/office/drawing/2014/main" id="{99500600-3313-493B-BF09-8BC5932E86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rtl="1" eaLnBrk="1" hangingPunct="1">
              <a:defRPr/>
            </a:pPr>
            <a:r>
              <a:rPr lang="fa-IR">
                <a:solidFill>
                  <a:srgbClr val="66FF66"/>
                </a:solidFill>
                <a:cs typeface="B Nazanin" pitchFamily="2" charset="-78"/>
              </a:rPr>
              <a:t>سطوح یادگیری در حیطه شناختی </a:t>
            </a:r>
            <a:endParaRPr lang="en-US">
              <a:solidFill>
                <a:srgbClr val="66FF66"/>
              </a:solidFill>
              <a:cs typeface="B Nazanin" pitchFamily="2" charset="-78"/>
            </a:endParaRPr>
          </a:p>
        </p:txBody>
      </p:sp>
      <p:sp>
        <p:nvSpPr>
          <p:cNvPr id="204803" name="Rectangle 3">
            <a:extLst>
              <a:ext uri="{FF2B5EF4-FFF2-40B4-BE49-F238E27FC236}">
                <a16:creationId xmlns:a16="http://schemas.microsoft.com/office/drawing/2014/main" id="{FC70DE55-F4AA-4699-AB18-6AF8F95C4F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19288" y="1916114"/>
            <a:ext cx="8229600" cy="4537075"/>
          </a:xfrm>
        </p:spPr>
        <p:txBody>
          <a:bodyPr/>
          <a:lstStyle/>
          <a:p>
            <a:pPr algn="justLow" rtl="1" eaLnBrk="1" hangingPunct="1">
              <a:buFont typeface="Wingdings" panose="05000000000000000000" pitchFamily="2" charset="2"/>
              <a:buNone/>
              <a:defRPr/>
            </a:pPr>
            <a:r>
              <a:rPr lang="fa-IR" sz="3600">
                <a:solidFill>
                  <a:srgbClr val="00FFFF"/>
                </a:solidFill>
                <a:cs typeface="B Nazanin" pitchFamily="2" charset="-78"/>
              </a:rPr>
              <a:t>هدفهای شناختی با آنچه شاگرد باید بداند و بفهمد سر وکار دارد . در این حیطه ، هدفها از ساده ترین سطوح شناخت به پیچیده ترین و از امور ذاتی محسوس به امور معنوی و غیرمحسوس تنظیم شده است . این هدفها شامل 6  سطح به زیر است :</a:t>
            </a:r>
          </a:p>
          <a:p>
            <a:pPr algn="justLow" rtl="1" eaLnBrk="1" hangingPunct="1">
              <a:buFont typeface="Wingdings" panose="05000000000000000000" pitchFamily="2" charset="2"/>
              <a:buNone/>
              <a:defRPr/>
            </a:pPr>
            <a:r>
              <a:rPr lang="fa-IR" sz="3600">
                <a:solidFill>
                  <a:srgbClr val="00FFFF"/>
                </a:solidFill>
                <a:cs typeface="B Nazanin" pitchFamily="2" charset="-78"/>
              </a:rPr>
              <a:t>1- دانش 2- فهمیدن 3- به کاربستن 4- تجزیه وتحلیل</a:t>
            </a:r>
          </a:p>
          <a:p>
            <a:pPr algn="justLow" rtl="1" eaLnBrk="1" hangingPunct="1">
              <a:buFont typeface="Wingdings" panose="05000000000000000000" pitchFamily="2" charset="2"/>
              <a:buNone/>
              <a:defRPr/>
            </a:pPr>
            <a:r>
              <a:rPr lang="fa-IR" sz="3600">
                <a:solidFill>
                  <a:srgbClr val="00FFFF"/>
                </a:solidFill>
                <a:cs typeface="B Nazanin" pitchFamily="2" charset="-78"/>
              </a:rPr>
              <a:t> 5- ترکیب 6- ارزشیابی و قضاوت 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204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4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4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204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4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4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204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4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4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1000"/>
                                        <p:tgtEl>
                                          <p:spTgt spid="204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0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lide Number Placeholder 5">
            <a:extLst>
              <a:ext uri="{FF2B5EF4-FFF2-40B4-BE49-F238E27FC236}">
                <a16:creationId xmlns:a16="http://schemas.microsoft.com/office/drawing/2014/main" id="{73D0433C-15A5-4991-8D8D-28E78341B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97783942-BF79-4536-ABE0-E3C8E5C38959}" type="slidenum">
              <a:rPr lang="ar-SA" altLang="fa-IR" sz="14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37</a:t>
            </a:fld>
            <a:endParaRPr lang="en-US" altLang="fa-IR" sz="1400">
              <a:latin typeface="Arial" panose="020B0604020202020204" pitchFamily="34" charset="0"/>
            </a:endParaRPr>
          </a:p>
        </p:txBody>
      </p:sp>
      <p:graphicFrame>
        <p:nvGraphicFramePr>
          <p:cNvPr id="206156" name="Group 332">
            <a:extLst>
              <a:ext uri="{FF2B5EF4-FFF2-40B4-BE49-F238E27FC236}">
                <a16:creationId xmlns:a16="http://schemas.microsoft.com/office/drawing/2014/main" id="{C354889B-9F34-4386-B3B8-D1ACE360987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424113" y="0"/>
          <a:ext cx="7416800" cy="6156872"/>
        </p:xfrm>
        <a:graphic>
          <a:graphicData uri="http://schemas.openxmlformats.org/drawingml/2006/table">
            <a:tbl>
              <a:tblPr/>
              <a:tblGrid>
                <a:gridCol w="14271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9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2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5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779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128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350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94475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FFCC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B Nazanin" pitchFamily="2" charset="-78"/>
                        </a:rPr>
                        <a:t>ارزشیابی و قضاوت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00FFCC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cs typeface="B Nazanin" pitchFamily="2" charset="-78"/>
                      </a:endParaRPr>
                    </a:p>
                  </a:txBody>
                  <a:tcPr marT="45698" marB="45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fa-IR" sz="2800" b="0" i="0" u="none" strike="noStrike" cap="none" normalizeH="0" baseline="0">
                        <a:ln>
                          <a:noFill/>
                        </a:ln>
                        <a:solidFill>
                          <a:srgbClr val="00FFCC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cs typeface="B Nazanin" pitchFamily="2" charset="-78"/>
                      </a:endParaRP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fa-IR" sz="2800" b="0" i="0" u="none" strike="noStrike" cap="none" normalizeH="0" baseline="0">
                        <a:ln>
                          <a:noFill/>
                        </a:ln>
                        <a:solidFill>
                          <a:srgbClr val="00FFCC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cs typeface="B Nazanin" pitchFamily="2" charset="-78"/>
                      </a:endParaRP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FFCC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B Nazanin" pitchFamily="2" charset="-78"/>
                        </a:rPr>
                        <a:t>ترکیب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00FFCC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cs typeface="B Nazanin" pitchFamily="2" charset="-78"/>
                      </a:endParaRPr>
                    </a:p>
                  </a:txBody>
                  <a:tcPr marT="45698" marB="45698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00FFCC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cs typeface="B Nazanin" pitchFamily="2" charset="-78"/>
                      </a:endParaRPr>
                    </a:p>
                  </a:txBody>
                  <a:tcPr marT="45698" marB="45698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00FFCC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cs typeface="B Nazanin" pitchFamily="2" charset="-78"/>
                      </a:endParaRPr>
                    </a:p>
                  </a:txBody>
                  <a:tcPr marT="45698" marB="45698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rowSpan="5"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fa-IR" sz="2800" b="0" i="0" u="none" strike="noStrike" cap="none" normalizeH="0" baseline="0">
                        <a:ln>
                          <a:noFill/>
                        </a:ln>
                        <a:solidFill>
                          <a:srgbClr val="00FFCC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cs typeface="B Nazanin" pitchFamily="2" charset="-7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fa-IR" sz="2800" b="0" i="0" u="none" strike="noStrike" cap="none" normalizeH="0" baseline="0">
                        <a:ln>
                          <a:noFill/>
                        </a:ln>
                        <a:solidFill>
                          <a:srgbClr val="00FFCC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cs typeface="B Nazanin" pitchFamily="2" charset="-7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fa-IR" sz="2800" b="0" i="0" u="none" strike="noStrike" cap="none" normalizeH="0" baseline="0">
                        <a:ln>
                          <a:noFill/>
                        </a:ln>
                        <a:solidFill>
                          <a:srgbClr val="00FFCC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cs typeface="B Nazanin" pitchFamily="2" charset="-7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fa-IR" sz="2800" b="0" i="0" u="none" strike="noStrike" cap="none" normalizeH="0" baseline="0">
                        <a:ln>
                          <a:noFill/>
                        </a:ln>
                        <a:solidFill>
                          <a:srgbClr val="00FFCC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cs typeface="B Nazanin" pitchFamily="2" charset="-7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fa-IR" sz="2800" b="0" i="0" u="none" strike="noStrike" cap="none" normalizeH="0" baseline="0">
                        <a:ln>
                          <a:noFill/>
                        </a:ln>
                        <a:solidFill>
                          <a:srgbClr val="00FFCC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cs typeface="B Nazanin" pitchFamily="2" charset="-7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fa-IR" sz="2800" b="0" i="0" u="none" strike="noStrike" cap="none" normalizeH="0" baseline="0">
                        <a:ln>
                          <a:noFill/>
                        </a:ln>
                        <a:solidFill>
                          <a:srgbClr val="00FFCC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cs typeface="B Nazanin" pitchFamily="2" charset="-7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fa-IR" sz="2800" b="0" i="0" u="none" strike="noStrike" cap="none" normalizeH="0" baseline="0">
                        <a:ln>
                          <a:noFill/>
                        </a:ln>
                        <a:solidFill>
                          <a:srgbClr val="00FFCC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cs typeface="B Nazanin" pitchFamily="2" charset="-7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FFCC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B Nazanin" pitchFamily="2" charset="-78"/>
                        </a:rPr>
                        <a:t>    </a:t>
                      </a: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FFCC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B Nazanin" pitchFamily="2" charset="-78"/>
                        </a:rPr>
                        <a:t>                     </a:t>
                      </a: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fa-IR" sz="2800" b="0" i="0" u="none" strike="noStrike" cap="none" normalizeH="0" baseline="0">
                        <a:ln>
                          <a:noFill/>
                        </a:ln>
                        <a:solidFill>
                          <a:srgbClr val="00FFCC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cs typeface="B Nazanin" pitchFamily="2" charset="-78"/>
                      </a:endParaRP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FFCC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B Nazanin" pitchFamily="2" charset="-78"/>
                        </a:rPr>
                        <a:t>           فهمیدن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00FFCC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cs typeface="B Nazanin" pitchFamily="2" charset="-78"/>
                      </a:endParaRPr>
                    </a:p>
                  </a:txBody>
                  <a:tcPr marT="45698" marB="45698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5"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63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FFCC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B Nazanin" pitchFamily="2" charset="-78"/>
                        </a:rPr>
                        <a:t>ترکیب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00FFCC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cs typeface="B Nazanin" pitchFamily="2" charset="-78"/>
                      </a:endParaRPr>
                    </a:p>
                  </a:txBody>
                  <a:tcPr marT="45698" marB="45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3486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FFCC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B Nazanin" pitchFamily="2" charset="-78"/>
                        </a:rPr>
                        <a:t>تجزیه و تحلیل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FFCC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cs typeface="B Nazanin" pitchFamily="2" charset="-7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00FFCC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cs typeface="B Nazanin" pitchFamily="2" charset="-78"/>
                      </a:endParaRPr>
                    </a:p>
                  </a:txBody>
                  <a:tcPr marT="45698" marB="45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FFCC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B Nazanin" pitchFamily="2" charset="-78"/>
                        </a:rPr>
                        <a:t>تجزیه و تحلیل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FFCC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cs typeface="B Nazanin" pitchFamily="2" charset="-7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00FFCC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cs typeface="B Nazanin" pitchFamily="2" charset="-78"/>
                      </a:endParaRPr>
                    </a:p>
                  </a:txBody>
                  <a:tcPr marT="45698" marB="45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FFCC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B Nazanin" pitchFamily="2" charset="-78"/>
                        </a:rPr>
                        <a:t>تجزیه و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FFCC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B Nazanin" pitchFamily="2" charset="-78"/>
                        </a:rPr>
                        <a:t>تحلیل  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FFCC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cs typeface="B Nazanin" pitchFamily="2" charset="-78"/>
                      </a:endParaRPr>
                    </a:p>
                  </a:txBody>
                  <a:tcPr marT="45698" marB="45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0059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fa-IR" sz="2400" b="0" i="0" u="none" strike="noStrike" cap="none" normalizeH="0" baseline="0">
                        <a:ln>
                          <a:noFill/>
                        </a:ln>
                        <a:solidFill>
                          <a:srgbClr val="00FFCC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cs typeface="B Nazanin" pitchFamily="2" charset="-7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FFCC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B Nazanin" pitchFamily="2" charset="-78"/>
                        </a:rPr>
                        <a:t>به کار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FFCC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B Nazanin" pitchFamily="2" charset="-78"/>
                        </a:rPr>
                        <a:t> بستن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FFCC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cs typeface="B Nazanin" pitchFamily="2" charset="-78"/>
                      </a:endParaRPr>
                    </a:p>
                  </a:txBody>
                  <a:tcPr marT="45698" marB="45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fa-IR" sz="2400" b="0" i="0" u="none" strike="noStrike" cap="none" normalizeH="0" baseline="0">
                        <a:ln>
                          <a:noFill/>
                        </a:ln>
                        <a:solidFill>
                          <a:srgbClr val="00FFCC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cs typeface="B Nazanin" pitchFamily="2" charset="-7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FFCC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B Nazanin" pitchFamily="2" charset="-78"/>
                        </a:rPr>
                        <a:t>به کار بستن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FFCC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cs typeface="B Nazanin" pitchFamily="2" charset="-78"/>
                      </a:endParaRPr>
                    </a:p>
                  </a:txBody>
                  <a:tcPr marT="45698" marB="45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fa-IR" sz="2400" b="0" i="0" u="none" strike="noStrike" cap="none" normalizeH="0" baseline="0">
                        <a:ln>
                          <a:noFill/>
                        </a:ln>
                        <a:solidFill>
                          <a:srgbClr val="00FFCC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cs typeface="B Nazanin" pitchFamily="2" charset="-7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FFCC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B Nazanin" pitchFamily="2" charset="-78"/>
                        </a:rPr>
                        <a:t>به کار بستن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FFCC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cs typeface="B Nazanin" pitchFamily="2" charset="-78"/>
                      </a:endParaRPr>
                    </a:p>
                  </a:txBody>
                  <a:tcPr marT="45698" marB="45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fa-IR" sz="2400" b="0" i="0" u="none" strike="noStrike" cap="none" normalizeH="0" baseline="0">
                        <a:ln>
                          <a:noFill/>
                        </a:ln>
                        <a:solidFill>
                          <a:srgbClr val="00FFCC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cs typeface="B Nazanin" pitchFamily="2" charset="-7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FFCC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B Nazanin" pitchFamily="2" charset="-78"/>
                        </a:rPr>
                        <a:t>به کار بستن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FFCC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cs typeface="B Nazanin" pitchFamily="2" charset="-7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FFCC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cs typeface="B Nazanin" pitchFamily="2" charset="-78"/>
                      </a:endParaRPr>
                    </a:p>
                  </a:txBody>
                  <a:tcPr marT="45698" marB="45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 v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171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FFCC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B Nazanin" pitchFamily="2" charset="-78"/>
                        </a:rPr>
                        <a:t>فهمیدن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00FFCC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cs typeface="B Nazanin" pitchFamily="2" charset="-78"/>
                      </a:endParaRPr>
                    </a:p>
                  </a:txBody>
                  <a:tcPr marT="45698" marB="45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FFCC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B Nazanin" pitchFamily="2" charset="-78"/>
                        </a:rPr>
                        <a:t>فهمیدن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00FFCC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cs typeface="B Nazanin" pitchFamily="2" charset="-78"/>
                      </a:endParaRPr>
                    </a:p>
                  </a:txBody>
                  <a:tcPr marT="45698" marB="45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FFCC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B Nazanin" pitchFamily="2" charset="-78"/>
                        </a:rPr>
                        <a:t>فهمیدن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00FFCC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cs typeface="B Nazanin" pitchFamily="2" charset="-78"/>
                      </a:endParaRPr>
                    </a:p>
                  </a:txBody>
                  <a:tcPr marT="45698" marB="45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FFCC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B Nazanin" pitchFamily="2" charset="-78"/>
                        </a:rPr>
                        <a:t>فهمیدن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00FFCC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cs typeface="B Nazanin" pitchFamily="2" charset="-78"/>
                      </a:endParaRPr>
                    </a:p>
                  </a:txBody>
                  <a:tcPr marT="45698" marB="45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 v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807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FFCC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B Nazanin" pitchFamily="2" charset="-78"/>
                        </a:rPr>
                        <a:t>دانش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00FFCC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cs typeface="B Nazanin" pitchFamily="2" charset="-78"/>
                      </a:endParaRPr>
                    </a:p>
                  </a:txBody>
                  <a:tcPr marT="45698" marB="45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FFCC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B Nazanin" pitchFamily="2" charset="-78"/>
                        </a:rPr>
                        <a:t>دانش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00FFCC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cs typeface="B Nazanin" pitchFamily="2" charset="-78"/>
                      </a:endParaRPr>
                    </a:p>
                  </a:txBody>
                  <a:tcPr marT="45698" marB="45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FFCC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B Nazanin" pitchFamily="2" charset="-78"/>
                        </a:rPr>
                        <a:t>دانش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00FFCC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cs typeface="B Nazanin" pitchFamily="2" charset="-78"/>
                      </a:endParaRPr>
                    </a:p>
                  </a:txBody>
                  <a:tcPr marT="45698" marB="45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FFCC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B Nazanin" pitchFamily="2" charset="-78"/>
                        </a:rPr>
                        <a:t>دانش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00FFCC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cs typeface="B Nazanin" pitchFamily="2" charset="-78"/>
                      </a:endParaRPr>
                    </a:p>
                  </a:txBody>
                  <a:tcPr marT="45698" marB="45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FFCC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B Nazanin" pitchFamily="2" charset="-78"/>
                        </a:rPr>
                        <a:t>دانش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00FFCC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cs typeface="B Nazanin" pitchFamily="2" charset="-78"/>
                      </a:endParaRPr>
                    </a:p>
                  </a:txBody>
                  <a:tcPr marT="45698" marB="45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FFCC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B Nazanin" pitchFamily="2" charset="-78"/>
                        </a:rPr>
                        <a:t>دانش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00FFCC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cs typeface="B Nazanin" pitchFamily="2" charset="-78"/>
                      </a:endParaRPr>
                    </a:p>
                  </a:txBody>
                  <a:tcPr marT="45698" marB="45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2" name="Group 317">
            <a:extLst>
              <a:ext uri="{FF2B5EF4-FFF2-40B4-BE49-F238E27FC236}">
                <a16:creationId xmlns:a16="http://schemas.microsoft.com/office/drawing/2014/main" id="{A7D87BC8-E731-4E48-86EF-F8E56C7FBF47}"/>
              </a:ext>
            </a:extLst>
          </p:cNvPr>
          <p:cNvGrpSpPr>
            <a:grpSpLocks/>
          </p:cNvGrpSpPr>
          <p:nvPr/>
        </p:nvGrpSpPr>
        <p:grpSpPr bwMode="auto">
          <a:xfrm>
            <a:off x="2135188" y="1"/>
            <a:ext cx="7777162" cy="6092825"/>
            <a:chOff x="385" y="0"/>
            <a:chExt cx="4899" cy="3838"/>
          </a:xfrm>
        </p:grpSpPr>
        <p:sp>
          <p:nvSpPr>
            <p:cNvPr id="206137" name="Line 313">
              <a:extLst>
                <a:ext uri="{FF2B5EF4-FFF2-40B4-BE49-F238E27FC236}">
                  <a16:creationId xmlns:a16="http://schemas.microsoft.com/office/drawing/2014/main" id="{98F010A8-E10B-49BB-8749-35C69D474CD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5" y="0"/>
              <a:ext cx="7" cy="3838"/>
            </a:xfrm>
            <a:prstGeom prst="line">
              <a:avLst/>
            </a:prstGeom>
            <a:noFill/>
            <a:ln w="76200">
              <a:solidFill>
                <a:srgbClr val="FF99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fa-I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6138" name="Line 314">
              <a:extLst>
                <a:ext uri="{FF2B5EF4-FFF2-40B4-BE49-F238E27FC236}">
                  <a16:creationId xmlns:a16="http://schemas.microsoft.com/office/drawing/2014/main" id="{659642B9-E5AE-4166-8335-EE228E92323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655" y="13"/>
              <a:ext cx="3629" cy="3612"/>
            </a:xfrm>
            <a:prstGeom prst="line">
              <a:avLst/>
            </a:prstGeom>
            <a:noFill/>
            <a:ln w="76200">
              <a:solidFill>
                <a:srgbClr val="FF99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fa-I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06139" name="Text Box 315">
            <a:extLst>
              <a:ext uri="{FF2B5EF4-FFF2-40B4-BE49-F238E27FC236}">
                <a16:creationId xmlns:a16="http://schemas.microsoft.com/office/drawing/2014/main" id="{A76604D7-F49F-465B-BA28-A153EAE53D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5550" y="6237288"/>
            <a:ext cx="7272338" cy="369332"/>
          </a:xfrm>
          <a:prstGeom prst="rect">
            <a:avLst/>
          </a:prstGeom>
          <a:noFill/>
          <a:ln w="762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fa-IR">
                <a:effectLst>
                  <a:outerShdw blurRad="38100" dist="38100" dir="2700000" algn="tl">
                    <a:srgbClr val="000000"/>
                  </a:outerShdw>
                </a:effectLst>
              </a:rPr>
              <a:t>نمودار سطوح مختلف هدفهای آموزشی در حیطه شناختی</a:t>
            </a:r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B2527B2-425D-4874-834C-CADDD4DBA5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60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06139" grpId="0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71C8CC6E-8BC1-4261-84D3-580294547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C2AF4829-9757-4C5F-AE27-97C2987A9753}" type="slidenum">
              <a:rPr lang="ar-SA" altLang="fa-IR" sz="14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38</a:t>
            </a:fld>
            <a:endParaRPr lang="en-US" altLang="fa-IR" sz="1400">
              <a:latin typeface="Arial" panose="020B0604020202020204" pitchFamily="34" charset="0"/>
            </a:endParaRPr>
          </a:p>
        </p:txBody>
      </p:sp>
      <p:sp>
        <p:nvSpPr>
          <p:cNvPr id="206851" name="Rectangle 3">
            <a:extLst>
              <a:ext uri="{FF2B5EF4-FFF2-40B4-BE49-F238E27FC236}">
                <a16:creationId xmlns:a16="http://schemas.microsoft.com/office/drawing/2014/main" id="{310BF652-EA6E-4A63-BAE3-40BA09343F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92313" y="1052514"/>
            <a:ext cx="8280400" cy="4752975"/>
          </a:xfrm>
        </p:spPr>
        <p:txBody>
          <a:bodyPr/>
          <a:lstStyle/>
          <a:p>
            <a:pPr algn="justLow" rtl="1" eaLnBrk="1" hangingPunct="1">
              <a:buFont typeface="Wingdings" panose="05000000000000000000" pitchFamily="2" charset="2"/>
              <a:buNone/>
              <a:defRPr/>
            </a:pPr>
            <a:r>
              <a:rPr lang="fa-IR" sz="4800">
                <a:solidFill>
                  <a:srgbClr val="66FF66"/>
                </a:solidFill>
                <a:cs typeface="B Nazanin" pitchFamily="2" charset="-78"/>
              </a:rPr>
              <a:t>1)دانش :</a:t>
            </a:r>
            <a:r>
              <a:rPr lang="fa-IR" sz="4000">
                <a:solidFill>
                  <a:srgbClr val="00FFFF"/>
                </a:solidFill>
                <a:cs typeface="B Nazanin" pitchFamily="2" charset="-78"/>
              </a:rPr>
              <a:t> منظور از دانش این نیست که یادگیرنده بتواند از طریق يادآوري یا بازشناسی شواهدی ارائه دهد ، حاکی از این که اندیشه یا پدیده ای را در جریان آموزش تجربه کرده و به خاطر سپرده است.</a:t>
            </a:r>
          </a:p>
          <a:p>
            <a:pPr algn="justLow" rtl="1" eaLnBrk="1" hangingPunct="1">
              <a:buFont typeface="Wingdings" panose="05000000000000000000" pitchFamily="2" charset="2"/>
              <a:buNone/>
              <a:defRPr/>
            </a:pPr>
            <a:r>
              <a:rPr lang="fa-IR" sz="4000">
                <a:solidFill>
                  <a:srgbClr val="00FFFF"/>
                </a:solidFill>
                <a:cs typeface="B Nazanin" pitchFamily="2" charset="-78"/>
              </a:rPr>
              <a:t>مهمترین اشکال وارده به این سطح زیاده روی معلمان در استفاده از آن و سرعت از یاد رفتن مفاهیم به ذهن سپرده شده .</a:t>
            </a:r>
            <a:endParaRPr lang="en-US" sz="4000">
              <a:solidFill>
                <a:srgbClr val="00FFFF"/>
              </a:solidFill>
              <a:cs typeface="B Nazanin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6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6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06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6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6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206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E97F071A-37C5-4E64-875C-FA6A11B5E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461662DF-F4AB-4B02-837F-F66A7DDBEF51}" type="slidenum">
              <a:rPr lang="ar-SA" altLang="fa-IR" sz="14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39</a:t>
            </a:fld>
            <a:endParaRPr lang="en-US" altLang="fa-IR" sz="1400">
              <a:latin typeface="Arial" panose="020B0604020202020204" pitchFamily="34" charset="0"/>
            </a:endParaRPr>
          </a:p>
        </p:txBody>
      </p:sp>
      <p:sp>
        <p:nvSpPr>
          <p:cNvPr id="207875" name="Rectangle 3">
            <a:extLst>
              <a:ext uri="{FF2B5EF4-FFF2-40B4-BE49-F238E27FC236}">
                <a16:creationId xmlns:a16="http://schemas.microsoft.com/office/drawing/2014/main" id="{218D1CE8-846C-499D-9CB8-54EA468354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1200" y="765176"/>
            <a:ext cx="8229600" cy="5330825"/>
          </a:xfrm>
        </p:spPr>
        <p:txBody>
          <a:bodyPr/>
          <a:lstStyle/>
          <a:p>
            <a:pPr algn="justLow" rtl="1" eaLnBrk="1" hangingPunct="1">
              <a:buFont typeface="Wingdings" panose="05000000000000000000" pitchFamily="2" charset="2"/>
              <a:buNone/>
              <a:defRPr/>
            </a:pPr>
            <a:r>
              <a:rPr lang="fa-IR" sz="4000">
                <a:solidFill>
                  <a:srgbClr val="66FF66"/>
                </a:solidFill>
                <a:cs typeface="B Nazanin" pitchFamily="2" charset="-78"/>
              </a:rPr>
              <a:t>2) </a:t>
            </a:r>
            <a:r>
              <a:rPr lang="fa-IR" sz="4400">
                <a:solidFill>
                  <a:srgbClr val="66FF66"/>
                </a:solidFill>
                <a:cs typeface="B Nazanin" pitchFamily="2" charset="-78"/>
              </a:rPr>
              <a:t>فهمیدن</a:t>
            </a:r>
            <a:r>
              <a:rPr lang="fa-IR" sz="4400">
                <a:cs typeface="B Nazanin" pitchFamily="2" charset="-78"/>
              </a:rPr>
              <a:t> :</a:t>
            </a:r>
            <a:r>
              <a:rPr lang="fa-IR" sz="4000">
                <a:cs typeface="B Nazanin" pitchFamily="2" charset="-78"/>
              </a:rPr>
              <a:t> </a:t>
            </a:r>
            <a:r>
              <a:rPr lang="fa-IR" sz="4000">
                <a:solidFill>
                  <a:srgbClr val="00FFFF"/>
                </a:solidFill>
                <a:cs typeface="B Nazanin" pitchFamily="2" charset="-78"/>
              </a:rPr>
              <a:t>توانایی پی بردن به مفهوم يک مطلب ،تبیين آن با جملاتی که شخص خودش می سازد ،بی آنکه میان آن مطلب با مطالب دیگر چندان ارتباطی برقرار کند . این سطوح به اجزای فرعی دیگر تقسیم می شود:</a:t>
            </a:r>
          </a:p>
          <a:p>
            <a:pPr algn="r" rtl="1" eaLnBrk="1" hangingPunct="1">
              <a:buFont typeface="Wingdings" panose="05000000000000000000" pitchFamily="2" charset="2"/>
              <a:buNone/>
              <a:defRPr/>
            </a:pPr>
            <a:r>
              <a:rPr lang="fa-IR" sz="4000">
                <a:solidFill>
                  <a:srgbClr val="FFFF00"/>
                </a:solidFill>
                <a:cs typeface="B Nazanin" pitchFamily="2" charset="-78"/>
              </a:rPr>
              <a:t>الف : ترجمه </a:t>
            </a:r>
          </a:p>
          <a:p>
            <a:pPr algn="r" rtl="1" eaLnBrk="1" hangingPunct="1">
              <a:buFont typeface="Wingdings" panose="05000000000000000000" pitchFamily="2" charset="2"/>
              <a:buNone/>
              <a:defRPr/>
            </a:pPr>
            <a:r>
              <a:rPr lang="fa-IR" sz="4000">
                <a:solidFill>
                  <a:srgbClr val="FFFF00"/>
                </a:solidFill>
                <a:cs typeface="B Nazanin" pitchFamily="2" charset="-78"/>
              </a:rPr>
              <a:t>ب: تفسير</a:t>
            </a:r>
          </a:p>
          <a:p>
            <a:pPr algn="r" rtl="1" eaLnBrk="1" hangingPunct="1">
              <a:buFont typeface="Wingdings" panose="05000000000000000000" pitchFamily="2" charset="2"/>
              <a:buNone/>
              <a:defRPr/>
            </a:pPr>
            <a:r>
              <a:rPr lang="fa-IR" sz="4000">
                <a:solidFill>
                  <a:srgbClr val="FFFF00"/>
                </a:solidFill>
                <a:cs typeface="B Nazanin" pitchFamily="2" charset="-78"/>
              </a:rPr>
              <a:t>ج: برون یابی </a:t>
            </a:r>
            <a:endParaRPr lang="en-US" sz="4000">
              <a:solidFill>
                <a:srgbClr val="FFFF00"/>
              </a:solidFill>
              <a:cs typeface="B Nazanin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07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078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078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078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078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078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078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1DC5940-A99F-4951-8D42-65BFAD62B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CDB317E5-98B8-4987-8445-447683A33D10}" type="slidenum">
              <a:rPr lang="ar-SA" altLang="fa-IR" sz="14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4</a:t>
            </a:fld>
            <a:endParaRPr lang="en-US" altLang="fa-IR" sz="1400">
              <a:latin typeface="Arial" panose="020B0604020202020204" pitchFamily="34" charset="0"/>
            </a:endParaRPr>
          </a:p>
        </p:txBody>
      </p:sp>
      <p:sp>
        <p:nvSpPr>
          <p:cNvPr id="155650" name="Rectangle 2">
            <a:extLst>
              <a:ext uri="{FF2B5EF4-FFF2-40B4-BE49-F238E27FC236}">
                <a16:creationId xmlns:a16="http://schemas.microsoft.com/office/drawing/2014/main" id="{8678AC2A-C762-461C-8BDC-CACDAB9258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95439" y="381000"/>
            <a:ext cx="8893175" cy="1371600"/>
          </a:xfrm>
        </p:spPr>
        <p:txBody>
          <a:bodyPr/>
          <a:lstStyle/>
          <a:p>
            <a:pPr rtl="1" eaLnBrk="1" hangingPunct="1">
              <a:defRPr/>
            </a:pPr>
            <a:r>
              <a:rPr lang="fa-IR" sz="4800">
                <a:solidFill>
                  <a:srgbClr val="66FF66"/>
                </a:solidFill>
                <a:cs typeface="B Nazanin" pitchFamily="2" charset="-78"/>
              </a:rPr>
              <a:t>توجه به سه نکته در جریان تدریس لازم است</a:t>
            </a:r>
            <a:endParaRPr lang="en-US" sz="4800">
              <a:solidFill>
                <a:srgbClr val="66FF66"/>
              </a:solidFill>
              <a:cs typeface="B Nazanin" pitchFamily="2" charset="-78"/>
            </a:endParaRPr>
          </a:p>
        </p:txBody>
      </p:sp>
      <p:sp>
        <p:nvSpPr>
          <p:cNvPr id="155651" name="Rectangle 3">
            <a:extLst>
              <a:ext uri="{FF2B5EF4-FFF2-40B4-BE49-F238E27FC236}">
                <a16:creationId xmlns:a16="http://schemas.microsoft.com/office/drawing/2014/main" id="{B4CF30FA-4A01-4EA2-BD9E-55E0C67944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 algn="r" rtl="1">
              <a:buSzPct val="80000"/>
              <a:buFont typeface="Wingdings" panose="05000000000000000000" pitchFamily="2" charset="2"/>
              <a:buAutoNum type="arabicParenR"/>
              <a:defRPr/>
            </a:pPr>
            <a:r>
              <a:rPr lang="fa-IR" sz="3600">
                <a:solidFill>
                  <a:srgbClr val="00FFFF"/>
                </a:solidFill>
                <a:cs typeface="B Nazanin" pitchFamily="2" charset="-78"/>
              </a:rPr>
              <a:t>تدریس باید هدف داشته باشد.</a:t>
            </a:r>
          </a:p>
          <a:p>
            <a:pPr marL="609600" indent="-609600" algn="r" rtl="1">
              <a:buSzPct val="80000"/>
              <a:buFont typeface="Wingdings" panose="05000000000000000000" pitchFamily="2" charset="2"/>
              <a:buAutoNum type="arabicParenR"/>
              <a:defRPr/>
            </a:pPr>
            <a:r>
              <a:rPr lang="fa-IR" sz="3600">
                <a:solidFill>
                  <a:srgbClr val="00FFFF"/>
                </a:solidFill>
                <a:cs typeface="B Nazanin" pitchFamily="2" charset="-78"/>
              </a:rPr>
              <a:t>روش تدریس باید متناسب با هدف و مقصود باشد ، یعنی بیان کننده آن چیزی باشد که قرار است یاد گرفته شود.</a:t>
            </a:r>
          </a:p>
          <a:p>
            <a:pPr marL="609600" indent="-609600" algn="r" rtl="1">
              <a:buSzPct val="80000"/>
              <a:buFont typeface="Wingdings" panose="05000000000000000000" pitchFamily="2" charset="2"/>
              <a:buAutoNum type="arabicParenR"/>
              <a:defRPr/>
            </a:pPr>
            <a:r>
              <a:rPr lang="fa-IR" sz="3600">
                <a:solidFill>
                  <a:srgbClr val="00FFFF"/>
                </a:solidFill>
                <a:cs typeface="B Nazanin" pitchFamily="2" charset="-78"/>
              </a:rPr>
              <a:t>مفاهیم به طریقی ارائه شود یا شرایط تغییر به طریقی فراهم گردد که مطابق فهم توانایی شاگردان باشد.</a:t>
            </a:r>
            <a:endParaRPr lang="en-US" sz="3600">
              <a:solidFill>
                <a:srgbClr val="00FFFF"/>
              </a:solidFill>
              <a:cs typeface="B Nazanin" pitchFamily="2" charset="-78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99D7096-0A19-42EA-99E2-AAD123BACE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55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5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5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5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5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5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5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5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5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5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503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5650" grpId="0"/>
      <p:bldP spid="155651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54FBC130-A916-42AE-8275-7D455E214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DF65A6C8-4B89-4C5E-A60F-3500F9B292A1}" type="slidenum">
              <a:rPr lang="ar-SA" altLang="fa-IR" sz="14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40</a:t>
            </a:fld>
            <a:endParaRPr lang="en-US" altLang="fa-IR" sz="1400">
              <a:latin typeface="Arial" panose="020B0604020202020204" pitchFamily="34" charset="0"/>
            </a:endParaRPr>
          </a:p>
        </p:txBody>
      </p:sp>
      <p:sp>
        <p:nvSpPr>
          <p:cNvPr id="208899" name="Rectangle 3">
            <a:extLst>
              <a:ext uri="{FF2B5EF4-FFF2-40B4-BE49-F238E27FC236}">
                <a16:creationId xmlns:a16="http://schemas.microsoft.com/office/drawing/2014/main" id="{EFAD8419-125E-40F3-81C0-12D942E348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1200" y="765176"/>
            <a:ext cx="8229600" cy="5472113"/>
          </a:xfrm>
        </p:spPr>
        <p:txBody>
          <a:bodyPr/>
          <a:lstStyle/>
          <a:p>
            <a:pPr algn="justLow" rtl="1" eaLnBrk="1" hangingPunct="1">
              <a:buFont typeface="Wingdings" panose="05000000000000000000" pitchFamily="2" charset="2"/>
              <a:buNone/>
              <a:defRPr/>
            </a:pPr>
            <a:r>
              <a:rPr lang="fa-IR" sz="4800">
                <a:solidFill>
                  <a:srgbClr val="00FFFF"/>
                </a:solidFill>
                <a:cs typeface="B Nazanin" pitchFamily="2" charset="-78"/>
              </a:rPr>
              <a:t>الف . ترجمه ( برگردان) :</a:t>
            </a:r>
            <a:r>
              <a:rPr lang="fa-IR" sz="4000">
                <a:cs typeface="B Nazanin" pitchFamily="2" charset="-78"/>
              </a:rPr>
              <a:t> </a:t>
            </a:r>
            <a:r>
              <a:rPr lang="fa-IR" sz="4000">
                <a:solidFill>
                  <a:srgbClr val="66FF66"/>
                </a:solidFill>
                <a:cs typeface="B Nazanin" pitchFamily="2" charset="-78"/>
              </a:rPr>
              <a:t>مهارت برگرداندن یا تغییر دادن مطالب از شکلی به شکل دیگر بدون اینکه معنی و محتوای آن دگرگون شود .</a:t>
            </a:r>
          </a:p>
          <a:p>
            <a:pPr algn="justLow" rtl="1" eaLnBrk="1" hangingPunct="1">
              <a:buFont typeface="Wingdings" panose="05000000000000000000" pitchFamily="2" charset="2"/>
              <a:buNone/>
              <a:defRPr/>
            </a:pPr>
            <a:r>
              <a:rPr lang="fa-IR" sz="4800">
                <a:solidFill>
                  <a:srgbClr val="00FFFF"/>
                </a:solidFill>
                <a:cs typeface="B Nazanin" pitchFamily="2" charset="-78"/>
              </a:rPr>
              <a:t>ب . تفسیر :</a:t>
            </a:r>
            <a:r>
              <a:rPr lang="fa-IR" sz="4000">
                <a:cs typeface="B Nazanin" pitchFamily="2" charset="-78"/>
              </a:rPr>
              <a:t> </a:t>
            </a:r>
            <a:r>
              <a:rPr lang="fa-IR" sz="4000">
                <a:solidFill>
                  <a:srgbClr val="66FF66"/>
                </a:solidFill>
                <a:cs typeface="B Nazanin" pitchFamily="2" charset="-78"/>
              </a:rPr>
              <a:t>درک تدابیر گوناگون به کار برده شده در انتقال مفاهیم و یک نوع باز آرایی مفاهیم در ذهن است  به عبارتی تفسیر شامل شایستگی در تشخیص نکات اساسی و جدا کردن آن از قسمت های کم اهمیت است .</a:t>
            </a:r>
            <a:endParaRPr lang="en-US" sz="4000">
              <a:solidFill>
                <a:srgbClr val="66FF66"/>
              </a:solidFill>
              <a:cs typeface="B Nazanin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8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8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08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8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8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208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899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9A783A9A-2EE5-488F-AC91-585DF6094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822C55E5-3FAA-419D-B05B-E44C565DF97F}" type="slidenum">
              <a:rPr lang="ar-SA" altLang="fa-IR" sz="14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41</a:t>
            </a:fld>
            <a:endParaRPr lang="en-US" altLang="fa-IR" sz="1400">
              <a:latin typeface="Arial" panose="020B0604020202020204" pitchFamily="34" charset="0"/>
            </a:endParaRPr>
          </a:p>
        </p:txBody>
      </p:sp>
      <p:sp>
        <p:nvSpPr>
          <p:cNvPr id="211971" name="Rectangle 3">
            <a:extLst>
              <a:ext uri="{FF2B5EF4-FFF2-40B4-BE49-F238E27FC236}">
                <a16:creationId xmlns:a16="http://schemas.microsoft.com/office/drawing/2014/main" id="{F8946E5C-2EC7-4834-94F3-60ED709DCD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1200" y="908050"/>
            <a:ext cx="8229600" cy="5187950"/>
          </a:xfrm>
        </p:spPr>
        <p:txBody>
          <a:bodyPr/>
          <a:lstStyle/>
          <a:p>
            <a:pPr algn="justLow" rtl="1" eaLnBrk="1" hangingPunct="1">
              <a:buFont typeface="Wingdings" panose="05000000000000000000" pitchFamily="2" charset="2"/>
              <a:buNone/>
              <a:defRPr/>
            </a:pPr>
            <a:r>
              <a:rPr lang="fa-IR" sz="4400">
                <a:solidFill>
                  <a:srgbClr val="00FFFF"/>
                </a:solidFill>
                <a:cs typeface="B Nazanin" pitchFamily="2" charset="-78"/>
              </a:rPr>
              <a:t>ج . برون یابی :</a:t>
            </a:r>
            <a:r>
              <a:rPr lang="fa-IR" sz="3600">
                <a:cs typeface="B Nazanin" pitchFamily="2" charset="-78"/>
              </a:rPr>
              <a:t> </a:t>
            </a:r>
            <a:r>
              <a:rPr lang="fa-IR" sz="3600">
                <a:solidFill>
                  <a:srgbClr val="66FF66"/>
                </a:solidFill>
                <a:cs typeface="B Nazanin" pitchFamily="2" charset="-78"/>
              </a:rPr>
              <a:t>عبارت است از مهارت در تعمیم دادن یا بکار گیری اطلاعات در طول زمان به منظور پیش بینی نتایج خاص. </a:t>
            </a:r>
          </a:p>
          <a:p>
            <a:pPr algn="justLow" rtl="1" eaLnBrk="1" hangingPunct="1">
              <a:buFont typeface="Wingdings" panose="05000000000000000000" pitchFamily="2" charset="2"/>
              <a:buNone/>
              <a:defRPr/>
            </a:pPr>
            <a:endParaRPr lang="fa-IR" sz="3600">
              <a:solidFill>
                <a:srgbClr val="66FF66"/>
              </a:solidFill>
              <a:cs typeface="B Nazanin" pitchFamily="2" charset="-78"/>
            </a:endParaRPr>
          </a:p>
          <a:p>
            <a:pPr algn="justLow" rtl="1" eaLnBrk="1" hangingPunct="1">
              <a:buFont typeface="Wingdings" panose="05000000000000000000" pitchFamily="2" charset="2"/>
              <a:buNone/>
              <a:defRPr/>
            </a:pPr>
            <a:r>
              <a:rPr lang="fa-IR" sz="4400">
                <a:solidFill>
                  <a:srgbClr val="FFFF00"/>
                </a:solidFill>
                <a:cs typeface="B Nazanin" pitchFamily="2" charset="-78"/>
              </a:rPr>
              <a:t>3) به کار بستن :</a:t>
            </a:r>
            <a:r>
              <a:rPr lang="fa-IR" sz="3600">
                <a:cs typeface="B Nazanin" pitchFamily="2" charset="-78"/>
              </a:rPr>
              <a:t> </a:t>
            </a:r>
            <a:r>
              <a:rPr lang="fa-IR" sz="3600">
                <a:solidFill>
                  <a:srgbClr val="66FFFF"/>
                </a:solidFill>
                <a:cs typeface="B Nazanin" pitchFamily="2" charset="-78"/>
              </a:rPr>
              <a:t>عبارت است از توانایی کاربرد اصول علمی ، فرضیه ها ، قضایا و دیگر مفاهیم انتزاعی در وضعیت و موقعیت مناسب ، بدون اینکه هیچگونه راه حلی ارائه شود .</a:t>
            </a:r>
            <a:endParaRPr lang="en-US" sz="3600">
              <a:solidFill>
                <a:srgbClr val="66FFFF"/>
              </a:solidFill>
              <a:cs typeface="B Nazanin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1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1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11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1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1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211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971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471B2595-690A-4E7D-998C-42F736084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541ABF95-4B49-4522-B4C5-707BCBBF29FE}" type="slidenum">
              <a:rPr lang="ar-SA" altLang="fa-IR" sz="14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42</a:t>
            </a:fld>
            <a:endParaRPr lang="en-US" altLang="fa-IR" sz="1400">
              <a:latin typeface="Arial" panose="020B0604020202020204" pitchFamily="34" charset="0"/>
            </a:endParaRPr>
          </a:p>
        </p:txBody>
      </p:sp>
      <p:sp>
        <p:nvSpPr>
          <p:cNvPr id="212995" name="Rectangle 3">
            <a:extLst>
              <a:ext uri="{FF2B5EF4-FFF2-40B4-BE49-F238E27FC236}">
                <a16:creationId xmlns:a16="http://schemas.microsoft.com/office/drawing/2014/main" id="{EFA53A05-D364-41CA-BDE6-2444AD9FAE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1200" y="1052514"/>
            <a:ext cx="8229600" cy="5043487"/>
          </a:xfrm>
        </p:spPr>
        <p:txBody>
          <a:bodyPr/>
          <a:lstStyle/>
          <a:p>
            <a:pPr algn="justLow" rtl="1" eaLnBrk="1" hangingPunct="1">
              <a:buFont typeface="Wingdings" panose="05000000000000000000" pitchFamily="2" charset="2"/>
              <a:buNone/>
              <a:defRPr/>
            </a:pPr>
            <a:r>
              <a:rPr lang="fa-IR" sz="4400">
                <a:solidFill>
                  <a:srgbClr val="FFFF00"/>
                </a:solidFill>
                <a:cs typeface="B Nazanin" pitchFamily="2" charset="-78"/>
              </a:rPr>
              <a:t>4) تجزیه و تحلیل :</a:t>
            </a:r>
            <a:r>
              <a:rPr lang="fa-IR" sz="3600">
                <a:cs typeface="B Nazanin" pitchFamily="2" charset="-78"/>
              </a:rPr>
              <a:t> </a:t>
            </a:r>
            <a:r>
              <a:rPr lang="fa-IR" sz="3600">
                <a:solidFill>
                  <a:srgbClr val="66FFFF"/>
                </a:solidFill>
                <a:cs typeface="B Nazanin" pitchFamily="2" charset="-78"/>
              </a:rPr>
              <a:t>توانائی شکستن مطلب به اجزای تشکیل دهندة آن و یافتن روابط بین اجزا و نحوة سازمان یافتن آنها .</a:t>
            </a:r>
          </a:p>
          <a:p>
            <a:pPr algn="justLow" rtl="1" eaLnBrk="1" hangingPunct="1">
              <a:buFont typeface="Wingdings" panose="05000000000000000000" pitchFamily="2" charset="2"/>
              <a:buNone/>
              <a:defRPr/>
            </a:pPr>
            <a:endParaRPr lang="fa-IR" sz="3600">
              <a:solidFill>
                <a:srgbClr val="66FFFF"/>
              </a:solidFill>
              <a:cs typeface="B Nazanin" pitchFamily="2" charset="-78"/>
            </a:endParaRPr>
          </a:p>
          <a:p>
            <a:pPr algn="justLow" rtl="1" eaLnBrk="1" hangingPunct="1">
              <a:buFont typeface="Wingdings" panose="05000000000000000000" pitchFamily="2" charset="2"/>
              <a:buNone/>
              <a:defRPr/>
            </a:pPr>
            <a:r>
              <a:rPr lang="fa-IR" sz="4400">
                <a:solidFill>
                  <a:srgbClr val="FFFF00"/>
                </a:solidFill>
                <a:cs typeface="B Nazanin" pitchFamily="2" charset="-78"/>
              </a:rPr>
              <a:t>5) ترکیب :</a:t>
            </a:r>
            <a:r>
              <a:rPr lang="fa-IR" sz="3600">
                <a:cs typeface="B Nazanin" pitchFamily="2" charset="-78"/>
              </a:rPr>
              <a:t> </a:t>
            </a:r>
            <a:r>
              <a:rPr lang="fa-IR" sz="3600">
                <a:solidFill>
                  <a:srgbClr val="66FFFF"/>
                </a:solidFill>
                <a:cs typeface="B Nazanin" pitchFamily="2" charset="-78"/>
              </a:rPr>
              <a:t>توانایی در هم آمیختن دوبارة قسمت هایی از تجارب گذشته با مطالب جدید و بازسازی آن به صورت یک کل تازه و نسبتاً انسجام یافته.</a:t>
            </a:r>
            <a:endParaRPr lang="en-US" sz="3600">
              <a:solidFill>
                <a:srgbClr val="66FFFF"/>
              </a:solidFill>
              <a:cs typeface="B Nazanin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212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1000"/>
                                        <p:tgtEl>
                                          <p:spTgt spid="2129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2995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3D5AA186-26D4-466A-9DDF-1846C6C88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83E1F367-A8E0-499E-82F2-F872C2EAB9D1}" type="slidenum">
              <a:rPr lang="ar-SA" altLang="fa-IR" sz="14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43</a:t>
            </a:fld>
            <a:endParaRPr lang="en-US" altLang="fa-IR" sz="1400">
              <a:latin typeface="Arial" panose="020B0604020202020204" pitchFamily="34" charset="0"/>
            </a:endParaRPr>
          </a:p>
        </p:txBody>
      </p:sp>
      <p:sp>
        <p:nvSpPr>
          <p:cNvPr id="214019" name="Rectangle 3">
            <a:extLst>
              <a:ext uri="{FF2B5EF4-FFF2-40B4-BE49-F238E27FC236}">
                <a16:creationId xmlns:a16="http://schemas.microsoft.com/office/drawing/2014/main" id="{4A12D4FF-CCC9-4744-9B04-6F9C983CDC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92313" y="1268414"/>
            <a:ext cx="8229600" cy="4105275"/>
          </a:xfrm>
        </p:spPr>
        <p:txBody>
          <a:bodyPr/>
          <a:lstStyle/>
          <a:p>
            <a:pPr algn="justLow" rtl="1" eaLnBrk="1" hangingPunct="1">
              <a:buFont typeface="Wingdings" panose="05000000000000000000" pitchFamily="2" charset="2"/>
              <a:buNone/>
              <a:defRPr/>
            </a:pPr>
            <a:r>
              <a:rPr lang="fa-IR" sz="5400">
                <a:solidFill>
                  <a:srgbClr val="66FF66"/>
                </a:solidFill>
                <a:cs typeface="B Nazanin" pitchFamily="2" charset="-78"/>
              </a:rPr>
              <a:t>6) ارزشیابی و قضاوت :</a:t>
            </a:r>
            <a:r>
              <a:rPr lang="fa-IR" sz="4400">
                <a:cs typeface="B Nazanin" pitchFamily="2" charset="-78"/>
              </a:rPr>
              <a:t> </a:t>
            </a:r>
            <a:r>
              <a:rPr lang="fa-IR" sz="4400">
                <a:solidFill>
                  <a:srgbClr val="FFFF00"/>
                </a:solidFill>
                <a:cs typeface="B Nazanin" pitchFamily="2" charset="-78"/>
              </a:rPr>
              <a:t>توانایی قضاوت دربارة امور ، اطلاعات و حتی روشهای رو به رو شدن با مسائل است . در واقع ارزشیابی نتیجه جریان شناخت است .</a:t>
            </a:r>
            <a:endParaRPr lang="en-US" sz="4400">
              <a:solidFill>
                <a:srgbClr val="FFFF00"/>
              </a:solidFill>
              <a:cs typeface="B Nazanin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214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019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0F59784-9841-4E7A-8260-F8042418A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CED405BD-EADC-4A92-8EE6-811B434477AF}" type="slidenum">
              <a:rPr lang="ar-SA" altLang="fa-IR" sz="14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44</a:t>
            </a:fld>
            <a:endParaRPr lang="en-US" altLang="fa-IR" sz="1400">
              <a:latin typeface="Arial" panose="020B0604020202020204" pitchFamily="34" charset="0"/>
            </a:endParaRPr>
          </a:p>
        </p:txBody>
      </p:sp>
      <p:sp>
        <p:nvSpPr>
          <p:cNvPr id="215042" name="Rectangle 2">
            <a:extLst>
              <a:ext uri="{FF2B5EF4-FFF2-40B4-BE49-F238E27FC236}">
                <a16:creationId xmlns:a16="http://schemas.microsoft.com/office/drawing/2014/main" id="{81C67C44-5BF5-4B52-8F8C-06F5353B95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rtl="1" eaLnBrk="1" hangingPunct="1">
              <a:defRPr/>
            </a:pPr>
            <a:r>
              <a:rPr lang="fa-IR" sz="5400">
                <a:solidFill>
                  <a:srgbClr val="66FF66"/>
                </a:solidFill>
                <a:cs typeface="B Nazanin" pitchFamily="2" charset="-78"/>
              </a:rPr>
              <a:t>سطوح یادگیری در حیطة عاطفی :</a:t>
            </a:r>
            <a:endParaRPr lang="en-US" sz="5400">
              <a:solidFill>
                <a:srgbClr val="66FF66"/>
              </a:solidFill>
              <a:cs typeface="B Nazanin" pitchFamily="2" charset="-78"/>
            </a:endParaRPr>
          </a:p>
        </p:txBody>
      </p:sp>
      <p:sp>
        <p:nvSpPr>
          <p:cNvPr id="215043" name="Rectangle 3">
            <a:extLst>
              <a:ext uri="{FF2B5EF4-FFF2-40B4-BE49-F238E27FC236}">
                <a16:creationId xmlns:a16="http://schemas.microsoft.com/office/drawing/2014/main" id="{680CCEC7-38B2-40C1-9DCF-65CFDB34EB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1200" y="1981201"/>
            <a:ext cx="8229600" cy="4543425"/>
          </a:xfrm>
        </p:spPr>
        <p:txBody>
          <a:bodyPr/>
          <a:lstStyle/>
          <a:p>
            <a:pPr marL="609600" indent="-609600" algn="r" rtl="1">
              <a:buNone/>
              <a:defRPr/>
            </a:pPr>
            <a:r>
              <a:rPr lang="fa-IR">
                <a:solidFill>
                  <a:srgbClr val="FFFF00"/>
                </a:solidFill>
                <a:cs typeface="B Nazanin" pitchFamily="2" charset="-78"/>
              </a:rPr>
              <a:t>هدفهای حیطة عاطفی ، آن قسمت از هدفهای آموزشی هستند که با نگرشها ، عواطف ، علایق و ارزشها سر و کار دارند .</a:t>
            </a:r>
          </a:p>
          <a:p>
            <a:pPr marL="609600" indent="-609600" algn="r" rtl="1">
              <a:buNone/>
              <a:defRPr/>
            </a:pPr>
            <a:r>
              <a:rPr lang="fa-IR">
                <a:solidFill>
                  <a:srgbClr val="FFFF00"/>
                </a:solidFill>
                <a:cs typeface="B Nazanin" pitchFamily="2" charset="-78"/>
              </a:rPr>
              <a:t>سطوح یادگیری در این حیطه به پنج طبقه تقسیم می شوند :</a:t>
            </a:r>
          </a:p>
          <a:p>
            <a:pPr marL="609600" indent="-609600" algn="r" rtl="1">
              <a:buClr>
                <a:srgbClr val="00FFCC"/>
              </a:buClr>
              <a:buSzPct val="90000"/>
              <a:buFont typeface="Wingdings" panose="05000000000000000000" pitchFamily="2" charset="2"/>
              <a:buAutoNum type="arabicParenR"/>
              <a:defRPr/>
            </a:pPr>
            <a:r>
              <a:rPr lang="fa-IR">
                <a:solidFill>
                  <a:srgbClr val="00FFFF"/>
                </a:solidFill>
                <a:cs typeface="B Nazanin" pitchFamily="2" charset="-78"/>
              </a:rPr>
              <a:t>دریافت و توجه کردن.</a:t>
            </a:r>
          </a:p>
          <a:p>
            <a:pPr marL="609600" indent="-609600" algn="r" rtl="1">
              <a:buClr>
                <a:srgbClr val="00FFCC"/>
              </a:buClr>
              <a:buSzPct val="90000"/>
              <a:buFont typeface="Wingdings" panose="05000000000000000000" pitchFamily="2" charset="2"/>
              <a:buAutoNum type="arabicParenR"/>
              <a:defRPr/>
            </a:pPr>
            <a:r>
              <a:rPr lang="fa-IR">
                <a:solidFill>
                  <a:srgbClr val="00FFFF"/>
                </a:solidFill>
                <a:cs typeface="B Nazanin" pitchFamily="2" charset="-78"/>
              </a:rPr>
              <a:t>پاسخ دادن.</a:t>
            </a:r>
          </a:p>
          <a:p>
            <a:pPr marL="609600" indent="-609600" algn="r" rtl="1">
              <a:buClr>
                <a:srgbClr val="00FFCC"/>
              </a:buClr>
              <a:buSzPct val="90000"/>
              <a:buFont typeface="Wingdings" panose="05000000000000000000" pitchFamily="2" charset="2"/>
              <a:buAutoNum type="arabicParenR"/>
              <a:defRPr/>
            </a:pPr>
            <a:r>
              <a:rPr lang="fa-IR">
                <a:solidFill>
                  <a:srgbClr val="00FFFF"/>
                </a:solidFill>
                <a:cs typeface="B Nazanin" pitchFamily="2" charset="-78"/>
              </a:rPr>
              <a:t>ارزش گذاری.</a:t>
            </a:r>
          </a:p>
          <a:p>
            <a:pPr marL="609600" indent="-609600" algn="r" rtl="1">
              <a:buClr>
                <a:srgbClr val="00FFCC"/>
              </a:buClr>
              <a:buSzPct val="90000"/>
              <a:buFont typeface="Wingdings" panose="05000000000000000000" pitchFamily="2" charset="2"/>
              <a:buAutoNum type="arabicParenR"/>
              <a:defRPr/>
            </a:pPr>
            <a:r>
              <a:rPr lang="fa-IR">
                <a:solidFill>
                  <a:srgbClr val="00FFFF"/>
                </a:solidFill>
                <a:cs typeface="B Nazanin" pitchFamily="2" charset="-78"/>
              </a:rPr>
              <a:t>سازماندهی ارزشها.</a:t>
            </a:r>
          </a:p>
          <a:p>
            <a:pPr marL="609600" indent="-609600" algn="r" rtl="1">
              <a:buClr>
                <a:srgbClr val="00FFCC"/>
              </a:buClr>
              <a:buSzPct val="90000"/>
              <a:buFont typeface="Wingdings" panose="05000000000000000000" pitchFamily="2" charset="2"/>
              <a:buAutoNum type="arabicParenR"/>
              <a:defRPr/>
            </a:pPr>
            <a:r>
              <a:rPr lang="fa-IR">
                <a:solidFill>
                  <a:srgbClr val="00FFFF"/>
                </a:solidFill>
                <a:cs typeface="B Nazanin" pitchFamily="2" charset="-78"/>
              </a:rPr>
              <a:t>تبلور ارزشهای سازمان یافته در شخصیت.</a:t>
            </a:r>
            <a:endParaRPr lang="en-US">
              <a:solidFill>
                <a:srgbClr val="00FFFF"/>
              </a:solidFill>
              <a:cs typeface="B Nazanin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50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0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5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15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15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150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150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150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150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150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2150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150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2150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150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150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4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150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2150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42" grpId="0"/>
      <p:bldP spid="21504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lide Number Placeholder 4">
            <a:extLst>
              <a:ext uri="{FF2B5EF4-FFF2-40B4-BE49-F238E27FC236}">
                <a16:creationId xmlns:a16="http://schemas.microsoft.com/office/drawing/2014/main" id="{C6880198-16B5-49E0-B89D-16D95C7DE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2DEBCEEE-FBBE-4272-B33A-AF771A31B723}" type="slidenum">
              <a:rPr lang="ar-SA" altLang="fa-IR" sz="14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45</a:t>
            </a:fld>
            <a:endParaRPr lang="en-US" altLang="fa-IR" sz="1400">
              <a:latin typeface="Arial" panose="020B0604020202020204" pitchFamily="34" charset="0"/>
            </a:endParaRPr>
          </a:p>
        </p:txBody>
      </p:sp>
      <p:graphicFrame>
        <p:nvGraphicFramePr>
          <p:cNvPr id="216178" name="Group 114">
            <a:extLst>
              <a:ext uri="{FF2B5EF4-FFF2-40B4-BE49-F238E27FC236}">
                <a16:creationId xmlns:a16="http://schemas.microsoft.com/office/drawing/2014/main" id="{D5B09759-992E-4D10-BED2-C786B42F9686}"/>
              </a:ext>
            </a:extLst>
          </p:cNvPr>
          <p:cNvGraphicFramePr>
            <a:graphicFrameLocks noGrp="1"/>
          </p:cNvGraphicFramePr>
          <p:nvPr>
            <p:ph/>
          </p:nvPr>
        </p:nvGraphicFramePr>
        <p:xfrm>
          <a:off x="1992313" y="1"/>
          <a:ext cx="8229600" cy="5784851"/>
        </p:xfrm>
        <a:graphic>
          <a:graphicData uri="http://schemas.openxmlformats.org/drawingml/2006/table">
            <a:tbl>
              <a:tblPr/>
              <a:tblGrid>
                <a:gridCol w="16462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62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4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62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62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749571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66FF6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B Nazanin" pitchFamily="2" charset="-78"/>
                        </a:rPr>
                        <a:t>تبلور ارزشهای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66FF6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B Nazanin" pitchFamily="2" charset="-78"/>
                        </a:rPr>
                        <a:t>سازمان یافته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66FF6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B Nazanin" pitchFamily="2" charset="-78"/>
                        </a:rPr>
                        <a:t>در شخصیت</a:t>
                      </a: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rgbClr val="66FF66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cs typeface="B Nazanin" pitchFamily="2" charset="-7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fa-IR" sz="3200" b="0" i="0" u="none" strike="noStrike" cap="none" normalizeH="0" baseline="0">
                        <a:ln>
                          <a:noFill/>
                        </a:ln>
                        <a:solidFill>
                          <a:srgbClr val="66FF66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cs typeface="B Nazanin" pitchFamily="2" charset="-7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fa-IR" sz="3200" b="0" i="0" u="none" strike="noStrike" cap="none" normalizeH="0" baseline="0">
                        <a:ln>
                          <a:noFill/>
                        </a:ln>
                        <a:solidFill>
                          <a:srgbClr val="66FF66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cs typeface="B Nazanin" pitchFamily="2" charset="-7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fa-IR" sz="3200" b="0" i="0" u="none" strike="noStrike" cap="none" normalizeH="0" baseline="0">
                        <a:ln>
                          <a:noFill/>
                        </a:ln>
                        <a:solidFill>
                          <a:srgbClr val="66FF66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cs typeface="B Nazanin" pitchFamily="2" charset="-7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fa-IR" sz="3200" b="0" i="0" u="none" strike="noStrike" cap="none" normalizeH="0" baseline="0">
                        <a:ln>
                          <a:noFill/>
                        </a:ln>
                        <a:solidFill>
                          <a:srgbClr val="66FF66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cs typeface="B Nazanin" pitchFamily="2" charset="-7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fa-IR" sz="3200" b="0" i="0" u="none" strike="noStrike" cap="none" normalizeH="0" baseline="0">
                        <a:ln>
                          <a:noFill/>
                        </a:ln>
                        <a:solidFill>
                          <a:srgbClr val="66FF66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cs typeface="B Nazanin" pitchFamily="2" charset="-7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fa-IR" sz="3200" b="0" i="0" u="none" strike="noStrike" cap="none" normalizeH="0" baseline="0">
                        <a:ln>
                          <a:noFill/>
                        </a:ln>
                        <a:solidFill>
                          <a:srgbClr val="66FF66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cs typeface="B Nazanin" pitchFamily="2" charset="-7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fa-IR" sz="3200" b="0" i="0" u="none" strike="noStrike" cap="none" normalizeH="0" baseline="0">
                        <a:ln>
                          <a:noFill/>
                        </a:ln>
                        <a:solidFill>
                          <a:srgbClr val="66FF66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cs typeface="B Nazanin" pitchFamily="2" charset="-7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66FF6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B Nazanin" pitchFamily="2" charset="-78"/>
                        </a:rPr>
                        <a:t>پاسخ دادن</a:t>
                      </a: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rgbClr val="66FF66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cs typeface="B Nazanin" pitchFamily="2" charset="-78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fa-IR" sz="3200" b="0" i="0" u="none" strike="noStrike" cap="none" normalizeH="0" baseline="0">
                        <a:ln>
                          <a:noFill/>
                        </a:ln>
                        <a:solidFill>
                          <a:srgbClr val="66FF66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cs typeface="B Nazanin" pitchFamily="2" charset="-7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fa-IR" sz="3200" b="0" i="0" u="none" strike="noStrike" cap="none" normalizeH="0" baseline="0">
                        <a:ln>
                          <a:noFill/>
                        </a:ln>
                        <a:solidFill>
                          <a:srgbClr val="66FF66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cs typeface="B Nazanin" pitchFamily="2" charset="-7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fa-IR" sz="3200" b="0" i="0" u="none" strike="noStrike" cap="none" normalizeH="0" baseline="0">
                        <a:ln>
                          <a:noFill/>
                        </a:ln>
                        <a:solidFill>
                          <a:srgbClr val="66FF66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cs typeface="B Nazanin" pitchFamily="2" charset="-7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fa-IR" sz="3200" b="0" i="0" u="none" strike="noStrike" cap="none" normalizeH="0" baseline="0">
                        <a:ln>
                          <a:noFill/>
                        </a:ln>
                        <a:solidFill>
                          <a:srgbClr val="66FF66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cs typeface="B Nazanin" pitchFamily="2" charset="-7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fa-IR" sz="3200" b="0" i="0" u="none" strike="noStrike" cap="none" normalizeH="0" baseline="0">
                        <a:ln>
                          <a:noFill/>
                        </a:ln>
                        <a:solidFill>
                          <a:srgbClr val="66FF66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cs typeface="B Nazanin" pitchFamily="2" charset="-7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fa-IR" sz="3200" b="0" i="0" u="none" strike="noStrike" cap="none" normalizeH="0" baseline="0">
                        <a:ln>
                          <a:noFill/>
                        </a:ln>
                        <a:solidFill>
                          <a:srgbClr val="66FF66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cs typeface="B Nazanin" pitchFamily="2" charset="-7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fa-IR" sz="3200" b="0" i="0" u="none" strike="noStrike" cap="none" normalizeH="0" baseline="0">
                        <a:ln>
                          <a:noFill/>
                        </a:ln>
                        <a:solidFill>
                          <a:srgbClr val="66FF66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cs typeface="B Nazanin" pitchFamily="2" charset="-7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fa-IR" sz="3200" b="0" i="0" u="none" strike="noStrike" cap="none" normalizeH="0" baseline="0">
                        <a:ln>
                          <a:noFill/>
                        </a:ln>
                        <a:solidFill>
                          <a:srgbClr val="66FF66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cs typeface="B Nazanin" pitchFamily="2" charset="-7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66FF6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B Nazanin" pitchFamily="2" charset="-78"/>
                        </a:rPr>
                        <a:t>دریافت و توجه کردن</a:t>
                      </a: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rgbClr val="66FF66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cs typeface="B Nazanin" pitchFamily="2" charset="-78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643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66FF6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B Nazanin" pitchFamily="2" charset="-78"/>
                        </a:rPr>
                        <a:t>سازماندهی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66FF6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B Nazanin" pitchFamily="2" charset="-78"/>
                        </a:rPr>
                        <a:t>ارزشها</a:t>
                      </a: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rgbClr val="66FF66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cs typeface="B Nazanin" pitchFamily="2" charset="-7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66FF6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B Nazanin" pitchFamily="2" charset="-78"/>
                        </a:rPr>
                        <a:t>سازماندهی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66FF6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B Nazanin" pitchFamily="2" charset="-78"/>
                        </a:rPr>
                        <a:t>ارزشها</a:t>
                      </a: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rgbClr val="66FF66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cs typeface="B Nazanin" pitchFamily="2" charset="-7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659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66FF6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B Nazanin" pitchFamily="2" charset="-78"/>
                        </a:rPr>
                        <a:t>ارزشگذاری</a:t>
                      </a: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rgbClr val="66FF66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cs typeface="B Nazanin" pitchFamily="2" charset="-7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66FF6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B Nazanin" pitchFamily="2" charset="-78"/>
                        </a:rPr>
                        <a:t>ارزشگذاری</a:t>
                      </a: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rgbClr val="66FF66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cs typeface="B Nazanin" pitchFamily="2" charset="-7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66FF6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B Nazanin" pitchFamily="2" charset="-78"/>
                        </a:rPr>
                        <a:t>ارزشگذاری</a:t>
                      </a: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rgbClr val="66FF66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cs typeface="B Nazanin" pitchFamily="2" charset="-7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64349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fa-IR" sz="3200" b="0" i="0" u="none" strike="noStrike" cap="none" normalizeH="0" baseline="0">
                        <a:ln>
                          <a:noFill/>
                        </a:ln>
                        <a:solidFill>
                          <a:srgbClr val="66FF66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cs typeface="B Nazanin" pitchFamily="2" charset="-78"/>
                      </a:endParaRP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66FF6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B Nazanin" pitchFamily="2" charset="-78"/>
                        </a:rPr>
                        <a:t>پاسخ دادن</a:t>
                      </a: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rgbClr val="66FF66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cs typeface="B Nazanin" pitchFamily="2" charset="-7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fa-IR" sz="3200" b="0" i="0" u="none" strike="noStrike" cap="none" normalizeH="0" baseline="0">
                        <a:ln>
                          <a:noFill/>
                        </a:ln>
                        <a:solidFill>
                          <a:srgbClr val="66FF66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cs typeface="B Nazanin" pitchFamily="2" charset="-78"/>
                      </a:endParaRP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66FF6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B Nazanin" pitchFamily="2" charset="-78"/>
                        </a:rPr>
                        <a:t>پاسخ دادن</a:t>
                      </a: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rgbClr val="66FF66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cs typeface="B Nazanin" pitchFamily="2" charset="-7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fa-IR" sz="3200" b="0" i="0" u="none" strike="noStrike" cap="none" normalizeH="0" baseline="0">
                        <a:ln>
                          <a:noFill/>
                        </a:ln>
                        <a:solidFill>
                          <a:srgbClr val="66FF66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cs typeface="B Nazanin" pitchFamily="2" charset="-78"/>
                      </a:endParaRP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66FF6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B Nazanin" pitchFamily="2" charset="-78"/>
                        </a:rPr>
                        <a:t>پاسخ دادن</a:t>
                      </a: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rgbClr val="66FF66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cs typeface="B Nazanin" pitchFamily="2" charset="-7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699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66FF6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B Nazanin" pitchFamily="2" charset="-78"/>
                        </a:rPr>
                        <a:t>دریافت و توجه کردن</a:t>
                      </a: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rgbClr val="66FF66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cs typeface="B Nazanin" pitchFamily="2" charset="-7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66FF6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B Nazanin" pitchFamily="2" charset="-78"/>
                        </a:rPr>
                        <a:t>دریافت و توجه کردن</a:t>
                      </a: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rgbClr val="66FF66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cs typeface="B Nazanin" pitchFamily="2" charset="-7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66FF6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B Nazanin" pitchFamily="2" charset="-78"/>
                        </a:rPr>
                        <a:t>دریافت و توجه کردن</a:t>
                      </a: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rgbClr val="66FF66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cs typeface="B Nazanin" pitchFamily="2" charset="-7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66FF6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B Nazanin" pitchFamily="2" charset="-78"/>
                        </a:rPr>
                        <a:t>دریافت و توجه کردن</a:t>
                      </a: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rgbClr val="66FF66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cs typeface="B Nazanin" pitchFamily="2" charset="-7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16180" name="Line 116">
            <a:extLst>
              <a:ext uri="{FF2B5EF4-FFF2-40B4-BE49-F238E27FC236}">
                <a16:creationId xmlns:a16="http://schemas.microsoft.com/office/drawing/2014/main" id="{DCE7F986-7441-4067-B8BD-8DF49407E64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847850" y="0"/>
            <a:ext cx="0" cy="5734050"/>
          </a:xfrm>
          <a:prstGeom prst="line">
            <a:avLst/>
          </a:prstGeom>
          <a:noFill/>
          <a:ln w="76200">
            <a:solidFill>
              <a:srgbClr val="3399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endParaRPr lang="fa-I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6181" name="Line 117">
            <a:extLst>
              <a:ext uri="{FF2B5EF4-FFF2-40B4-BE49-F238E27FC236}">
                <a16:creationId xmlns:a16="http://schemas.microsoft.com/office/drawing/2014/main" id="{0268DB97-B2AE-45B6-8771-17BE2C47D6F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367214" y="333376"/>
            <a:ext cx="5761037" cy="4608513"/>
          </a:xfrm>
          <a:prstGeom prst="line">
            <a:avLst/>
          </a:prstGeom>
          <a:noFill/>
          <a:ln w="76200">
            <a:solidFill>
              <a:srgbClr val="3399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endParaRPr lang="fa-I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6182" name="Text Box 118">
            <a:extLst>
              <a:ext uri="{FF2B5EF4-FFF2-40B4-BE49-F238E27FC236}">
                <a16:creationId xmlns:a16="http://schemas.microsoft.com/office/drawing/2014/main" id="{301D7016-A7B5-40E1-AF20-61D022B5F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5188" y="5949950"/>
            <a:ext cx="7848600" cy="369332"/>
          </a:xfrm>
          <a:prstGeom prst="rect">
            <a:avLst/>
          </a:prstGeom>
          <a:noFill/>
          <a:ln w="762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fa-IR">
                <a:effectLst>
                  <a:outerShdw blurRad="38100" dist="38100" dir="2700000" algn="tl">
                    <a:srgbClr val="000000"/>
                  </a:outerShdw>
                </a:effectLst>
              </a:rPr>
              <a:t>نمودار سطوح مختلف هدفهای آموزشی در حیطه عاطفی</a:t>
            </a:r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3340C45-4793-4FB4-8279-7D122DF20D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6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6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16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16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16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16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16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6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361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1618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06535A7-A4D4-44C0-B680-B72091E6A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7C09EA75-A200-4F63-B565-D13E46522FA7}" type="slidenum">
              <a:rPr lang="ar-SA" altLang="fa-IR" sz="14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46</a:t>
            </a:fld>
            <a:endParaRPr lang="en-US" altLang="fa-IR" sz="1400">
              <a:latin typeface="Arial" panose="020B0604020202020204" pitchFamily="34" charset="0"/>
            </a:endParaRPr>
          </a:p>
        </p:txBody>
      </p:sp>
      <p:sp>
        <p:nvSpPr>
          <p:cNvPr id="217091" name="Rectangle 3">
            <a:extLst>
              <a:ext uri="{FF2B5EF4-FFF2-40B4-BE49-F238E27FC236}">
                <a16:creationId xmlns:a16="http://schemas.microsoft.com/office/drawing/2014/main" id="{1FF8CDB6-6A55-4253-8643-B68A60E25F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063750" y="1341438"/>
            <a:ext cx="8229600" cy="4679950"/>
          </a:xfrm>
        </p:spPr>
        <p:txBody>
          <a:bodyPr/>
          <a:lstStyle/>
          <a:p>
            <a:pPr marL="609600" indent="-609600" algn="justLow" rtl="1">
              <a:buClr>
                <a:srgbClr val="00FFCC"/>
              </a:buClr>
              <a:buSzPct val="90000"/>
              <a:buFont typeface="Wingdings" panose="05000000000000000000" pitchFamily="2" charset="2"/>
              <a:buAutoNum type="arabicParenR"/>
              <a:defRPr/>
            </a:pPr>
            <a:r>
              <a:rPr lang="fa-IR" sz="3600">
                <a:solidFill>
                  <a:srgbClr val="00FF00"/>
                </a:solidFill>
                <a:cs typeface="B Nazanin" pitchFamily="2" charset="-78"/>
              </a:rPr>
              <a:t>دریافت و توجه کردن :</a:t>
            </a:r>
            <a:r>
              <a:rPr lang="fa-IR" sz="3600">
                <a:solidFill>
                  <a:srgbClr val="00FFFF"/>
                </a:solidFill>
                <a:cs typeface="B Nazanin" pitchFamily="2" charset="-78"/>
              </a:rPr>
              <a:t> این دسته از هدفها ، شامل رفتارهایی است که از وجود پدیده خبر می دهد و میل تحمل در برابر شنیدن یا دیدن آن را نمایان می سازد.</a:t>
            </a:r>
          </a:p>
          <a:p>
            <a:pPr marL="609600" indent="-609600" algn="justLow" rtl="1">
              <a:buClr>
                <a:srgbClr val="00FFCC"/>
              </a:buClr>
              <a:buSzPct val="90000"/>
              <a:buFont typeface="Wingdings" panose="05000000000000000000" pitchFamily="2" charset="2"/>
              <a:buAutoNum type="arabicParenR"/>
              <a:defRPr/>
            </a:pPr>
            <a:r>
              <a:rPr lang="fa-IR" sz="3600">
                <a:solidFill>
                  <a:srgbClr val="00FF00"/>
                </a:solidFill>
                <a:cs typeface="B Nazanin" pitchFamily="2" charset="-78"/>
              </a:rPr>
              <a:t>پاسخ دادن :</a:t>
            </a:r>
            <a:r>
              <a:rPr lang="fa-IR" sz="3600">
                <a:solidFill>
                  <a:srgbClr val="00FFFF"/>
                </a:solidFill>
                <a:cs typeface="B Nazanin" pitchFamily="2" charset="-78"/>
              </a:rPr>
              <a:t> در این سطح فرد واکنشی در مورد مسأله مورد نظرش نشان نمی دهد.</a:t>
            </a:r>
          </a:p>
          <a:p>
            <a:pPr marL="609600" indent="-609600" algn="justLow" rtl="1">
              <a:buClr>
                <a:srgbClr val="00FFCC"/>
              </a:buClr>
              <a:buSzPct val="90000"/>
              <a:buFont typeface="Wingdings" panose="05000000000000000000" pitchFamily="2" charset="2"/>
              <a:buAutoNum type="arabicParenR"/>
              <a:defRPr/>
            </a:pPr>
            <a:r>
              <a:rPr lang="fa-IR" sz="3600">
                <a:solidFill>
                  <a:srgbClr val="00FF00"/>
                </a:solidFill>
                <a:cs typeface="B Nazanin" pitchFamily="2" charset="-78"/>
              </a:rPr>
              <a:t>ارزشگذاری :</a:t>
            </a:r>
            <a:r>
              <a:rPr lang="fa-IR" sz="3600">
                <a:solidFill>
                  <a:srgbClr val="00FFFF"/>
                </a:solidFill>
                <a:cs typeface="B Nazanin" pitchFamily="2" charset="-78"/>
              </a:rPr>
              <a:t> در این مرحله ، شیء یا واقعه ، پدیده یا رفتاری با ارزش جلوه می کند .</a:t>
            </a:r>
            <a:endParaRPr lang="en-US" sz="3600">
              <a:solidFill>
                <a:srgbClr val="00FFFF"/>
              </a:solidFill>
              <a:cs typeface="B Nazanin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217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1000"/>
                                        <p:tgtEl>
                                          <p:spTgt spid="2170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1000"/>
                                        <p:tgtEl>
                                          <p:spTgt spid="2170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7091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0CFC412-F6BE-4EA7-8907-ECB520AF0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B679868A-074C-4D07-A619-C4FBB4558397}" type="slidenum">
              <a:rPr lang="ar-SA" altLang="fa-IR" sz="14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47</a:t>
            </a:fld>
            <a:endParaRPr lang="en-US" altLang="fa-IR" sz="1400">
              <a:latin typeface="Arial" panose="020B0604020202020204" pitchFamily="34" charset="0"/>
            </a:endParaRPr>
          </a:p>
        </p:txBody>
      </p:sp>
      <p:sp>
        <p:nvSpPr>
          <p:cNvPr id="218115" name="Rectangle 3">
            <a:extLst>
              <a:ext uri="{FF2B5EF4-FFF2-40B4-BE49-F238E27FC236}">
                <a16:creationId xmlns:a16="http://schemas.microsoft.com/office/drawing/2014/main" id="{BDDFD9AA-C631-473D-9665-25894DFE5D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1200" y="1052514"/>
            <a:ext cx="8229600" cy="5043487"/>
          </a:xfrm>
        </p:spPr>
        <p:txBody>
          <a:bodyPr/>
          <a:lstStyle/>
          <a:p>
            <a:pPr marL="609600" indent="-609600" algn="justLow" rtl="1">
              <a:buClr>
                <a:srgbClr val="00FFCC"/>
              </a:buClr>
              <a:buSzPct val="90000"/>
              <a:buFont typeface="Wingdings" panose="05000000000000000000" pitchFamily="2" charset="2"/>
              <a:buAutoNum type="arabicParenR" startAt="4"/>
              <a:defRPr/>
            </a:pPr>
            <a:r>
              <a:rPr lang="fa-IR" sz="4400">
                <a:solidFill>
                  <a:srgbClr val="66FF66"/>
                </a:solidFill>
                <a:cs typeface="B Nazanin" pitchFamily="2" charset="-78"/>
              </a:rPr>
              <a:t>سازماندهی ارزشها :</a:t>
            </a:r>
            <a:r>
              <a:rPr lang="fa-IR" sz="3600">
                <a:cs typeface="B Nazanin" pitchFamily="2" charset="-78"/>
              </a:rPr>
              <a:t> </a:t>
            </a:r>
            <a:r>
              <a:rPr lang="fa-IR" sz="3600">
                <a:solidFill>
                  <a:srgbClr val="00FFFF"/>
                </a:solidFill>
                <a:cs typeface="B Nazanin" pitchFamily="2" charset="-78"/>
              </a:rPr>
              <a:t>عبارت است از ادغام ارزشهای مختلف ، رفع تعارضات بین آنها و بنا نهادن یک نظام ارزشی پایدار و منسجم.</a:t>
            </a:r>
          </a:p>
          <a:p>
            <a:pPr marL="609600" indent="-609600" algn="justLow" rtl="1">
              <a:buClr>
                <a:srgbClr val="00FFCC"/>
              </a:buClr>
              <a:buSzPct val="90000"/>
              <a:buFont typeface="Wingdings" panose="05000000000000000000" pitchFamily="2" charset="2"/>
              <a:buAutoNum type="arabicParenR" startAt="4"/>
              <a:defRPr/>
            </a:pPr>
            <a:r>
              <a:rPr lang="fa-IR" sz="4400">
                <a:solidFill>
                  <a:srgbClr val="66FF66"/>
                </a:solidFill>
                <a:cs typeface="B Nazanin" pitchFamily="2" charset="-78"/>
              </a:rPr>
              <a:t>تبلور ارزشهای سازمان یافته در شخصیت :</a:t>
            </a:r>
            <a:r>
              <a:rPr lang="fa-IR" sz="3600">
                <a:cs typeface="B Nazanin" pitchFamily="2" charset="-78"/>
              </a:rPr>
              <a:t> </a:t>
            </a:r>
            <a:r>
              <a:rPr lang="fa-IR" sz="3600">
                <a:solidFill>
                  <a:srgbClr val="00FFFF"/>
                </a:solidFill>
                <a:cs typeface="B Nazanin" pitchFamily="2" charset="-78"/>
              </a:rPr>
              <a:t>در این مرحله ارزش یا مجموعه ای از ارزشها در رفتار فرد انعکاس دائم پیدا می کند و در شخصیتش متبلور و جزء فلسفه زندگی او می شود .</a:t>
            </a:r>
            <a:endParaRPr lang="en-US" sz="3600">
              <a:solidFill>
                <a:srgbClr val="00FFFF"/>
              </a:solidFill>
              <a:cs typeface="B Nazanin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218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1000"/>
                                        <p:tgtEl>
                                          <p:spTgt spid="2181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8115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86B5F9C-FA15-4D9A-A754-30FFEE0BB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D72890FE-FCFC-4918-AE8A-333DD4E0AD8D}" type="slidenum">
              <a:rPr lang="ar-SA" altLang="fa-IR" sz="14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48</a:t>
            </a:fld>
            <a:endParaRPr lang="en-US" altLang="fa-IR" sz="1400">
              <a:latin typeface="Arial" panose="020B0604020202020204" pitchFamily="34" charset="0"/>
            </a:endParaRPr>
          </a:p>
        </p:txBody>
      </p:sp>
      <p:sp>
        <p:nvSpPr>
          <p:cNvPr id="219138" name="Rectangle 2">
            <a:extLst>
              <a:ext uri="{FF2B5EF4-FFF2-40B4-BE49-F238E27FC236}">
                <a16:creationId xmlns:a16="http://schemas.microsoft.com/office/drawing/2014/main" id="{B1789730-07FD-45F7-B88F-EC620C9327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rtl="1" eaLnBrk="1" hangingPunct="1">
              <a:defRPr/>
            </a:pPr>
            <a:r>
              <a:rPr lang="fa-IR" sz="4800">
                <a:solidFill>
                  <a:srgbClr val="00FF00"/>
                </a:solidFill>
                <a:cs typeface="B Nazanin" pitchFamily="2" charset="-78"/>
              </a:rPr>
              <a:t>سطوح یادگیری در حیطه روانی ـ حرکتی :</a:t>
            </a:r>
            <a:endParaRPr lang="en-US" sz="4800">
              <a:solidFill>
                <a:srgbClr val="00FF00"/>
              </a:solidFill>
              <a:cs typeface="B Nazanin" pitchFamily="2" charset="-78"/>
            </a:endParaRPr>
          </a:p>
        </p:txBody>
      </p:sp>
      <p:sp>
        <p:nvSpPr>
          <p:cNvPr id="219139" name="Rectangle 3">
            <a:extLst>
              <a:ext uri="{FF2B5EF4-FFF2-40B4-BE49-F238E27FC236}">
                <a16:creationId xmlns:a16="http://schemas.microsoft.com/office/drawing/2014/main" id="{41E3DB92-839C-4DB5-8EA9-32629E4BC0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74825" y="1844675"/>
            <a:ext cx="8686800" cy="4679950"/>
          </a:xfrm>
        </p:spPr>
        <p:txBody>
          <a:bodyPr/>
          <a:lstStyle/>
          <a:p>
            <a:pPr marL="609600" indent="-609600" algn="justLow" rtl="1">
              <a:buNone/>
              <a:defRPr/>
            </a:pPr>
            <a:r>
              <a:rPr lang="fa-IR">
                <a:solidFill>
                  <a:srgbClr val="00FFCC"/>
                </a:solidFill>
                <a:cs typeface="B Nazanin" pitchFamily="2" charset="-78"/>
              </a:rPr>
              <a:t>این حیطه شامل مهارتهای عملی در زمینه های فنی و حرفه ای ، تربیت بدنی ، هنر ، کار آزمایشگاهی و امثال آنها است که سطوح زیر را در بر می گیرد :</a:t>
            </a:r>
          </a:p>
          <a:p>
            <a:pPr marL="609600" indent="-609600" algn="r" rtl="1">
              <a:buClr>
                <a:srgbClr val="00FFFF"/>
              </a:buClr>
              <a:buSzPct val="70000"/>
              <a:buFont typeface="Wingdings" panose="05000000000000000000" pitchFamily="2" charset="2"/>
              <a:buAutoNum type="arabicPeriod"/>
              <a:defRPr/>
            </a:pPr>
            <a:r>
              <a:rPr lang="fa-IR">
                <a:solidFill>
                  <a:srgbClr val="00FFCC"/>
                </a:solidFill>
                <a:cs typeface="B Nazanin" pitchFamily="2" charset="-78"/>
              </a:rPr>
              <a:t>مشاهده و تقلید. </a:t>
            </a:r>
          </a:p>
          <a:p>
            <a:pPr marL="609600" indent="-609600" algn="r" rtl="1">
              <a:buClr>
                <a:srgbClr val="00FFFF"/>
              </a:buClr>
              <a:buSzPct val="70000"/>
              <a:buFont typeface="Wingdings" panose="05000000000000000000" pitchFamily="2" charset="2"/>
              <a:buAutoNum type="arabicPeriod"/>
              <a:defRPr/>
            </a:pPr>
            <a:r>
              <a:rPr lang="fa-IR">
                <a:solidFill>
                  <a:srgbClr val="00FFCC"/>
                </a:solidFill>
                <a:cs typeface="B Nazanin" pitchFamily="2" charset="-78"/>
              </a:rPr>
              <a:t>اجرای عمل بدون کمک.</a:t>
            </a:r>
          </a:p>
          <a:p>
            <a:pPr marL="609600" indent="-609600" algn="r" rtl="1">
              <a:buClr>
                <a:srgbClr val="00FFFF"/>
              </a:buClr>
              <a:buSzPct val="70000"/>
              <a:buFont typeface="Wingdings" panose="05000000000000000000" pitchFamily="2" charset="2"/>
              <a:buAutoNum type="arabicPeriod"/>
              <a:defRPr/>
            </a:pPr>
            <a:r>
              <a:rPr lang="fa-IR">
                <a:solidFill>
                  <a:srgbClr val="00FFCC"/>
                </a:solidFill>
                <a:cs typeface="B Nazanin" pitchFamily="2" charset="-78"/>
              </a:rPr>
              <a:t>دقت در عمل.</a:t>
            </a:r>
          </a:p>
          <a:p>
            <a:pPr marL="609600" indent="-609600" algn="r" rtl="1">
              <a:buClr>
                <a:srgbClr val="00FFFF"/>
              </a:buClr>
              <a:buSzPct val="70000"/>
              <a:buFont typeface="Wingdings" panose="05000000000000000000" pitchFamily="2" charset="2"/>
              <a:buAutoNum type="arabicPeriod"/>
              <a:defRPr/>
            </a:pPr>
            <a:r>
              <a:rPr lang="fa-IR">
                <a:solidFill>
                  <a:srgbClr val="00FFCC"/>
                </a:solidFill>
                <a:cs typeface="B Nazanin" pitchFamily="2" charset="-78"/>
              </a:rPr>
              <a:t>هماهنگی حرکات. </a:t>
            </a:r>
          </a:p>
          <a:p>
            <a:pPr marL="609600" indent="-609600" algn="r" rtl="1">
              <a:buClr>
                <a:srgbClr val="00FFFF"/>
              </a:buClr>
              <a:buSzPct val="70000"/>
              <a:buFont typeface="Wingdings" panose="05000000000000000000" pitchFamily="2" charset="2"/>
              <a:buAutoNum type="arabicPeriod"/>
              <a:defRPr/>
            </a:pPr>
            <a:r>
              <a:rPr lang="fa-IR">
                <a:solidFill>
                  <a:srgbClr val="00FFCC"/>
                </a:solidFill>
                <a:cs typeface="B Nazanin" pitchFamily="2" charset="-78"/>
              </a:rPr>
              <a:t>عادی شدن عمل. </a:t>
            </a:r>
            <a:endParaRPr lang="en-US">
              <a:solidFill>
                <a:srgbClr val="00FFCC"/>
              </a:solidFill>
              <a:cs typeface="B Nazanin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9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9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9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19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19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19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19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191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191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191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2191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191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2191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191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191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9138" grpId="0"/>
      <p:bldP spid="219139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lide Number Placeholder 4">
            <a:extLst>
              <a:ext uri="{FF2B5EF4-FFF2-40B4-BE49-F238E27FC236}">
                <a16:creationId xmlns:a16="http://schemas.microsoft.com/office/drawing/2014/main" id="{0D8D9B6C-B717-4272-9850-1A49FF279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0BF304CB-2244-4050-863F-5E3E84B0813B}" type="slidenum">
              <a:rPr lang="ar-SA" altLang="fa-IR" sz="14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49</a:t>
            </a:fld>
            <a:endParaRPr lang="en-US" altLang="fa-IR" sz="1400">
              <a:latin typeface="Arial" panose="020B0604020202020204" pitchFamily="34" charset="0"/>
            </a:endParaRPr>
          </a:p>
        </p:txBody>
      </p:sp>
      <p:graphicFrame>
        <p:nvGraphicFramePr>
          <p:cNvPr id="220252" name="Group 92">
            <a:extLst>
              <a:ext uri="{FF2B5EF4-FFF2-40B4-BE49-F238E27FC236}">
                <a16:creationId xmlns:a16="http://schemas.microsoft.com/office/drawing/2014/main" id="{8EAB8E5E-F74F-4C73-95C2-F7524936A186}"/>
              </a:ext>
            </a:extLst>
          </p:cNvPr>
          <p:cNvGraphicFramePr>
            <a:graphicFrameLocks noGrp="1"/>
          </p:cNvGraphicFramePr>
          <p:nvPr>
            <p:ph/>
          </p:nvPr>
        </p:nvGraphicFramePr>
        <p:xfrm>
          <a:off x="1981200" y="381000"/>
          <a:ext cx="8229600" cy="5715000"/>
        </p:xfrm>
        <a:graphic>
          <a:graphicData uri="http://schemas.openxmlformats.org/drawingml/2006/table">
            <a:tbl>
              <a:tblPr/>
              <a:tblGrid>
                <a:gridCol w="16462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62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4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62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62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143000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66FF6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B Nazanin" pitchFamily="2" charset="-78"/>
                        </a:rPr>
                        <a:t>عادی شدن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66FF6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B Nazanin" pitchFamily="2" charset="-78"/>
                        </a:rPr>
                        <a:t>                                                                    عمل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66FF66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cs typeface="B Nazanin" pitchFamily="2" charset="-7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66FF6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B Nazanin" pitchFamily="2" charset="-78"/>
                        </a:rPr>
                        <a:t>هماهنگی حرکات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66FF66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cs typeface="B Nazanin" pitchFamily="2" charset="-7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66FF6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B Nazanin" pitchFamily="2" charset="-78"/>
                        </a:rPr>
                        <a:t>هماهنگی</a:t>
                      </a: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66FF6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B Nazanin" pitchFamily="2" charset="-78"/>
                        </a:rPr>
                        <a:t>                                     حرکات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66FF66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cs typeface="B Nazanin" pitchFamily="2" charset="-7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66FF66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cs typeface="B Nazanin" pitchFamily="2" charset="-78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66FF6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B Nazanin" pitchFamily="2" charset="-78"/>
                        </a:rPr>
                        <a:t>دقت در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66FF6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B Nazanin" pitchFamily="2" charset="-78"/>
                        </a:rPr>
                        <a:t>عمل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66FF66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cs typeface="B Nazanin" pitchFamily="2" charset="-7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66FF6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B Nazanin" pitchFamily="2" charset="-78"/>
                        </a:rPr>
                        <a:t>دقت در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66FF6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B Nazanin" pitchFamily="2" charset="-78"/>
                        </a:rPr>
                        <a:t>عمل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66FF66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cs typeface="B Nazanin" pitchFamily="2" charset="-7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66FF6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B Nazanin" pitchFamily="2" charset="-78"/>
                        </a:rPr>
                        <a:t>دقت در </a:t>
                      </a: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66FF6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B Nazanin" pitchFamily="2" charset="-78"/>
                        </a:rPr>
                        <a:t>                    عمل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66FF66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cs typeface="B Nazanin" pitchFamily="2" charset="-7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66FF6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B Nazanin" pitchFamily="2" charset="-78"/>
                        </a:rPr>
                        <a:t>اجرای عمل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66FF6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B Nazanin" pitchFamily="2" charset="-78"/>
                        </a:rPr>
                        <a:t>بدون کمک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66FF66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cs typeface="B Nazanin" pitchFamily="2" charset="-7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66FF6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B Nazanin" pitchFamily="2" charset="-78"/>
                        </a:rPr>
                        <a:t>اجرای عمل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66FF6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B Nazanin" pitchFamily="2" charset="-78"/>
                        </a:rPr>
                        <a:t>بدون کمک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66FF66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cs typeface="B Nazanin" pitchFamily="2" charset="-7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66FF6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B Nazanin" pitchFamily="2" charset="-78"/>
                        </a:rPr>
                        <a:t>اجرای عمل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66FF6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B Nazanin" pitchFamily="2" charset="-78"/>
                        </a:rPr>
                        <a:t>بدون کمک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66FF66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cs typeface="B Nazanin" pitchFamily="2" charset="-7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66FF6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B Nazanin" pitchFamily="2" charset="-78"/>
                        </a:rPr>
                        <a:t>اجرای عمل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66FF6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B Nazanin" pitchFamily="2" charset="-78"/>
                        </a:rPr>
                        <a:t>بدون کمک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66FF66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cs typeface="B Nazanin" pitchFamily="2" charset="-7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66FF6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B Nazanin" pitchFamily="2" charset="-78"/>
                        </a:rPr>
                        <a:t>مشاهده و تقلید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66FF66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cs typeface="B Nazanin" pitchFamily="2" charset="-7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66FF6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B Nazanin" pitchFamily="2" charset="-78"/>
                        </a:rPr>
                        <a:t>مشاهده و تقلید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66FF66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cs typeface="B Nazanin" pitchFamily="2" charset="-7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66FF6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B Nazanin" pitchFamily="2" charset="-78"/>
                        </a:rPr>
                        <a:t>مشاهده و تقلید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66FF66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cs typeface="B Nazanin" pitchFamily="2" charset="-7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66FF6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B Nazanin" pitchFamily="2" charset="-78"/>
                        </a:rPr>
                        <a:t>مشاهده و تقلید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66FF66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cs typeface="B Nazanin" pitchFamily="2" charset="-7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66FF6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B Nazanin" pitchFamily="2" charset="-78"/>
                        </a:rPr>
                        <a:t>مشاهده و تقلید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66FF66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cs typeface="B Nazanin" pitchFamily="2" charset="-7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20254" name="Text Box 94">
            <a:extLst>
              <a:ext uri="{FF2B5EF4-FFF2-40B4-BE49-F238E27FC236}">
                <a16:creationId xmlns:a16="http://schemas.microsoft.com/office/drawing/2014/main" id="{44D64A8F-419C-4DEE-95C3-B26494EFA9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4" y="6165850"/>
            <a:ext cx="8207375" cy="369332"/>
          </a:xfrm>
          <a:prstGeom prst="rect">
            <a:avLst/>
          </a:prstGeom>
          <a:noFill/>
          <a:ln w="762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fa-IR">
                <a:effectLst>
                  <a:outerShdw blurRad="38100" dist="38100" dir="2700000" algn="tl">
                    <a:srgbClr val="000000"/>
                  </a:outerShdw>
                </a:effectLst>
              </a:rPr>
              <a:t>نمودار سطوح مختلف اهداف آموزشی در حیطة روانی _ حرکتی</a:t>
            </a:r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20255" name="Line 95">
            <a:extLst>
              <a:ext uri="{FF2B5EF4-FFF2-40B4-BE49-F238E27FC236}">
                <a16:creationId xmlns:a16="http://schemas.microsoft.com/office/drawing/2014/main" id="{E77378A6-0535-4920-9C7A-04157650BD7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863975" y="549276"/>
            <a:ext cx="6192838" cy="4608513"/>
          </a:xfrm>
          <a:prstGeom prst="line">
            <a:avLst/>
          </a:prstGeom>
          <a:noFill/>
          <a:ln w="76200">
            <a:solidFill>
              <a:srgbClr val="3399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endParaRPr lang="fa-I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0257" name="Line 97">
            <a:extLst>
              <a:ext uri="{FF2B5EF4-FFF2-40B4-BE49-F238E27FC236}">
                <a16:creationId xmlns:a16="http://schemas.microsoft.com/office/drawing/2014/main" id="{702430BD-09DF-492D-B38E-6A1ABF7A306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847850" y="404813"/>
            <a:ext cx="0" cy="5688012"/>
          </a:xfrm>
          <a:prstGeom prst="line">
            <a:avLst/>
          </a:prstGeom>
          <a:noFill/>
          <a:ln w="76200">
            <a:solidFill>
              <a:srgbClr val="3399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endParaRPr lang="fa-I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AC8D199-DA92-4597-ACF6-260B0C6ADE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0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0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20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20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20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20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0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0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1000"/>
                                        <p:tgtEl>
                                          <p:spTgt spid="220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876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2025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1E3547D-6C21-4114-8821-8B08DBC87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F5AD87E3-831A-45D3-8C4D-62E947860BEE}" type="slidenum">
              <a:rPr lang="ar-SA" altLang="fa-IR" sz="14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5</a:t>
            </a:fld>
            <a:endParaRPr lang="en-US" altLang="fa-IR" sz="1400">
              <a:latin typeface="Arial" panose="020B0604020202020204" pitchFamily="34" charset="0"/>
            </a:endParaRPr>
          </a:p>
        </p:txBody>
      </p:sp>
      <p:sp>
        <p:nvSpPr>
          <p:cNvPr id="156674" name="Rectangle 2">
            <a:extLst>
              <a:ext uri="{FF2B5EF4-FFF2-40B4-BE49-F238E27FC236}">
                <a16:creationId xmlns:a16="http://schemas.microsoft.com/office/drawing/2014/main" id="{9FC036A1-6976-45D4-A432-7967B805C9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rtl="1" eaLnBrk="1" hangingPunct="1">
              <a:defRPr/>
            </a:pPr>
            <a:r>
              <a:rPr lang="fa-IR" sz="5400">
                <a:solidFill>
                  <a:srgbClr val="66FF66"/>
                </a:solidFill>
                <a:cs typeface="B Nazanin" pitchFamily="2" charset="-78"/>
              </a:rPr>
              <a:t>نظریه های تدریس و تحلیل آن</a:t>
            </a:r>
            <a:r>
              <a:rPr lang="fa-IR">
                <a:solidFill>
                  <a:srgbClr val="66FF66"/>
                </a:solidFill>
                <a:cs typeface="B Nazanin" pitchFamily="2" charset="-78"/>
              </a:rPr>
              <a:t> </a:t>
            </a:r>
            <a:endParaRPr lang="en-US">
              <a:solidFill>
                <a:srgbClr val="66FF66"/>
              </a:solidFill>
              <a:cs typeface="B Nazanin" pitchFamily="2" charset="-78"/>
            </a:endParaRPr>
          </a:p>
        </p:txBody>
      </p:sp>
      <p:sp>
        <p:nvSpPr>
          <p:cNvPr id="156675" name="Rectangle 3">
            <a:extLst>
              <a:ext uri="{FF2B5EF4-FFF2-40B4-BE49-F238E27FC236}">
                <a16:creationId xmlns:a16="http://schemas.microsoft.com/office/drawing/2014/main" id="{2575086C-70EA-43C6-B666-1A68E381DF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1200" y="2133600"/>
            <a:ext cx="8229600" cy="3962400"/>
          </a:xfrm>
        </p:spPr>
        <p:txBody>
          <a:bodyPr>
            <a:normAutofit lnSpcReduction="10000"/>
          </a:bodyPr>
          <a:lstStyle/>
          <a:p>
            <a:pPr algn="r" rtl="1" eaLnBrk="1" hangingPunct="1">
              <a:buFont typeface="Wingdings" panose="05000000000000000000" pitchFamily="2" charset="2"/>
              <a:buNone/>
              <a:defRPr/>
            </a:pPr>
            <a:r>
              <a:rPr lang="fa-IR" sz="3600">
                <a:solidFill>
                  <a:srgbClr val="00FFFF"/>
                </a:solidFill>
                <a:cs typeface="B Nazanin" pitchFamily="2" charset="-78"/>
              </a:rPr>
              <a:t>در طول بیست سال اخیر ، در زمینه تدریس نظریه های  متعددی ارائه  شده که هر کدام با هم متفاوت هستند مانند : </a:t>
            </a:r>
          </a:p>
          <a:p>
            <a:pPr algn="r" rtl="1" eaLnBrk="1" hangingPunct="1">
              <a:buSzPct val="90000"/>
              <a:buFont typeface="Wingdings" panose="05000000000000000000" pitchFamily="2" charset="2"/>
              <a:buChar char="t"/>
              <a:defRPr/>
            </a:pPr>
            <a:r>
              <a:rPr lang="fa-IR" sz="3600">
                <a:solidFill>
                  <a:srgbClr val="00FFFF"/>
                </a:solidFill>
                <a:cs typeface="B Nazanin" pitchFamily="2" charset="-78"/>
              </a:rPr>
              <a:t> نظریه «تنیسون » درباره مفهوم تدریس.</a:t>
            </a:r>
          </a:p>
          <a:p>
            <a:pPr algn="r" rtl="1" eaLnBrk="1" hangingPunct="1">
              <a:buSzPct val="90000"/>
              <a:buFont typeface="Wingdings" panose="05000000000000000000" pitchFamily="2" charset="2"/>
              <a:buChar char="t"/>
              <a:defRPr/>
            </a:pPr>
            <a:r>
              <a:rPr lang="fa-IR" sz="3600">
                <a:solidFill>
                  <a:srgbClr val="00FFFF"/>
                </a:solidFill>
                <a:cs typeface="B Nazanin" pitchFamily="2" charset="-78"/>
              </a:rPr>
              <a:t>نظریه «اسکاندورا»درباره نظریه ساخت تدریس.</a:t>
            </a:r>
          </a:p>
          <a:p>
            <a:pPr algn="r" rtl="1" eaLnBrk="1" hangingPunct="1">
              <a:buSzPct val="90000"/>
              <a:buFont typeface="Wingdings" panose="05000000000000000000" pitchFamily="2" charset="2"/>
              <a:buChar char="t"/>
              <a:defRPr/>
            </a:pPr>
            <a:r>
              <a:rPr lang="fa-IR" sz="3600">
                <a:solidFill>
                  <a:srgbClr val="00FFFF"/>
                </a:solidFill>
                <a:cs typeface="B Nazanin" pitchFamily="2" charset="-78"/>
              </a:rPr>
              <a:t>نظریه «لاندا» درباره چگونگی تدریس.</a:t>
            </a:r>
          </a:p>
          <a:p>
            <a:pPr algn="r" rtl="1" eaLnBrk="1" hangingPunct="1">
              <a:buSzPct val="90000"/>
              <a:buFont typeface="Wingdings" panose="05000000000000000000" pitchFamily="2" charset="2"/>
              <a:buChar char="t"/>
              <a:defRPr/>
            </a:pPr>
            <a:r>
              <a:rPr lang="fa-IR" sz="3600">
                <a:solidFill>
                  <a:srgbClr val="00FFFF"/>
                </a:solidFill>
                <a:cs typeface="B Nazanin" pitchFamily="2" charset="-78"/>
              </a:rPr>
              <a:t>نظریه«کیس»درباره کودکان پیش دبستانی وکودکستان.</a:t>
            </a:r>
            <a:endParaRPr lang="en-US" sz="3600">
              <a:solidFill>
                <a:srgbClr val="00FFFF"/>
              </a:solidFill>
              <a:cs typeface="B Nazanin" pitchFamily="2" charset="-78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B7A0198-5B4E-4A95-9B75-D9C7927096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156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6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6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6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6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6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6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6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6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6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6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6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6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6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6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6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593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6674" grpId="0"/>
      <p:bldP spid="156675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9CF83B5F-2A24-4F74-8C7C-0E0DF5954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700FD545-3B2C-491C-B24B-0EE8249097FE}" type="slidenum">
              <a:rPr lang="ar-SA" altLang="fa-IR" sz="14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50</a:t>
            </a:fld>
            <a:endParaRPr lang="en-US" altLang="fa-IR" sz="1400">
              <a:latin typeface="Arial" panose="020B0604020202020204" pitchFamily="34" charset="0"/>
            </a:endParaRPr>
          </a:p>
        </p:txBody>
      </p:sp>
      <p:sp>
        <p:nvSpPr>
          <p:cNvPr id="221187" name="Rectangle 3">
            <a:extLst>
              <a:ext uri="{FF2B5EF4-FFF2-40B4-BE49-F238E27FC236}">
                <a16:creationId xmlns:a16="http://schemas.microsoft.com/office/drawing/2014/main" id="{2D5140F3-52F9-409B-926D-DE08EDDF4C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92313" y="1052513"/>
            <a:ext cx="8229600" cy="4824412"/>
          </a:xfrm>
        </p:spPr>
        <p:txBody>
          <a:bodyPr/>
          <a:lstStyle/>
          <a:p>
            <a:pPr marL="609600" indent="-609600" algn="justLow" rtl="1">
              <a:buClr>
                <a:srgbClr val="00FFFF"/>
              </a:buClr>
              <a:buSzPct val="90000"/>
              <a:buFont typeface="Wingdings" panose="05000000000000000000" pitchFamily="2" charset="2"/>
              <a:buAutoNum type="arabicParenR"/>
              <a:defRPr/>
            </a:pPr>
            <a:r>
              <a:rPr lang="fa-IR" sz="4800">
                <a:solidFill>
                  <a:srgbClr val="00FF00"/>
                </a:solidFill>
                <a:cs typeface="B Nazanin" pitchFamily="2" charset="-78"/>
              </a:rPr>
              <a:t>مشاهده و تقلید :</a:t>
            </a:r>
            <a:r>
              <a:rPr lang="fa-IR" sz="4000">
                <a:cs typeface="B Nazanin" pitchFamily="2" charset="-78"/>
              </a:rPr>
              <a:t> </a:t>
            </a:r>
            <a:r>
              <a:rPr lang="fa-IR" sz="4000">
                <a:solidFill>
                  <a:srgbClr val="00FFFF"/>
                </a:solidFill>
                <a:cs typeface="B Nazanin" pitchFamily="2" charset="-78"/>
              </a:rPr>
              <a:t>در این مرحله شاگرد به مشاهدة رفتار مربی ، که مشغول انجام مهارت مورد نظر است می پردازد .</a:t>
            </a:r>
          </a:p>
          <a:p>
            <a:pPr marL="609600" indent="-609600" algn="justLow" rtl="1">
              <a:buClr>
                <a:srgbClr val="00FFFF"/>
              </a:buClr>
              <a:buSzPct val="90000"/>
              <a:buFont typeface="Wingdings" panose="05000000000000000000" pitchFamily="2" charset="2"/>
              <a:buAutoNum type="arabicParenR"/>
              <a:defRPr/>
            </a:pPr>
            <a:r>
              <a:rPr lang="fa-IR" sz="4800">
                <a:solidFill>
                  <a:srgbClr val="00FF00"/>
                </a:solidFill>
                <a:cs typeface="B Nazanin" pitchFamily="2" charset="-78"/>
              </a:rPr>
              <a:t>اجرای عمل بدون کمک :</a:t>
            </a:r>
            <a:r>
              <a:rPr lang="fa-IR" sz="4000">
                <a:cs typeface="B Nazanin" pitchFamily="2" charset="-78"/>
              </a:rPr>
              <a:t> </a:t>
            </a:r>
            <a:r>
              <a:rPr lang="fa-IR" sz="4000">
                <a:solidFill>
                  <a:srgbClr val="00FFFF"/>
                </a:solidFill>
                <a:cs typeface="B Nazanin" pitchFamily="2" charset="-78"/>
              </a:rPr>
              <a:t>در این مرحله میزان وابستگی شاگرد به مربی بسیار ناچیز است و نیازی به یاری مستقیم مربی نیست .</a:t>
            </a:r>
            <a:endParaRPr lang="en-US" sz="4000">
              <a:solidFill>
                <a:srgbClr val="00FFFF"/>
              </a:solidFill>
              <a:cs typeface="B Nazanin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21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21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211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211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187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AE6E2A10-ABD2-40EE-909D-4DF3E9FF2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218381D5-6B62-4CB4-8DD3-8F548D7E12BE}" type="slidenum">
              <a:rPr lang="ar-SA" altLang="fa-IR" sz="14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51</a:t>
            </a:fld>
            <a:endParaRPr lang="en-US" altLang="fa-IR" sz="1400">
              <a:latin typeface="Arial" panose="020B0604020202020204" pitchFamily="34" charset="0"/>
            </a:endParaRPr>
          </a:p>
        </p:txBody>
      </p:sp>
      <p:sp>
        <p:nvSpPr>
          <p:cNvPr id="222211" name="Rectangle 3">
            <a:extLst>
              <a:ext uri="{FF2B5EF4-FFF2-40B4-BE49-F238E27FC236}">
                <a16:creationId xmlns:a16="http://schemas.microsoft.com/office/drawing/2014/main" id="{09513EC8-37A3-41B0-91DF-EA60D296FF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19288" y="765175"/>
            <a:ext cx="8229600" cy="5327650"/>
          </a:xfrm>
        </p:spPr>
        <p:txBody>
          <a:bodyPr/>
          <a:lstStyle/>
          <a:p>
            <a:pPr marL="609600" indent="-609600" algn="justLow" rtl="1">
              <a:buClr>
                <a:srgbClr val="00FFFF"/>
              </a:buClr>
              <a:buSzPct val="90000"/>
              <a:buFont typeface="Wingdings" panose="05000000000000000000" pitchFamily="2" charset="2"/>
              <a:buAutoNum type="arabicParenR" startAt="3"/>
              <a:defRPr/>
            </a:pPr>
            <a:r>
              <a:rPr lang="fa-IR" sz="4400">
                <a:solidFill>
                  <a:srgbClr val="66FF66"/>
                </a:solidFill>
                <a:cs typeface="B Nazanin" pitchFamily="2" charset="-78"/>
              </a:rPr>
              <a:t>دقت در عمل :</a:t>
            </a:r>
            <a:r>
              <a:rPr lang="fa-IR" sz="3600">
                <a:cs typeface="B Nazanin" pitchFamily="2" charset="-78"/>
              </a:rPr>
              <a:t> </a:t>
            </a:r>
            <a:r>
              <a:rPr lang="fa-IR" sz="3600">
                <a:solidFill>
                  <a:srgbClr val="00FFFF"/>
                </a:solidFill>
                <a:cs typeface="B Nazanin" pitchFamily="2" charset="-78"/>
              </a:rPr>
              <a:t>در این مرحله شاگرد کار را با دقت ، سرعت و ظرافت انجام می دهد و توانایی کنترل اعمال خود را بر حسب نیاز ها پیدا می کند .</a:t>
            </a:r>
          </a:p>
          <a:p>
            <a:pPr marL="609600" indent="-609600" algn="justLow" rtl="1">
              <a:buClr>
                <a:srgbClr val="00FFFF"/>
              </a:buClr>
              <a:buSzPct val="90000"/>
              <a:buFont typeface="Wingdings" panose="05000000000000000000" pitchFamily="2" charset="2"/>
              <a:buAutoNum type="arabicParenR" startAt="3"/>
              <a:defRPr/>
            </a:pPr>
            <a:r>
              <a:rPr lang="fa-IR" sz="4400">
                <a:solidFill>
                  <a:srgbClr val="66FF66"/>
                </a:solidFill>
                <a:cs typeface="B Nazanin" pitchFamily="2" charset="-78"/>
              </a:rPr>
              <a:t>هماهنگی حرکات :</a:t>
            </a:r>
            <a:r>
              <a:rPr lang="fa-IR" sz="3600">
                <a:cs typeface="B Nazanin" pitchFamily="2" charset="-78"/>
              </a:rPr>
              <a:t> </a:t>
            </a:r>
            <a:r>
              <a:rPr lang="fa-IR" sz="3600">
                <a:solidFill>
                  <a:srgbClr val="00FFFF"/>
                </a:solidFill>
                <a:cs typeface="B Nazanin" pitchFamily="2" charset="-78"/>
              </a:rPr>
              <a:t>یعنی برقراری هماهنگی بین مجموعه ای از اعمال با رعایت نظم و کارایی لوازم .</a:t>
            </a:r>
          </a:p>
          <a:p>
            <a:pPr marL="609600" indent="-609600" algn="justLow" rtl="1">
              <a:buClr>
                <a:srgbClr val="00FFFF"/>
              </a:buClr>
              <a:buSzPct val="90000"/>
              <a:buFont typeface="Wingdings" panose="05000000000000000000" pitchFamily="2" charset="2"/>
              <a:buAutoNum type="arabicParenR" startAt="3"/>
              <a:defRPr/>
            </a:pPr>
            <a:r>
              <a:rPr lang="fa-IR" sz="4400">
                <a:solidFill>
                  <a:srgbClr val="66FF66"/>
                </a:solidFill>
                <a:cs typeface="B Nazanin" pitchFamily="2" charset="-78"/>
              </a:rPr>
              <a:t>عادی شدن عمل :</a:t>
            </a:r>
            <a:r>
              <a:rPr lang="fa-IR" sz="3600">
                <a:cs typeface="B Nazanin" pitchFamily="2" charset="-78"/>
              </a:rPr>
              <a:t> </a:t>
            </a:r>
            <a:r>
              <a:rPr lang="fa-IR" sz="3600">
                <a:solidFill>
                  <a:srgbClr val="00FFFF"/>
                </a:solidFill>
                <a:cs typeface="B Nazanin" pitchFamily="2" charset="-78"/>
              </a:rPr>
              <a:t>در این مرحله شاگرد به طور خودکار به انجام دادن کارهای دقیق و موزون عادت می کند</a:t>
            </a:r>
            <a:r>
              <a:rPr lang="fa-IR">
                <a:solidFill>
                  <a:srgbClr val="00FFFF"/>
                </a:solidFill>
                <a:cs typeface="B Nazanin" pitchFamily="2" charset="-78"/>
              </a:rPr>
              <a:t> .</a:t>
            </a:r>
            <a:endParaRPr lang="en-US">
              <a:solidFill>
                <a:srgbClr val="00FFFF"/>
              </a:solidFill>
              <a:cs typeface="B Nazanin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222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1000"/>
                                        <p:tgtEl>
                                          <p:spTgt spid="222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1000"/>
                                        <p:tgtEl>
                                          <p:spTgt spid="2222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2211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B6B7FBF7-A591-40E8-9A05-47007E282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B714A21D-813F-4E2B-BC2C-DA59C8F46CA2}" type="slidenum">
              <a:rPr lang="ar-SA" altLang="fa-IR" sz="14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6</a:t>
            </a:fld>
            <a:endParaRPr lang="en-US" altLang="fa-IR" sz="1400">
              <a:latin typeface="Arial" panose="020B0604020202020204" pitchFamily="34" charset="0"/>
            </a:endParaRPr>
          </a:p>
        </p:txBody>
      </p:sp>
      <p:sp>
        <p:nvSpPr>
          <p:cNvPr id="157699" name="Rectangle 3">
            <a:extLst>
              <a:ext uri="{FF2B5EF4-FFF2-40B4-BE49-F238E27FC236}">
                <a16:creationId xmlns:a16="http://schemas.microsoft.com/office/drawing/2014/main" id="{EDE9DAE2-8A69-40A9-976E-E3DE1A0166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1200" y="333376"/>
            <a:ext cx="8229600" cy="5762625"/>
          </a:xfrm>
        </p:spPr>
        <p:txBody>
          <a:bodyPr/>
          <a:lstStyle/>
          <a:p>
            <a:pPr algn="r" rtl="1" eaLnBrk="1" hangingPunct="1">
              <a:buFont typeface="Wingdings" panose="05000000000000000000" pitchFamily="2" charset="2"/>
              <a:buNone/>
              <a:defRPr/>
            </a:pPr>
            <a:r>
              <a:rPr lang="fa-IR" sz="3600">
                <a:solidFill>
                  <a:srgbClr val="00FFFF"/>
                </a:solidFill>
                <a:cs typeface="B Nazanin" pitchFamily="2" charset="-78"/>
              </a:rPr>
              <a:t>تعداد</a:t>
            </a:r>
            <a:r>
              <a:rPr lang="fa-IR" sz="3600">
                <a:cs typeface="B Nazanin" pitchFamily="2" charset="-78"/>
              </a:rPr>
              <a:t> </a:t>
            </a:r>
            <a:r>
              <a:rPr lang="fa-IR" sz="3600">
                <a:solidFill>
                  <a:srgbClr val="00FFFF"/>
                </a:solidFill>
                <a:cs typeface="B Nazanin" pitchFamily="2" charset="-78"/>
              </a:rPr>
              <a:t>زیادی از نظریه های تدریس ، به مطالعات تجویزی تعلق دارند به همین خاطر به معرفی یک نظریه تجویزی تدریس می پردازیم .</a:t>
            </a:r>
            <a:endParaRPr lang="en-US" sz="3600">
              <a:solidFill>
                <a:srgbClr val="00FFFF"/>
              </a:solidFill>
              <a:cs typeface="B Nazanin" pitchFamily="2" charset="-78"/>
            </a:endParaRPr>
          </a:p>
        </p:txBody>
      </p:sp>
      <p:sp>
        <p:nvSpPr>
          <p:cNvPr id="157700" name="Text Box 4">
            <a:extLst>
              <a:ext uri="{FF2B5EF4-FFF2-40B4-BE49-F238E27FC236}">
                <a16:creationId xmlns:a16="http://schemas.microsoft.com/office/drawing/2014/main" id="{3F6D4C8B-12A0-419C-9186-4B2A1A4160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5" y="1989138"/>
            <a:ext cx="3816350" cy="369332"/>
          </a:xfrm>
          <a:prstGeom prst="rect">
            <a:avLst/>
          </a:prstGeom>
          <a:noFill/>
          <a:ln w="9525">
            <a:solidFill>
              <a:srgbClr val="66FF66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rtl="1" eaLnBrk="1" hangingPunct="1">
              <a:spcBef>
                <a:spcPct val="50000"/>
              </a:spcBef>
              <a:defRPr/>
            </a:pPr>
            <a:r>
              <a:rPr lang="fa-IR">
                <a:effectLst>
                  <a:outerShdw blurRad="38100" dist="38100" dir="2700000" algn="tl">
                    <a:srgbClr val="000000"/>
                  </a:outerShdw>
                </a:effectLst>
              </a:rPr>
              <a:t>حالت مطلوب (هدف تدریس)</a:t>
            </a:r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57701" name="Text Box 5">
            <a:extLst>
              <a:ext uri="{FF2B5EF4-FFF2-40B4-BE49-F238E27FC236}">
                <a16:creationId xmlns:a16="http://schemas.microsoft.com/office/drawing/2014/main" id="{FD7FB5B7-4C72-49EC-9EF1-21E91D9AA8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2625" y="1989138"/>
            <a:ext cx="3384550" cy="369332"/>
          </a:xfrm>
          <a:prstGeom prst="rect">
            <a:avLst/>
          </a:prstGeom>
          <a:noFill/>
          <a:ln w="9525">
            <a:solidFill>
              <a:srgbClr val="66FF66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rtl="1" eaLnBrk="1" hangingPunct="1">
              <a:spcBef>
                <a:spcPct val="50000"/>
              </a:spcBef>
              <a:defRPr/>
            </a:pPr>
            <a:r>
              <a:rPr lang="fa-IR">
                <a:effectLst>
                  <a:outerShdw blurRad="38100" dist="38100" dir="2700000" algn="tl">
                    <a:srgbClr val="000000"/>
                  </a:outerShdw>
                </a:effectLst>
              </a:rPr>
              <a:t>حالت موجود (ابتدایی)</a:t>
            </a:r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57702" name="Oval 6">
            <a:extLst>
              <a:ext uri="{FF2B5EF4-FFF2-40B4-BE49-F238E27FC236}">
                <a16:creationId xmlns:a16="http://schemas.microsoft.com/office/drawing/2014/main" id="{B6987E60-38C1-4AB4-AD6E-55ECD62D31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0100" y="2852738"/>
            <a:ext cx="863600" cy="647700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66FF6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fa-IR" sz="360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</a:t>
            </a:r>
            <a:endParaRPr lang="en-US" sz="3600">
              <a:solidFill>
                <a:srgbClr val="00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57703" name="Text Box 7">
            <a:extLst>
              <a:ext uri="{FF2B5EF4-FFF2-40B4-BE49-F238E27FC236}">
                <a16:creationId xmlns:a16="http://schemas.microsoft.com/office/drawing/2014/main" id="{CDF857B8-BB7D-4CEC-AF51-36613985DE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5025" y="3716339"/>
            <a:ext cx="3168650" cy="650875"/>
          </a:xfrm>
          <a:prstGeom prst="rect">
            <a:avLst/>
          </a:prstGeom>
          <a:noFill/>
          <a:ln w="9525">
            <a:solidFill>
              <a:srgbClr val="66FF66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fa-IR" sz="3600">
                <a:effectLst>
                  <a:outerShdw blurRad="38100" dist="38100" dir="2700000" algn="tl">
                    <a:srgbClr val="000000"/>
                  </a:outerShdw>
                </a:effectLst>
              </a:rPr>
              <a:t>محتوای درس    </a:t>
            </a:r>
            <a:endParaRPr lang="en-US" sz="36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57704" name="Text Box 8">
            <a:extLst>
              <a:ext uri="{FF2B5EF4-FFF2-40B4-BE49-F238E27FC236}">
                <a16:creationId xmlns:a16="http://schemas.microsoft.com/office/drawing/2014/main" id="{3DF16C31-4508-4F27-AE9D-5F4F446583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6138" y="4508501"/>
            <a:ext cx="3168650" cy="1200329"/>
          </a:xfrm>
          <a:prstGeom prst="rect">
            <a:avLst/>
          </a:prstGeom>
          <a:noFill/>
          <a:ln w="9525">
            <a:solidFill>
              <a:srgbClr val="66FF66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rtl="1" eaLnBrk="1" hangingPunct="1">
              <a:spcBef>
                <a:spcPct val="50000"/>
              </a:spcBef>
              <a:defRPr/>
            </a:pPr>
            <a:r>
              <a:rPr lang="fa-IR" sz="3600">
                <a:effectLst>
                  <a:outerShdw blurRad="38100" dist="38100" dir="2700000" algn="tl">
                    <a:srgbClr val="000000"/>
                  </a:outerShdw>
                </a:effectLst>
              </a:rPr>
              <a:t>تجزیه هدفهای جزیی</a:t>
            </a:r>
            <a:endParaRPr lang="en-US" sz="36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57706" name="Text Box 10">
            <a:extLst>
              <a:ext uri="{FF2B5EF4-FFF2-40B4-BE49-F238E27FC236}">
                <a16:creationId xmlns:a16="http://schemas.microsoft.com/office/drawing/2014/main" id="{05880435-9D48-4753-9D20-57524FE072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6138" y="5300664"/>
            <a:ext cx="3168650" cy="650875"/>
          </a:xfrm>
          <a:prstGeom prst="rect">
            <a:avLst/>
          </a:prstGeom>
          <a:noFill/>
          <a:ln w="9525">
            <a:solidFill>
              <a:srgbClr val="66FF66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fa-IR" sz="3600">
                <a:effectLst>
                  <a:outerShdw blurRad="38100" dist="38100" dir="2700000" algn="tl">
                    <a:srgbClr val="000000"/>
                  </a:outerShdw>
                </a:effectLst>
              </a:rPr>
              <a:t>مرتب کردن هدفها  </a:t>
            </a:r>
            <a:endParaRPr lang="en-US" sz="36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57707" name="Text Box 11">
            <a:extLst>
              <a:ext uri="{FF2B5EF4-FFF2-40B4-BE49-F238E27FC236}">
                <a16:creationId xmlns:a16="http://schemas.microsoft.com/office/drawing/2014/main" id="{4B006DC3-33E0-4C1B-809E-838D0DDC99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6138" y="6092826"/>
            <a:ext cx="3168650" cy="650875"/>
          </a:xfrm>
          <a:prstGeom prst="rect">
            <a:avLst/>
          </a:prstGeom>
          <a:noFill/>
          <a:ln w="9525">
            <a:solidFill>
              <a:srgbClr val="66FF66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fa-IR" sz="3600">
                <a:effectLst>
                  <a:outerShdw blurRad="38100" dist="38100" dir="2700000" algn="tl">
                    <a:srgbClr val="000000"/>
                  </a:outerShdw>
                </a:effectLst>
              </a:rPr>
              <a:t>برنامه درسی   </a:t>
            </a:r>
            <a:endParaRPr lang="en-US" sz="36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57709" name="Line 13">
            <a:extLst>
              <a:ext uri="{FF2B5EF4-FFF2-40B4-BE49-F238E27FC236}">
                <a16:creationId xmlns:a16="http://schemas.microsoft.com/office/drawing/2014/main" id="{12943407-C918-4025-9AE3-95A31E4245DE}"/>
              </a:ext>
            </a:extLst>
          </p:cNvPr>
          <p:cNvSpPr>
            <a:spLocks noChangeShapeType="1"/>
          </p:cNvSpPr>
          <p:nvPr/>
        </p:nvSpPr>
        <p:spPr bwMode="auto">
          <a:xfrm>
            <a:off x="3770314" y="2670175"/>
            <a:ext cx="1749425" cy="419100"/>
          </a:xfrm>
          <a:prstGeom prst="line">
            <a:avLst/>
          </a:prstGeom>
          <a:noFill/>
          <a:ln w="76200">
            <a:solidFill>
              <a:srgbClr val="66FF66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endParaRPr lang="fa-I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7710" name="Line 14">
            <a:extLst>
              <a:ext uri="{FF2B5EF4-FFF2-40B4-BE49-F238E27FC236}">
                <a16:creationId xmlns:a16="http://schemas.microsoft.com/office/drawing/2014/main" id="{ABA9F4B2-30ED-4349-8447-C217AB97AE4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083425" y="2674939"/>
            <a:ext cx="1728788" cy="466725"/>
          </a:xfrm>
          <a:prstGeom prst="line">
            <a:avLst/>
          </a:prstGeom>
          <a:noFill/>
          <a:ln w="76200">
            <a:solidFill>
              <a:srgbClr val="66FF66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endParaRPr lang="fa-I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7711" name="Line 15">
            <a:extLst>
              <a:ext uri="{FF2B5EF4-FFF2-40B4-BE49-F238E27FC236}">
                <a16:creationId xmlns:a16="http://schemas.microsoft.com/office/drawing/2014/main" id="{719251B5-09D7-4B33-B0F4-E49365476DFF}"/>
              </a:ext>
            </a:extLst>
          </p:cNvPr>
          <p:cNvSpPr>
            <a:spLocks noChangeShapeType="1"/>
          </p:cNvSpPr>
          <p:nvPr/>
        </p:nvSpPr>
        <p:spPr bwMode="auto">
          <a:xfrm>
            <a:off x="6311900" y="3500438"/>
            <a:ext cx="0" cy="215900"/>
          </a:xfrm>
          <a:prstGeom prst="line">
            <a:avLst/>
          </a:prstGeom>
          <a:noFill/>
          <a:ln w="57150">
            <a:solidFill>
              <a:srgbClr val="66FF66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endParaRPr lang="fa-I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7714" name="Line 18">
            <a:extLst>
              <a:ext uri="{FF2B5EF4-FFF2-40B4-BE49-F238E27FC236}">
                <a16:creationId xmlns:a16="http://schemas.microsoft.com/office/drawing/2014/main" id="{09C6B1F4-05AF-40A9-B989-7B2509665636}"/>
              </a:ext>
            </a:extLst>
          </p:cNvPr>
          <p:cNvSpPr>
            <a:spLocks noChangeShapeType="1"/>
          </p:cNvSpPr>
          <p:nvPr/>
        </p:nvSpPr>
        <p:spPr bwMode="auto">
          <a:xfrm>
            <a:off x="6311900" y="4365626"/>
            <a:ext cx="0" cy="142875"/>
          </a:xfrm>
          <a:prstGeom prst="line">
            <a:avLst/>
          </a:prstGeom>
          <a:noFill/>
          <a:ln w="57150">
            <a:solidFill>
              <a:srgbClr val="66FF66"/>
            </a:solidFill>
            <a:round/>
            <a:headEnd/>
            <a:tailEnd/>
          </a:ln>
          <a:effectLst/>
        </p:spPr>
        <p:txBody>
          <a:bodyPr/>
          <a:lstStyle/>
          <a:p>
            <a:pPr algn="ctr" eaLnBrk="1" hangingPunct="1">
              <a:defRPr/>
            </a:pPr>
            <a:endParaRPr lang="fa-I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7715" name="Line 19">
            <a:extLst>
              <a:ext uri="{FF2B5EF4-FFF2-40B4-BE49-F238E27FC236}">
                <a16:creationId xmlns:a16="http://schemas.microsoft.com/office/drawing/2014/main" id="{3F86F437-3B4E-4BEC-B3CE-C2120F5F0900}"/>
              </a:ext>
            </a:extLst>
          </p:cNvPr>
          <p:cNvSpPr>
            <a:spLocks noChangeShapeType="1"/>
          </p:cNvSpPr>
          <p:nvPr/>
        </p:nvSpPr>
        <p:spPr bwMode="auto">
          <a:xfrm>
            <a:off x="6311900" y="5157789"/>
            <a:ext cx="0" cy="142875"/>
          </a:xfrm>
          <a:prstGeom prst="line">
            <a:avLst/>
          </a:prstGeom>
          <a:noFill/>
          <a:ln w="57150">
            <a:solidFill>
              <a:srgbClr val="66FF66"/>
            </a:solidFill>
            <a:round/>
            <a:headEnd/>
            <a:tailEnd/>
          </a:ln>
          <a:effectLst/>
        </p:spPr>
        <p:txBody>
          <a:bodyPr/>
          <a:lstStyle/>
          <a:p>
            <a:pPr algn="ctr" eaLnBrk="1" hangingPunct="1">
              <a:defRPr/>
            </a:pPr>
            <a:endParaRPr lang="fa-I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7716" name="Line 20">
            <a:extLst>
              <a:ext uri="{FF2B5EF4-FFF2-40B4-BE49-F238E27FC236}">
                <a16:creationId xmlns:a16="http://schemas.microsoft.com/office/drawing/2014/main" id="{795F8461-0FE8-4530-90E3-FD9EDE964CE2}"/>
              </a:ext>
            </a:extLst>
          </p:cNvPr>
          <p:cNvSpPr>
            <a:spLocks noChangeShapeType="1"/>
          </p:cNvSpPr>
          <p:nvPr/>
        </p:nvSpPr>
        <p:spPr bwMode="auto">
          <a:xfrm>
            <a:off x="6311900" y="5949951"/>
            <a:ext cx="0" cy="142875"/>
          </a:xfrm>
          <a:prstGeom prst="line">
            <a:avLst/>
          </a:prstGeom>
          <a:noFill/>
          <a:ln w="57150">
            <a:solidFill>
              <a:srgbClr val="66FF66"/>
            </a:solidFill>
            <a:round/>
            <a:headEnd/>
            <a:tailEnd/>
          </a:ln>
          <a:effectLst/>
        </p:spPr>
        <p:txBody>
          <a:bodyPr/>
          <a:lstStyle/>
          <a:p>
            <a:pPr algn="ctr" eaLnBrk="1" hangingPunct="1">
              <a:defRPr/>
            </a:pPr>
            <a:endParaRPr lang="fa-I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E2EBE47-244E-44C6-9E62-313E27EE42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157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77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77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7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77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77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7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77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77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7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77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77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7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77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77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7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77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77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7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77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77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7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77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77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7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77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77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7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77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577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7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77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577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57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577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577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57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7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577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577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57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806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7700" grpId="0" animBg="1"/>
      <p:bldP spid="157701" grpId="0" animBg="1"/>
      <p:bldP spid="157702" grpId="0" animBg="1"/>
      <p:bldP spid="157703" grpId="0" animBg="1"/>
      <p:bldP spid="157704" grpId="0" animBg="1"/>
      <p:bldP spid="157706" grpId="0" animBg="1"/>
      <p:bldP spid="15770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64E4FDA-8EA9-4C01-A7E6-20B126560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51D5444B-DF2E-4143-A939-AFEF9C658E62}" type="slidenum">
              <a:rPr lang="ar-SA" altLang="fa-IR" sz="14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7</a:t>
            </a:fld>
            <a:endParaRPr lang="en-US" altLang="fa-IR" sz="1400">
              <a:latin typeface="Arial" panose="020B0604020202020204" pitchFamily="34" charset="0"/>
            </a:endParaRPr>
          </a:p>
        </p:txBody>
      </p:sp>
      <p:sp>
        <p:nvSpPr>
          <p:cNvPr id="158722" name="Rectangle 2">
            <a:extLst>
              <a:ext uri="{FF2B5EF4-FFF2-40B4-BE49-F238E27FC236}">
                <a16:creationId xmlns:a16="http://schemas.microsoft.com/office/drawing/2014/main" id="{7F44AA93-7ECF-405E-88AE-B14D41D38E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92313" y="0"/>
            <a:ext cx="8229600" cy="1371600"/>
          </a:xfrm>
        </p:spPr>
        <p:txBody>
          <a:bodyPr/>
          <a:lstStyle/>
          <a:p>
            <a:pPr eaLnBrk="1" hangingPunct="1">
              <a:defRPr/>
            </a:pPr>
            <a:r>
              <a:rPr lang="fa-IR" sz="6000">
                <a:solidFill>
                  <a:srgbClr val="66FF66"/>
                </a:solidFill>
                <a:cs typeface="B Nazanin" pitchFamily="2" charset="-78"/>
              </a:rPr>
              <a:t>کنشهای تدریس</a:t>
            </a:r>
            <a:endParaRPr lang="en-US" sz="6000">
              <a:solidFill>
                <a:srgbClr val="66FF66"/>
              </a:solidFill>
              <a:cs typeface="B Nazanin" pitchFamily="2" charset="-78"/>
            </a:endParaRPr>
          </a:p>
        </p:txBody>
      </p:sp>
      <p:sp>
        <p:nvSpPr>
          <p:cNvPr id="158723" name="Rectangle 3">
            <a:extLst>
              <a:ext uri="{FF2B5EF4-FFF2-40B4-BE49-F238E27FC236}">
                <a16:creationId xmlns:a16="http://schemas.microsoft.com/office/drawing/2014/main" id="{A67DF156-9EAC-4DF3-983D-CB6EF8FACB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1200" y="1341439"/>
            <a:ext cx="8229600" cy="5183187"/>
          </a:xfrm>
        </p:spPr>
        <p:txBody>
          <a:bodyPr/>
          <a:lstStyle/>
          <a:p>
            <a:pPr algn="justLow" rtl="1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fa-IR" sz="3600">
                <a:solidFill>
                  <a:srgbClr val="00FFFF"/>
                </a:solidFill>
                <a:cs typeface="B Nazanin" pitchFamily="2" charset="-78"/>
              </a:rPr>
              <a:t>کنشهای تدریس جریاناتی است که در فراگیران رخ      می دهد و یا اعمالی هستند که در تدریس باید مورد توجه قرار گیرند.</a:t>
            </a:r>
          </a:p>
          <a:p>
            <a:pPr algn="r" rtl="1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fa-IR" sz="3600">
                <a:solidFill>
                  <a:srgbClr val="00FFFF"/>
                </a:solidFill>
                <a:cs typeface="B Nazanin" pitchFamily="2" charset="-78"/>
              </a:rPr>
              <a:t>                                     انگیزش</a:t>
            </a:r>
          </a:p>
          <a:p>
            <a:pPr algn="r" rtl="1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fa-IR" sz="3600">
                <a:solidFill>
                  <a:srgbClr val="00FFFF"/>
                </a:solidFill>
                <a:cs typeface="B Nazanin" pitchFamily="2" charset="-78"/>
              </a:rPr>
              <a:t>                                     اطلاعات</a:t>
            </a:r>
          </a:p>
          <a:p>
            <a:pPr algn="r" rtl="1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fa-IR" sz="3600">
                <a:solidFill>
                  <a:srgbClr val="00FFFF"/>
                </a:solidFill>
                <a:cs typeface="B Nazanin" pitchFamily="2" charset="-78"/>
              </a:rPr>
              <a:t>کنشهای تدریس                 پردازش داده ها</a:t>
            </a:r>
          </a:p>
          <a:p>
            <a:pPr algn="r" rtl="1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fa-IR" sz="3600">
                <a:solidFill>
                  <a:srgbClr val="00FFFF"/>
                </a:solidFill>
                <a:cs typeface="B Nazanin" pitchFamily="2" charset="-78"/>
              </a:rPr>
              <a:t>                                     ذخیره سازی و اصلاح مجدد</a:t>
            </a:r>
          </a:p>
          <a:p>
            <a:pPr algn="r" rtl="1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fa-IR" sz="3600">
                <a:solidFill>
                  <a:srgbClr val="00FFFF"/>
                </a:solidFill>
                <a:cs typeface="B Nazanin" pitchFamily="2" charset="-78"/>
              </a:rPr>
              <a:t>                                     انتقال اطلاعات</a:t>
            </a:r>
          </a:p>
          <a:p>
            <a:pPr algn="r" rtl="1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fa-IR" sz="3600">
                <a:solidFill>
                  <a:srgbClr val="00FFFF"/>
                </a:solidFill>
                <a:cs typeface="B Nazanin" pitchFamily="2" charset="-78"/>
              </a:rPr>
              <a:t>                                     کنترل و هدایت </a:t>
            </a:r>
            <a:endParaRPr lang="en-US" sz="3600">
              <a:solidFill>
                <a:srgbClr val="00FFFF"/>
              </a:solidFill>
              <a:cs typeface="B Nazanin" pitchFamily="2" charset="-78"/>
            </a:endParaRPr>
          </a:p>
        </p:txBody>
      </p:sp>
      <p:sp>
        <p:nvSpPr>
          <p:cNvPr id="158724" name="Line 4">
            <a:extLst>
              <a:ext uri="{FF2B5EF4-FFF2-40B4-BE49-F238E27FC236}">
                <a16:creationId xmlns:a16="http://schemas.microsoft.com/office/drawing/2014/main" id="{61FFA956-FEAB-497D-B96F-F252F199709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096001" y="3068639"/>
            <a:ext cx="1655763" cy="1081087"/>
          </a:xfrm>
          <a:prstGeom prst="line">
            <a:avLst/>
          </a:prstGeom>
          <a:noFill/>
          <a:ln w="38100">
            <a:solidFill>
              <a:srgbClr val="66FF66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endParaRPr lang="fa-I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8725" name="Line 5">
            <a:extLst>
              <a:ext uri="{FF2B5EF4-FFF2-40B4-BE49-F238E27FC236}">
                <a16:creationId xmlns:a16="http://schemas.microsoft.com/office/drawing/2014/main" id="{4F607FAE-91FE-49E2-866A-38E802D9DED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096001" y="3573463"/>
            <a:ext cx="1655763" cy="576262"/>
          </a:xfrm>
          <a:prstGeom prst="line">
            <a:avLst/>
          </a:prstGeom>
          <a:noFill/>
          <a:ln w="38100">
            <a:solidFill>
              <a:srgbClr val="66FF66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endParaRPr lang="fa-I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8727" name="Line 7">
            <a:extLst>
              <a:ext uri="{FF2B5EF4-FFF2-40B4-BE49-F238E27FC236}">
                <a16:creationId xmlns:a16="http://schemas.microsoft.com/office/drawing/2014/main" id="{6BD5AA0A-922E-4DAC-AF0D-ADC151F139A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096001" y="4149725"/>
            <a:ext cx="1655763" cy="0"/>
          </a:xfrm>
          <a:prstGeom prst="line">
            <a:avLst/>
          </a:prstGeom>
          <a:noFill/>
          <a:ln w="38100">
            <a:solidFill>
              <a:srgbClr val="66FF66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endParaRPr lang="fa-I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8728" name="Line 8">
            <a:extLst>
              <a:ext uri="{FF2B5EF4-FFF2-40B4-BE49-F238E27FC236}">
                <a16:creationId xmlns:a16="http://schemas.microsoft.com/office/drawing/2014/main" id="{658D20C1-6034-4CB7-8BAC-BFFDAB48ED3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024563" y="4149725"/>
            <a:ext cx="1727200" cy="503238"/>
          </a:xfrm>
          <a:prstGeom prst="line">
            <a:avLst/>
          </a:prstGeom>
          <a:noFill/>
          <a:ln w="38100">
            <a:solidFill>
              <a:srgbClr val="66FF66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endParaRPr lang="fa-I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8729" name="Line 9">
            <a:extLst>
              <a:ext uri="{FF2B5EF4-FFF2-40B4-BE49-F238E27FC236}">
                <a16:creationId xmlns:a16="http://schemas.microsoft.com/office/drawing/2014/main" id="{E9F3C52F-CBAD-4D7F-8C04-56B8F801193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096001" y="4149726"/>
            <a:ext cx="1655763" cy="1008063"/>
          </a:xfrm>
          <a:prstGeom prst="line">
            <a:avLst/>
          </a:prstGeom>
          <a:noFill/>
          <a:ln w="38100">
            <a:solidFill>
              <a:srgbClr val="66FF66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endParaRPr lang="fa-I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8731" name="Line 11">
            <a:extLst>
              <a:ext uri="{FF2B5EF4-FFF2-40B4-BE49-F238E27FC236}">
                <a16:creationId xmlns:a16="http://schemas.microsoft.com/office/drawing/2014/main" id="{BFDDF40A-22C3-45C1-910E-812C17EE616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096001" y="4149725"/>
            <a:ext cx="1655763" cy="1511300"/>
          </a:xfrm>
          <a:prstGeom prst="line">
            <a:avLst/>
          </a:prstGeom>
          <a:noFill/>
          <a:ln w="38100">
            <a:solidFill>
              <a:srgbClr val="66FF66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endParaRPr lang="fa-I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195AA03-78FB-49F9-8524-A0712F2A4D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158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8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8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158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58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58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58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58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58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58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58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58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587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587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4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587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587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87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87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8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5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87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87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8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5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587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587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58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6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587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587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8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6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587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587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58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7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587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587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58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602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87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600B1DBA-9823-4267-952C-ABF26DFE7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6045A773-3719-44BE-836D-4F527A4DA368}" type="slidenum">
              <a:rPr lang="ar-SA" altLang="fa-IR" sz="14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8</a:t>
            </a:fld>
            <a:endParaRPr lang="en-US" altLang="fa-IR" sz="1400">
              <a:latin typeface="Arial" panose="020B0604020202020204" pitchFamily="34" charset="0"/>
            </a:endParaRPr>
          </a:p>
        </p:txBody>
      </p:sp>
      <p:sp>
        <p:nvSpPr>
          <p:cNvPr id="162819" name="Rectangle 3">
            <a:extLst>
              <a:ext uri="{FF2B5EF4-FFF2-40B4-BE49-F238E27FC236}">
                <a16:creationId xmlns:a16="http://schemas.microsoft.com/office/drawing/2014/main" id="{08FDE549-F7A1-4FAA-AA09-6B2AECB62A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1200" y="333376"/>
            <a:ext cx="8229600" cy="5762625"/>
          </a:xfrm>
        </p:spPr>
        <p:txBody>
          <a:bodyPr/>
          <a:lstStyle/>
          <a:p>
            <a:pPr marL="609600" indent="-609600" algn="r" rtl="1">
              <a:buSzPct val="90000"/>
              <a:buFont typeface="Wingdings" panose="05000000000000000000" pitchFamily="2" charset="2"/>
              <a:buChar char="×"/>
              <a:defRPr/>
            </a:pPr>
            <a:r>
              <a:rPr lang="fa-IR" sz="4000">
                <a:solidFill>
                  <a:srgbClr val="66FF66"/>
                </a:solidFill>
                <a:cs typeface="B Nazanin" pitchFamily="2" charset="-78"/>
              </a:rPr>
              <a:t>انگیزش :</a:t>
            </a:r>
            <a:r>
              <a:rPr lang="fa-IR" sz="3600">
                <a:solidFill>
                  <a:srgbClr val="00FFFF"/>
                </a:solidFill>
                <a:cs typeface="B Nazanin" pitchFamily="2" charset="-78"/>
              </a:rPr>
              <a:t> نوعی محرک برای یادگیری است که عدم وجود آن یادگیری را مختل می کند.</a:t>
            </a:r>
          </a:p>
          <a:p>
            <a:pPr marL="609600" indent="-609600" algn="r" rtl="1">
              <a:buSzPct val="90000"/>
              <a:buFont typeface="Wingdings" panose="05000000000000000000" pitchFamily="2" charset="2"/>
              <a:buChar char="×"/>
              <a:defRPr/>
            </a:pPr>
            <a:r>
              <a:rPr lang="fa-IR" sz="4000">
                <a:solidFill>
                  <a:srgbClr val="66FF66"/>
                </a:solidFill>
                <a:cs typeface="B Nazanin" pitchFamily="2" charset="-78"/>
              </a:rPr>
              <a:t>اطلاعات :</a:t>
            </a:r>
            <a:r>
              <a:rPr lang="fa-IR" sz="3600">
                <a:solidFill>
                  <a:srgbClr val="00FFFF"/>
                </a:solidFill>
                <a:cs typeface="B Nazanin" pitchFamily="2" charset="-78"/>
              </a:rPr>
              <a:t> یعنی وا داشتن شاگرد به کسب اطلاعات.</a:t>
            </a:r>
          </a:p>
          <a:p>
            <a:pPr marL="609600" indent="-609600" algn="r" rtl="1">
              <a:buSzPct val="90000"/>
              <a:buFont typeface="Wingdings" panose="05000000000000000000" pitchFamily="2" charset="2"/>
              <a:buChar char="×"/>
              <a:defRPr/>
            </a:pPr>
            <a:r>
              <a:rPr lang="fa-IR" sz="4000">
                <a:solidFill>
                  <a:srgbClr val="66FF66"/>
                </a:solidFill>
                <a:cs typeface="B Nazanin" pitchFamily="2" charset="-78"/>
              </a:rPr>
              <a:t>پردازش داده ها :</a:t>
            </a:r>
            <a:r>
              <a:rPr lang="fa-IR" sz="3600">
                <a:solidFill>
                  <a:srgbClr val="00FFFF"/>
                </a:solidFill>
                <a:cs typeface="B Nazanin" pitchFamily="2" charset="-78"/>
              </a:rPr>
              <a:t> یعنی به جریان انداختن اطلاعات در سه مسیر.</a:t>
            </a:r>
          </a:p>
          <a:p>
            <a:pPr marL="609600" indent="-609600" algn="r" rtl="1">
              <a:buClr>
                <a:srgbClr val="3399FF"/>
              </a:buClr>
              <a:buSzPct val="90000"/>
              <a:buFont typeface="Wingdings" panose="05000000000000000000" pitchFamily="2" charset="2"/>
              <a:buAutoNum type="arabicParenR"/>
              <a:defRPr/>
            </a:pPr>
            <a:r>
              <a:rPr lang="fa-IR" sz="3600">
                <a:solidFill>
                  <a:srgbClr val="00FFFF"/>
                </a:solidFill>
                <a:cs typeface="B Nazanin" pitchFamily="2" charset="-78"/>
              </a:rPr>
              <a:t>روابط میان اطلاعات روشن و آشکار باشد.</a:t>
            </a:r>
          </a:p>
          <a:p>
            <a:pPr marL="609600" indent="-609600" algn="r" rtl="1">
              <a:buClr>
                <a:srgbClr val="3399FF"/>
              </a:buClr>
              <a:buSzPct val="90000"/>
              <a:buFont typeface="Wingdings" panose="05000000000000000000" pitchFamily="2" charset="2"/>
              <a:buAutoNum type="arabicParenR"/>
              <a:defRPr/>
            </a:pPr>
            <a:r>
              <a:rPr lang="fa-IR" sz="3600">
                <a:solidFill>
                  <a:srgbClr val="00FFFF"/>
                </a:solidFill>
                <a:cs typeface="B Nazanin" pitchFamily="2" charset="-78"/>
              </a:rPr>
              <a:t>توانا کردن شاگرد در تجزیه اطلاعات جدید به قسمتهای کوچکتر.</a:t>
            </a:r>
          </a:p>
          <a:p>
            <a:pPr marL="609600" indent="-609600" algn="r" rtl="1">
              <a:buClr>
                <a:srgbClr val="3399FF"/>
              </a:buClr>
              <a:buSzPct val="90000"/>
              <a:buFont typeface="Wingdings" panose="05000000000000000000" pitchFamily="2" charset="2"/>
              <a:buAutoNum type="arabicParenR"/>
              <a:defRPr/>
            </a:pPr>
            <a:r>
              <a:rPr lang="fa-IR" sz="3600">
                <a:solidFill>
                  <a:srgbClr val="00FFFF"/>
                </a:solidFill>
                <a:cs typeface="B Nazanin" pitchFamily="2" charset="-78"/>
              </a:rPr>
              <a:t>توانا کردن شاگرد در ترکیب اطلاعات جدید.</a:t>
            </a:r>
            <a:endParaRPr lang="en-US" sz="3600">
              <a:solidFill>
                <a:srgbClr val="00FFFF"/>
              </a:solidFill>
              <a:cs typeface="B Nazanin" pitchFamily="2" charset="-78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7C7FC51-9F4A-4C6D-B2F0-C16CDF484A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2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2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2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2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2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2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2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2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2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62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62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628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628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628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628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856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F8ED6B8B-8DD5-431E-831E-2638BB743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7DD5AF3F-9DDA-45FD-A9BB-EEFF90908ACE}" type="slidenum">
              <a:rPr lang="ar-SA" altLang="fa-IR" sz="14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9</a:t>
            </a:fld>
            <a:endParaRPr lang="en-US" altLang="fa-IR" sz="1400">
              <a:latin typeface="Arial" panose="020B0604020202020204" pitchFamily="34" charset="0"/>
            </a:endParaRPr>
          </a:p>
        </p:txBody>
      </p:sp>
      <p:sp>
        <p:nvSpPr>
          <p:cNvPr id="163843" name="Rectangle 3">
            <a:extLst>
              <a:ext uri="{FF2B5EF4-FFF2-40B4-BE49-F238E27FC236}">
                <a16:creationId xmlns:a16="http://schemas.microsoft.com/office/drawing/2014/main" id="{9A701823-6811-4FBB-8F81-57D7C21517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31951" y="1052513"/>
            <a:ext cx="8893175" cy="4464050"/>
          </a:xfrm>
        </p:spPr>
        <p:txBody>
          <a:bodyPr/>
          <a:lstStyle/>
          <a:p>
            <a:pPr algn="justLow" rtl="1" eaLnBrk="1" hangingPunct="1">
              <a:buSzPct val="90000"/>
              <a:buFont typeface="Wingdings" panose="05000000000000000000" pitchFamily="2" charset="2"/>
              <a:buChar char="×"/>
              <a:defRPr/>
            </a:pPr>
            <a:r>
              <a:rPr lang="fa-IR" sz="4400">
                <a:solidFill>
                  <a:srgbClr val="66FF66"/>
                </a:solidFill>
                <a:cs typeface="B Nazanin" pitchFamily="2" charset="-78"/>
              </a:rPr>
              <a:t>ذخیره سازی و اصلاح مجدد :</a:t>
            </a:r>
            <a:r>
              <a:rPr lang="fa-IR" sz="4000">
                <a:solidFill>
                  <a:srgbClr val="00FFFF"/>
                </a:solidFill>
                <a:cs typeface="B Nazanin" pitchFamily="2" charset="-78"/>
              </a:rPr>
              <a:t> ترکیب اطلاعات ذخیره شده پیشین با اطلاعات جدید واصلاح آنها .</a:t>
            </a:r>
          </a:p>
          <a:p>
            <a:pPr algn="justLow" rtl="1" eaLnBrk="1" hangingPunct="1">
              <a:buSzPct val="90000"/>
              <a:buFont typeface="Wingdings" panose="05000000000000000000" pitchFamily="2" charset="2"/>
              <a:buChar char="×"/>
              <a:defRPr/>
            </a:pPr>
            <a:r>
              <a:rPr lang="fa-IR" sz="4400">
                <a:solidFill>
                  <a:srgbClr val="66FF66"/>
                </a:solidFill>
                <a:cs typeface="B Nazanin" pitchFamily="2" charset="-78"/>
              </a:rPr>
              <a:t>انتقال اطلاعات :</a:t>
            </a:r>
            <a:r>
              <a:rPr lang="fa-IR" sz="4000">
                <a:solidFill>
                  <a:srgbClr val="00FFFF"/>
                </a:solidFill>
                <a:cs typeface="B Nazanin" pitchFamily="2" charset="-78"/>
              </a:rPr>
              <a:t> توانایی شاگرد به انتقال اطلاعات به موارد و مسائل جدید .</a:t>
            </a:r>
          </a:p>
          <a:p>
            <a:pPr algn="justLow" rtl="1" eaLnBrk="1" hangingPunct="1">
              <a:buSzPct val="90000"/>
              <a:buFont typeface="Wingdings" panose="05000000000000000000" pitchFamily="2" charset="2"/>
              <a:buChar char="×"/>
              <a:defRPr/>
            </a:pPr>
            <a:r>
              <a:rPr lang="fa-IR" sz="4400">
                <a:solidFill>
                  <a:srgbClr val="66FF66"/>
                </a:solidFill>
                <a:cs typeface="B Nazanin" pitchFamily="2" charset="-78"/>
              </a:rPr>
              <a:t>کنترل و هدایت :</a:t>
            </a:r>
            <a:r>
              <a:rPr lang="fa-IR" sz="4000">
                <a:solidFill>
                  <a:srgbClr val="00FFFF"/>
                </a:solidFill>
                <a:cs typeface="B Nazanin" pitchFamily="2" charset="-78"/>
              </a:rPr>
              <a:t> رهبری و هدایت عملکرد شاگردان.</a:t>
            </a:r>
            <a:endParaRPr lang="en-US" sz="4000">
              <a:solidFill>
                <a:srgbClr val="00FFFF"/>
              </a:solidFill>
              <a:cs typeface="B Nazanin" pitchFamily="2" charset="-78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D80C961-7FA3-489A-AB6C-6874F71FB7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3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63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3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3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163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3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3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63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752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2839</Words>
  <Application>Microsoft Office PowerPoint</Application>
  <PresentationFormat>Widescreen</PresentationFormat>
  <Paragraphs>356</Paragraphs>
  <Slides>51</Slides>
  <Notes>0</Notes>
  <HiddenSlides>0</HiddenSlides>
  <MMClips>20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8" baseType="lpstr">
      <vt:lpstr>Arial</vt:lpstr>
      <vt:lpstr>Calibri</vt:lpstr>
      <vt:lpstr>Calibri Light</vt:lpstr>
      <vt:lpstr>Tahoma</vt:lpstr>
      <vt:lpstr>Wide Latin</vt:lpstr>
      <vt:lpstr>Wingdings</vt:lpstr>
      <vt:lpstr>Office Theme</vt:lpstr>
      <vt:lpstr>به نام خدا   دانشگاه فرهنگیان استان آذربایجانغربی  درس: اصول و روش های تدریس</vt:lpstr>
      <vt:lpstr>فصل چهارم نظریه های تدریس </vt:lpstr>
      <vt:lpstr>تعاریف تدریس :</vt:lpstr>
      <vt:lpstr>توجه به سه نکته در جریان تدریس لازم است</vt:lpstr>
      <vt:lpstr>نظریه های تدریس و تحلیل آن </vt:lpstr>
      <vt:lpstr>PowerPoint Presentation</vt:lpstr>
      <vt:lpstr>کنشهای تدریس</vt:lpstr>
      <vt:lpstr>PowerPoint Presentation</vt:lpstr>
      <vt:lpstr>PowerPoint Presentation</vt:lpstr>
      <vt:lpstr>تفاوت بین تدریس و یادگیری</vt:lpstr>
      <vt:lpstr>PowerPoint Presentation</vt:lpstr>
      <vt:lpstr>برونر نظریه های یادگیری راتوصیفی و نظریه های تدریس را تجویزی می خواند.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در رابطه با شخصیت معلم و تأثیر آن در فرایند تدریس نکات زیر قابل ذکر است :</vt:lpstr>
      <vt:lpstr>تاًثیرشخصیت علمی معلم در فرایند تدریس</vt:lpstr>
      <vt:lpstr>PowerPoint Presentation</vt:lpstr>
      <vt:lpstr>PowerPoint Presentation</vt:lpstr>
      <vt:lpstr>ویژگیهای شاگردان و تأثیر آن در فرایند تدریس</vt:lpstr>
      <vt:lpstr>تأثیر برنامه و ساخت نظام آموزشی در فرایند تدریس</vt:lpstr>
      <vt:lpstr>تأثیر فضا و تجهیزات آموزشی در فرایند تدریس</vt:lpstr>
      <vt:lpstr>فصل پنجم  شناخت و تدوین هدفهای آموزش</vt:lpstr>
      <vt:lpstr>تعریف هدف</vt:lpstr>
      <vt:lpstr>اصول دیوئی در تعیین هدفهای آموزشی </vt:lpstr>
      <vt:lpstr>ضرورت تعیین و تنظیم هدفهای آموزش درفرایند تدریس و یادگیری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طبقه بندی و تحلیل هدفهای صریح آموزشی در حیطه یادگیری </vt:lpstr>
      <vt:lpstr>سطوح یادگیری در حیطه شناختی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سطوح یادگیری در حیطة عاطفی :</vt:lpstr>
      <vt:lpstr>PowerPoint Presentation</vt:lpstr>
      <vt:lpstr>PowerPoint Presentation</vt:lpstr>
      <vt:lpstr>PowerPoint Presentation</vt:lpstr>
      <vt:lpstr>سطوح یادگیری در حیطه روانی ـ حرکتی :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Mohammad Madadlou</dc:creator>
  <cp:lastModifiedBy>Mohammad Madadlou</cp:lastModifiedBy>
  <cp:revision>2</cp:revision>
  <dcterms:created xsi:type="dcterms:W3CDTF">2020-05-26T22:52:04Z</dcterms:created>
  <dcterms:modified xsi:type="dcterms:W3CDTF">2020-05-26T22:57:35Z</dcterms:modified>
</cp:coreProperties>
</file>