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8" r:id="rId2"/>
    <p:sldId id="260" r:id="rId3"/>
    <p:sldId id="261" r:id="rId4"/>
    <p:sldId id="262" r:id="rId5"/>
    <p:sldId id="263" r:id="rId6"/>
    <p:sldId id="264" r:id="rId7"/>
    <p:sldId id="265" r:id="rId8"/>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4A80B7B4-A304-4AD7-8C82-F7DC120E69C3}" type="datetimeFigureOut">
              <a:rPr lang="fa-IR" smtClean="0"/>
              <a:t>1441/09/07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3139107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80B7B4-A304-4AD7-8C82-F7DC120E69C3}" type="datetimeFigureOut">
              <a:rPr lang="fa-IR" smtClean="0"/>
              <a:t>1441/09/07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82290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80B7B4-A304-4AD7-8C82-F7DC120E69C3}" type="datetimeFigureOut">
              <a:rPr lang="fa-IR" smtClean="0"/>
              <a:t>1441/09/07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1349056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4A80B7B4-A304-4AD7-8C82-F7DC120E69C3}" type="datetimeFigureOut">
              <a:rPr lang="fa-IR" smtClean="0"/>
              <a:t>1441/09/07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321905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80B7B4-A304-4AD7-8C82-F7DC120E69C3}" type="datetimeFigureOut">
              <a:rPr lang="fa-IR" smtClean="0"/>
              <a:t>1441/09/07</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205503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4A80B7B4-A304-4AD7-8C82-F7DC120E69C3}" type="datetimeFigureOut">
              <a:rPr lang="fa-IR" smtClean="0"/>
              <a:t>1441/09/07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2084064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4A80B7B4-A304-4AD7-8C82-F7DC120E69C3}" type="datetimeFigureOut">
              <a:rPr lang="fa-IR" smtClean="0"/>
              <a:t>1441/09/07</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357384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4A80B7B4-A304-4AD7-8C82-F7DC120E69C3}" type="datetimeFigureOut">
              <a:rPr lang="fa-IR" smtClean="0"/>
              <a:t>1441/09/07</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42034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0B7B4-A304-4AD7-8C82-F7DC120E69C3}" type="datetimeFigureOut">
              <a:rPr lang="fa-IR" smtClean="0"/>
              <a:t>1441/09/07</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310908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80B7B4-A304-4AD7-8C82-F7DC120E69C3}" type="datetimeFigureOut">
              <a:rPr lang="fa-IR" smtClean="0"/>
              <a:t>1441/09/07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2767061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80B7B4-A304-4AD7-8C82-F7DC120E69C3}" type="datetimeFigureOut">
              <a:rPr lang="fa-IR" smtClean="0"/>
              <a:t>1441/09/07</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B3A4677-271F-4C9F-AC4D-63C9272F6D22}" type="slidenum">
              <a:rPr lang="fa-IR" smtClean="0"/>
              <a:t>‹#›</a:t>
            </a:fld>
            <a:endParaRPr lang="fa-IR"/>
          </a:p>
        </p:txBody>
      </p:sp>
    </p:spTree>
    <p:extLst>
      <p:ext uri="{BB962C8B-B14F-4D97-AF65-F5344CB8AC3E}">
        <p14:creationId xmlns:p14="http://schemas.microsoft.com/office/powerpoint/2010/main" val="4290931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A80B7B4-A304-4AD7-8C82-F7DC120E69C3}" type="datetimeFigureOut">
              <a:rPr lang="fa-IR" smtClean="0"/>
              <a:t>1441/09/07</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B3A4677-271F-4C9F-AC4D-63C9272F6D22}" type="slidenum">
              <a:rPr lang="fa-IR" smtClean="0"/>
              <a:t>‹#›</a:t>
            </a:fld>
            <a:endParaRPr lang="fa-IR"/>
          </a:p>
        </p:txBody>
      </p:sp>
    </p:spTree>
    <p:extLst>
      <p:ext uri="{BB962C8B-B14F-4D97-AF65-F5344CB8AC3E}">
        <p14:creationId xmlns:p14="http://schemas.microsoft.com/office/powerpoint/2010/main" val="2421685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58847"/>
            <a:ext cx="6096000" cy="4862870"/>
          </a:xfrm>
          <a:prstGeom prst="rect">
            <a:avLst/>
          </a:prstGeom>
        </p:spPr>
        <p:txBody>
          <a:bodyPr>
            <a:spAutoFit/>
          </a:bodyPr>
          <a:lstStyle/>
          <a:p>
            <a:pPr algn="ctr"/>
            <a:r>
              <a:rPr lang="en-US" dirty="0" smtClean="0"/>
              <a:t/>
            </a:r>
            <a:br>
              <a:rPr lang="en-US" dirty="0" smtClean="0"/>
            </a:br>
            <a:r>
              <a:rPr lang="en-US" dirty="0" smtClean="0"/>
              <a:t/>
            </a:r>
            <a:br>
              <a:rPr lang="en-US" dirty="0" smtClean="0"/>
            </a:br>
            <a:r>
              <a:rPr lang="fa-IR" b="1" dirty="0" smtClean="0"/>
              <a:t/>
            </a:r>
            <a:br>
              <a:rPr lang="fa-IR" b="1" dirty="0" smtClean="0"/>
            </a:br>
            <a:r>
              <a:rPr lang="fa-IR" b="1" dirty="0" smtClean="0"/>
              <a:t/>
            </a:r>
            <a:br>
              <a:rPr lang="fa-IR" b="1" dirty="0" smtClean="0"/>
            </a:br>
            <a:r>
              <a:rPr lang="fa-IR" b="1" dirty="0" smtClean="0"/>
              <a:t/>
            </a:r>
            <a:br>
              <a:rPr lang="fa-IR" b="1" dirty="0" smtClean="0"/>
            </a:br>
            <a:r>
              <a:rPr lang="fa-IR" sz="4000" b="1" dirty="0" smtClean="0"/>
              <a:t>بسم الله الرحمن الرحیم </a:t>
            </a:r>
            <a:br>
              <a:rPr lang="fa-IR" sz="4000" b="1" dirty="0" smtClean="0"/>
            </a:br>
            <a:r>
              <a:rPr lang="fa-IR" sz="4000" b="1" dirty="0" smtClean="0"/>
              <a:t/>
            </a:r>
            <a:br>
              <a:rPr lang="fa-IR" sz="4000" b="1" dirty="0" smtClean="0"/>
            </a:br>
            <a:r>
              <a:rPr lang="fa-IR" sz="4000" b="1" dirty="0" smtClean="0"/>
              <a:t>نگارش خلاق</a:t>
            </a:r>
            <a:r>
              <a:rPr lang="en-US" sz="4000" dirty="0" smtClean="0"/>
              <a:t/>
            </a:r>
            <a:br>
              <a:rPr lang="en-US" sz="4000" dirty="0" smtClean="0"/>
            </a:br>
            <a:r>
              <a:rPr lang="en-US" sz="4000" dirty="0" smtClean="0"/>
              <a:t/>
            </a:r>
            <a:br>
              <a:rPr lang="en-US" sz="4000" dirty="0" smtClean="0"/>
            </a:br>
            <a:r>
              <a:rPr lang="fa-IR" sz="4000" b="1" dirty="0" smtClean="0"/>
              <a:t>دکتر حاجی قاسملو</a:t>
            </a:r>
          </a:p>
          <a:p>
            <a:pPr algn="ctr"/>
            <a:r>
              <a:rPr lang="fa-IR" sz="2000" b="1" dirty="0" smtClean="0"/>
              <a:t>جلسه اول</a:t>
            </a:r>
            <a:endParaRPr lang="fa-IR" sz="2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7496598"/>
      </p:ext>
    </p:extLst>
  </p:cSld>
  <p:clrMapOvr>
    <a:masterClrMapping/>
  </p:clrMapOvr>
  <mc:AlternateContent xmlns:mc="http://schemas.openxmlformats.org/markup-compatibility/2006" xmlns:p14="http://schemas.microsoft.com/office/powerpoint/2010/main">
    <mc:Choice Requires="p14">
      <p:transition spd="slow" p14:dur="2000" advTm="59001"/>
    </mc:Choice>
    <mc:Fallback xmlns="">
      <p:transition spd="slow" advTm="5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8788"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سه شرط نویسندگی</a:t>
            </a:r>
            <a:endParaRPr lang="fa-IR" dirty="0"/>
          </a:p>
        </p:txBody>
      </p:sp>
      <p:sp>
        <p:nvSpPr>
          <p:cNvPr id="3" name="Content Placeholder 2"/>
          <p:cNvSpPr>
            <a:spLocks noGrp="1"/>
          </p:cNvSpPr>
          <p:nvPr>
            <p:ph idx="1"/>
          </p:nvPr>
        </p:nvSpPr>
        <p:spPr>
          <a:xfrm>
            <a:off x="457200" y="2346325"/>
            <a:ext cx="10515600" cy="4351338"/>
          </a:xfrm>
        </p:spPr>
        <p:txBody>
          <a:bodyPr/>
          <a:lstStyle/>
          <a:p>
            <a:pPr marL="0" indent="0">
              <a:buNone/>
            </a:pPr>
            <a:endParaRPr lang="fa-IR" dirty="0"/>
          </a:p>
        </p:txBody>
      </p:sp>
      <p:sp>
        <p:nvSpPr>
          <p:cNvPr id="4" name="Rectangle 3"/>
          <p:cNvSpPr/>
          <p:nvPr/>
        </p:nvSpPr>
        <p:spPr>
          <a:xfrm>
            <a:off x="3048000" y="2967335"/>
            <a:ext cx="6096000" cy="3046988"/>
          </a:xfrm>
          <a:prstGeom prst="rect">
            <a:avLst/>
          </a:prstGeom>
        </p:spPr>
        <p:txBody>
          <a:bodyPr>
            <a:spAutoFit/>
          </a:bodyPr>
          <a:lstStyle/>
          <a:p>
            <a:r>
              <a:rPr lang="fa-IR" sz="3200" dirty="0" smtClean="0">
                <a:effectLst/>
                <a:latin typeface="Calibri" panose="020F0502020204030204" pitchFamily="34" charset="0"/>
                <a:ea typeface="Calibri" panose="020F0502020204030204" pitchFamily="34" charset="0"/>
                <a:cs typeface="B Lotus" panose="00000400000000000000" pitchFamily="2" charset="-78"/>
              </a:rPr>
              <a:t>نویسندگی صناعت است و مهارت یافتن در این صناعت، همچنان در هر صناعت دیگر، سه شرط دارد: </a:t>
            </a:r>
          </a:p>
          <a:p>
            <a:r>
              <a:rPr lang="fa-IR" sz="3200" dirty="0" smtClean="0">
                <a:latin typeface="Calibri" panose="020F0502020204030204" pitchFamily="34" charset="0"/>
                <a:ea typeface="Calibri" panose="020F0502020204030204" pitchFamily="34" charset="0"/>
                <a:cs typeface="B Lotus" panose="00000400000000000000" pitchFamily="2" charset="-78"/>
              </a:rPr>
              <a:t>1-</a:t>
            </a:r>
            <a:r>
              <a:rPr lang="fa-IR" sz="3200" dirty="0" smtClean="0">
                <a:effectLst/>
                <a:latin typeface="Calibri" panose="020F0502020204030204" pitchFamily="34" charset="0"/>
                <a:ea typeface="Calibri" panose="020F0502020204030204" pitchFamily="34" charset="0"/>
                <a:cs typeface="B Lotus" panose="00000400000000000000" pitchFamily="2" charset="-78"/>
              </a:rPr>
              <a:t>استعداد</a:t>
            </a:r>
            <a:endParaRPr lang="fa-IR" sz="3200" dirty="0">
              <a:latin typeface="Calibri" panose="020F0502020204030204" pitchFamily="34" charset="0"/>
              <a:ea typeface="Calibri" panose="020F0502020204030204" pitchFamily="34" charset="0"/>
              <a:cs typeface="B Lotus" panose="00000400000000000000" pitchFamily="2" charset="-78"/>
            </a:endParaRPr>
          </a:p>
          <a:p>
            <a:r>
              <a:rPr lang="fa-IR" sz="3200" dirty="0" smtClean="0">
                <a:effectLst/>
                <a:latin typeface="Calibri" panose="020F0502020204030204" pitchFamily="34" charset="0"/>
                <a:ea typeface="Calibri" panose="020F0502020204030204" pitchFamily="34" charset="0"/>
                <a:cs typeface="B Lotus" panose="00000400000000000000" pitchFamily="2" charset="-78"/>
              </a:rPr>
              <a:t>2- شناخت مواد و ابزار و قواعد </a:t>
            </a:r>
            <a:r>
              <a:rPr lang="fa-IR" sz="3200" smtClean="0">
                <a:effectLst/>
                <a:latin typeface="Calibri" panose="020F0502020204030204" pitchFamily="34" charset="0"/>
                <a:ea typeface="Calibri" panose="020F0502020204030204" pitchFamily="34" charset="0"/>
                <a:cs typeface="B Lotus" panose="00000400000000000000" pitchFamily="2" charset="-78"/>
              </a:rPr>
              <a:t>کاربرد آن</a:t>
            </a:r>
          </a:p>
          <a:p>
            <a:r>
              <a:rPr lang="fa-IR" sz="3200" smtClean="0">
                <a:latin typeface="Calibri" panose="020F0502020204030204" pitchFamily="34" charset="0"/>
                <a:ea typeface="Calibri" panose="020F0502020204030204" pitchFamily="34" charset="0"/>
                <a:cs typeface="B Lotus" panose="00000400000000000000" pitchFamily="2" charset="-78"/>
              </a:rPr>
              <a:t>3-</a:t>
            </a:r>
            <a:r>
              <a:rPr lang="fa-IR" sz="3200" smtClean="0">
                <a:effectLst/>
                <a:latin typeface="Calibri" panose="020F0502020204030204" pitchFamily="34" charset="0"/>
                <a:ea typeface="Calibri" panose="020F0502020204030204" pitchFamily="34" charset="0"/>
                <a:cs typeface="B Lotus" panose="00000400000000000000" pitchFamily="2" charset="-78"/>
              </a:rPr>
              <a:t> </a:t>
            </a:r>
            <a:r>
              <a:rPr lang="fa-IR" sz="3200" dirty="0" smtClean="0">
                <a:effectLst/>
                <a:latin typeface="Calibri" panose="020F0502020204030204" pitchFamily="34" charset="0"/>
                <a:ea typeface="Calibri" panose="020F0502020204030204" pitchFamily="34" charset="0"/>
                <a:cs typeface="B Lotus" panose="00000400000000000000" pitchFamily="2" charset="-78"/>
              </a:rPr>
              <a:t>کارورزی</a:t>
            </a:r>
            <a:endParaRPr lang="fa-IR" sz="32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87895625"/>
      </p:ext>
    </p:extLst>
  </p:cSld>
  <p:clrMapOvr>
    <a:masterClrMapping/>
  </p:clrMapOvr>
  <mc:AlternateContent xmlns:mc="http://schemas.openxmlformats.org/markup-compatibility/2006" xmlns:p14="http://schemas.microsoft.com/office/powerpoint/2010/main">
    <mc:Choice Requires="p14">
      <p:transition spd="slow" p14:dur="2000" advTm="144054"/>
    </mc:Choice>
    <mc:Fallback xmlns="">
      <p:transition spd="slow" advTm="144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34848"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اول اندیشه وانگهی گفتار </a:t>
            </a:r>
            <a:r>
              <a:rPr lang="en-US" dirty="0" smtClean="0"/>
              <a:t/>
            </a:r>
            <a:br>
              <a:rPr lang="en-US" dirty="0" smtClean="0"/>
            </a:br>
            <a:endParaRPr lang="fa-IR" dirty="0"/>
          </a:p>
        </p:txBody>
      </p:sp>
      <p:sp>
        <p:nvSpPr>
          <p:cNvPr id="3" name="Content Placeholder 2"/>
          <p:cNvSpPr>
            <a:spLocks noGrp="1"/>
          </p:cNvSpPr>
          <p:nvPr>
            <p:ph idx="1"/>
          </p:nvPr>
        </p:nvSpPr>
        <p:spPr/>
        <p:txBody>
          <a:bodyPr/>
          <a:lstStyle/>
          <a:p>
            <a:r>
              <a:rPr lang="fa-IR" dirty="0" smtClean="0"/>
              <a:t>مراد </a:t>
            </a:r>
            <a:r>
              <a:rPr lang="fa-IR" dirty="0"/>
              <a:t>ما در نوشتن پیام رسانی است و این مراد زمانی حاصل می­شود که پیام روشن و مؤثر باشد. لذا، پیش از اینکه قلم به دست گیریم، بهتر است این پرسشها را طرح کنیم و به آنها پاسخ دهیم: </a:t>
            </a:r>
            <a:endParaRPr lang="en-US" dirty="0"/>
          </a:p>
          <a:p>
            <a:r>
              <a:rPr lang="fa-IR" dirty="0"/>
              <a:t>- چه می نویسیم؟</a:t>
            </a:r>
            <a:endParaRPr lang="en-US" dirty="0"/>
          </a:p>
          <a:p>
            <a:r>
              <a:rPr lang="fa-IR" dirty="0"/>
              <a:t>- چرا می نویسیم؟ </a:t>
            </a:r>
            <a:endParaRPr lang="en-US" dirty="0"/>
          </a:p>
          <a:p>
            <a:r>
              <a:rPr lang="fa-IR" dirty="0"/>
              <a:t>- برای که می نویسیم؟</a:t>
            </a:r>
            <a:endParaRPr lang="en-US" dirty="0"/>
          </a:p>
          <a:p>
            <a:r>
              <a:rPr lang="fa-IR" dirty="0"/>
              <a:t>- در چه شرایطی می نویسیم؟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72153685"/>
      </p:ext>
    </p:extLst>
  </p:cSld>
  <p:clrMapOvr>
    <a:masterClrMapping/>
  </p:clrMapOvr>
  <mc:AlternateContent xmlns:mc="http://schemas.openxmlformats.org/markup-compatibility/2006" xmlns:p14="http://schemas.microsoft.com/office/powerpoint/2010/main">
    <mc:Choice Requires="p14">
      <p:transition spd="slow" p14:dur="2000" advTm="61783"/>
    </mc:Choice>
    <mc:Fallback xmlns="">
      <p:transition spd="slow" advTm="6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محدودیت های کار نویسنده:</a:t>
            </a:r>
            <a:endParaRPr lang="fa-IR" dirty="0"/>
          </a:p>
        </p:txBody>
      </p:sp>
      <p:sp>
        <p:nvSpPr>
          <p:cNvPr id="3" name="Content Placeholder 2"/>
          <p:cNvSpPr>
            <a:spLocks noGrp="1"/>
          </p:cNvSpPr>
          <p:nvPr>
            <p:ph idx="1"/>
          </p:nvPr>
        </p:nvSpPr>
        <p:spPr/>
        <p:txBody>
          <a:bodyPr/>
          <a:lstStyle/>
          <a:p>
            <a:r>
              <a:rPr lang="fa-IR" dirty="0"/>
              <a:t>اوضاع و احوالی که نویسنده اثر خود را در آن پدید می­آورد، به حقیقت همان محدودیت­هایی است که وی می پذیرد یا باید بپذیرد. این محدودیت­ها به طور عمده مربوط اند به:</a:t>
            </a:r>
            <a:endParaRPr lang="en-US" dirty="0"/>
          </a:p>
          <a:p>
            <a:r>
              <a:rPr lang="fa-IR" dirty="0"/>
              <a:t>- مهلت انشای اثر </a:t>
            </a:r>
            <a:endParaRPr lang="en-US" dirty="0"/>
          </a:p>
          <a:p>
            <a:r>
              <a:rPr lang="fa-IR" dirty="0"/>
              <a:t>- حجم اثر</a:t>
            </a:r>
            <a:endParaRPr lang="en-US" dirty="0"/>
          </a:p>
          <a:p>
            <a:r>
              <a:rPr lang="fa-IR" dirty="0"/>
              <a:t>- محیط ایجاد اثر</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0005902"/>
      </p:ext>
    </p:extLst>
  </p:cSld>
  <p:clrMapOvr>
    <a:masterClrMapping/>
  </p:clrMapOvr>
  <mc:AlternateContent xmlns:mc="http://schemas.openxmlformats.org/markup-compatibility/2006" xmlns:p14="http://schemas.microsoft.com/office/powerpoint/2010/main">
    <mc:Choice Requires="p14">
      <p:transition spd="slow" p14:dur="2000" advTm="24300"/>
    </mc:Choice>
    <mc:Fallback xmlns="">
      <p:transition spd="slow" advTm="2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dirty="0" smtClean="0"/>
              <a:t>مهلت انشای اثر</a:t>
            </a:r>
            <a:endParaRPr lang="fa-IR" dirty="0"/>
          </a:p>
        </p:txBody>
      </p:sp>
      <p:sp>
        <p:nvSpPr>
          <p:cNvPr id="3" name="Content Placeholder 2"/>
          <p:cNvSpPr>
            <a:spLocks noGrp="1"/>
          </p:cNvSpPr>
          <p:nvPr>
            <p:ph idx="1"/>
          </p:nvPr>
        </p:nvSpPr>
        <p:spPr/>
        <p:txBody>
          <a:bodyPr>
            <a:normAutofit fontScale="92500" lnSpcReduction="10000"/>
          </a:bodyPr>
          <a:lstStyle/>
          <a:p>
            <a:r>
              <a:rPr lang="fa-IR" dirty="0" smtClean="0"/>
              <a:t>برای </a:t>
            </a:r>
            <a:r>
              <a:rPr lang="fa-IR" dirty="0"/>
              <a:t>انشای هر نوشته­ای مهلت مقرر است که تنها تاحدی نوسان پذیر است. في المثل، برای نوشتن سرمقاله روزنامه، که معمولا در آخرین ساعت قبل از انتشار آن به زیر چاپ می­رود، فرصت بس کوتاه است. برای نوشتن تکلیف یا پایان نامه تحصیلی دانشجو نیز مهلتی معین می­شود که دامنه نوسان آن محدود است. در عوض، برای نگارش يك اثر بزرگ تحقیقی یا یک رمان سالها نیز می­توان وقت صرف کرد. فردوسی سی سال از پرتکاپوترین دوران حیات خویش را بر سر شاهنامه گذاشت. می­گویند نیکلسن فقید، مستشرق گرانقدر انگلیسی، برای تصحیح و ترجمه مثنوی و نوشتن شرح آن سی سال کار کرد و می­دانیم که در خلال این سالها، در حاشیه کار اصلی، آثاری در تصوف پرداخت و تصحیح انتقادی چند متن صوفیانه را به انجام رساند. ماسینیون تمام سال­های رونق زندگی خود را صرف تحقیق درباره حلاج کرد و سرانجام نیز بسیاری از مواد و مطالب گرد آورده او، تنها پس از مرگش، در پایان کتاب مصایب حلاج به چاپ رسید. در غرب نوعی نوشته تخیلی هست که آن را «شط داستانی» لقب داده­اند و در حقیقت زنجیره ای از چند رمان به هم پیوسته است. پیداست که برای پدید آوردن چنین اثری به یك عمر تجربه و سالهای سال تلاش خلاق نیاز است.</a:t>
            </a:r>
            <a:endParaRPr lang="en-US" dirty="0"/>
          </a:p>
          <a:p>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93081014"/>
      </p:ext>
    </p:extLst>
  </p:cSld>
  <p:clrMapOvr>
    <a:masterClrMapping/>
  </p:clrMapOvr>
  <mc:AlternateContent xmlns:mc="http://schemas.openxmlformats.org/markup-compatibility/2006" xmlns:p14="http://schemas.microsoft.com/office/powerpoint/2010/main">
    <mc:Choice Requires="p14">
      <p:transition spd="slow" p14:dur="2000" advTm="106204"/>
    </mc:Choice>
    <mc:Fallback xmlns="">
      <p:transition spd="slow" advTm="106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حجم اثر: </a:t>
            </a:r>
            <a:endParaRPr lang="fa-IR" dirty="0"/>
          </a:p>
        </p:txBody>
      </p:sp>
      <p:sp>
        <p:nvSpPr>
          <p:cNvPr id="3" name="Content Placeholder 2"/>
          <p:cNvSpPr>
            <a:spLocks noGrp="1"/>
          </p:cNvSpPr>
          <p:nvPr>
            <p:ph idx="1"/>
          </p:nvPr>
        </p:nvSpPr>
        <p:spPr/>
        <p:txBody>
          <a:bodyPr/>
          <a:lstStyle/>
          <a:p>
            <a:r>
              <a:rPr lang="fa-IR" dirty="0" smtClean="0"/>
              <a:t>نویسنده در اختیار دامنه و گستره نوشته نیز آزادی چندانی ندارد زیرا حجم نوشته بسته به نوع و موضوع آن دارای حد نصابی است، مثلا درازای نمایشنامه باید به اندازه ای باشد که بتوان ظرف چند ساعت آن را به روی صحنه آورد؛ یا رپرتاژ معمولا نباید از يك دو صفحه روزنامه جاگیرتر باشد؛ خبر و اعلامیه مطبوعاتی را باید بسیار فشرده و مختصر تنظیم کرد تا مخابره آن آسان گردد؛ گفتار رادیویی على الرسم بیش از نیم ساعت طول نمی کشد. از آن سو نیز مثنوی اگر هم هفتاد من کاغذ بشود شده است و از این جهت ضرری به جایی نمی¬زند.</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2728300"/>
      </p:ext>
    </p:extLst>
  </p:cSld>
  <p:clrMapOvr>
    <a:masterClrMapping/>
  </p:clrMapOvr>
  <mc:AlternateContent xmlns:mc="http://schemas.openxmlformats.org/markup-compatibility/2006" xmlns:p14="http://schemas.microsoft.com/office/powerpoint/2010/main">
    <mc:Choice Requires="p14">
      <p:transition spd="slow" p14:dur="2000" advTm="40895"/>
    </mc:Choice>
    <mc:Fallback xmlns="">
      <p:transition spd="slow" advTm="4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smtClean="0"/>
              <a:t>محيط ایجاد اثر: </a:t>
            </a:r>
            <a:endParaRPr lang="fa-IR" dirty="0"/>
          </a:p>
        </p:txBody>
      </p:sp>
      <p:sp>
        <p:nvSpPr>
          <p:cNvPr id="3" name="Content Placeholder 2"/>
          <p:cNvSpPr>
            <a:spLocks noGrp="1"/>
          </p:cNvSpPr>
          <p:nvPr>
            <p:ph idx="1"/>
          </p:nvPr>
        </p:nvSpPr>
        <p:spPr/>
        <p:txBody>
          <a:bodyPr/>
          <a:lstStyle/>
          <a:p>
            <a:r>
              <a:rPr lang="fa-IR" dirty="0" smtClean="0"/>
              <a:t>محیط </a:t>
            </a:r>
            <a:r>
              <a:rPr lang="fa-IR" dirty="0"/>
              <a:t>ایجاد اثر نیز نویسنده و سخنران را بس محدود می­سازد. این محدودیت ممکن است از لحاظ دسترسی به منابع مواد باشد یا از جهت شرایط سیاسی یا فضای نشر اثر و جو حاکم بر آن و یا از نظر موقع و مقام خود نویسنده و روابط اجتماعی و فرهنگی او. مثلا هرگاه به سخنرانی تکلیف شود به ارتجال در موضوعی سخن بگوید، ناگزیر تنها از سوابق ذهنی خود، آن هم در حد اقتضای مجلس می تواند بهره بر گیرد؛ یا در نقطه ای که به کتابخانه و مراجع تحقیق دسترسی نیست، بناچار باید به استفاده از یادداشتها و معلومات و احیانا پرس و جو و مطالعه محلى بسنده کرد؛ یا در فضای مختنق سیاسی نمی توان همان شیوه تعبیری را به کار برد که فضای باز سیاسی اجازه می­دهد؛ یا در مجلس انس سخنانی می­توان گفت که در حضور نامحرمان اشاره به آنها نیز مصلحت نیست؛ یا در نامه دوستانه مطالبی می توان آورد که در مکاتبه ای رسمی نا خوشایند و زننده است. به قول مشهور هر سخن جایی و هر نکته مقامی دارد.</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5754109"/>
      </p:ext>
    </p:extLst>
  </p:cSld>
  <p:clrMapOvr>
    <a:masterClrMapping/>
  </p:clrMapOvr>
  <mc:AlternateContent xmlns:mc="http://schemas.openxmlformats.org/markup-compatibility/2006" xmlns:p14="http://schemas.microsoft.com/office/powerpoint/2010/main">
    <mc:Choice Requires="p14">
      <p:transition spd="slow" p14:dur="2000" advTm="64597"/>
    </mc:Choice>
    <mc:Fallback xmlns="">
      <p:transition spd="slow" advTm="64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689</Words>
  <Application>Microsoft Office PowerPoint</Application>
  <PresentationFormat>Widescreen</PresentationFormat>
  <Paragraphs>24</Paragraphs>
  <Slides>7</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B Lotus</vt:lpstr>
      <vt:lpstr>Calibri</vt:lpstr>
      <vt:lpstr>Calibri Light</vt:lpstr>
      <vt:lpstr>Times New Roman</vt:lpstr>
      <vt:lpstr>Office Theme</vt:lpstr>
      <vt:lpstr>PowerPoint Presentation</vt:lpstr>
      <vt:lpstr>سه شرط نویسندگی</vt:lpstr>
      <vt:lpstr>اول اندیشه وانگهی گفتار  </vt:lpstr>
      <vt:lpstr>محدودیت های کار نویسنده:</vt:lpstr>
      <vt:lpstr>مهلت انشای اثر</vt:lpstr>
      <vt:lpstr>حجم اثر: </vt:lpstr>
      <vt:lpstr>محيط ایجاد اثر: </vt:lpstr>
    </vt:vector>
  </TitlesOfParts>
  <Company>Moorche 30 DVDs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MRT www.Win2Farsi.com</dc:creator>
  <cp:lastModifiedBy>MRT www.Win2Farsi.com</cp:lastModifiedBy>
  <cp:revision>5</cp:revision>
  <dcterms:created xsi:type="dcterms:W3CDTF">2020-04-29T11:37:14Z</dcterms:created>
  <dcterms:modified xsi:type="dcterms:W3CDTF">2020-04-29T17:42:07Z</dcterms:modified>
</cp:coreProperties>
</file>