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7"/>
  </p:notesMasterIdLst>
  <p:sldIdLst>
    <p:sldId id="427" r:id="rId2"/>
    <p:sldId id="280" r:id="rId3"/>
    <p:sldId id="281" r:id="rId4"/>
    <p:sldId id="282" r:id="rId5"/>
    <p:sldId id="42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656"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10EF80-0401-402E-8559-C2844AFE1BB5}" type="datetimeFigureOut">
              <a:rPr lang="en-US" smtClean="0"/>
              <a:t>5/4/2020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AC39B0-2ABC-4DB2-885D-D12EE1A579E3}" type="slidenum">
              <a:rPr lang="en-US" smtClean="0"/>
              <a:t>‹#›</a:t>
            </a:fld>
            <a:endParaRPr lang="en-US" dirty="0"/>
          </a:p>
        </p:txBody>
      </p:sp>
    </p:spTree>
    <p:extLst>
      <p:ext uri="{BB962C8B-B14F-4D97-AF65-F5344CB8AC3E}">
        <p14:creationId xmlns:p14="http://schemas.microsoft.com/office/powerpoint/2010/main" val="2143036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5f391192_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5/4/2020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5/4/2020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5/4/2020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5/4/2020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0000000-1234-1234-1234-123412341234}" type="slidenum">
              <a:rPr lang="en" smtClean="0"/>
              <a:pPr/>
              <a:t>‹#›</a:t>
            </a:fld>
            <a:endParaRPr lang="en"/>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5/4/2020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5/4/2020</a:t>
            </a:fld>
            <a:endParaRPr lang="en-US" dirty="0"/>
          </a:p>
        </p:txBody>
      </p:sp>
      <p:sp>
        <p:nvSpPr>
          <p:cNvPr id="9" name="Slide Number Placeholder 8"/>
          <p:cNvSpPr>
            <a:spLocks noGrp="1"/>
          </p:cNvSpPr>
          <p:nvPr>
            <p:ph type="sldNum" sz="quarter" idx="11"/>
          </p:nvPr>
        </p:nvSpPr>
        <p:spPr/>
        <p:txBody>
          <a:body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7"/>
          <p:cNvSpPr/>
          <p:nvPr userDrawn="1"/>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buClr>
                <a:srgbClr val="000000"/>
              </a:buClr>
              <a:buFont typeface="Arial"/>
              <a:buNone/>
            </a:pPr>
            <a:fld id="{00000000-1234-1234-1234-123412341234}" type="slidenum">
              <a:rPr lang="en" kern="0" smtClean="0"/>
              <a:pPr>
                <a:buClr>
                  <a:srgbClr val="000000"/>
                </a:buClr>
                <a:buFont typeface="Arial"/>
                <a:buNone/>
              </a:pPr>
              <a:t>‹#›</a:t>
            </a:fld>
            <a:endParaRPr lang="en" kern="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5/4/2020</a:t>
            </a:fld>
            <a:endParaRPr lang="en-US" dirty="0"/>
          </a:p>
        </p:txBody>
      </p:sp>
      <p:sp>
        <p:nvSpPr>
          <p:cNvPr id="10" name="TextBox 9"/>
          <p:cNvSpPr txBox="1"/>
          <p:nvPr userDrawn="1"/>
        </p:nvSpPr>
        <p:spPr>
          <a:xfrm rot="19456705">
            <a:off x="-862370" y="2752900"/>
            <a:ext cx="10467485" cy="1107996"/>
          </a:xfrm>
          <a:prstGeom prst="rect">
            <a:avLst/>
          </a:prstGeom>
          <a:noFill/>
        </p:spPr>
        <p:txBody>
          <a:bodyPr wrap="square" rtlCol="0">
            <a:spAutoFit/>
          </a:bodyPr>
          <a:lstStyle/>
          <a:p>
            <a:pPr algn="ctr"/>
            <a:r>
              <a:rPr lang="fa-IR" sz="6600" baseline="0" dirty="0" smtClean="0">
                <a:solidFill>
                  <a:schemeClr val="bg2">
                    <a:lumMod val="60000"/>
                    <a:lumOff val="40000"/>
                  </a:schemeClr>
                </a:solidFill>
              </a:rPr>
              <a:t>محمد صلاحی</a:t>
            </a:r>
            <a:endParaRPr lang="en-US" sz="6600" dirty="0">
              <a:solidFill>
                <a:schemeClr val="bg2">
                  <a:lumMod val="60000"/>
                  <a:lumOff val="40000"/>
                </a:schemeClr>
              </a:solidFill>
            </a:endParaRPr>
          </a:p>
        </p:txBody>
      </p:sp>
      <p:sp>
        <p:nvSpPr>
          <p:cNvPr id="11" name="TextBox 10"/>
          <p:cNvSpPr txBox="1"/>
          <p:nvPr userDrawn="1"/>
        </p:nvSpPr>
        <p:spPr>
          <a:xfrm>
            <a:off x="-16931" y="6102783"/>
            <a:ext cx="9144000" cy="369332"/>
          </a:xfrm>
          <a:prstGeom prst="rect">
            <a:avLst/>
          </a:prstGeom>
          <a:noFill/>
        </p:spPr>
        <p:txBody>
          <a:bodyPr wrap="square" rtlCol="0">
            <a:spAutoFit/>
          </a:bodyPr>
          <a:lstStyle/>
          <a:p>
            <a:pPr algn="ctr"/>
            <a:r>
              <a:rPr lang="fa-IR" dirty="0" smtClean="0"/>
              <a:t>محمد صلاحی</a:t>
            </a:r>
            <a:endParaRPr lang="fa-IR" kern="0" dirty="0">
              <a:ea typeface="Sniglet"/>
              <a:cs typeface="2  Baran" pitchFamily="2" charset="-78"/>
              <a:sym typeface="Sniglet"/>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p:fade thruBlk="1"/>
  </p:transition>
  <p:timing>
    <p:tnLst>
      <p:par>
        <p:cTn id="1" dur="indefinite" restart="never" nodeType="tmRoot"/>
      </p:par>
    </p:tnLst>
  </p:timing>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1</a:t>
            </a:fld>
            <a:endParaRPr dirty="0"/>
          </a:p>
        </p:txBody>
      </p:sp>
      <p:sp>
        <p:nvSpPr>
          <p:cNvPr id="4" name="TextBox 3"/>
          <p:cNvSpPr txBox="1"/>
          <p:nvPr/>
        </p:nvSpPr>
        <p:spPr>
          <a:xfrm>
            <a:off x="304800" y="1447800"/>
            <a:ext cx="8458200" cy="3416320"/>
          </a:xfrm>
          <a:prstGeom prst="rect">
            <a:avLst/>
          </a:prstGeom>
          <a:noFill/>
        </p:spPr>
        <p:txBody>
          <a:bodyPr wrap="square" rtlCol="0">
            <a:spAutoFit/>
          </a:bodyPr>
          <a:lstStyle/>
          <a:p>
            <a:pPr algn="ctr" rtl="1"/>
            <a:r>
              <a:rPr lang="fa-IR" sz="7200" dirty="0" smtClean="0">
                <a:cs typeface="B Titr" pitchFamily="2" charset="-78"/>
              </a:rPr>
              <a:t>جلسه دوم</a:t>
            </a:r>
            <a:endParaRPr lang="en-US" sz="7200" dirty="0" smtClean="0">
              <a:cs typeface="B Titr" pitchFamily="2" charset="-78"/>
            </a:endParaRPr>
          </a:p>
          <a:p>
            <a:pPr algn="ctr" rtl="1"/>
            <a:r>
              <a:rPr lang="fa-IR" sz="7200" dirty="0" smtClean="0">
                <a:cs typeface="B Titr" pitchFamily="2" charset="-78"/>
              </a:rPr>
              <a:t>رویکرد تدریس در ریاضی دوره ی ابتدائی</a:t>
            </a:r>
          </a:p>
        </p:txBody>
      </p:sp>
    </p:spTree>
    <p:extLst>
      <p:ext uri="{BB962C8B-B14F-4D97-AF65-F5344CB8AC3E}">
        <p14:creationId xmlns:p14="http://schemas.microsoft.com/office/powerpoint/2010/main" val="4593279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2</a:t>
            </a:fld>
            <a:endParaRPr dirty="0"/>
          </a:p>
        </p:txBody>
      </p:sp>
      <p:sp>
        <p:nvSpPr>
          <p:cNvPr id="4" name="TextBox 3"/>
          <p:cNvSpPr txBox="1"/>
          <p:nvPr/>
        </p:nvSpPr>
        <p:spPr>
          <a:xfrm>
            <a:off x="0" y="1524000"/>
            <a:ext cx="8458200" cy="3046988"/>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یک دانش ریاضی مناسب و یک آموزش مناسب از ریاضی، پایه اصلی کارآمدی نیروهای انسانی است.</a:t>
            </a:r>
          </a:p>
          <a:p>
            <a:pPr marL="342900" indent="-342900" algn="r" rtl="1">
              <a:buFont typeface="Arial" pitchFamily="34" charset="0"/>
              <a:buChar char="•"/>
            </a:pPr>
            <a:r>
              <a:rPr lang="fa-IR" sz="2400" dirty="0" smtClean="0">
                <a:cs typeface="2  Baran" pitchFamily="2" charset="-78"/>
              </a:rPr>
              <a:t>در این رویکرد آن نوع بینش و دیدگاه که دانش آموزان همگی توانایی کسب و کشف معارف بشری را به طور فطری دارا هستند مد نظر است. لذا رویکرد برنامه بر این اصل قرار دارد که رسالت آموزش و پرورش از قوه به فعل در آوردن و شکوفا کردن این استعدادهای الهی از طریق ایجاد فرصت های مناسب جهت یاددهی یادگیری است.</a:t>
            </a:r>
          </a:p>
          <a:p>
            <a:pPr marL="342900" indent="-342900" algn="r" rtl="1">
              <a:buFont typeface="Arial" pitchFamily="34" charset="0"/>
              <a:buChar char="•"/>
            </a:pPr>
            <a:r>
              <a:rPr lang="fa-IR" sz="2400" dirty="0" smtClean="0">
                <a:cs typeface="2  Baran" pitchFamily="2" charset="-78"/>
              </a:rPr>
              <a:t>رویکرد اصلی حاکم بر این برنامه یک رویکرد فرهنگی تربیتی با تاکید بر حل مسئله از طریق محور قرار دادن یادگیرنده در بازسازی مستمر تجربه از راه مهارت های اکتشاف می باشد.</a:t>
            </a:r>
          </a:p>
        </p:txBody>
      </p:sp>
      <p:sp>
        <p:nvSpPr>
          <p:cNvPr id="2" name="Rectangle 1"/>
          <p:cNvSpPr/>
          <p:nvPr/>
        </p:nvSpPr>
        <p:spPr>
          <a:xfrm>
            <a:off x="0" y="457200"/>
            <a:ext cx="8458200" cy="646331"/>
          </a:xfrm>
          <a:prstGeom prst="rect">
            <a:avLst/>
          </a:prstGeom>
        </p:spPr>
        <p:txBody>
          <a:bodyPr wrap="square">
            <a:spAutoFit/>
          </a:bodyPr>
          <a:lstStyle/>
          <a:p>
            <a:pPr algn="ctr" rtl="1"/>
            <a:r>
              <a:rPr lang="fa-IR" sz="3600" dirty="0" smtClean="0">
                <a:cs typeface="B Titr" pitchFamily="2" charset="-78"/>
              </a:rPr>
              <a:t>رویکرد تدریس در ریاضی دوره ابتدائی</a:t>
            </a:r>
          </a:p>
        </p:txBody>
      </p:sp>
    </p:spTree>
    <p:extLst>
      <p:ext uri="{BB962C8B-B14F-4D97-AF65-F5344CB8AC3E}">
        <p14:creationId xmlns:p14="http://schemas.microsoft.com/office/powerpoint/2010/main" val="1069759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3</a:t>
            </a:fld>
            <a:endParaRPr dirty="0"/>
          </a:p>
        </p:txBody>
      </p:sp>
      <p:sp>
        <p:nvSpPr>
          <p:cNvPr id="4" name="TextBox 3"/>
          <p:cNvSpPr txBox="1"/>
          <p:nvPr/>
        </p:nvSpPr>
        <p:spPr>
          <a:xfrm>
            <a:off x="0" y="1524000"/>
            <a:ext cx="8458200" cy="3416320"/>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اگر یادگیری در دوره ابتدائی، تغییر رفتار از راه تجربه معنا می شود، منظور این است که در سایه تجربه و فعال شدن دانش آموز، تغییرات اساسی در عادت ها، گرایش ها و تمایلات فرد حاصل می شود.</a:t>
            </a:r>
          </a:p>
          <a:p>
            <a:pPr marL="342900" indent="-342900" algn="r" rtl="1">
              <a:buFont typeface="Arial" pitchFamily="34" charset="0"/>
              <a:buChar char="•"/>
            </a:pPr>
            <a:r>
              <a:rPr lang="fa-IR" sz="2400" dirty="0" smtClean="0">
                <a:cs typeface="2  Baran" pitchFamily="2" charset="-78"/>
              </a:rPr>
              <a:t>هنگامی که موضوع درسی به صورت مسئله طرح شود و دانش آموز مانند یک پژوهشگر برخورد کند، تخمین ها و حدسیه های خود را مورد بررسی قرار دهد.</a:t>
            </a:r>
          </a:p>
          <a:p>
            <a:pPr marL="342900" indent="-342900" algn="r" rtl="1">
              <a:buFont typeface="Arial" pitchFamily="34" charset="0"/>
              <a:buChar char="•"/>
            </a:pPr>
            <a:r>
              <a:rPr lang="fa-IR" sz="2400" dirty="0" smtClean="0">
                <a:cs typeface="2  Baran" pitchFamily="2" charset="-78"/>
              </a:rPr>
              <a:t>ضمن مرتب کردن و سازماندهی یافته ها به برقراری ارتباط بین مفاهیم و موضوعات بپردازد،</a:t>
            </a:r>
          </a:p>
          <a:p>
            <a:pPr marL="342900" indent="-342900" algn="r" rtl="1">
              <a:buFont typeface="Arial" pitchFamily="34" charset="0"/>
              <a:buChar char="•"/>
            </a:pPr>
            <a:r>
              <a:rPr lang="fa-IR" sz="2400" dirty="0" smtClean="0">
                <a:cs typeface="2  Baran" pitchFamily="2" charset="-78"/>
              </a:rPr>
              <a:t>به تدریج در او عادت های علمی به وجود می آید و در این فرآیند آموزشی روش کار و همیاری با دیگران و چگونگی حل مسائل روزمره ی زندگی از طریق یادگیری های مدرسه را فرامی گیرد.</a:t>
            </a:r>
          </a:p>
        </p:txBody>
      </p:sp>
    </p:spTree>
    <p:extLst>
      <p:ext uri="{BB962C8B-B14F-4D97-AF65-F5344CB8AC3E}">
        <p14:creationId xmlns:p14="http://schemas.microsoft.com/office/powerpoint/2010/main" val="20287094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4</a:t>
            </a:fld>
            <a:endParaRPr dirty="0"/>
          </a:p>
        </p:txBody>
      </p:sp>
      <p:sp>
        <p:nvSpPr>
          <p:cNvPr id="4" name="TextBox 3"/>
          <p:cNvSpPr txBox="1"/>
          <p:nvPr/>
        </p:nvSpPr>
        <p:spPr>
          <a:xfrm>
            <a:off x="0" y="1143000"/>
            <a:ext cx="8458200" cy="4524315"/>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2  Baran" pitchFamily="2" charset="-78"/>
              </a:rPr>
              <a:t>اگر دانش آموزان برای حل مسائل ریاضی بر این باور باشند که فقط باید به دنبال یک پاسخ صحیح رفت، بیش از آنکه به راه حل ها، درک مفهوم مسئله و چگونگی آن بیندیشند و صرف نظر از اینکه مسئله را تا چه حد فهمیده یا راه حل های مختلف آن را آزموده باشند، به فکر یافتن پاسخ صحیح خواهند بود.</a:t>
            </a:r>
          </a:p>
          <a:p>
            <a:pPr marL="342900" indent="-342900" algn="r" rtl="1">
              <a:buFont typeface="Arial" pitchFamily="34" charset="0"/>
              <a:buChar char="•"/>
            </a:pPr>
            <a:r>
              <a:rPr lang="fa-IR" sz="2400" dirty="0" smtClean="0">
                <a:cs typeface="2  Baran" pitchFamily="2" charset="-78"/>
              </a:rPr>
              <a:t>هدف از آموزش ریاضی تنها پرورش نخبه ها و علاقه مندان به ریاضی یا افراد خاصی که می خواهند رشته ی ریاضی را در سطح دانشگاهی ادامه دهند نیست، بلکه در این برنامه، هدف از آموزش ریاضی، بهتر زندگی کردن دانش آموزان می باشد.</a:t>
            </a:r>
          </a:p>
          <a:p>
            <a:pPr marL="342900" indent="-342900" algn="r" rtl="1">
              <a:buFont typeface="Arial" pitchFamily="34" charset="0"/>
              <a:buChar char="•"/>
            </a:pPr>
            <a:r>
              <a:rPr lang="fa-IR" sz="2400" dirty="0" smtClean="0">
                <a:cs typeface="2  Baran" pitchFamily="2" charset="-78"/>
              </a:rPr>
              <a:t>بنابراین برقراری ارتباط بین ریاضی و زندگی روزمره، کسب مهارت های مفهوم سازی ریاضی و حل مسئله، رشد مهارت های تفکر برقراری ارتباط بین نمایش های مختلف ریاضی و تعبیر و تفسیر آنها، برقراری ارتباط بین ریاضی و سایر علوم و در حالت کلی، بکارگیری مفاهیم ریاضی در محیط پیرامونی و تفسیر و تحلیل آنها  از جمله هدف های اصلی این برنامه درسی است.</a:t>
            </a:r>
          </a:p>
        </p:txBody>
      </p:sp>
    </p:spTree>
    <p:extLst>
      <p:ext uri="{BB962C8B-B14F-4D97-AF65-F5344CB8AC3E}">
        <p14:creationId xmlns:p14="http://schemas.microsoft.com/office/powerpoint/2010/main" val="5321550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6" name="Google Shape;76;p13"/>
          <p:cNvSpPr txBox="1">
            <a:spLocks noGrp="1"/>
          </p:cNvSpPr>
          <p:nvPr>
            <p:ph type="sldNum" sz="quarter" idx="12"/>
          </p:nvPr>
        </p:nvSpPr>
        <p:spPr>
          <a:prstGeom prst="rect">
            <a:avLst/>
          </a:prstGeom>
        </p:spPr>
        <p:txBody>
          <a:bodyPr spcFirstLastPara="1" wrap="square" lIns="91425" tIns="91425" rIns="91425" bIns="91425" anchor="t" anchorCtr="0">
            <a:noAutofit/>
          </a:bodyPr>
          <a:lstStyle/>
          <a:p>
            <a:fld id="{00000000-1234-1234-1234-123412341234}" type="slidenum">
              <a:rPr lang="en"/>
              <a:pPr/>
              <a:t>5</a:t>
            </a:fld>
            <a:endParaRPr dirty="0"/>
          </a:p>
        </p:txBody>
      </p:sp>
      <p:sp>
        <p:nvSpPr>
          <p:cNvPr id="4" name="TextBox 3"/>
          <p:cNvSpPr txBox="1"/>
          <p:nvPr/>
        </p:nvSpPr>
        <p:spPr>
          <a:xfrm>
            <a:off x="0" y="1143000"/>
            <a:ext cx="8458200" cy="4524315"/>
          </a:xfrm>
          <a:prstGeom prst="rect">
            <a:avLst/>
          </a:prstGeom>
          <a:noFill/>
        </p:spPr>
        <p:txBody>
          <a:bodyPr wrap="square" rtlCol="0">
            <a:spAutoFit/>
          </a:bodyPr>
          <a:lstStyle/>
          <a:p>
            <a:pPr marL="342900" indent="-342900" algn="r" rtl="1">
              <a:buFont typeface="Arial" pitchFamily="34" charset="0"/>
              <a:buChar char="•"/>
            </a:pPr>
            <a:r>
              <a:rPr lang="fa-IR" sz="2400" dirty="0" smtClean="0">
                <a:cs typeface="Mj_Faraz" pitchFamily="2" charset="-78"/>
              </a:rPr>
              <a:t>ارنست شاختل، روان شناس آلمانی (1903-1975) که یکی از غول های برجسته</a:t>
            </a:r>
            <a:r>
              <a:rPr lang="en-US" sz="2400" dirty="0" smtClean="0">
                <a:cs typeface="Mj_Faraz" pitchFamily="2" charset="-78"/>
              </a:rPr>
              <a:t> </a:t>
            </a:r>
            <a:r>
              <a:rPr lang="fa-IR" sz="2400" dirty="0" smtClean="0">
                <a:cs typeface="Mj_Faraz" pitchFamily="2" charset="-78"/>
              </a:rPr>
              <a:t>در زمینه مطالعات رشدکودک به ویژه در دوره ی نوزادی و خردسالی هست، بر این باور هست که بزرگسالان می خواهند خیلی زود کودکان را اجتماعی یا در چارچوب قواعد و قراردادها جای دهند. کودکان خردسال به طور ذاتی گرایش دارند که هرچیزی را کشف کنند نه این که آن را در چارچوب تعریف های بزرگسالانه پذیرا شوند. </a:t>
            </a:r>
          </a:p>
          <a:p>
            <a:pPr marL="342900" indent="-342900" algn="r" rtl="1">
              <a:buFont typeface="Arial" pitchFamily="34" charset="0"/>
              <a:buChar char="•"/>
            </a:pPr>
            <a:r>
              <a:rPr lang="fa-IR" sz="2400" dirty="0" smtClean="0">
                <a:cs typeface="Mj_Faraz" pitchFamily="2" charset="-78"/>
              </a:rPr>
              <a:t>اما آنها هرچه به بزرگسالی نزدیک تر، متاثر از آموزش های قراردادی بزرگسالانه مجبور به ترک دنیای کشف و وارد شدن به دنیای قراردادها میشوند. در حقیقت باید گفت که می توان دانش ریاضی یا شمارورزی را برای کودکان گیرا کرد به شرطی که ما آنها را تا آنجا که ممکن است از دنیای کشف جدا نکنیم. کودکان به گونه ی ذاتی یا سرشتی کنجکاو هستند. یکی از اصول بنیادین دانش ریاضی پرسانه گشایی ((حل مساله)) است.</a:t>
            </a:r>
          </a:p>
          <a:p>
            <a:pPr marL="342900" indent="-342900" algn="r" rtl="1">
              <a:buFont typeface="Arial" pitchFamily="34" charset="0"/>
              <a:buChar char="•"/>
            </a:pPr>
            <a:r>
              <a:rPr lang="fa-IR" sz="2400" dirty="0" smtClean="0">
                <a:cs typeface="Mj_Faraz" pitchFamily="2" charset="-78"/>
              </a:rPr>
              <a:t>اگر ما این بنیاد یا اصل را با دنیای کودکان پیوند دهیم، هم به آنها ریاضی آموخته ایم و هم نیاز آنهارا به کشف راز های هستی پاسخ داده ایم.</a:t>
            </a:r>
          </a:p>
        </p:txBody>
      </p:sp>
    </p:spTree>
    <p:extLst>
      <p:ext uri="{BB962C8B-B14F-4D97-AF65-F5344CB8AC3E}">
        <p14:creationId xmlns:p14="http://schemas.microsoft.com/office/powerpoint/2010/main" val="22734335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2150</TotalTime>
  <Words>636</Words>
  <Application>Microsoft Office PowerPoint</Application>
  <PresentationFormat>On-screen Show (4:3)</PresentationFormat>
  <Paragraphs>21</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Adjacency</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کارگاه آموزش مفاهیم ریاضی ابتدایی</dc:title>
  <dc:creator>a</dc:creator>
  <cp:lastModifiedBy>a</cp:lastModifiedBy>
  <cp:revision>141</cp:revision>
  <dcterms:created xsi:type="dcterms:W3CDTF">2020-04-06T08:37:43Z</dcterms:created>
  <dcterms:modified xsi:type="dcterms:W3CDTF">2020-05-04T13:36:30Z</dcterms:modified>
</cp:coreProperties>
</file>