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notesMasterIdLst>
    <p:notesMasterId r:id="rId46"/>
  </p:notes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6" r:id="rId19"/>
    <p:sldId id="275"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579" autoAdjust="0"/>
  </p:normalViewPr>
  <p:slideViewPr>
    <p:cSldViewPr>
      <p:cViewPr varScale="1">
        <p:scale>
          <a:sx n="66" d="100"/>
          <a:sy n="66" d="100"/>
        </p:scale>
        <p:origin x="-150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66CC79E-0EC1-49E5-8568-A3DBE5D1E668}" type="datetimeFigureOut">
              <a:rPr lang="fa-IR" smtClean="0"/>
              <a:pPr/>
              <a:t>08/23/1441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B059369-E3F8-4A42-917A-DAAF6CBFC8BF}"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4B059369-E3F8-4A42-917A-DAAF6CBFC8BF}" type="slidenum">
              <a:rPr lang="fa-IR" smtClean="0"/>
              <a:pPr/>
              <a:t>5</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17" name="Footer Placeholder 16"/>
          <p:cNvSpPr>
            <a:spLocks noGrp="1"/>
          </p:cNvSpPr>
          <p:nvPr>
            <p:ph type="ftr" sz="quarter" idx="11"/>
          </p:nvPr>
        </p:nvSpPr>
        <p:spPr/>
        <p:txBody>
          <a:bodyPr/>
          <a:lstStyle/>
          <a:p>
            <a:endParaRPr lang="fa-I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4B64297-22BC-4B3B-B302-0E03803F7FBB}" type="slidenum">
              <a:rPr lang="fa-IR" smtClean="0"/>
              <a:pPr/>
              <a:t>‹#›</a:t>
            </a:fld>
            <a:endParaRPr lang="fa-I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4B64297-22BC-4B3B-B302-0E03803F7FBB}"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4B64297-22BC-4B3B-B302-0E03803F7FBB}"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4B64297-22BC-4B3B-B302-0E03803F7FBB}" type="slidenum">
              <a:rPr lang="fa-IR" smtClean="0"/>
              <a:pPr/>
              <a:t>‹#›</a:t>
            </a:fld>
            <a:endParaRPr lang="fa-I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5" name="Footer Placeholder 4"/>
          <p:cNvSpPr>
            <a:spLocks noGrp="1"/>
          </p:cNvSpPr>
          <p:nvPr>
            <p:ph type="ftr" sz="quarter" idx="11"/>
          </p:nvPr>
        </p:nvSpPr>
        <p:spPr>
          <a:xfrm>
            <a:off x="800100" y="6172200"/>
            <a:ext cx="4000500" cy="457200"/>
          </a:xfrm>
        </p:spPr>
        <p:txBody>
          <a:bodyPr/>
          <a:lstStyle/>
          <a:p>
            <a:endParaRPr lang="fa-I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4B64297-22BC-4B3B-B302-0E03803F7FBB}"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4B64297-22BC-4B3B-B302-0E03803F7FBB}" type="slidenum">
              <a:rPr lang="fa-IR" smtClean="0"/>
              <a:pPr/>
              <a:t>‹#›</a:t>
            </a:fld>
            <a:endParaRPr lang="fa-I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4B64297-22BC-4B3B-B302-0E03803F7FBB}" type="slidenum">
              <a:rPr lang="fa-IR" smtClean="0"/>
              <a:pPr/>
              <a:t>‹#›</a:t>
            </a:fld>
            <a:endParaRPr lang="fa-I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4B64297-22BC-4B3B-B302-0E03803F7FBB}"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4B64297-22BC-4B3B-B302-0E03803F7FBB}"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4B64297-22BC-4B3B-B302-0E03803F7FBB}" type="slidenum">
              <a:rPr lang="fa-IR" smtClean="0"/>
              <a:pPr/>
              <a:t>‹#›</a:t>
            </a:fld>
            <a:endParaRPr lang="fa-I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2077459-A2F6-42DC-8DD3-2F9F485278A4}" type="datetimeFigureOut">
              <a:rPr lang="fa-IR" smtClean="0"/>
              <a:pPr/>
              <a:t>08/23/1441</a:t>
            </a:fld>
            <a:endParaRPr lang="fa-IR"/>
          </a:p>
        </p:txBody>
      </p:sp>
      <p:sp>
        <p:nvSpPr>
          <p:cNvPr id="6" name="Footer Placeholder 5"/>
          <p:cNvSpPr>
            <a:spLocks noGrp="1"/>
          </p:cNvSpPr>
          <p:nvPr>
            <p:ph type="ftr" sz="quarter" idx="11"/>
          </p:nvPr>
        </p:nvSpPr>
        <p:spPr>
          <a:xfrm>
            <a:off x="914400" y="6172200"/>
            <a:ext cx="3886200" cy="457200"/>
          </a:xfrm>
        </p:spPr>
        <p:txBody>
          <a:bodyPr/>
          <a:lstStyle/>
          <a:p>
            <a:endParaRPr lang="fa-IR"/>
          </a:p>
        </p:txBody>
      </p:sp>
      <p:sp>
        <p:nvSpPr>
          <p:cNvPr id="7" name="Slide Number Placeholder 6"/>
          <p:cNvSpPr>
            <a:spLocks noGrp="1"/>
          </p:cNvSpPr>
          <p:nvPr>
            <p:ph type="sldNum" sz="quarter" idx="12"/>
          </p:nvPr>
        </p:nvSpPr>
        <p:spPr>
          <a:xfrm>
            <a:off x="146304" y="6208776"/>
            <a:ext cx="457200" cy="457200"/>
          </a:xfrm>
        </p:spPr>
        <p:txBody>
          <a:bodyPr/>
          <a:lstStyle/>
          <a:p>
            <a:fld id="{E4B64297-22BC-4B3B-B302-0E03803F7FBB}" type="slidenum">
              <a:rPr lang="fa-IR" smtClean="0"/>
              <a:pPr/>
              <a:t>‹#›</a:t>
            </a:fld>
            <a:endParaRPr lang="fa-I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2077459-A2F6-42DC-8DD3-2F9F485278A4}" type="datetimeFigureOut">
              <a:rPr lang="fa-IR" smtClean="0"/>
              <a:pPr/>
              <a:t>08/23/1441</a:t>
            </a:fld>
            <a:endParaRPr lang="fa-I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a-I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4B64297-22BC-4B3B-B302-0E03803F7FBB}"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s://dr-sanaie.com/%d8%aa%d8%b1%d8%b3-%da%a9%d9%88%d8%af%da%a9-%d8%a7%d8%b2-%d8%aa%d8%a7%d8%b1%db%8c%da%a9%db%8c/"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fa-IR" dirty="0" smtClean="0"/>
              <a:t>عوامل تحول روانی در نظام پیاژه چهار عامل ، محیط اجتماعی ، تمرین،  تجربه و تعادل جویی هستند . عاملی که موجب هماهنگی بقیه عوامل می‌شود تعادل‌جویی است که به شکل تکوینی در همه انسانها وجود دارد. فرآیند میل به رفع نیاز که فرآیندی زیستی- روانی است را "تعادل" گویند.</a:t>
            </a:r>
            <a:endParaRPr lang="fa-IR" dirty="0"/>
          </a:p>
        </p:txBody>
      </p:sp>
      <p:sp>
        <p:nvSpPr>
          <p:cNvPr id="3" name="Title 2"/>
          <p:cNvSpPr>
            <a:spLocks noGrp="1"/>
          </p:cNvSpPr>
          <p:nvPr>
            <p:ph type="ctrTitle"/>
          </p:nvPr>
        </p:nvSpPr>
        <p:spPr/>
        <p:txBody>
          <a:bodyPr>
            <a:normAutofit fontScale="90000"/>
          </a:bodyPr>
          <a:lstStyle/>
          <a:p>
            <a:r>
              <a:rPr lang="fa-IR" dirty="0" smtClean="0"/>
              <a:t>تئوری رشد شناختی پیاژه</a:t>
            </a:r>
            <a:br>
              <a:rPr lang="fa-IR" dirty="0" smtClean="0"/>
            </a:br>
            <a:r>
              <a:rPr lang="fa-IR" dirty="0" smtClean="0"/>
              <a:t/>
            </a:r>
            <a:br>
              <a:rPr lang="fa-IR" dirty="0" smtClean="0"/>
            </a:br>
            <a:endParaRPr lang="fa-I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95400" y="3200400"/>
            <a:ext cx="6400800" cy="1600200"/>
          </a:xfrm>
        </p:spPr>
        <p:txBody>
          <a:bodyPr>
            <a:normAutofit fontScale="77500" lnSpcReduction="20000"/>
          </a:bodyPr>
          <a:lstStyle/>
          <a:p>
            <a:r>
              <a:rPr lang="fa-IR" dirty="0" smtClean="0"/>
              <a:t>دومین مرحله‌ی نظریه رشد روانی – اجتماعی اریکسون در دوران اولیه‌ی کودکی صورت می‌گیرد و بر شکل‌گیری و رشد حس عمیق‌تری از کنترل شخصی در کودکان تمرکز دارد. اریکسون همانند فروید عقیده داشت که آموزش آداب دستشویی/تشناب رفتن، بخش حیاتی و ضروری این فرایند است. امّا استدلال اریکسون کاملاً با فروید متفاوت بود. اریکسون عقیده داشت که یادگیری کنترل کارکرد بدن به پیدایش حس کنترل و استقلال می‌انجامد.</a:t>
            </a:r>
            <a:endParaRPr lang="fa-IR" dirty="0"/>
          </a:p>
        </p:txBody>
      </p:sp>
      <p:sp>
        <p:nvSpPr>
          <p:cNvPr id="3" name="Title 2"/>
          <p:cNvSpPr>
            <a:spLocks noGrp="1"/>
          </p:cNvSpPr>
          <p:nvPr>
            <p:ph type="ctrTitle"/>
          </p:nvPr>
        </p:nvSpPr>
        <p:spPr/>
        <p:txBody>
          <a:bodyPr>
            <a:normAutofit fontScale="90000"/>
          </a:bodyPr>
          <a:lstStyle/>
          <a:p>
            <a:r>
              <a:rPr lang="fa-IR" b="1" dirty="0" smtClean="0"/>
              <a:t>مرحله‌ی دوم</a:t>
            </a:r>
            <a:br>
              <a:rPr lang="fa-IR" b="1" dirty="0" smtClean="0"/>
            </a:br>
            <a:r>
              <a:rPr lang="fa-IR" b="1" dirty="0" smtClean="0"/>
              <a:t>خودگردانی و اتکاء به نفس در برابر شرم و شک</a:t>
            </a:r>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7500" lnSpcReduction="20000"/>
          </a:bodyPr>
          <a:lstStyle/>
          <a:p>
            <a:r>
              <a:rPr lang="fa-IR" dirty="0" smtClean="0"/>
              <a:t>در خلال سال‌های قبل از مدرسه، اطفال شروع به قدرت نمایی و اِعمال کنترل بر دنیای خود از طریق برخی بازی‌ها و سایر تعاملات اجتماعی می‌کنند. کودکانی که این مرحله را با موفقیت بگذرانند، حس توانایی شخصی و قابلیت رهبری دیگران را پیدا می‌کنند. و آن‌هایی که در به دست آوردن این مهارت‌ها ناکام می‌مانند، حس گناه، شک به خود، و کمبود ابتکار در آن‌ها باقی می‌ماند</a:t>
            </a:r>
            <a:endParaRPr lang="fa-IR" dirty="0"/>
          </a:p>
        </p:txBody>
      </p:sp>
      <p:sp>
        <p:nvSpPr>
          <p:cNvPr id="3" name="Title 2"/>
          <p:cNvSpPr>
            <a:spLocks noGrp="1"/>
          </p:cNvSpPr>
          <p:nvPr>
            <p:ph type="ctrTitle"/>
          </p:nvPr>
        </p:nvSpPr>
        <p:spPr/>
        <p:txBody>
          <a:bodyPr/>
          <a:lstStyle/>
          <a:p>
            <a:r>
              <a:rPr lang="fa-IR" b="1" dirty="0" smtClean="0"/>
              <a:t>مرحله‌ی سوم</a:t>
            </a:r>
            <a:br>
              <a:rPr lang="fa-IR" b="1" dirty="0" smtClean="0"/>
            </a:br>
            <a:r>
              <a:rPr lang="fa-IR" b="1" dirty="0" smtClean="0"/>
              <a:t>ابتکار در برابر گناه</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rot="21600000">
            <a:off x="1295400" y="3200400"/>
            <a:ext cx="6400800" cy="1600200"/>
          </a:xfrm>
        </p:spPr>
        <p:txBody>
          <a:bodyPr>
            <a:normAutofit fontScale="62500" lnSpcReduction="20000"/>
          </a:bodyPr>
          <a:lstStyle/>
          <a:p>
            <a:r>
              <a:rPr lang="fa-IR" dirty="0" smtClean="0"/>
              <a:t>این مرحله، سال‌های اول مدرسه؛ تقریباً از 5 سالگی تا 11 سالگی را در برمی‌گیرد. کودکان از طریق تعاملات اجتماعی شروع به رشد حس غرور نسبت به دستاوردها و توانائی‌های خود می‌کنند. کودکانی که توسط والدین یا معلمان تشویق و هدایت می‌شوند، حس کفایت، صلاحیت و اعتقاد به توانایی‌های خود در آن‌ها به وجود می‌آید. آن‌هایی که از سوی والدین، معلمان یا هم‌سن و سال‌های خود به قدر کافی مورد تشویق قرار نمی‌گیرند به توانایی خود برای موفقیت، شک خواهند کرد.</a:t>
            </a:r>
            <a:r>
              <a:rPr lang="fa-IR" b="1" dirty="0" smtClean="0"/>
              <a:t/>
            </a:r>
            <a:br>
              <a:rPr lang="fa-IR" b="1" dirty="0" smtClean="0"/>
            </a:br>
            <a:endParaRPr lang="fa-IR" dirty="0"/>
          </a:p>
        </p:txBody>
      </p:sp>
      <p:sp>
        <p:nvSpPr>
          <p:cNvPr id="3" name="Title 2"/>
          <p:cNvSpPr>
            <a:spLocks noGrp="1"/>
          </p:cNvSpPr>
          <p:nvPr>
            <p:ph type="ctrTitle"/>
          </p:nvPr>
        </p:nvSpPr>
        <p:spPr/>
        <p:txBody>
          <a:bodyPr/>
          <a:lstStyle/>
          <a:p>
            <a:r>
              <a:rPr lang="fa-IR" b="1" dirty="0" smtClean="0"/>
              <a:t>مرحله‌ی چهارم</a:t>
            </a:r>
            <a:br>
              <a:rPr lang="fa-IR" b="1" dirty="0" smtClean="0"/>
            </a:br>
            <a:r>
              <a:rPr lang="fa-IR" b="1" dirty="0" smtClean="0"/>
              <a:t>کوشایی در برابر حقارت </a:t>
            </a:r>
            <a:endParaRPr lang="fa-I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7500" lnSpcReduction="20000"/>
          </a:bodyPr>
          <a:lstStyle/>
          <a:p>
            <a:r>
              <a:rPr lang="fa-IR" dirty="0" smtClean="0"/>
              <a:t>در دوران نوجوانی، کودکان به کشف استقلال خود می‌پردازند و به عبارت دیگر، خود را حس می‌کنند. آن‌هایی که از طریق کاوش‌های شخصی، تشویق و پشتیبانی مناسبی دریافت کنند، این مرحله را با حس استقلال و کنترل و نیز حسی قوی نسبت به خود پشت‌سر می‌گذارند. و کسانی که نسبت به باورها و تمایلات خود نامطمئن بمانند، درباره خود و آینده نیز نامطمئن و گم‌گشته خواهند بود</a:t>
            </a:r>
            <a:endParaRPr lang="fa-IR" dirty="0"/>
          </a:p>
        </p:txBody>
      </p:sp>
      <p:sp>
        <p:nvSpPr>
          <p:cNvPr id="3" name="Title 2"/>
          <p:cNvSpPr>
            <a:spLocks noGrp="1"/>
          </p:cNvSpPr>
          <p:nvPr>
            <p:ph type="ctrTitle"/>
          </p:nvPr>
        </p:nvSpPr>
        <p:spPr/>
        <p:txBody>
          <a:bodyPr>
            <a:normAutofit fontScale="90000"/>
          </a:bodyPr>
          <a:lstStyle/>
          <a:p>
            <a:r>
              <a:rPr lang="fa-IR" b="1" dirty="0" smtClean="0"/>
              <a:t>مرحله‌ی پنجم</a:t>
            </a:r>
            <a:br>
              <a:rPr lang="fa-IR" b="1" dirty="0" smtClean="0"/>
            </a:br>
            <a:r>
              <a:rPr lang="fa-IR" b="1" dirty="0" smtClean="0"/>
              <a:t>هویت در برابر گم‌گشتگی و سردرگمی</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55000" lnSpcReduction="20000"/>
          </a:bodyPr>
          <a:lstStyle/>
          <a:p>
            <a:r>
              <a:rPr lang="fa-IR" dirty="0" smtClean="0"/>
              <a:t>این مرحله، دوران اولیه بزرگسالی، یعنی زمانی که افراد به کشف روابط شخصی می‌پردازند را در بر می‌گیرد. اریکسون عیقده داشت که برقرار کردن روابط نزدیک و متعهدانه با دیگران ضرورت دارد. کسانی که در این مرحله موفق باشند، روابط مطمئن و متعهدانه‌ای را به وجود خواهند آورد. به یاد داشته باشید که هر مرحله بر پایه مهارت‌های یادگرفته شده در مراحل قبل بنا می‌شود. اریکسون عقیده داشت که حس قوی هویت شخصی برای ایجاد روابط صمیمانه و همراه با تعلّق خاطر اهمیت دارد. مطالعات نشان داده‌اند که کسانی که حس ضعیفی نسبت به خود دارند در روابطشان نیز تمایل به تعهدپذیری کمتری دارند و بیشتر در معرض انزوای عاطفی، تنهایی و افسردگی قرار دارند.</a:t>
            </a:r>
            <a:endParaRPr lang="fa-IR" dirty="0"/>
          </a:p>
        </p:txBody>
      </p:sp>
      <p:sp>
        <p:nvSpPr>
          <p:cNvPr id="3" name="Title 2"/>
          <p:cNvSpPr>
            <a:spLocks noGrp="1"/>
          </p:cNvSpPr>
          <p:nvPr>
            <p:ph type="ctrTitle"/>
          </p:nvPr>
        </p:nvSpPr>
        <p:spPr/>
        <p:txBody>
          <a:bodyPr>
            <a:normAutofit fontScale="90000"/>
          </a:bodyPr>
          <a:lstStyle/>
          <a:p>
            <a:r>
              <a:rPr lang="fa-IR" b="1" dirty="0" smtClean="0"/>
              <a:t>مرحله‌ی ششم</a:t>
            </a:r>
            <a:br>
              <a:rPr lang="fa-IR" b="1" dirty="0" smtClean="0"/>
            </a:br>
            <a:r>
              <a:rPr lang="fa-IR" b="1" dirty="0" smtClean="0"/>
              <a:t>حس تعلّق در برابر انزوا و گوشه گیری</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7500" lnSpcReduction="20000"/>
          </a:bodyPr>
          <a:lstStyle/>
          <a:p>
            <a:r>
              <a:rPr lang="fa-IR" dirty="0" smtClean="0"/>
              <a:t>در دوران بزرگسالی، ما به ساختن زندگی خود ادامه می‌دهیم و تمرکز ما بر روی شغل و خانواده قرار دارد. کسانی که در این مرحله موفق باشند، حس خواهند کرد که از طریق فعال بودن در خانه و اجتماع خود، در کار جهان مشارکت دارند. آن‌هایی که در به دست آوردن این مهارت ناموفق باشند، حس غیرفعال بودن، رکود و درگیر نبودن در کار دنیا را پیدا خواهند کرد.</a:t>
            </a:r>
            <a:endParaRPr lang="fa-IR" dirty="0"/>
          </a:p>
        </p:txBody>
      </p:sp>
      <p:sp>
        <p:nvSpPr>
          <p:cNvPr id="3" name="Title 2"/>
          <p:cNvSpPr>
            <a:spLocks noGrp="1"/>
          </p:cNvSpPr>
          <p:nvPr>
            <p:ph type="ctrTitle"/>
          </p:nvPr>
        </p:nvSpPr>
        <p:spPr/>
        <p:txBody>
          <a:bodyPr/>
          <a:lstStyle/>
          <a:p>
            <a:r>
              <a:rPr lang="fa-IR" b="1" dirty="0" smtClean="0"/>
              <a:t>مرحله‌ی هفتم</a:t>
            </a:r>
            <a:br>
              <a:rPr lang="fa-IR" b="1" dirty="0" smtClean="0"/>
            </a:br>
            <a:r>
              <a:rPr lang="fa-IR" b="1" dirty="0" smtClean="0"/>
              <a:t>فعالیت در برابر رکود </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dirty="0" smtClean="0"/>
              <a:t>این مرحله مربوط به دوران کهنسالی است و بر بازتاب فعالیت‌های گذشته تمرکز دارد. آن‌هایی که در مراحل پیشین رشد چندان موفق نبوده اند یا به این باور اند که شکست خورده اند، حس خواهند کرد که زندگی‌ شان تلف شده است و بر گذشته افسوس خواهند خورد. در این حالت است که فرد با حس ناامیدی و ناخشنودی روبرو خواهد شد. کسانی که از دستاوردهای گذشته خود در زندگی احساس غرور داشته باشند، حس یکپارچگی، درستی و تشخّص خواهند کرد. با موفقیت پشت سرگذاشتن این مرحله یعنی نگاه به گذشته با اندکی تأسف و احساس رضایت کلّی. </a:t>
            </a:r>
            <a:r>
              <a:rPr lang="fa-IR" smtClean="0"/>
              <a:t>این افراد کسانی هستند که خردمندی به دست می‌آورند، حتی در مواجهه با مرگ.</a:t>
            </a:r>
            <a:endParaRPr lang="fa-IR"/>
          </a:p>
        </p:txBody>
      </p:sp>
      <p:sp>
        <p:nvSpPr>
          <p:cNvPr id="3" name="Title 2"/>
          <p:cNvSpPr>
            <a:spLocks noGrp="1"/>
          </p:cNvSpPr>
          <p:nvPr>
            <p:ph type="ctrTitle"/>
          </p:nvPr>
        </p:nvSpPr>
        <p:spPr/>
        <p:txBody>
          <a:bodyPr/>
          <a:lstStyle/>
          <a:p>
            <a:r>
              <a:rPr lang="fa-IR" b="1" dirty="0" smtClean="0"/>
              <a:t>مرحله‌ی هشتم</a:t>
            </a:r>
            <a:br>
              <a:rPr lang="fa-IR" b="1" dirty="0" smtClean="0"/>
            </a:br>
            <a:r>
              <a:rPr lang="fa-IR" b="1" dirty="0" smtClean="0"/>
              <a:t>یکپارچگی در برابر ناامیدی</a:t>
            </a:r>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fa-IR" dirty="0" smtClean="0"/>
              <a:t>در نظریه یادگیری اجتماعی آلبرت بندورا گفته میشود که یادگیری افراد از طریق مشاهده ، تقلید و مدل سازی رخ میدهد. بنا بر مشاهده و تقلید، به طور ناخودآگاه در بسیاری از افراد یادگیری به صورت مثبت و منفی انجام می‌گیرد و پیامدهای ثمربخش،‌ یا زیان‌بار خود را به دنبال خواهد داشت. </a:t>
            </a:r>
            <a:endParaRPr lang="fa-IR" dirty="0"/>
          </a:p>
        </p:txBody>
      </p:sp>
      <p:sp>
        <p:nvSpPr>
          <p:cNvPr id="3" name="Title 2"/>
          <p:cNvSpPr>
            <a:spLocks noGrp="1"/>
          </p:cNvSpPr>
          <p:nvPr>
            <p:ph type="ctrTitle"/>
          </p:nvPr>
        </p:nvSpPr>
        <p:spPr/>
        <p:txBody>
          <a:bodyPr>
            <a:normAutofit fontScale="90000"/>
          </a:bodyPr>
          <a:lstStyle/>
          <a:p>
            <a:r>
              <a:rPr lang="fa-IR" b="1" dirty="0" smtClean="0"/>
              <a:t>نظریه یادگیری اجتماعی آلبرت بندورا</a:t>
            </a:r>
            <a:br>
              <a:rPr lang="fa-IR" b="1" dirty="0" smtClean="0"/>
            </a:b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fa-IR" dirty="0" smtClean="0"/>
              <a:t>به عقیده بندورا، یادگیرنده باید‌ علاوه‌بر توجه و علاقه،‌ توانایی تقلید و الگوبرداری را دارا باشد.یادگیری اجتماعی، بنا بر مشاهده و تقلید، به طور ناخودآگاه در بسیاری از افراد به صورت مثبت و منفی انجام می‌گیرد و پیامدهای ثمربخش،‌ یا زیان‌بار خود را به دنبال خواهد داشت.</a:t>
            </a:r>
            <a:endParaRPr lang="fa-IR" dirty="0"/>
          </a:p>
        </p:txBody>
      </p:sp>
      <p:sp>
        <p:nvSpPr>
          <p:cNvPr id="3" name="Title 2"/>
          <p:cNvSpPr>
            <a:spLocks noGrp="1"/>
          </p:cNvSpPr>
          <p:nvPr>
            <p:ph type="ctrTitle"/>
          </p:nvPr>
        </p:nvSpPr>
        <p:spPr/>
        <p:txBody>
          <a:bodyPr/>
          <a:lstStyle/>
          <a:p>
            <a:r>
              <a:rPr lang="fa-IR" b="1" dirty="0" smtClean="0"/>
              <a:t>یادگیری بصری و سرمشق گیری</a:t>
            </a:r>
            <a:br>
              <a:rPr lang="fa-IR" b="1" dirty="0" smtClean="0"/>
            </a:b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b="1" dirty="0" smtClean="0"/>
              <a:t>1- ویژگی‌های الگوها :</a:t>
            </a:r>
            <a:r>
              <a:rPr lang="fa-IR" dirty="0" smtClean="0"/>
              <a:t> ویژگی‌های الگوها بر گرایش ما به تقلید کردن از آن‌ها تأثیر می‌گذارند. این ویژگی‌های اثرگذار عبارت‌اند از:شباهت الگو و مشاهده گر؛سن و جنسیت؛مقام و شهرت</a:t>
            </a:r>
            <a:endParaRPr lang="fa-IR" dirty="0"/>
          </a:p>
        </p:txBody>
      </p:sp>
      <p:sp>
        <p:nvSpPr>
          <p:cNvPr id="3" name="Title 2"/>
          <p:cNvSpPr>
            <a:spLocks noGrp="1"/>
          </p:cNvSpPr>
          <p:nvPr>
            <p:ph type="ctrTitle"/>
          </p:nvPr>
        </p:nvSpPr>
        <p:spPr/>
        <p:txBody>
          <a:bodyPr>
            <a:normAutofit fontScale="90000"/>
          </a:bodyPr>
          <a:lstStyle/>
          <a:p>
            <a:r>
              <a:rPr lang="fa-IR" b="1" dirty="0" smtClean="0"/>
              <a:t>عوامل مؤثر بر سرمشق‌گیری یا تقلید</a:t>
            </a:r>
            <a:br>
              <a:rPr lang="fa-IR" b="1" dirty="0" smtClean="0"/>
            </a:b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7500" lnSpcReduction="20000"/>
          </a:bodyPr>
          <a:lstStyle/>
          <a:p>
            <a:r>
              <a:rPr lang="fa-IR" dirty="0" smtClean="0"/>
              <a:t>در نظام پیاژه تحول روانی درچارچوب دونوع از کلی‌ترین کنش‌های زیستی یعنی کنش سازش و سازمان تحقق می‌پذیرد که درطول حیات تغییرناپذیرند. سازش روانشناختی عبارتست از ایجاد تعادل بین درون سازی و برونسازی، فرآیندی که موجب رهایی انسان از بی‌تعادلی و رسیدن به تعادل می شود. در اثر سازش سازمان روانی شکل می گیرد و این سازمان خود به سازش می انجامد (رابطه تعاملی و دوطرفه).</a:t>
            </a:r>
            <a:endParaRPr lang="fa-IR" dirty="0"/>
          </a:p>
        </p:txBody>
      </p:sp>
      <p:sp>
        <p:nvSpPr>
          <p:cNvPr id="3" name="Title 2"/>
          <p:cNvSpPr>
            <a:spLocks noGrp="1"/>
          </p:cNvSpPr>
          <p:nvPr>
            <p:ph type="ctrTitle"/>
          </p:nvPr>
        </p:nvSpPr>
        <p:spPr/>
        <p:txBody>
          <a:bodyPr/>
          <a:lstStyle/>
          <a:p>
            <a:r>
              <a:rPr lang="fa-IR" dirty="0" smtClean="0"/>
              <a:t>عوامل موثر در تحول روانی</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dirty="0" smtClean="0"/>
              <a:t>ویژگی‌های مشاهده‌گرها نیز اثربخشی یادگیری مشاهده‌ای را تعیین می‌کنند.افرادی که اعتماد به نفس پایینی دارند از افردای که اعتماد بالایی دارند به احتمال خیلی بیشتر از رفتار الگو تقلید می‌کنند.</a:t>
            </a:r>
            <a:endParaRPr lang="fa-IR" dirty="0"/>
          </a:p>
        </p:txBody>
      </p:sp>
      <p:sp>
        <p:nvSpPr>
          <p:cNvPr id="3" name="Title 2"/>
          <p:cNvSpPr>
            <a:spLocks noGrp="1"/>
          </p:cNvSpPr>
          <p:nvPr>
            <p:ph type="ctrTitle"/>
          </p:nvPr>
        </p:nvSpPr>
        <p:spPr/>
        <p:txBody>
          <a:bodyPr/>
          <a:lstStyle/>
          <a:p>
            <a:r>
              <a:rPr lang="fa-IR" b="1" dirty="0" smtClean="0"/>
              <a:t>2-ویژگی‌های مشاهده‌گرها </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fa-IR" dirty="0" smtClean="0"/>
              <a:t>پیامدهای پاداش مرتبط با رفتاری خاص می‌توانند بر میزان سرمشق‌گیری تأثیر بگذارند و حتی تأثیر ویژگی‌های الگوها و مشاهده‌گرها را تحت‌الشعاع قرار دهند.الگویی که مقام بالایی دارد ممکن است باعث شود از رفتار خاصی تقلید کنیم ولی اگر پاداش‌ها برای ما معنی‌دار نباشند، آن‌ رفتار را ادامه نخواهیم داد.</a:t>
            </a:r>
            <a:endParaRPr lang="fa-IR" dirty="0"/>
          </a:p>
        </p:txBody>
      </p:sp>
      <p:sp>
        <p:nvSpPr>
          <p:cNvPr id="3" name="Title 2"/>
          <p:cNvSpPr>
            <a:spLocks noGrp="1"/>
          </p:cNvSpPr>
          <p:nvPr>
            <p:ph type="ctrTitle"/>
          </p:nvPr>
        </p:nvSpPr>
        <p:spPr/>
        <p:txBody>
          <a:bodyPr/>
          <a:lstStyle/>
          <a:p>
            <a:r>
              <a:rPr lang="fa-IR" b="1" dirty="0" smtClean="0"/>
              <a:t>3- پیامدهای پاداش مرتبط با رفتارها </a:t>
            </a:r>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fa-IR" b="1" dirty="0" smtClean="0"/>
              <a:t>توجه</a:t>
            </a:r>
            <a:endParaRPr lang="fa-IR" dirty="0" smtClean="0"/>
          </a:p>
          <a:p>
            <a:r>
              <a:rPr lang="fa-IR" dirty="0" smtClean="0"/>
              <a:t>توجه لازمه یادگیری است. هر چیزی که توجه شما را بر هم زند، اثری منفی بر یادگیری مشاهده‌ای خواهد داشت.</a:t>
            </a:r>
          </a:p>
          <a:p>
            <a:endParaRPr lang="fa-IR" dirty="0"/>
          </a:p>
        </p:txBody>
      </p:sp>
      <p:sp>
        <p:nvSpPr>
          <p:cNvPr id="3" name="Title 2"/>
          <p:cNvSpPr>
            <a:spLocks noGrp="1"/>
          </p:cNvSpPr>
          <p:nvPr>
            <p:ph type="ctrTitle"/>
          </p:nvPr>
        </p:nvSpPr>
        <p:spPr/>
        <p:txBody>
          <a:bodyPr/>
          <a:lstStyle/>
          <a:p>
            <a:r>
              <a:rPr lang="fa-IR" b="1" dirty="0" smtClean="0"/>
              <a:t>مراحل یادگیری مشاهده‌ای</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85000" lnSpcReduction="20000"/>
          </a:bodyPr>
          <a:lstStyle/>
          <a:p>
            <a:r>
              <a:rPr lang="fa-IR" b="1" dirty="0" smtClean="0"/>
              <a:t>یاد داری</a:t>
            </a:r>
            <a:endParaRPr lang="fa-IR" dirty="0" smtClean="0"/>
          </a:p>
          <a:p>
            <a:r>
              <a:rPr lang="fa-IR" dirty="0" smtClean="0"/>
              <a:t>قابلیت ذخیره سازی و نگهداری اطلاعات نیز بخش مهمی در فرایند یادگیری است. عوامل متعددی می‌توانند بر یادداری تاثیر گذار باشند، امّا قابلیت بازیابی بعدی اطلاعات و عمل کردن براساس آن در یادگیری مشاهده‌ای ضرورت حیاتی دارد.</a:t>
            </a:r>
          </a:p>
          <a:p>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85000" lnSpcReduction="20000"/>
          </a:bodyPr>
          <a:lstStyle/>
          <a:p>
            <a:r>
              <a:rPr lang="fa-IR" b="1" dirty="0" smtClean="0"/>
              <a:t>بازسازی</a:t>
            </a:r>
            <a:endParaRPr lang="fa-IR" dirty="0" smtClean="0"/>
          </a:p>
          <a:p>
            <a:r>
              <a:rPr lang="fa-IR" dirty="0" smtClean="0"/>
              <a:t>به محض آن که به مدل توجه کردید و اطلاعات را به حافظه خود سپردید، زمان انجام واقعی رفتاری که مشاهده کرده‌اید فرا می‌رسد. تمرین بیشترِ رفتار یاد گرفته شده به یافتن مهارت بیشتر منجر خواهد شد.</a:t>
            </a:r>
          </a:p>
          <a:p>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b="1" dirty="0" smtClean="0"/>
              <a:t>انگیزه</a:t>
            </a:r>
            <a:endParaRPr lang="fa-IR" dirty="0" smtClean="0"/>
          </a:p>
          <a:p>
            <a:r>
              <a:rPr lang="fa-IR" dirty="0" smtClean="0"/>
              <a:t>سرانجام، برای موفقیت یادگیری مشاهده‌ای باید انگیزه کافی برای تقلید از رفتاری که مدل‌سازی شده است داشت. تشویق و تنبیه، نقش مهمی در انگیزش ایفاء می‌کنند. همان‌طور که روبروشدن با این محرک‌ها می‌تواند بسیار موثر باشد، مشاهده تشویق یا تنبیه دیگران نیز موثر است. مثلاً اگر شما ببینید که دانش‌آموز دیگری به خاطر سروقت حاضرشدن در کلاس نمره اضافی گرفته است، شما هم ممکن است هر روز چند دقیقه زودتر از قبل در کلاس حاضر شوید.</a:t>
            </a:r>
          </a:p>
          <a:p>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fa-IR"/>
          </a:p>
        </p:txBody>
      </p:sp>
      <p:sp>
        <p:nvSpPr>
          <p:cNvPr id="3" name="Title 2"/>
          <p:cNvSpPr>
            <a:spLocks noGrp="1"/>
          </p:cNvSpPr>
          <p:nvPr>
            <p:ph type="ctrTitle"/>
          </p:nvPr>
        </p:nvSpPr>
        <p:spPr/>
        <p:txBody>
          <a:bodyPr/>
          <a:lstStyle/>
          <a:p>
            <a:r>
              <a:rPr lang="fa-IR" dirty="0" smtClean="0"/>
              <a:t>تئوری رشد اخلاقی کلبرگ</a:t>
            </a:r>
            <a:br>
              <a:rPr lang="fa-IR" dirty="0" smtClean="0"/>
            </a:b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47500" lnSpcReduction="20000"/>
          </a:bodyPr>
          <a:lstStyle/>
          <a:p>
            <a:r>
              <a:rPr lang="fa-IR" dirty="0" smtClean="0"/>
              <a:t>سطح ۱- اخلاق پیش عرفی (پیش قرار دادی) در مراحل رشد اخلاقی کلبرگ</a:t>
            </a:r>
          </a:p>
          <a:p>
            <a:r>
              <a:rPr lang="fa-IR" dirty="0" smtClean="0"/>
              <a:t>در سطح پیش عرفی (غالبا نه ساله و جوانتر، در برخی از موارد بیش از نه سال)، ما کد اخلاقی شخصی نداریم. در عوض، کد اخلاقی ما با استانداردهای بزرگسالان و پیامدهای ناشی از پیروی و یا نقض قوانین آنها شکل گرفته است.</a:t>
            </a:r>
          </a:p>
          <a:p>
            <a:r>
              <a:rPr lang="fa-IR" dirty="0" smtClean="0"/>
              <a:t>اقتدار و نفوذ خارج از حیطه‌ی فردی است و استدلال بر اساس پیامدهای فیزیکی اقدامات شکل می‌گیرد.</a:t>
            </a:r>
          </a:p>
          <a:p>
            <a:r>
              <a:rPr lang="fa-IR" b="1" dirty="0" smtClean="0"/>
              <a:t>مرحله اول:</a:t>
            </a:r>
            <a:r>
              <a:rPr lang="fa-IR" dirty="0" smtClean="0"/>
              <a:t> </a:t>
            </a:r>
            <a:r>
              <a:rPr lang="fa-IR" b="1" dirty="0" smtClean="0"/>
              <a:t>توجه به تنبیه و فرمانبرداری.</a:t>
            </a:r>
            <a:r>
              <a:rPr lang="fa-IR" dirty="0" smtClean="0"/>
              <a:t> کودک/فرد برای جلوگیری از تنبیه یا مجازات خوب عمل می‌کند. در صورتی شخص مجازات خواهد شد که مرتکب اشتباهی بشود.</a:t>
            </a:r>
          </a:p>
          <a:p>
            <a:r>
              <a:rPr lang="fa-IR" b="1" dirty="0" smtClean="0"/>
              <a:t>مرحله دوم.</a:t>
            </a:r>
            <a:r>
              <a:rPr lang="fa-IR" dirty="0" smtClean="0"/>
              <a:t> </a:t>
            </a:r>
            <a:r>
              <a:rPr lang="fa-IR" b="1" dirty="0" smtClean="0"/>
              <a:t>فردگرایی و مبادله.</a:t>
            </a:r>
            <a:r>
              <a:rPr lang="fa-IR" dirty="0" smtClean="0"/>
              <a:t> در این مرحله، کودکان تشخیص می‌دهند که صرفاً یک دیدگاه درست، همانگونه که توسط صاحبان قدرت ارائه می‌شود وجود ندارد. افراد مختلف، دیدگاه‌های مختلفی دارند.</a:t>
            </a:r>
          </a:p>
          <a:p>
            <a:endParaRPr lang="fa-IR" dirty="0"/>
          </a:p>
        </p:txBody>
      </p:sp>
      <p:sp>
        <p:nvSpPr>
          <p:cNvPr id="3" name="Title 2"/>
          <p:cNvSpPr>
            <a:spLocks noGrp="1"/>
          </p:cNvSpPr>
          <p:nvPr>
            <p:ph type="ctrTitle"/>
          </p:nvPr>
        </p:nvSpPr>
        <p:spPr/>
        <p:txBody>
          <a:bodyPr>
            <a:normAutofit fontScale="90000"/>
          </a:bodyPr>
          <a:lstStyle/>
          <a:p>
            <a:r>
              <a:rPr lang="fa-IR" dirty="0" smtClean="0"/>
              <a:t> </a:t>
            </a:r>
            <a:br>
              <a:rPr lang="fa-IR" dirty="0" smtClean="0"/>
            </a:br>
            <a:r>
              <a:rPr lang="fa-IR" dirty="0" smtClean="0"/>
              <a:t>مراحل رشد اخلاقی کلبرگ</a:t>
            </a:r>
            <a:br>
              <a:rPr lang="fa-IR" dirty="0" smtClean="0"/>
            </a:br>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40000" lnSpcReduction="20000"/>
          </a:bodyPr>
          <a:lstStyle/>
          <a:p>
            <a:r>
              <a:rPr lang="fa-IR" dirty="0" smtClean="0"/>
              <a:t>س</a:t>
            </a:r>
          </a:p>
          <a:p>
            <a:r>
              <a:rPr lang="fa-IR" dirty="0" smtClean="0"/>
              <a:t>در سطح متعارف (بیشتر در نوجوانان و بزرگسالان)، ما شروع به درونی کردن استانداردهای اخلاقی با توجه به مدل‌های ارزشمند بزرگسالان می‌کنیم.</a:t>
            </a:r>
          </a:p>
          <a:p>
            <a:r>
              <a:rPr lang="fa-IR" dirty="0" smtClean="0"/>
              <a:t>در این وضعیت، اقتدار درونی شده است، اما مورد سوال قرار نمی‌گیرد و استدلال نیز بر اساس هنجارهای گروهی تعیین می‌شود که شخص به آن تعلق دارد.</a:t>
            </a:r>
          </a:p>
          <a:p>
            <a:r>
              <a:rPr lang="fa-IR" b="1" dirty="0" smtClean="0"/>
              <a:t>مرحله سوم.</a:t>
            </a:r>
            <a:r>
              <a:rPr lang="fa-IR" dirty="0" smtClean="0"/>
              <a:t> </a:t>
            </a:r>
            <a:r>
              <a:rPr lang="fa-IR" b="1" dirty="0" smtClean="0"/>
              <a:t>روابط بین فردی خوب.</a:t>
            </a:r>
            <a:r>
              <a:rPr lang="fa-IR" dirty="0" smtClean="0"/>
              <a:t> کودک / فرد برای اینکه در نگاه دیگران به‌عنوان یک فرد خوب دیده شود، خوب عمل می‌کند. بنابراین، پاسخ با تأیید دیگران ارتباط دارد.</a:t>
            </a:r>
          </a:p>
          <a:p>
            <a:r>
              <a:rPr lang="fa-IR" b="1" dirty="0" smtClean="0"/>
              <a:t>مرحله چهارم.</a:t>
            </a:r>
            <a:r>
              <a:rPr lang="fa-IR" dirty="0" smtClean="0"/>
              <a:t> </a:t>
            </a:r>
            <a:r>
              <a:rPr lang="fa-IR" b="1" dirty="0" smtClean="0"/>
              <a:t>حفظ نظم اجتماعی.</a:t>
            </a:r>
            <a:r>
              <a:rPr lang="fa-IR" dirty="0" smtClean="0"/>
              <a:t> کودک / فرد از قوانین گسترده‌تری در جامعه مطلع می‌شود، بنابر‌این به منظور تبعیت ‌کردن از قانون و اجتناب از گناه، عقاید خود را با قوانین و قواعد منطبق می‌سازد.</a:t>
            </a:r>
          </a:p>
          <a:p>
            <a:endParaRPr lang="fa-IR" dirty="0"/>
          </a:p>
        </p:txBody>
      </p:sp>
      <p:sp>
        <p:nvSpPr>
          <p:cNvPr id="3" name="Title 2"/>
          <p:cNvSpPr>
            <a:spLocks noGrp="1"/>
          </p:cNvSpPr>
          <p:nvPr>
            <p:ph type="ctrTitle"/>
          </p:nvPr>
        </p:nvSpPr>
        <p:spPr/>
        <p:txBody>
          <a:bodyPr>
            <a:normAutofit fontScale="90000"/>
          </a:bodyPr>
          <a:lstStyle/>
          <a:p>
            <a:r>
              <a:rPr lang="fa-IR" dirty="0" smtClean="0"/>
              <a:t>سطح ۲- اخلاق متعارف (قرار دادی) در مراحل رشد اخلاقی کلبرگ</a:t>
            </a:r>
            <a:br>
              <a:rPr lang="fa-IR" dirty="0" smtClean="0"/>
            </a:b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dirty="0" smtClean="0"/>
              <a:t>عقاید و نظرات فردی بر اساس اصول خود انتخابی بنا نهاده می‌شوند و استدلال اخلاقی مبتنی بر حقوق فردی و عدالت است. طبق نظر کلبرگ، اکثر افراد به این سطح از استدلال اخلاقی می‌رسند.</a:t>
            </a:r>
          </a:p>
          <a:p>
            <a:endParaRPr lang="fa-IR" dirty="0"/>
          </a:p>
        </p:txBody>
      </p:sp>
      <p:sp>
        <p:nvSpPr>
          <p:cNvPr id="3" name="Title 2"/>
          <p:cNvSpPr>
            <a:spLocks noGrp="1"/>
          </p:cNvSpPr>
          <p:nvPr>
            <p:ph type="ctrTitle"/>
          </p:nvPr>
        </p:nvSpPr>
        <p:spPr/>
        <p:txBody>
          <a:bodyPr>
            <a:normAutofit fontScale="90000"/>
          </a:bodyPr>
          <a:lstStyle/>
          <a:p>
            <a:r>
              <a:rPr lang="fa-IR" dirty="0" smtClean="0"/>
              <a:t>سطح ۳– اخلاق پسا عرفی (ما فوق قراردادی) در مراحل رشد اخلاقی کلبرگ</a:t>
            </a:r>
            <a:br>
              <a:rPr lang="fa-IR" dirty="0" smtClean="0"/>
            </a:br>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31640" y="3212976"/>
            <a:ext cx="6400800" cy="2032248"/>
          </a:xfrm>
        </p:spPr>
        <p:txBody>
          <a:bodyPr>
            <a:normAutofit fontScale="92500" lnSpcReduction="20000"/>
          </a:bodyPr>
          <a:lstStyle/>
          <a:p>
            <a:r>
              <a:rPr lang="fa-IR" dirty="0" smtClean="0"/>
              <a:t>-طرح واره:نخستین واحدهای روانی فرد که مرجع پذیرش داده ها وسازماندهی آنها هستند </a:t>
            </a:r>
          </a:p>
          <a:p>
            <a:r>
              <a:rPr lang="fa-IR" dirty="0" smtClean="0"/>
              <a:t>-درونسازی: داخل کردن اطلاعات بیرونی در سازمان روانی که کودک در آن فعال است یعنی گزینش میکند(جذب)</a:t>
            </a:r>
          </a:p>
          <a:p>
            <a:r>
              <a:rPr lang="fa-IR" dirty="0" smtClean="0"/>
              <a:t>برون سازی : تغییر طرحواره برای سازگاری با موقعیت(انطباق)</a:t>
            </a:r>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a:p>
        </p:txBody>
      </p:sp>
      <p:sp>
        <p:nvSpPr>
          <p:cNvPr id="3" name="Title 2"/>
          <p:cNvSpPr>
            <a:spLocks noGrp="1"/>
          </p:cNvSpPr>
          <p:nvPr>
            <p:ph type="ctrTitle"/>
          </p:nvPr>
        </p:nvSpPr>
        <p:spPr>
          <a:xfrm>
            <a:off x="457200" y="1505930"/>
            <a:ext cx="8507288" cy="986966"/>
          </a:xfrm>
        </p:spPr>
        <p:txBody>
          <a:bodyPr>
            <a:normAutofit fontScale="90000"/>
          </a:bodyPr>
          <a:lstStyle/>
          <a:p>
            <a:r>
              <a:rPr lang="fa-IR" dirty="0" smtClean="0"/>
              <a:t>مفاهیم اساسی تئوری</a:t>
            </a:r>
            <a:br>
              <a:rPr lang="fa-IR" dirty="0" smtClean="0"/>
            </a:br>
            <a:endParaRPr lang="fa-I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b="1" dirty="0" smtClean="0"/>
              <a:t>مرحله پنجم.</a:t>
            </a:r>
            <a:r>
              <a:rPr lang="fa-IR" dirty="0" smtClean="0"/>
              <a:t> </a:t>
            </a:r>
            <a:r>
              <a:rPr lang="fa-IR" b="1" dirty="0" smtClean="0"/>
              <a:t>قرارداد اجتماعی و حقوق فردی.</a:t>
            </a:r>
            <a:r>
              <a:rPr lang="fa-IR" dirty="0" smtClean="0"/>
              <a:t> </a:t>
            </a:r>
            <a:r>
              <a:rPr lang="fa-IR" dirty="0" smtClean="0">
                <a:hlinkClick r:id="rId2"/>
              </a:rPr>
              <a:t>کودک</a:t>
            </a:r>
            <a:r>
              <a:rPr lang="fa-IR" dirty="0" smtClean="0"/>
              <a:t> / فرد در خصوص این موضوع آگاهی دارد که وجود قوانین/ قواعد هر چند در مواردی بر ضد برخی از منافع خاص افراد است، اما در کل به نفع اکثریت می‌باشد.</a:t>
            </a:r>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b="1" dirty="0" smtClean="0"/>
              <a:t>مرحله ششم. اصول فراگیر یا همگانی.</a:t>
            </a:r>
            <a:r>
              <a:rPr lang="fa-IR" dirty="0" smtClean="0"/>
              <a:t> افراد در این مرحله مجموعه‌ای از رهنمود‌های اخلاقی خود را توسعه می‌دهند که ممکن است متناسب با قانون باشد و یا نباشد. این اصول برای همه اعمال می‌شود.</a:t>
            </a:r>
          </a:p>
          <a:p>
            <a:r>
              <a:rPr lang="fa-IR" dirty="0" smtClean="0"/>
              <a:t>به عنوان مثال، حقوق بشر، عدالت و برابری. در این شرایط، فرد این آمادگی را خواهد داشت که برای دفاع از این اصول اقدام کند، حتی اگر این امر بدان معنا باشد که علیه روند در جریان جامعه به پیش رود و عواقبی از قبیل مورد تقبیح قرار گرفتن و یا محکوم شدن به زندان را بپذیرد. کلبرگ تردیدی نداشت که تنها افراد اندکی به این مرحله می‌رسند.</a:t>
            </a:r>
            <a:endParaRPr lang="fa-IR" smtClean="0"/>
          </a:p>
          <a:p>
            <a:endParaRPr lang="fa-IR"/>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b="1" dirty="0" smtClean="0"/>
              <a:t>خبر پردازی:رویکرد خبر پردازی مجموعه ای از نظریه هاست که وجه اشتراک همه ی آنها این</a:t>
            </a:r>
          </a:p>
          <a:p>
            <a:r>
              <a:rPr lang="fa-IR" b="1" dirty="0" smtClean="0"/>
              <a:t>است که یاگیری انسان را یک فعالیت مستمر پردازش اطلاعات میداند.این رویکرد به مطالعه ی</a:t>
            </a:r>
          </a:p>
          <a:p>
            <a:r>
              <a:rPr lang="fa-IR" b="1" dirty="0" smtClean="0"/>
              <a:t>راه هایی می پردازد که آدمیان توسط آنها دانش را کسب،ذخیره ویادآوری می کنندومورد</a:t>
            </a:r>
          </a:p>
          <a:p>
            <a:r>
              <a:rPr lang="fa-IR" b="1" dirty="0" smtClean="0"/>
              <a:t>استفاده قرار می دهند.</a:t>
            </a:r>
            <a:endParaRPr lang="fa-IR" dirty="0" smtClean="0"/>
          </a:p>
        </p:txBody>
      </p:sp>
      <p:sp>
        <p:nvSpPr>
          <p:cNvPr id="3" name="Title 2"/>
          <p:cNvSpPr>
            <a:spLocks noGrp="1"/>
          </p:cNvSpPr>
          <p:nvPr>
            <p:ph type="ctrTitle"/>
          </p:nvPr>
        </p:nvSpPr>
        <p:spPr/>
        <p:txBody>
          <a:bodyPr/>
          <a:lstStyle/>
          <a:p>
            <a:r>
              <a:rPr lang="fa-IR" dirty="0" smtClean="0"/>
              <a:t>نظریه خبر پردازی</a:t>
            </a:r>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dirty="0" smtClean="0"/>
              <a:t>یادگیری فعالیتی مستمر برای پردازش اطلاعات می باشد.</a:t>
            </a:r>
          </a:p>
          <a:p>
            <a:r>
              <a:rPr lang="fa-IR" dirty="0" smtClean="0"/>
              <a:t>یادگیری فرایند دریافت محرك های محیطی به وسیله گیرنده های حسی، و گذر از حافظه</a:t>
            </a:r>
          </a:p>
          <a:p>
            <a:r>
              <a:rPr lang="fa-IR" dirty="0" smtClean="0"/>
              <a:t>حسی و حافظه کوتاه مدت و به رمز درآوردن معنی دار شدن محرك ها و نهایتا قرار گرفتن در</a:t>
            </a:r>
          </a:p>
          <a:p>
            <a:r>
              <a:rPr lang="fa-IR" dirty="0" smtClean="0"/>
              <a:t>حافظه دراز مدت تعریف شده است.</a:t>
            </a:r>
          </a:p>
          <a:p>
            <a:r>
              <a:rPr lang="fa-IR" dirty="0" smtClean="0"/>
              <a:t>7</a:t>
            </a:r>
            <a:endParaRPr lang="fa-IR" dirty="0"/>
          </a:p>
        </p:txBody>
      </p:sp>
      <p:sp>
        <p:nvSpPr>
          <p:cNvPr id="3" name="Title 2"/>
          <p:cNvSpPr>
            <a:spLocks noGrp="1"/>
          </p:cNvSpPr>
          <p:nvPr>
            <p:ph type="ctrTitle"/>
          </p:nvPr>
        </p:nvSpPr>
        <p:spPr/>
        <p:txBody>
          <a:bodyPr/>
          <a:lstStyle/>
          <a:p>
            <a:r>
              <a:rPr lang="fa-IR" dirty="0" smtClean="0"/>
              <a:t>تعریف یادگیری با رویکرد خبرپردازی</a:t>
            </a:r>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fa-IR" dirty="0" smtClean="0"/>
              <a:t>1-ثبت حسی 2-ثبت حافظه کوتاه مدت(فعال)</a:t>
            </a:r>
          </a:p>
          <a:p>
            <a:r>
              <a:rPr lang="fa-IR" dirty="0" smtClean="0"/>
              <a:t>3-ثبت حافظه بلند مدت</a:t>
            </a:r>
          </a:p>
        </p:txBody>
      </p:sp>
      <p:sp>
        <p:nvSpPr>
          <p:cNvPr id="3" name="Title 2"/>
          <p:cNvSpPr>
            <a:spLocks noGrp="1"/>
          </p:cNvSpPr>
          <p:nvPr>
            <p:ph type="ctrTitle"/>
          </p:nvPr>
        </p:nvSpPr>
        <p:spPr/>
        <p:txBody>
          <a:bodyPr/>
          <a:lstStyle/>
          <a:p>
            <a:r>
              <a:rPr lang="fa-IR" dirty="0" smtClean="0"/>
              <a:t>نظریه سه مرحله ای خبرپردازی</a:t>
            </a:r>
            <a:endParaRPr lang="fa-I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55000" lnSpcReduction="20000"/>
          </a:bodyPr>
          <a:lstStyle/>
          <a:p>
            <a:r>
              <a:rPr lang="fa-IR" dirty="0" smtClean="0"/>
              <a:t>• حافظه ی حسی نخستین مرحله خبر پردازی است که به آن مخزن حسی یا ثبت</a:t>
            </a:r>
          </a:p>
          <a:p>
            <a:r>
              <a:rPr lang="fa-IR" dirty="0" smtClean="0"/>
              <a:t>حسی نیز می گویند. در واقع به طور کلی گیرنده های حسی ما را حافظه حسی</a:t>
            </a:r>
          </a:p>
          <a:p>
            <a:r>
              <a:rPr lang="fa-IR" dirty="0" smtClean="0"/>
              <a:t>می گویند. این گیرنده ها تأثیرات محرکها را برای 1 تا 3 ثانیه در خود نگاه می دارند و</a:t>
            </a:r>
          </a:p>
          <a:p>
            <a:r>
              <a:rPr lang="fa-IR" dirty="0" smtClean="0"/>
              <a:t>در این فاصله اطلاعات انتخاب شده به حافظه کوتاه مدت بر اثر توجه فرستاده می</a:t>
            </a:r>
          </a:p>
          <a:p>
            <a:r>
              <a:rPr lang="fa-IR" dirty="0" smtClean="0"/>
              <a:t>شود و بقیه حذف یا فراموش می شود . پس نخستین عامل مهم در یادگیری توجه و</a:t>
            </a:r>
          </a:p>
          <a:p>
            <a:r>
              <a:rPr lang="fa-IR" dirty="0" smtClean="0"/>
              <a:t>دقت است. 12</a:t>
            </a:r>
            <a:endParaRPr lang="fa-IR" dirty="0"/>
          </a:p>
        </p:txBody>
      </p:sp>
      <p:sp>
        <p:nvSpPr>
          <p:cNvPr id="3" name="Title 2"/>
          <p:cNvSpPr>
            <a:spLocks noGrp="1"/>
          </p:cNvSpPr>
          <p:nvPr>
            <p:ph type="ctrTitle"/>
          </p:nvPr>
        </p:nvSpPr>
        <p:spPr/>
        <p:txBody>
          <a:bodyPr/>
          <a:lstStyle/>
          <a:p>
            <a:r>
              <a:rPr lang="fa-IR" dirty="0" smtClean="0"/>
              <a:t>ثبت حسی</a:t>
            </a: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47500" lnSpcReduction="20000"/>
          </a:bodyPr>
          <a:lstStyle/>
          <a:p>
            <a:r>
              <a:rPr lang="fa-IR" dirty="0" smtClean="0"/>
              <a:t>اطلاعات حافظه ی کوتاه مدت از 2منبع تغذیه میشوند:</a:t>
            </a:r>
          </a:p>
          <a:p>
            <a:r>
              <a:rPr lang="fa-IR" dirty="0" smtClean="0"/>
              <a:t>1.حافظه ی حسی)مخزن حسی(</a:t>
            </a:r>
          </a:p>
          <a:p>
            <a:r>
              <a:rPr lang="fa-IR" dirty="0" smtClean="0"/>
              <a:t>2.حافظه ی دراز مدت</a:t>
            </a:r>
          </a:p>
          <a:p>
            <a:r>
              <a:rPr lang="fa-IR" dirty="0" smtClean="0"/>
              <a:t>حافظه ی کوتاه مدت را حافظه ی هشیار نیز میگویند.زیرا از تمام محتوای آن آگاه هستیم.همچنین به آن</a:t>
            </a:r>
          </a:p>
          <a:p>
            <a:r>
              <a:rPr lang="fa-IR" dirty="0" smtClean="0"/>
              <a:t>حافظه ی فعال نیز می گویند.زیرا به طور فعال در ارتباط با اطلاعاتی است که می خواهند به حافظه ی</a:t>
            </a:r>
          </a:p>
          <a:p>
            <a:r>
              <a:rPr lang="fa-IR" dirty="0" smtClean="0"/>
              <a:t>دراز مدت برود.حافظه کوتاه مدت برای رفع نیاز های آنی به کار میرود و گنجایش آن محدود است.</a:t>
            </a:r>
          </a:p>
          <a:p>
            <a:r>
              <a:rPr lang="fa-IR" dirty="0" smtClean="0"/>
              <a:t>14</a:t>
            </a:r>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0000" lnSpcReduction="20000"/>
          </a:bodyPr>
          <a:lstStyle/>
          <a:p>
            <a:r>
              <a:rPr lang="fa-IR" dirty="0" smtClean="0"/>
              <a:t>حافظه بلند مدت حافظه ی تمام عمر می باشد . اگر اطلاعات ر مز گردانی</a:t>
            </a:r>
          </a:p>
          <a:p>
            <a:r>
              <a:rPr lang="fa-IR" dirty="0" smtClean="0"/>
              <a:t>و تکرار و معنا دهی شوند به حافظه دراز مدت برای همیشه راه می یابند.</a:t>
            </a:r>
          </a:p>
          <a:p>
            <a:r>
              <a:rPr lang="fa-IR" dirty="0" smtClean="0"/>
              <a:t>گنجایش حافظه دراز مدت نامحدود است و طول مدت نگهداری اطلاعات</a:t>
            </a:r>
          </a:p>
          <a:p>
            <a:r>
              <a:rPr lang="fa-IR" dirty="0" smtClean="0"/>
              <a:t>از چند دقیقه تا تمامی عمر بطول می انجامد. بزرگترین محدودیت حافظه</a:t>
            </a:r>
          </a:p>
          <a:p>
            <a:r>
              <a:rPr lang="fa-IR" dirty="0" smtClean="0"/>
              <a:t>دراز مدت ، غیر فعال بودن آن است که بازیابی را مشکل می سازد.</a:t>
            </a:r>
            <a:endParaRPr lang="fa-IR" dirty="0"/>
          </a:p>
        </p:txBody>
      </p:sp>
      <p:sp>
        <p:nvSpPr>
          <p:cNvPr id="3" name="Title 2"/>
          <p:cNvSpPr>
            <a:spLocks noGrp="1"/>
          </p:cNvSpPr>
          <p:nvPr>
            <p:ph type="ctrTitle"/>
          </p:nvPr>
        </p:nvSpPr>
        <p:spPr/>
        <p:txBody>
          <a:bodyPr/>
          <a:lstStyle/>
          <a:p>
            <a:r>
              <a:rPr lang="fa-IR" dirty="0" smtClean="0"/>
              <a:t>حافظه بلند مدت</a:t>
            </a:r>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85000" lnSpcReduction="20000"/>
          </a:bodyPr>
          <a:lstStyle/>
          <a:p>
            <a:r>
              <a:rPr lang="fa-IR" dirty="0" smtClean="0"/>
              <a:t>اطلاعات در حافظه ی کوتاه مدت به صورت)صوتی،دیداری،معنایی(رمز گردانی میشوند</a:t>
            </a:r>
          </a:p>
          <a:p>
            <a:r>
              <a:rPr lang="fa-IR" dirty="0" smtClean="0"/>
              <a:t>وحدود 30 ثانیه در حافظه کوتاه مدت باقی می ماندکه اگر)تمرین یا مرور،بسط معنا</a:t>
            </a:r>
          </a:p>
          <a:p>
            <a:r>
              <a:rPr lang="fa-IR" dirty="0" smtClean="0"/>
              <a:t>وسازماندهی(شوند به حافظه ی دراز مدت میروند</a:t>
            </a:r>
            <a:endParaRPr lang="fa-IR" dirty="0"/>
          </a:p>
        </p:txBody>
      </p:sp>
      <p:sp>
        <p:nvSpPr>
          <p:cNvPr id="3" name="Title 2"/>
          <p:cNvSpPr>
            <a:spLocks noGrp="1"/>
          </p:cNvSpPr>
          <p:nvPr>
            <p:ph type="ctrTitle"/>
          </p:nvPr>
        </p:nvSpPr>
        <p:spPr/>
        <p:txBody>
          <a:bodyPr/>
          <a:lstStyle/>
          <a:p>
            <a:r>
              <a:rPr lang="fa-IR" dirty="0" smtClean="0"/>
              <a:t>حافظه کوتاه مدت</a:t>
            </a:r>
            <a:endParaRPr lang="fa-I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55000" lnSpcReduction="20000"/>
          </a:bodyPr>
          <a:lstStyle/>
          <a:p>
            <a:r>
              <a:rPr lang="fa-IR" dirty="0" smtClean="0"/>
              <a:t>اطلاعات حافظه ی کوتاه مدت از 2منبع تغذیه میشوند:</a:t>
            </a:r>
          </a:p>
          <a:p>
            <a:r>
              <a:rPr lang="fa-IR" dirty="0" smtClean="0"/>
              <a:t>1.حافظه ی حسی)مخزن حسی(</a:t>
            </a:r>
          </a:p>
          <a:p>
            <a:r>
              <a:rPr lang="fa-IR" dirty="0" smtClean="0"/>
              <a:t>2.حافظه ی دراز مدت</a:t>
            </a:r>
          </a:p>
          <a:p>
            <a:r>
              <a:rPr lang="fa-IR" dirty="0" smtClean="0"/>
              <a:t>حافظه ی کوتاه مدت را حافظه ی هشیار نیز میگویند.زیرا از تمام محتوای آن آگاه هستیم.همچنین به آن</a:t>
            </a:r>
          </a:p>
          <a:p>
            <a:r>
              <a:rPr lang="fa-IR" dirty="0" smtClean="0"/>
              <a:t>حافظه ی فعال نیز می گویند.زیرا به طور فعال در ارتباط با اطلاعاتی است که می خواهند به حافظه ی</a:t>
            </a:r>
          </a:p>
          <a:p>
            <a:r>
              <a:rPr lang="fa-IR" dirty="0" smtClean="0"/>
              <a:t>دراز مدت برود.حافظه کوتاه مدت برای رفع نیاز های آنی به کار میرود و گنجایش آن محدود است.</a:t>
            </a:r>
            <a:endParaRPr lang="fa-IR" dirty="0"/>
          </a:p>
        </p:txBody>
      </p:sp>
      <p:sp>
        <p:nvSpPr>
          <p:cNvPr id="3" name="Title 2"/>
          <p:cNvSpPr>
            <a:spLocks noGrp="1"/>
          </p:cNvSpPr>
          <p:nvPr>
            <p:ph type="ctrTitle"/>
          </p:nvPr>
        </p:nvSpPr>
        <p:spPr/>
        <p:txBody>
          <a:bodyPr/>
          <a:lstStyle/>
          <a:p>
            <a:r>
              <a:rPr lang="fa-IR" dirty="0" smtClean="0"/>
              <a:t>منابع تغذیه حافظه کوتاه مدت</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rot="10800000" flipV="1">
            <a:off x="1403648" y="3933056"/>
            <a:ext cx="6328792" cy="1656184"/>
          </a:xfrm>
        </p:spPr>
        <p:txBody>
          <a:bodyPr>
            <a:normAutofit/>
          </a:bodyPr>
          <a:lstStyle/>
          <a:p>
            <a:r>
              <a:rPr lang="fa-IR" b="1" dirty="0" smtClean="0"/>
              <a:t>دوره حسی- حرکتی ( دو </a:t>
            </a:r>
            <a:r>
              <a:rPr lang="fa-IR" dirty="0" smtClean="0"/>
              <a:t>سال اول زندگی ):</a:t>
            </a:r>
          </a:p>
          <a:p>
            <a:r>
              <a:rPr lang="fa-IR" dirty="0" smtClean="0"/>
              <a:t>دنیای کودک به چیزهایی که حس می‌کند و قادر است روی آنها عمل کند محدود می‌شود</a:t>
            </a:r>
            <a:r>
              <a:rPr lang="fa-IR" b="1" dirty="0" smtClean="0"/>
              <a:t> </a:t>
            </a:r>
            <a:endParaRPr lang="fa-IR" dirty="0" smtClean="0"/>
          </a:p>
          <a:p>
            <a:endParaRPr lang="fa-IR" dirty="0" smtClean="0"/>
          </a:p>
          <a:p>
            <a:endParaRPr lang="fa-IR" dirty="0" smtClean="0"/>
          </a:p>
          <a:p>
            <a:endParaRPr lang="fa-IR" dirty="0" smtClean="0"/>
          </a:p>
          <a:p>
            <a:endParaRPr lang="fa-IR" dirty="0" smtClean="0"/>
          </a:p>
          <a:p>
            <a:endParaRPr lang="fa-IR" dirty="0"/>
          </a:p>
        </p:txBody>
      </p:sp>
      <p:sp>
        <p:nvSpPr>
          <p:cNvPr id="3" name="Title 2"/>
          <p:cNvSpPr>
            <a:spLocks noGrp="1"/>
          </p:cNvSpPr>
          <p:nvPr>
            <p:ph type="ctrTitle"/>
          </p:nvPr>
        </p:nvSpPr>
        <p:spPr/>
        <p:txBody>
          <a:bodyPr/>
          <a:lstStyle/>
          <a:p>
            <a:r>
              <a:rPr lang="fa-IR" dirty="0" smtClean="0"/>
              <a:t>مراحل رشدشناختی</a:t>
            </a:r>
            <a:endParaRPr lang="fa-I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47500" lnSpcReduction="20000"/>
          </a:bodyPr>
          <a:lstStyle/>
          <a:p>
            <a:r>
              <a:rPr lang="fa-IR" dirty="0" smtClean="0"/>
              <a:t>1_حافظه ی رویدادی:به نگهداری و یادآوری رویدادها وتجارب زندگی</a:t>
            </a:r>
          </a:p>
          <a:p>
            <a:r>
              <a:rPr lang="fa-IR" dirty="0" smtClean="0"/>
              <a:t>شخصی برمیگردد.</a:t>
            </a:r>
          </a:p>
          <a:p>
            <a:r>
              <a:rPr lang="fa-IR" dirty="0" smtClean="0"/>
              <a:t>2_حافظه ی معنایی:در این حافظه طبق نامش معانی ذخیره میشود.در</a:t>
            </a:r>
          </a:p>
          <a:p>
            <a:r>
              <a:rPr lang="fa-IR" dirty="0" smtClean="0"/>
              <a:t>حافظه ی معنایی عموما اطلاعات موجود به صورت گذاره و طرحواره ذخیره</a:t>
            </a:r>
          </a:p>
          <a:p>
            <a:r>
              <a:rPr lang="fa-IR" dirty="0" smtClean="0"/>
              <a:t>می شود.</a:t>
            </a:r>
          </a:p>
          <a:p>
            <a:r>
              <a:rPr lang="fa-IR" dirty="0" smtClean="0"/>
              <a:t>3_حافظه ی روندی:مربوط به چگونگی انجام امور به ویژه فعالیت های</a:t>
            </a:r>
          </a:p>
          <a:p>
            <a:r>
              <a:rPr lang="fa-IR" dirty="0" smtClean="0"/>
              <a:t>فیزیکی یا جسمانی مانند بازی های ورزشی می باشد</a:t>
            </a:r>
            <a:endParaRPr lang="fa-IR" dirty="0"/>
          </a:p>
        </p:txBody>
      </p:sp>
      <p:sp>
        <p:nvSpPr>
          <p:cNvPr id="3" name="Title 2"/>
          <p:cNvSpPr>
            <a:spLocks noGrp="1"/>
          </p:cNvSpPr>
          <p:nvPr>
            <p:ph type="ctrTitle"/>
          </p:nvPr>
        </p:nvSpPr>
        <p:spPr/>
        <p:txBody>
          <a:bodyPr/>
          <a:lstStyle/>
          <a:p>
            <a:r>
              <a:rPr lang="fa-IR" dirty="0" smtClean="0"/>
              <a:t>اقسام حافظه ی دراز مدت</a:t>
            </a:r>
            <a:endParaRPr lang="fa-I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40000" lnSpcReduction="20000"/>
          </a:bodyPr>
          <a:lstStyle/>
          <a:p>
            <a:r>
              <a:rPr lang="fa-IR" dirty="0" smtClean="0"/>
              <a:t>تکرارمطالب به تنهای منجر به انتقال اطلاعات از حافظه کوتاه مدت به حافظه بلندمدت نمیشودعامل</a:t>
            </a:r>
          </a:p>
          <a:p>
            <a:r>
              <a:rPr lang="fa-IR" dirty="0" smtClean="0"/>
              <a:t>مهم در انتقال اطلاعات از حافظه کوتاه مدت به حافظه درازمدت ایجاد نوعی تداعی یا رابطه بین</a:t>
            </a:r>
          </a:p>
          <a:p>
            <a:r>
              <a:rPr lang="fa-IR" dirty="0" smtClean="0"/>
              <a:t>اطلاعات جدید واطلاعات قدیم موجوددر حافظه درازمدت است.به سخن دیگرباید مطالب جدید را به</a:t>
            </a:r>
          </a:p>
          <a:p>
            <a:r>
              <a:rPr lang="fa-IR" dirty="0" smtClean="0"/>
              <a:t>مطالب قبلی ارتباط دهیم یعنی نوعی رابطه معنی دار بین انها را پیداکنیم.</a:t>
            </a:r>
          </a:p>
          <a:p>
            <a:r>
              <a:rPr lang="fa-IR" dirty="0" smtClean="0"/>
              <a:t>رمزگردانی مطالب در حافظه درازمدت بطورعمده به صورت رمزمعنایی انجام میگیرد نه رمزدیداری</a:t>
            </a:r>
          </a:p>
          <a:p>
            <a:r>
              <a:rPr lang="fa-IR" dirty="0" smtClean="0"/>
              <a:t>یاشنیداری.یعنی اینکه اطلاعات در حافظه درازمدت به طورتصادفی ذخیره نمی شودبلکه ذخیره سازی</a:t>
            </a:r>
          </a:p>
          <a:p>
            <a:r>
              <a:rPr lang="fa-IR" dirty="0" smtClean="0"/>
              <a:t>اطلاعات دراین حافظه از یك نظم وروال منطقی پیروی میکند در واقع انچه در دخیره سازی یك مطلب</a:t>
            </a:r>
          </a:p>
          <a:p>
            <a:r>
              <a:rPr lang="fa-IR" dirty="0" smtClean="0"/>
              <a:t>در حافظه دراز مدت مهم است معنی آن مطلب است نه شکل ظاهری آن</a:t>
            </a:r>
            <a:endParaRPr lang="fa-IR" dirty="0"/>
          </a:p>
        </p:txBody>
      </p:sp>
      <p:sp>
        <p:nvSpPr>
          <p:cNvPr id="3" name="Title 2"/>
          <p:cNvSpPr>
            <a:spLocks noGrp="1"/>
          </p:cNvSpPr>
          <p:nvPr>
            <p:ph type="ctrTitle"/>
          </p:nvPr>
        </p:nvSpPr>
        <p:spPr/>
        <p:txBody>
          <a:bodyPr/>
          <a:lstStyle/>
          <a:p>
            <a:r>
              <a:rPr lang="fa-IR" dirty="0" smtClean="0"/>
              <a:t>چگونگی سازمان دهی اطلاعات در حافظه بلند مدت</a:t>
            </a:r>
            <a:endParaRPr lang="fa-I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dirty="0" smtClean="0"/>
              <a:t>علت </a:t>
            </a:r>
            <a:r>
              <a:rPr lang="fa-IR" dirty="0" smtClean="0"/>
              <a:t>حذف </a:t>
            </a:r>
            <a:r>
              <a:rPr lang="fa-IR" dirty="0" smtClean="0"/>
              <a:t>اطلاعات از حافظه حسی : بی توجهی است . علت حذف اطلاعات از حافظه کوتاه مدت : جانشینی مطالب جدید با قدیمی است . </a:t>
            </a:r>
            <a:r>
              <a:rPr lang="fa-IR" dirty="0" smtClean="0"/>
              <a:t>(به دلیل</a:t>
            </a:r>
            <a:endParaRPr lang="fa-IR" dirty="0" smtClean="0"/>
          </a:p>
          <a:p>
            <a:r>
              <a:rPr lang="fa-IR" dirty="0" smtClean="0"/>
              <a:t>محدودیت در ظرفیت </a:t>
            </a:r>
            <a:r>
              <a:rPr lang="fa-IR" dirty="0" smtClean="0"/>
              <a:t>یا </a:t>
            </a:r>
            <a:r>
              <a:rPr lang="fa-IR" dirty="0" smtClean="0"/>
              <a:t>گذشت زمان و محو </a:t>
            </a:r>
            <a:r>
              <a:rPr lang="fa-IR" dirty="0" smtClean="0"/>
              <a:t>اثر)</a:t>
            </a:r>
          </a:p>
          <a:p>
            <a:endParaRPr lang="fa-IR" dirty="0" smtClean="0"/>
          </a:p>
        </p:txBody>
      </p:sp>
      <p:sp>
        <p:nvSpPr>
          <p:cNvPr id="3" name="Title 2"/>
          <p:cNvSpPr>
            <a:spLocks noGrp="1"/>
          </p:cNvSpPr>
          <p:nvPr>
            <p:ph type="ctrTitle"/>
          </p:nvPr>
        </p:nvSpPr>
        <p:spPr/>
        <p:txBody>
          <a:bodyPr/>
          <a:lstStyle/>
          <a:p>
            <a:r>
              <a:rPr lang="fa-IR" dirty="0" smtClean="0"/>
              <a:t>مشکلات یاد آوری و فراموشی</a:t>
            </a:r>
            <a:endParaRPr lang="fa-I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62500" lnSpcReduction="20000"/>
          </a:bodyPr>
          <a:lstStyle/>
          <a:p>
            <a:r>
              <a:rPr lang="fa-IR" dirty="0" smtClean="0"/>
              <a:t>واپس زدن )سرکوب(: اطلاعاتی را که نمی خواهیم به یاد آوریم واپس می زنیم و به همین دلیل</a:t>
            </a:r>
          </a:p>
          <a:p>
            <a:r>
              <a:rPr lang="fa-IR" dirty="0" smtClean="0"/>
              <a:t>فراموش می کنیم.</a:t>
            </a:r>
          </a:p>
          <a:p>
            <a:r>
              <a:rPr lang="fa-IR" dirty="0" smtClean="0"/>
              <a:t>- 2 تداخل: به دلیل تداخل اطلاعات جدید و قدیمی تر با هم</a:t>
            </a:r>
          </a:p>
          <a:p>
            <a:r>
              <a:rPr lang="fa-IR" dirty="0" smtClean="0"/>
              <a:t>- 3 مشکلات بازیابی : مهمترین علت فراموشی حافظه بلند مدت مشکل در بازیابی اطلاعات هست.</a:t>
            </a:r>
          </a:p>
          <a:p>
            <a:r>
              <a:rPr lang="fa-IR" dirty="0" smtClean="0"/>
              <a:t>یعنی اطلاعات در ذهن ما وجود دارند اما ما در فراخوانی آنها مشکل داریم</a:t>
            </a:r>
            <a:endParaRPr lang="fa-IR" dirty="0"/>
          </a:p>
        </p:txBody>
      </p:sp>
      <p:sp>
        <p:nvSpPr>
          <p:cNvPr id="3" name="Title 2"/>
          <p:cNvSpPr>
            <a:spLocks noGrp="1"/>
          </p:cNvSpPr>
          <p:nvPr>
            <p:ph type="ctrTitle"/>
          </p:nvPr>
        </p:nvSpPr>
        <p:spPr/>
        <p:txBody>
          <a:bodyPr/>
          <a:lstStyle/>
          <a:p>
            <a:r>
              <a:rPr lang="fa-IR" dirty="0" smtClean="0"/>
              <a:t>علت حذف اطلاعات از حافظه دراز مدت :</a:t>
            </a:r>
            <a:endParaRPr lang="fa-I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fa-IR"/>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77500" lnSpcReduction="20000"/>
          </a:bodyPr>
          <a:lstStyle/>
          <a:p>
            <a:r>
              <a:rPr lang="fa-IR" b="1" dirty="0" smtClean="0"/>
              <a:t>دوره پیش عملیاتی – عملیاتی ۲ تا ۱۱ سالگی:  دارای دو نیم دوره است</a:t>
            </a:r>
          </a:p>
          <a:p>
            <a:r>
              <a:rPr lang="fa-IR" b="1" dirty="0" smtClean="0"/>
              <a:t> پیش عملیاتی: </a:t>
            </a:r>
            <a:r>
              <a:rPr lang="fa-IR" dirty="0" smtClean="0"/>
              <a:t>هنوز عملیات (یک عمل ذهنی بازگشت پذیر)  در کودک به طور کامل شکل نگرفته است. رمزو نماد، تصاویر ذهنی و تجسم های گسترده، زبان (به عنوان یک وسیله ارتباطی)، تقلید در غیاب الگو در این دوره به وجود می آیند</a:t>
            </a:r>
          </a:p>
          <a:p>
            <a:endParaRPr lang="fa-IR" b="1" dirty="0" smtClean="0"/>
          </a:p>
          <a:p>
            <a:endParaRPr lang="fa-IR" b="1" dirty="0" smtClean="0"/>
          </a:p>
          <a:p>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fa-IR" b="1" dirty="0" smtClean="0"/>
              <a:t>عملیات عینی: </a:t>
            </a:r>
            <a:r>
              <a:rPr lang="fa-IR" dirty="0" smtClean="0"/>
              <a:t>علاوه بر شکل گیری عملیات ، منطق روابط ، منطق جزء و کل ، بازگشت پذیری و نگهداری ذهنی (ثابت ماندن ادراک علی رغم تغییرات ظاهری ) هم به وجود می آیند </a:t>
            </a:r>
            <a:endParaRPr lang="fa-IR" dirty="0"/>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fa-IR" b="1" dirty="0" smtClean="0"/>
              <a:t>دوره انتزاعی (صوری) ۱۱ تا ۱۵ سالگی:</a:t>
            </a:r>
            <a:r>
              <a:rPr lang="fa-IR" dirty="0" smtClean="0"/>
              <a:t> از این دوره دیگر ذهن کودک تنها معطوف به عینیات نیست و به مسائل انتزاعی که مابه ازاء خارجی ندارند هم می پردازد. </a:t>
            </a:r>
            <a:r>
              <a:rPr lang="fa-IR" smtClean="0"/>
              <a:t>منطق قضایا، استدلال و برهان و توانایی فرضی – استنتاجی در این دوره شکل میگیرند.</a:t>
            </a:r>
            <a:endParaRPr lang="fa-IR"/>
          </a:p>
        </p:txBody>
      </p:sp>
      <p:sp>
        <p:nvSpPr>
          <p:cNvPr id="3" name="Title 2"/>
          <p:cNvSpPr>
            <a:spLocks noGrp="1"/>
          </p:cNvSpPr>
          <p:nvPr>
            <p:ph type="ctrTitle"/>
          </p:nvPr>
        </p:nvSpPr>
        <p:spPr/>
        <p:txBody>
          <a:bodyPr/>
          <a:lstStyle/>
          <a:p>
            <a:endParaRPr lang="fa-I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10000"/>
          </a:bodyPr>
          <a:lstStyle/>
          <a:p>
            <a:r>
              <a:rPr lang="fa-IR" dirty="0" smtClean="0"/>
              <a:t>اریک اریکسون، روانشناس مشهور که متأثر از زیگموند فروید بود، عقیده داشت که افراد در هر مرحله از رشد در زندگی، با یک تضاد روبرو می‌شوند که نقطه‌ عطفی در فرایند رشد خواهد بود. به باور او، این تضادها در به وجود آوردن یک کیفیت روانی یا ناکامی موثر انداو نظریه‌ی رشد روانی- اجتماعی را مطرح کرد</a:t>
            </a:r>
            <a:endParaRPr lang="fa-IR" dirty="0"/>
          </a:p>
        </p:txBody>
      </p:sp>
      <p:sp>
        <p:nvSpPr>
          <p:cNvPr id="2" name="Title 1"/>
          <p:cNvSpPr>
            <a:spLocks noGrp="1"/>
          </p:cNvSpPr>
          <p:nvPr>
            <p:ph type="ctrTitle"/>
          </p:nvPr>
        </p:nvSpPr>
        <p:spPr/>
        <p:txBody>
          <a:bodyPr>
            <a:normAutofit/>
          </a:bodyPr>
          <a:lstStyle/>
          <a:p>
            <a:r>
              <a:rPr lang="fa-IR" b="1" dirty="0" smtClean="0"/>
              <a:t> نظریه‌ی اریک اریکسون</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55000" lnSpcReduction="20000"/>
          </a:bodyPr>
          <a:lstStyle/>
          <a:p>
            <a:r>
              <a:rPr lang="fa-IR" b="1" dirty="0" smtClean="0"/>
              <a:t>مرحله‌ی اول</a:t>
            </a:r>
            <a:br>
              <a:rPr lang="fa-IR" b="1" dirty="0" smtClean="0"/>
            </a:br>
            <a:r>
              <a:rPr lang="fa-IR" b="1" dirty="0" smtClean="0"/>
              <a:t>رشد روانی – اجتماعی: اعتماد در برابر بی‌اعتمادی</a:t>
            </a:r>
          </a:p>
          <a:p>
            <a:r>
              <a:rPr lang="fa-IR" dirty="0" smtClean="0"/>
              <a:t>بنیادی‌ترین مرحله در زندگی است. نظر به این که نوزاد به طور کامل وابسته است، رشد اعتماد در او به کیفیت و قابلیت اطمینان کسی که از او پرستاری می‌کند بستگی دارد. اگر اعتماد به نحو موفقیت‌آمیزی در کودک رشد یابد، او در دنیا احساس امنیت خواهد کرد. اگر پرستار ناسازگار، پس‌زننده یا از نظر عاطفی غیرقابل دسترس باشد و به طفل توجه‌ی کافی نکند، به رشد حس بی‌اعتمادی در کودک کمک می‌کند. عدم موفقیت در رشد اعتماد، سبب به وجود آمدن ترس در کودک شده و به این باور منجر می گردد که دنیا جای بسیار ناسازگار و غیرقابل پیش‌بینی است.</a:t>
            </a:r>
            <a:endParaRPr lang="fa-IR" b="1" dirty="0" smtClean="0"/>
          </a:p>
          <a:p>
            <a:endParaRPr lang="fa-IR" dirty="0"/>
          </a:p>
        </p:txBody>
      </p:sp>
      <p:sp>
        <p:nvSpPr>
          <p:cNvPr id="3" name="Title 2"/>
          <p:cNvSpPr>
            <a:spLocks noGrp="1"/>
          </p:cNvSpPr>
          <p:nvPr>
            <p:ph type="ctrTitle"/>
          </p:nvPr>
        </p:nvSpPr>
        <p:spPr/>
        <p:txBody>
          <a:bodyPr/>
          <a:lstStyle/>
          <a:p>
            <a:r>
              <a:rPr lang="fa-IR" b="1" dirty="0" smtClean="0"/>
              <a:t>مراحل رشد فرد در نظریه‌ی اریک اریکسون</a:t>
            </a:r>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2311</Words>
  <Application>Microsoft Office PowerPoint</Application>
  <PresentationFormat>On-screen Show (4:3)</PresentationFormat>
  <Paragraphs>153</Paragraphs>
  <Slides>44</Slides>
  <Notes>1</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Equity</vt:lpstr>
      <vt:lpstr>تئوری رشد شناختی پیاژه  </vt:lpstr>
      <vt:lpstr>عوامل موثر در تحول روانی</vt:lpstr>
      <vt:lpstr>مفاهیم اساسی تئوری </vt:lpstr>
      <vt:lpstr>مراحل رشدشناختی</vt:lpstr>
      <vt:lpstr>Slide 5</vt:lpstr>
      <vt:lpstr>Slide 6</vt:lpstr>
      <vt:lpstr>Slide 7</vt:lpstr>
      <vt:lpstr> نظریه‌ی اریک اریکسون</vt:lpstr>
      <vt:lpstr>مراحل رشد فرد در نظریه‌ی اریک اریکسون</vt:lpstr>
      <vt:lpstr>مرحله‌ی دوم خودگردانی و اتکاء به نفس در برابر شرم و شک</vt:lpstr>
      <vt:lpstr>مرحله‌ی سوم ابتکار در برابر گناه</vt:lpstr>
      <vt:lpstr>مرحله‌ی چهارم کوشایی در برابر حقارت </vt:lpstr>
      <vt:lpstr>مرحله‌ی پنجم هویت در برابر گم‌گشتگی و سردرگمی</vt:lpstr>
      <vt:lpstr>مرحله‌ی ششم حس تعلّق در برابر انزوا و گوشه گیری</vt:lpstr>
      <vt:lpstr>مرحله‌ی هفتم فعالیت در برابر رکود </vt:lpstr>
      <vt:lpstr>مرحله‌ی هشتم یکپارچگی در برابر ناامیدی</vt:lpstr>
      <vt:lpstr>نظریه یادگیری اجتماعی آلبرت بندورا </vt:lpstr>
      <vt:lpstr>یادگیری بصری و سرمشق گیری </vt:lpstr>
      <vt:lpstr>عوامل مؤثر بر سرمشق‌گیری یا تقلید </vt:lpstr>
      <vt:lpstr>2-ویژگی‌های مشاهده‌گرها </vt:lpstr>
      <vt:lpstr>3- پیامدهای پاداش مرتبط با رفتارها </vt:lpstr>
      <vt:lpstr>مراحل یادگیری مشاهده‌ای</vt:lpstr>
      <vt:lpstr>Slide 23</vt:lpstr>
      <vt:lpstr>Slide 24</vt:lpstr>
      <vt:lpstr>Slide 25</vt:lpstr>
      <vt:lpstr>تئوری رشد اخلاقی کلبرگ </vt:lpstr>
      <vt:lpstr>  مراحل رشد اخلاقی کلبرگ </vt:lpstr>
      <vt:lpstr>سطح ۲- اخلاق متعارف (قرار دادی) در مراحل رشد اخلاقی کلبرگ </vt:lpstr>
      <vt:lpstr>سطح ۳– اخلاق پسا عرفی (ما فوق قراردادی) در مراحل رشد اخلاقی کلبرگ </vt:lpstr>
      <vt:lpstr>Slide 30</vt:lpstr>
      <vt:lpstr>Slide 31</vt:lpstr>
      <vt:lpstr>نظریه خبر پردازی</vt:lpstr>
      <vt:lpstr>تعریف یادگیری با رویکرد خبرپردازی</vt:lpstr>
      <vt:lpstr>نظریه سه مرحله ای خبرپردازی</vt:lpstr>
      <vt:lpstr>ثبت حسی</vt:lpstr>
      <vt:lpstr>Slide 36</vt:lpstr>
      <vt:lpstr>حافظه بلند مدت</vt:lpstr>
      <vt:lpstr>حافظه کوتاه مدت</vt:lpstr>
      <vt:lpstr>منابع تغذیه حافظه کوتاه مدت</vt:lpstr>
      <vt:lpstr>اقسام حافظه ی دراز مدت</vt:lpstr>
      <vt:lpstr>چگونگی سازمان دهی اطلاعات در حافظه بلند مدت</vt:lpstr>
      <vt:lpstr>مشکلات یاد آوری و فراموشی</vt:lpstr>
      <vt:lpstr>علت حذف اطلاعات از حافظه دراز مدت :</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روان شناسی تربیتی</dc:title>
  <dc:creator>acer</dc:creator>
  <cp:lastModifiedBy>acer</cp:lastModifiedBy>
  <cp:revision>19</cp:revision>
  <dcterms:created xsi:type="dcterms:W3CDTF">2020-04-15T08:19:33Z</dcterms:created>
  <dcterms:modified xsi:type="dcterms:W3CDTF">2020-04-16T18:51:43Z</dcterms:modified>
</cp:coreProperties>
</file>