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A09A9C6-7495-4972-9C4F-EE0C48591C4C}" type="datetimeFigureOut">
              <a:rPr lang="fa-IR" smtClean="0"/>
              <a:t>09/09/1441</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CD2B13C-5BEB-433E-B0AA-F5CE76880846}"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ECD2B13C-5BEB-433E-B0AA-F5CE76880846}"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ECD2B13C-5BEB-433E-B0AA-F5CE76880846}"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ECD2B13C-5BEB-433E-B0AA-F5CE76880846}" type="slidenum">
              <a:rPr lang="fa-IR" smtClean="0"/>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ECD2B13C-5BEB-433E-B0AA-F5CE76880846}"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ECD2B13C-5BEB-433E-B0AA-F5CE76880846}" type="slidenum">
              <a:rPr lang="fa-IR" smtClean="0"/>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ECD2B13C-5BEB-433E-B0AA-F5CE76880846}"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ECD2B13C-5BEB-433E-B0AA-F5CE76880846}" type="slidenum">
              <a:rPr lang="fa-IR" smtClean="0"/>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A09A9C6-7495-4972-9C4F-EE0C48591C4C}" type="datetimeFigureOut">
              <a:rPr lang="fa-IR" smtClean="0"/>
              <a:t>09/09/1441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ECD2B13C-5BEB-433E-B0AA-F5CE76880846}"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A09A9C6-7495-4972-9C4F-EE0C48591C4C}" type="datetimeFigureOut">
              <a:rPr lang="fa-IR" smtClean="0"/>
              <a:t>09/09/1441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ECD2B13C-5BEB-433E-B0AA-F5CE76880846}"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A09A9C6-7495-4972-9C4F-EE0C48591C4C}" type="datetimeFigureOut">
              <a:rPr lang="fa-IR" smtClean="0"/>
              <a:t>09/09/1441</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CD2B13C-5BEB-433E-B0AA-F5CE76880846}"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A09A9C6-7495-4972-9C4F-EE0C48591C4C}" type="datetimeFigureOut">
              <a:rPr lang="fa-IR" smtClean="0"/>
              <a:t>09/09/1441</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CD2B13C-5BEB-433E-B0AA-F5CE76880846}"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ctr"/>
            <a:r>
              <a:rPr lang="fa-IR" sz="6600" b="1" dirty="0" smtClean="0">
                <a:cs typeface="B Nazanin" pitchFamily="2" charset="-78"/>
              </a:rPr>
              <a:t>ادامۀ فلسفۀ تربیت در جمهوری اسلامی ایران</a:t>
            </a:r>
          </a:p>
          <a:p>
            <a:pPr algn="ctr"/>
            <a:r>
              <a:rPr lang="fa-IR" sz="3600" b="1" dirty="0" smtClean="0">
                <a:cs typeface="B Nazanin" pitchFamily="2" charset="-78"/>
              </a:rPr>
              <a:t>برای دانشجو مربیان رشتۀ تربیت بدنی و آموزش زبان عربی به ترتیب گروه درسی 19 و 16</a:t>
            </a:r>
          </a:p>
          <a:p>
            <a:pPr algn="ctr"/>
            <a:endParaRPr lang="fa-IR" sz="3200" dirty="0" smtClean="0">
              <a:cs typeface="B Nazanin" pitchFamily="2" charset="-78"/>
            </a:endParaRPr>
          </a:p>
          <a:p>
            <a:pPr algn="ctr"/>
            <a:r>
              <a:rPr lang="fa-IR" sz="3200" dirty="0" smtClean="0">
                <a:cs typeface="B Nazanin" pitchFamily="2" charset="-78"/>
              </a:rPr>
              <a:t>حسن درستی</a:t>
            </a:r>
          </a:p>
          <a:p>
            <a:pPr algn="ctr"/>
            <a:endParaRPr lang="fa-IR" sz="3200" dirty="0" smtClean="0">
              <a:cs typeface="B Nazanin" pitchFamily="2" charset="-78"/>
            </a:endParaRPr>
          </a:p>
        </p:txBody>
      </p:sp>
    </p:spTree>
    <p:extLst>
      <p:ext uri="{BB962C8B-B14F-4D97-AF65-F5344CB8AC3E}">
        <p14:creationId xmlns:p14="http://schemas.microsoft.com/office/powerpoint/2010/main" val="2384523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2400" b="1" i="1" u="sng" dirty="0">
                <a:cs typeface="B Nazanin" pitchFamily="2" charset="-78"/>
              </a:rPr>
              <a:t>تبيين ويژگيهاي تعريف</a:t>
            </a:r>
            <a:endParaRPr lang="en-US" sz="2400" b="1" dirty="0">
              <a:cs typeface="B Nazanin" pitchFamily="2" charset="-78"/>
            </a:endParaRPr>
          </a:p>
          <a:p>
            <a:r>
              <a:rPr lang="fa-IR" sz="2000" dirty="0">
                <a:cs typeface="B Nazanin" pitchFamily="2" charset="-78"/>
              </a:rPr>
              <a:t>1.تكيه بر نظام معيار اسلامي</a:t>
            </a:r>
            <a:endParaRPr lang="en-US" sz="2000" dirty="0">
              <a:cs typeface="B Nazanin" pitchFamily="2" charset="-78"/>
            </a:endParaRPr>
          </a:p>
          <a:p>
            <a:r>
              <a:rPr lang="fa-IR" sz="2000" dirty="0">
                <a:cs typeface="B Nazanin" pitchFamily="2" charset="-78"/>
              </a:rPr>
              <a:t>2. توجه به مفاهيم اساسي قرآني</a:t>
            </a:r>
            <a:endParaRPr lang="en-US" sz="2000" dirty="0">
              <a:cs typeface="B Nazanin" pitchFamily="2" charset="-78"/>
            </a:endParaRPr>
          </a:p>
          <a:p>
            <a:r>
              <a:rPr lang="fa-IR" sz="2000" dirty="0">
                <a:cs typeface="B Nazanin" pitchFamily="2" charset="-78"/>
              </a:rPr>
              <a:t>3. تأكيد بر تكوين و تعالي پيوستة هويت</a:t>
            </a:r>
            <a:endParaRPr lang="en-US" sz="2000" dirty="0">
              <a:cs typeface="B Nazanin" pitchFamily="2" charset="-78"/>
            </a:endParaRPr>
          </a:p>
          <a:p>
            <a:r>
              <a:rPr lang="fa-IR" sz="2000" dirty="0">
                <a:cs typeface="B Nazanin" pitchFamily="2" charset="-78"/>
              </a:rPr>
              <a:t>4. تأكيد بر درك و آگاهي</a:t>
            </a:r>
            <a:endParaRPr lang="en-US" sz="2000" dirty="0">
              <a:cs typeface="B Nazanin" pitchFamily="2" charset="-78"/>
            </a:endParaRPr>
          </a:p>
          <a:p>
            <a:r>
              <a:rPr lang="fa-IR" sz="2000" dirty="0">
                <a:cs typeface="B Nazanin" pitchFamily="2" charset="-78"/>
              </a:rPr>
              <a:t>5. توجـه به عنصر آزادي و اختيار</a:t>
            </a:r>
            <a:r>
              <a:rPr lang="en-US" sz="2000" dirty="0">
                <a:cs typeface="B Nazanin" pitchFamily="2" charset="-78"/>
              </a:rPr>
              <a:t>:</a:t>
            </a:r>
          </a:p>
          <a:p>
            <a:r>
              <a:rPr lang="fa-IR" sz="2400" dirty="0">
                <a:cs typeface="B Nazanin" pitchFamily="2" charset="-78"/>
              </a:rPr>
              <a:t>6.  بيان ديگر، از آنجا كه آدمي استعداد صعود به اعلي عليين و سقوط به اسفل السافلين را دارد، جريــان تكويــن و تحول هويت نيز مي تواند در جهت صعود و ســقوط قرار گيرد</a:t>
            </a:r>
            <a:r>
              <a:rPr lang="en-US" sz="2400" dirty="0">
                <a:cs typeface="B Nazanin" pitchFamily="2" charset="-78"/>
              </a:rPr>
              <a:t>. </a:t>
            </a:r>
            <a:r>
              <a:rPr lang="fa-IR" sz="2400" dirty="0">
                <a:cs typeface="B Nazanin" pitchFamily="2" charset="-78"/>
              </a:rPr>
              <a:t>لذا نامتعين بودن سرنوشــت آدمي و آزادي ذاتي او، امكان ســقوط و صعود در هر زمان را در روند تكوين و تحول هويت براي هر فرد مهيا ســاخته اســت. از اينرو، جريان تربيت بايد علي الاصول به شــكل اختياري ظهور نمايد. زيرا بدون وجود اين عنصر شاخص، عمل تربيتــي از اعمال ديگــر متمايز نخواهد شــد. بنابراين، هرگونه فعاليـــت تربيتـي بايد يا چنيـن شاخصهاي را در خود داشته باشد يا اينكه در راستاي تحقق آن صورت پذيرد. از ايـنرو، بهره منـدي از روشهايي ماننـد تحميـل، تقليـد، تلقيـن و عـادت دادن تنهـا در مـراحـل آغـازيـن تـربيت و بـا مـلاحظـة محدوديت هاي گريزناپذير متربيان مجاز است و لذا، بايد در جهت افزايش نقش اختيار متربي در اعمال خود، متناســب با مراحل رشــد وي، از آنها با سرعتي مناسب گذر نمود</a:t>
            </a:r>
            <a:r>
              <a:rPr lang="en-US" sz="2400" dirty="0">
                <a:cs typeface="B Nazanin" pitchFamily="2" charset="-78"/>
              </a:rPr>
              <a:t>.</a:t>
            </a:r>
          </a:p>
          <a:p>
            <a:pPr marL="109728" indent="0">
              <a:buNone/>
            </a:pPr>
            <a:endParaRPr lang="fa-IR" sz="2000" dirty="0">
              <a:cs typeface="B Nazanin" pitchFamily="2" charset="-78"/>
            </a:endParaRPr>
          </a:p>
        </p:txBody>
      </p:sp>
    </p:spTree>
    <p:extLst>
      <p:ext uri="{BB962C8B-B14F-4D97-AF65-F5344CB8AC3E}">
        <p14:creationId xmlns:p14="http://schemas.microsoft.com/office/powerpoint/2010/main" val="1280159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36274"/>
          </a:xfrm>
        </p:spPr>
        <p:txBody>
          <a:bodyPr/>
          <a:lstStyle/>
          <a:p>
            <a:r>
              <a:rPr lang="fa-IR" dirty="0">
                <a:cs typeface="B Nazanin" pitchFamily="2" charset="-78"/>
              </a:rPr>
              <a:t>7. همه جانبه نگري</a:t>
            </a:r>
            <a:r>
              <a:rPr lang="en-US" dirty="0">
                <a:cs typeface="B Nazanin" pitchFamily="2" charset="-78"/>
              </a:rPr>
              <a:t>:</a:t>
            </a:r>
          </a:p>
          <a:p>
            <a:r>
              <a:rPr lang="fa-IR" dirty="0">
                <a:cs typeface="B Nazanin" pitchFamily="2" charset="-78"/>
              </a:rPr>
              <a:t>8. اعتدال وتوازن</a:t>
            </a:r>
            <a:r>
              <a:rPr lang="en-US" dirty="0">
                <a:cs typeface="B Nazanin" pitchFamily="2" charset="-78"/>
              </a:rPr>
              <a:t>:</a:t>
            </a:r>
          </a:p>
          <a:p>
            <a:r>
              <a:rPr lang="fa-IR" dirty="0">
                <a:cs typeface="B Nazanin" pitchFamily="2" charset="-78"/>
              </a:rPr>
              <a:t>9. توجه به شـكوفايي فطرت همسـو با رشـد اسـتعدادها و تنظيم متعادل اميال  وعواطف</a:t>
            </a:r>
            <a:endParaRPr lang="en-US" dirty="0">
              <a:cs typeface="B Nazanin" pitchFamily="2" charset="-78"/>
            </a:endParaRPr>
          </a:p>
          <a:p>
            <a:r>
              <a:rPr lang="fa-IR" dirty="0">
                <a:cs typeface="B Nazanin" pitchFamily="2" charset="-78"/>
              </a:rPr>
              <a:t>10. توجـه به ايجاد آمادگي براي حيات طيبه</a:t>
            </a:r>
            <a:r>
              <a:rPr lang="en-US" dirty="0">
                <a:cs typeface="B Nazanin" pitchFamily="2" charset="-78"/>
              </a:rPr>
              <a:t>:</a:t>
            </a:r>
          </a:p>
          <a:p>
            <a:r>
              <a:rPr lang="fa-IR" dirty="0">
                <a:cs typeface="B Nazanin" pitchFamily="2" charset="-78"/>
              </a:rPr>
              <a:t>11. تأكيـد بر حيـث اجتماعي تربيت</a:t>
            </a:r>
            <a:endParaRPr lang="en-US" dirty="0">
              <a:cs typeface="B Nazanin" pitchFamily="2" charset="-78"/>
            </a:endParaRPr>
          </a:p>
          <a:p>
            <a:r>
              <a:rPr lang="fa-IR" dirty="0">
                <a:cs typeface="B Nazanin" pitchFamily="2" charset="-78"/>
              </a:rPr>
              <a:t>12. توجـه به چالشهاي فعلي و تحولات آينـده</a:t>
            </a:r>
            <a:endParaRPr lang="en-US" dirty="0">
              <a:cs typeface="B Nazanin" pitchFamily="2" charset="-78"/>
            </a:endParaRPr>
          </a:p>
          <a:p>
            <a:r>
              <a:rPr lang="fa-IR" dirty="0">
                <a:cs typeface="B Nazanin" pitchFamily="2" charset="-78"/>
              </a:rPr>
              <a:t>13. يـک پارچگي</a:t>
            </a:r>
            <a:endParaRPr lang="en-US" dirty="0">
              <a:cs typeface="B Nazanin" pitchFamily="2" charset="-78"/>
            </a:endParaRPr>
          </a:p>
          <a:p>
            <a:r>
              <a:rPr lang="fa-IR" dirty="0">
                <a:cs typeface="B Nazanin" pitchFamily="2" charset="-78"/>
              </a:rPr>
              <a:t>(براين اساس، «تربيت» را بايدعملی جامع و يک پارچه، تدريجی، هماهنگ، فراگير و هميشـگي(مادام العمر) و مشـتمل بر تمام فرآيندهاي زمينه ساز تحول اختياري و آگاهانة آدمي دانسـت که به صورت امري واحد، با تکوين و تعالي پيوسـته ويک پارچة تمام ابعاد فردی واجتماعی وجود انسان، به منزلة يك كل، سر و كار دارد).</a:t>
            </a:r>
            <a:endParaRPr lang="en-US" dirty="0">
              <a:cs typeface="B Nazanin" pitchFamily="2" charset="-78"/>
            </a:endParaRPr>
          </a:p>
          <a:p>
            <a:pPr marL="109728" indent="0">
              <a:buNone/>
            </a:pPr>
            <a:endParaRPr lang="fa-IR" dirty="0">
              <a:cs typeface="B Nazanin" pitchFamily="2" charset="-78"/>
            </a:endParaRPr>
          </a:p>
        </p:txBody>
      </p:sp>
    </p:spTree>
    <p:extLst>
      <p:ext uri="{BB962C8B-B14F-4D97-AF65-F5344CB8AC3E}">
        <p14:creationId xmlns:p14="http://schemas.microsoft.com/office/powerpoint/2010/main" val="11312144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pPr marL="109728" indent="0" algn="ctr">
              <a:buNone/>
            </a:pPr>
            <a:r>
              <a:rPr lang="fa-IR" sz="2000" b="1" dirty="0">
                <a:cs typeface="B Nazanin" pitchFamily="2" charset="-78"/>
              </a:rPr>
              <a:t>تبیین چیستی </a:t>
            </a:r>
            <a:r>
              <a:rPr lang="fa-IR" sz="2000" b="1" dirty="0" smtClean="0">
                <a:cs typeface="B Nazanin" pitchFamily="2" charset="-78"/>
              </a:rPr>
              <a:t>تربیت</a:t>
            </a:r>
          </a:p>
          <a:p>
            <a:pPr marL="109728" indent="0" algn="ctr">
              <a:buNone/>
            </a:pPr>
            <a:endParaRPr lang="en-US" sz="2000" dirty="0">
              <a:cs typeface="B Nazanin" pitchFamily="2" charset="-78"/>
            </a:endParaRPr>
          </a:p>
          <a:p>
            <a:r>
              <a:rPr lang="fa-IR" sz="2000" dirty="0">
                <a:cs typeface="B Nazanin" pitchFamily="2" charset="-78"/>
              </a:rPr>
              <a:t>الف:تعريف چيســتي تربيت به صورت تجويزي (بيان حقيقت تربيت آن چنان که بايد باشد)، امري اســت متكي بر مفروضات و مباني اساسی مورد قبول در نگرش اسلامی. لذا، تعريف برگزيده، تعريفي از تربيت بر اســاس ديدگاه اسلامي (يعنی تربيت اسلامي به معناي عام</a:t>
            </a:r>
            <a:r>
              <a:rPr lang="en-US" sz="2000" dirty="0">
                <a:cs typeface="B Nazanin" pitchFamily="2" charset="-78"/>
              </a:rPr>
              <a:t> (</a:t>
            </a:r>
            <a:r>
              <a:rPr lang="fa-IR" sz="2000" dirty="0">
                <a:cs typeface="B Nazanin" pitchFamily="2" charset="-78"/>
              </a:rPr>
              <a:t>محسوب ميشود </a:t>
            </a:r>
            <a:r>
              <a:rPr lang="en-US" sz="2000" dirty="0">
                <a:cs typeface="B Nazanin" pitchFamily="2" charset="-78"/>
              </a:rPr>
              <a:t>.</a:t>
            </a:r>
          </a:p>
          <a:p>
            <a:r>
              <a:rPr lang="fa-IR" sz="2000" dirty="0">
                <a:cs typeface="B Nazanin" pitchFamily="2" charset="-78"/>
              </a:rPr>
              <a:t>ب:با اينکه تعريف تربيت از منظر اســلامی علی الاصول تمام تدابير وتلاشهای زمينه ســاز تحول آگاهانه و اختياری تمام ابعاد وجودی آدمی را در بر می گيرد و در اين زمينه بايد با عنايت به ربوبيت مطلقة الهی در خصوص انسان -که هم به شکل تکوينی و هم به صورت تشــريعی انجام میشــود- تدابير و افعال ربوبی خدا نسبت به انســان را مهمترين و بلکه کاملترين مصداق تربيت آدمی بدانيم که هر نوع عمل تربيتی موفق از ســوی انســانها،صرفاً ذیل آن معنا می شود واساساً با اذن و عنـايت حضرت حـق تحقـق می يابد، ليکن موضوع تعريف تربيت، دراين مجموعه(به لحاظ مقصود مدنظر ازتعريف تربيت) و برحسب اصطلاح رايج تنها شامل آن دسته از تدابير و فعاليتهای اجتماعی هدفمندي است كه از سوی انسانهای  نسبتاً رشد يافته به منظوررشد واصلاح پايدار همة جنبه هاي فردی وجمعی وجود ديگر افراد آدمي و  طبيعتاً به اَشكال مختلف نسـبت بـه مخاطبان گوناگون در طول زندگي ايشـان انجام میشـود</a:t>
            </a:r>
            <a:r>
              <a:rPr lang="en-US" sz="2000" dirty="0">
                <a:cs typeface="B Nazanin" pitchFamily="2" charset="-78"/>
              </a:rPr>
              <a:t>).</a:t>
            </a:r>
            <a:r>
              <a:rPr lang="fa-IR" sz="2000" dirty="0">
                <a:cs typeface="B Nazanin" pitchFamily="2" charset="-78"/>
              </a:rPr>
              <a:t>بنابراين اصطلاح، تعريف مورد نظر به لحاظ صبغة انسانی واجتماعی آن شامل تربيت الهی و حتی تدابير واعمال اصلاحی انسـانهای بزرگ سـال نسـبت به خويشتن-خودسازی وتهذيب نفس-نمی شود.</a:t>
            </a:r>
            <a:endParaRPr lang="en-US" sz="2000" dirty="0">
              <a:cs typeface="B Nazanin" pitchFamily="2" charset="-78"/>
            </a:endParaRPr>
          </a:p>
          <a:p>
            <a:pPr marL="109728" indent="0" algn="ctr">
              <a:buNone/>
            </a:pPr>
            <a:endParaRPr lang="fa-IR" sz="1600" dirty="0">
              <a:cs typeface="B Nazanin" pitchFamily="2" charset="-78"/>
            </a:endParaRPr>
          </a:p>
        </p:txBody>
      </p:sp>
    </p:spTree>
    <p:extLst>
      <p:ext uri="{BB962C8B-B14F-4D97-AF65-F5344CB8AC3E}">
        <p14:creationId xmlns:p14="http://schemas.microsoft.com/office/powerpoint/2010/main" val="882858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2400" dirty="0">
                <a:cs typeface="B Nazanin" pitchFamily="2" charset="-78"/>
              </a:rPr>
              <a:t>ج: در اين تعريف، با توجه به حيثيت اجتماعي تربيت، شمول آن نسبت به همة آحاد جامعه اســلامی (و در اين متن همة شــهروندان تابع جمهوري اســلامي ايران) مدنظر است كه با وجود تنوع چشــم گيــر فرهنگی و دينی و مذهبی، بر مبناي قانون اساســي جمهوري اسلامي ايران، حق دارند از تربيت شايستة براساس نظام معيار اسلامی، برخوردارباشند</a:t>
            </a:r>
            <a:r>
              <a:rPr lang="en-US" sz="2400" dirty="0">
                <a:cs typeface="B Nazanin" pitchFamily="2" charset="-78"/>
              </a:rPr>
              <a:t>. </a:t>
            </a:r>
          </a:p>
          <a:p>
            <a:r>
              <a:rPr lang="fa-IR" sz="2400" dirty="0">
                <a:cs typeface="B Nazanin" pitchFamily="2" charset="-78"/>
              </a:rPr>
              <a:t>د:در ايــن تعريف كوشــيده ايم تا، در عين رعايت جامعيت، به گونــه اي تمايز قلمرو موضوع اين تعريف را نســبت به ديگر فعاليتها و برنامه هاي ســودمند اجتماعي (نظير اقدامات و طرحهای ســاير نهادهای اجتماعی همچون اقتصاد، سياســت، بهداشــت و درمان) نشان دهيم؛ فعاليتهايی که در جامعة صالح اســلامی، علی الاصول درمسيرتحقق مراتب وابعاد حيات طيبه، ولي با مقاصد وخصوصياتی متمايز، طراحي و انجام ميشوند</a:t>
            </a:r>
            <a:r>
              <a:rPr lang="en-US" sz="2400" dirty="0">
                <a:cs typeface="B Nazanin" pitchFamily="2" charset="-78"/>
              </a:rPr>
              <a:t>. </a:t>
            </a:r>
          </a:p>
          <a:p>
            <a:r>
              <a:rPr lang="fa-IR" sz="2400" dirty="0">
                <a:cs typeface="B Nazanin" pitchFamily="2" charset="-78"/>
              </a:rPr>
              <a:t>ه:در تعريف تربيت، ســعي شــده اســت تا هم هدف كلي و نتيجۀ مورد نظــر از آن (نتيجة اختصاصــي، هــدف كلي واهداف تربيت) مــورد ملاحظه قرار گيرد و هــم به فرايند عمل تدريجی وپيوســتۀ تربيت (مجموع تدابير و اقدامات هدفمند براي تحقق نتايج مورد نظر</a:t>
            </a:r>
            <a:r>
              <a:rPr lang="en-US" sz="2400" dirty="0">
                <a:cs typeface="B Nazanin" pitchFamily="2" charset="-78"/>
              </a:rPr>
              <a:t>(</a:t>
            </a:r>
            <a:r>
              <a:rPr lang="fa-IR" sz="2400" dirty="0">
                <a:cs typeface="B Nazanin" pitchFamily="2" charset="-78"/>
              </a:rPr>
              <a:t>توجه شود. همان طور که در اين جريان هم به نقش مربيان و هم به نقش متربيان (جنبة تعاملي تربيت) توجه نموده ايم</a:t>
            </a:r>
            <a:r>
              <a:rPr lang="en-US" sz="2400" dirty="0" smtClean="0">
                <a:cs typeface="B Nazanin" pitchFamily="2" charset="-78"/>
              </a:rPr>
              <a:t>.</a:t>
            </a:r>
            <a:r>
              <a:rPr lang="fa-IR" sz="2400" dirty="0" smtClean="0">
                <a:cs typeface="B Nazanin" pitchFamily="2" charset="-78"/>
              </a:rPr>
              <a:t>َ</a:t>
            </a:r>
            <a:endParaRPr lang="en-US" sz="2400" dirty="0">
              <a:cs typeface="B Nazanin" pitchFamily="2" charset="-78"/>
            </a:endParaRPr>
          </a:p>
        </p:txBody>
      </p:sp>
    </p:spTree>
    <p:extLst>
      <p:ext uri="{BB962C8B-B14F-4D97-AF65-F5344CB8AC3E}">
        <p14:creationId xmlns:p14="http://schemas.microsoft.com/office/powerpoint/2010/main" val="1254937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4000" b="1" i="1" u="sng" dirty="0">
                <a:cs typeface="B Nazanin" pitchFamily="2" charset="-78"/>
              </a:rPr>
              <a:t>استنباط و پردازش مفاهیم کلیدی</a:t>
            </a:r>
            <a:endParaRPr lang="en-US" sz="4000" dirty="0">
              <a:cs typeface="B Nazanin" pitchFamily="2" charset="-78"/>
            </a:endParaRPr>
          </a:p>
          <a:p>
            <a:r>
              <a:rPr lang="fa-IR" sz="4000" dirty="0">
                <a:cs typeface="B Nazanin" pitchFamily="2" charset="-78"/>
              </a:rPr>
              <a:t>اينك به نظر </a:t>
            </a:r>
            <a:r>
              <a:rPr lang="fa-IR" sz="4000" dirty="0" smtClean="0">
                <a:cs typeface="B Nazanin" pitchFamily="2" charset="-78"/>
              </a:rPr>
              <a:t>مي رســد </a:t>
            </a:r>
            <a:r>
              <a:rPr lang="fa-IR" sz="4000" dirty="0">
                <a:cs typeface="B Nazanin" pitchFamily="2" charset="-78"/>
              </a:rPr>
              <a:t>با توجه به مباحث مدلل ســه محور پيشــين (خصوصا محور سوم که عموم نكات آن را باتوجه به مباني قبلي و تركيب منطقي آنها با يکديگر استنتاج نموده ايم) مي توانيم مهمترين مفاهيم كليدي مورد نياز را براي تبيين چيســتي، چرايي و چگونگی تربيت بر اســاس ديدگاه اسلامي (با تكيه بر مباني مستدل پيش)، به اين شرح استنباط و پردازش كنيم</a:t>
            </a:r>
            <a:r>
              <a:rPr lang="en-US" sz="4000" dirty="0">
                <a:cs typeface="B Nazanin" pitchFamily="2" charset="-78"/>
              </a:rPr>
              <a:t>:</a:t>
            </a:r>
          </a:p>
          <a:p>
            <a:pPr marL="109728" indent="0">
              <a:buNone/>
            </a:pPr>
            <a:endParaRPr lang="fa-IR" sz="4000" dirty="0">
              <a:cs typeface="B Nazanin" pitchFamily="2" charset="-78"/>
            </a:endParaRPr>
          </a:p>
        </p:txBody>
      </p:sp>
    </p:spTree>
    <p:extLst>
      <p:ext uri="{BB962C8B-B14F-4D97-AF65-F5344CB8AC3E}">
        <p14:creationId xmlns:p14="http://schemas.microsoft.com/office/powerpoint/2010/main" val="483007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1800" b="1" i="1" u="sng" dirty="0">
                <a:cs typeface="B Nazanin" pitchFamily="2" charset="-78"/>
              </a:rPr>
              <a:t>الف) مفاهيم کليدی عام(گروه اول)</a:t>
            </a:r>
            <a:endParaRPr lang="en-US" sz="1800" dirty="0">
              <a:cs typeface="B Nazanin" pitchFamily="2" charset="-78"/>
            </a:endParaRPr>
          </a:p>
          <a:p>
            <a:r>
              <a:rPr lang="fa-IR" sz="1800" dirty="0">
                <a:cs typeface="B Nazanin" pitchFamily="2" charset="-78"/>
              </a:rPr>
              <a:t>حيات طيبه:</a:t>
            </a:r>
            <a:endParaRPr lang="en-US" sz="1800" dirty="0">
              <a:cs typeface="B Nazanin" pitchFamily="2" charset="-78"/>
            </a:endParaRPr>
          </a:p>
          <a:p>
            <a:r>
              <a:rPr lang="fa-IR" sz="1800" dirty="0">
                <a:cs typeface="B Nazanin" pitchFamily="2" charset="-78"/>
              </a:rPr>
              <a:t> حيات طيبه وضع مطلوب زندگي بشر در همة ابعاد و مراتب، بر اساس نظام معيار ربوبی است كه تحقق آن باعث دستيابي به غايت زندگي يعني قرب الی الله خواهد شد.</a:t>
            </a:r>
            <a:endParaRPr lang="en-US" sz="1800" dirty="0">
              <a:cs typeface="B Nazanin" pitchFamily="2" charset="-78"/>
            </a:endParaRPr>
          </a:p>
          <a:p>
            <a:r>
              <a:rPr lang="fa-IR" sz="1800" dirty="0">
                <a:cs typeface="B Nazanin" pitchFamily="2" charset="-78"/>
              </a:rPr>
              <a:t>تحقق در همة مراتب:</a:t>
            </a:r>
            <a:endParaRPr lang="en-US" sz="1800" dirty="0">
              <a:cs typeface="B Nazanin" pitchFamily="2" charset="-78"/>
            </a:endParaRPr>
          </a:p>
          <a:p>
            <a:r>
              <a:rPr lang="fa-IR" sz="1800" dirty="0">
                <a:cs typeface="B Nazanin" pitchFamily="2" charset="-78"/>
              </a:rPr>
              <a:t> حيات طيبه امری دارای مراتب ودرجات اســت که نه تنها دست يابی به آن مقصود هر انسان ديندار در دنياست، بلكه وصول به برخی مراتب مقدماتي آن نظير تأمين متعادل نيازهاي زيســتي و طبيعي افراد جامعه يا رعايت بعضي از هنجارها و ارزشهاي اخلاقي مورد قبول عموم عقلاـ هم مقبول وبلکه مورد تأکيد فراوان همة اديان الهی اســت وهم مورد درخواســت هر  شخص داراي عقل سليم اســت. لذا می توان و بايد دعوت همة مردم به ســوی اين نوع زندگانی شايســته و تدبير وتلاش برای تحقق حيات طيبه را از اين مراتب مقدماتی آغاز نمود.</a:t>
            </a:r>
            <a:endParaRPr lang="en-US" sz="1800" dirty="0">
              <a:cs typeface="B Nazanin" pitchFamily="2" charset="-78"/>
            </a:endParaRPr>
          </a:p>
          <a:p>
            <a:r>
              <a:rPr lang="fa-IR" sz="1800" dirty="0">
                <a:cs typeface="B Nazanin" pitchFamily="2" charset="-78"/>
              </a:rPr>
              <a:t>تحقق در همة ابعادفردی وجمعی(شئون مختلف زندگی)</a:t>
            </a:r>
            <a:endParaRPr lang="en-US" sz="1800" dirty="0">
              <a:cs typeface="B Nazanin" pitchFamily="2" charset="-78"/>
            </a:endParaRPr>
          </a:p>
          <a:p>
            <a:r>
              <a:rPr lang="fa-IR" sz="1800" dirty="0">
                <a:cs typeface="B Nazanin" pitchFamily="2" charset="-78"/>
              </a:rPr>
              <a:t>  در نگرش اسلامی حيات طيبه مفهومي يکپارچه و كلي اما دارای دو بعد فردی و اجتماعی است که هر دو اصالت دارند ولذا نمی توان در مقام تلاش جهت تحقق حيات طيبه، هيچ يک از آن دو را به ديگری فرو کاست يا يکی را برديگری به طور مطلق ترجيح داد</a:t>
            </a:r>
            <a:r>
              <a:rPr lang="en-US" sz="1800" dirty="0">
                <a:cs typeface="B Nazanin" pitchFamily="2" charset="-78"/>
              </a:rPr>
              <a:t>. </a:t>
            </a:r>
            <a:r>
              <a:rPr lang="fa-IR" sz="1800" dirty="0">
                <a:cs typeface="B Nazanin" pitchFamily="2" charset="-78"/>
              </a:rPr>
              <a:t>هم چنين حيات طيبه، با عنايت به جنبه های مختلف زندگي انســان و اســتقلال نسبي آنها از يکديگر، دربردارندة شئون متعددي است كه در ارتباط و تعامل با هم، اين مفهوم پويا و متکامل را محقق مي ســازندو نبايد از توجه مناسب به هيچ يک از اين شئون غافل شد. به طور کلی مي توان شــئون گوناگون حيات طيبه را- که به نظر می رســد همة وجوه زندگانی شايســتة آدمی در ابعاد فردی واجتماعی را براســاس نظام معيار دينی در برگيرند- به اين شــرح برشمرد: شأن اعتقادی، عبادی واخلاقي؛ شــأن بدني و زيســتي؛ شــأن اجتماعي و سياسي؛ شــأن علمي و فناوري؛ شأن اقتصادي و حرفه اي و شــأن هنري و زيبايي شــناختي؛ که هر کدام جايگاه مهمی در حيات طيبه البته  با محوريت شــأن اعتقــادی، عبادی و اخلاقی حيات طيبه- دارند) اما نکتة مهم آن اســت که این شئون مختلف کمابیش، هم در تحقق بعد فردی حیات طیبه و هم در دست یابی به بعد اجتماعی اين نوع زندگانی، جلوه گر می شوند</a:t>
            </a:r>
            <a:r>
              <a:rPr lang="en-US" sz="1800" dirty="0">
                <a:cs typeface="B Nazanin" pitchFamily="2" charset="-78"/>
              </a:rPr>
              <a:t>.</a:t>
            </a:r>
          </a:p>
          <a:p>
            <a:pPr marL="109728" indent="0">
              <a:buNone/>
            </a:pPr>
            <a:endParaRPr lang="fa-IR" sz="1600" dirty="0">
              <a:cs typeface="B Nazanin" pitchFamily="2" charset="-78"/>
            </a:endParaRPr>
          </a:p>
        </p:txBody>
      </p:sp>
    </p:spTree>
    <p:extLst>
      <p:ext uri="{BB962C8B-B14F-4D97-AF65-F5344CB8AC3E}">
        <p14:creationId xmlns:p14="http://schemas.microsoft.com/office/powerpoint/2010/main" val="3358173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2400" dirty="0">
                <a:cs typeface="B Nazanin" pitchFamily="2" charset="-78"/>
              </a:rPr>
              <a:t>نظام معياراسلامی</a:t>
            </a:r>
            <a:endParaRPr lang="en-US" sz="2400" dirty="0">
              <a:cs typeface="B Nazanin" pitchFamily="2" charset="-78"/>
            </a:endParaRPr>
          </a:p>
          <a:p>
            <a:r>
              <a:rPr lang="fa-IR" sz="2400" dirty="0">
                <a:cs typeface="B Nazanin" pitchFamily="2" charset="-78"/>
              </a:rPr>
              <a:t>انتخاب و التزام آگاهانه و اختياری نظام معيار اسلامی</a:t>
            </a:r>
            <a:endParaRPr lang="en-US" sz="2400" dirty="0">
              <a:cs typeface="B Nazanin" pitchFamily="2" charset="-78"/>
            </a:endParaRPr>
          </a:p>
          <a:p>
            <a:r>
              <a:rPr lang="fa-IR" sz="2400" dirty="0">
                <a:cs typeface="B Nazanin" pitchFamily="2" charset="-78"/>
              </a:rPr>
              <a:t>انطباق بانظام معياراسلامی</a:t>
            </a:r>
            <a:endParaRPr lang="en-US" sz="2400" dirty="0">
              <a:cs typeface="B Nazanin" pitchFamily="2" charset="-78"/>
            </a:endParaRPr>
          </a:p>
          <a:p>
            <a:r>
              <a:rPr lang="fa-IR" sz="2400" dirty="0">
                <a:cs typeface="B Nazanin" pitchFamily="2" charset="-78"/>
              </a:rPr>
              <a:t>هويت</a:t>
            </a:r>
            <a:endParaRPr lang="en-US" sz="2400" dirty="0">
              <a:cs typeface="B Nazanin" pitchFamily="2" charset="-78"/>
            </a:endParaRPr>
          </a:p>
          <a:p>
            <a:r>
              <a:rPr lang="fa-IR" sz="2400" dirty="0">
                <a:cs typeface="B Nazanin" pitchFamily="2" charset="-78"/>
              </a:rPr>
              <a:t>تكويـن و تعالي پيوسـته؛ «هويت» انســان واقعيتي تدريجي، پويا و ناتمام اســت، به طوری که - در عين متأثر شــدن از عوامل ماوراء طبيعی و طبيعی بيرون از اختيار (علل و زمينه هــای خارج از انتخاب آگاهانــة خود فرد)- با حضور اختياری اش در موقعيتهاي گوناگــون(و متأثر از نحــوة درک و تغيير آنها) در طی زندگي اين دنيا به تكوين و تحول میرســد و در حيات اخروي تداوم مي يابــد</a:t>
            </a:r>
            <a:r>
              <a:rPr lang="en-US" sz="2400" dirty="0">
                <a:cs typeface="B Nazanin" pitchFamily="2" charset="-78"/>
              </a:rPr>
              <a:t>.</a:t>
            </a:r>
          </a:p>
          <a:p>
            <a:r>
              <a:rPr lang="fa-IR" sz="2400" dirty="0">
                <a:cs typeface="B Nazanin" pitchFamily="2" charset="-78"/>
              </a:rPr>
              <a:t>مؤلفه های هویت</a:t>
            </a:r>
            <a:endParaRPr lang="en-US" sz="2400" dirty="0">
              <a:cs typeface="B Nazanin" pitchFamily="2" charset="-78"/>
            </a:endParaRPr>
          </a:p>
          <a:p>
            <a:r>
              <a:rPr lang="fa-IR" sz="2400" dirty="0">
                <a:cs typeface="B Nazanin" pitchFamily="2" charset="-78"/>
              </a:rPr>
              <a:t>ابعـاد و لايه هـای هويت</a:t>
            </a:r>
            <a:endParaRPr lang="en-US" sz="2400" dirty="0">
              <a:cs typeface="B Nazanin" pitchFamily="2" charset="-78"/>
            </a:endParaRPr>
          </a:p>
          <a:p>
            <a:r>
              <a:rPr lang="fa-IR" sz="2400" dirty="0">
                <a:cs typeface="B Nazanin" pitchFamily="2" charset="-78"/>
              </a:rPr>
              <a:t>جامعة صالح</a:t>
            </a:r>
            <a:endParaRPr lang="en-US" sz="2400" dirty="0">
              <a:cs typeface="B Nazanin" pitchFamily="2" charset="-78"/>
            </a:endParaRPr>
          </a:p>
          <a:p>
            <a:r>
              <a:rPr lang="fa-IR" sz="2400" dirty="0">
                <a:cs typeface="B Nazanin" pitchFamily="2" charset="-78"/>
              </a:rPr>
              <a:t>شکل گیری و پیشرفت مداوم</a:t>
            </a:r>
            <a:endParaRPr lang="en-US" sz="2400" dirty="0">
              <a:cs typeface="B Nazanin" pitchFamily="2" charset="-78"/>
            </a:endParaRPr>
          </a:p>
          <a:p>
            <a:r>
              <a:rPr lang="fa-IR" sz="2400" dirty="0">
                <a:cs typeface="B Nazanin" pitchFamily="2" charset="-78"/>
              </a:rPr>
              <a:t>موقعیت</a:t>
            </a:r>
            <a:endParaRPr lang="en-US" sz="2400" dirty="0">
              <a:cs typeface="B Nazanin" pitchFamily="2" charset="-78"/>
            </a:endParaRPr>
          </a:p>
          <a:p>
            <a:r>
              <a:rPr lang="fa-IR" sz="2400" dirty="0">
                <a:cs typeface="B Nazanin" pitchFamily="2" charset="-78"/>
              </a:rPr>
              <a:t>درک و بهبود مداوم موقعیت</a:t>
            </a:r>
            <a:endParaRPr lang="en-US" sz="2400" dirty="0">
              <a:cs typeface="B Nazanin" pitchFamily="2" charset="-78"/>
            </a:endParaRPr>
          </a:p>
          <a:p>
            <a:pPr marL="109728" indent="0">
              <a:buNone/>
            </a:pPr>
            <a:endParaRPr lang="fa-IR" sz="2400" dirty="0">
              <a:cs typeface="B Nazanin" pitchFamily="2" charset="-78"/>
            </a:endParaRPr>
          </a:p>
        </p:txBody>
      </p:sp>
    </p:spTree>
    <p:extLst>
      <p:ext uri="{BB962C8B-B14F-4D97-AF65-F5344CB8AC3E}">
        <p14:creationId xmlns:p14="http://schemas.microsoft.com/office/powerpoint/2010/main" val="839101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2400" b="1" i="1" u="sng" dirty="0">
                <a:cs typeface="B Nazanin" pitchFamily="2" charset="-78"/>
              </a:rPr>
              <a:t>ب: مفاهيم کليدی خاص (گروه دوم</a:t>
            </a:r>
            <a:r>
              <a:rPr lang="fa-IR" sz="2400" dirty="0">
                <a:cs typeface="B Nazanin" pitchFamily="2" charset="-78"/>
              </a:rPr>
              <a:t>)</a:t>
            </a:r>
            <a:endParaRPr lang="en-US" sz="2400" dirty="0">
              <a:cs typeface="B Nazanin" pitchFamily="2" charset="-78"/>
            </a:endParaRPr>
          </a:p>
          <a:p>
            <a:r>
              <a:rPr lang="fa-IR" sz="2400" dirty="0">
                <a:cs typeface="B Nazanin" pitchFamily="2" charset="-78"/>
              </a:rPr>
              <a:t>افزون بر مفاهيم يادشده(که به لحاظ گستردگی مفهومی، مختص تربيت نيستند) به نظر مي رسد معدودي مفاهيم نيز بايد متناســب با موضوع تربيت ساخته و پرداخته شوند، كه در اين قسمت به توضيح آنها مي پردازيم</a:t>
            </a:r>
            <a:r>
              <a:rPr lang="en-US" sz="2400" dirty="0" smtClean="0">
                <a:cs typeface="B Nazanin" pitchFamily="2" charset="-78"/>
              </a:rPr>
              <a:t>:</a:t>
            </a:r>
            <a:endParaRPr lang="en-US" sz="2400" dirty="0">
              <a:cs typeface="B Nazanin" pitchFamily="2" charset="-78"/>
            </a:endParaRPr>
          </a:p>
          <a:p>
            <a:r>
              <a:rPr lang="fa-IR" sz="2400" dirty="0">
                <a:cs typeface="B Nazanin" pitchFamily="2" charset="-78"/>
              </a:rPr>
              <a:t>فراينـد:</a:t>
            </a:r>
            <a:endParaRPr lang="en-US" sz="2400" dirty="0">
              <a:cs typeface="B Nazanin" pitchFamily="2" charset="-78"/>
            </a:endParaRPr>
          </a:p>
          <a:p>
            <a:r>
              <a:rPr lang="fa-IR" sz="2400" dirty="0">
                <a:cs typeface="B Nazanin" pitchFamily="2" charset="-78"/>
              </a:rPr>
              <a:t> مهمتريــن مفهوم ناظر به بيــان ماهيت تربيت را، با عنايت بــه صيرورت مداوم آدمي در طي حيات و تأثيرپذيري اين نوع صيرورت از شــرايط اجتماعي، مي توان مفهوم فرايند دانست. بنابراين فرايند ناظر به عمل اجتماعی مستمر، تدريجی، هدفمند(معطوف به هدايت افراد جامعه)، يك پارچه (داراي انســجام و سازواري دروني)، پويا و انعطاف پذير است، كه بايد متناسب با مراحل تحول وجودي افراد(مخاطب وموضوع اين عمل هدفمند)طراحی شــود وتوســط عوامل گوناگون، در قالب انواع مختلف، با پشتيبانی ارکان زندگی اجتماعی وحتی الامکان به صورت هماهنگ با ديگر عوامل اجتماعي مؤثر، صورت پذيرد</a:t>
            </a:r>
            <a:r>
              <a:rPr lang="en-US" sz="2400" dirty="0">
                <a:cs typeface="B Nazanin" pitchFamily="2" charset="-78"/>
              </a:rPr>
              <a:t>.</a:t>
            </a:r>
          </a:p>
          <a:p>
            <a:pPr marL="109728" indent="0">
              <a:buNone/>
            </a:pPr>
            <a:endParaRPr lang="fa-IR" sz="2400" dirty="0">
              <a:cs typeface="B Nazanin" pitchFamily="2" charset="-78"/>
            </a:endParaRPr>
          </a:p>
        </p:txBody>
      </p:sp>
    </p:spTree>
    <p:extLst>
      <p:ext uri="{BB962C8B-B14F-4D97-AF65-F5344CB8AC3E}">
        <p14:creationId xmlns:p14="http://schemas.microsoft.com/office/powerpoint/2010/main" val="2390423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2000" dirty="0">
                <a:cs typeface="B Nazanin" pitchFamily="2" charset="-78"/>
              </a:rPr>
              <a:t>تعامـل</a:t>
            </a:r>
            <a:r>
              <a:rPr lang="en-US" sz="2000" dirty="0">
                <a:cs typeface="B Nazanin" pitchFamily="2" charset="-78"/>
              </a:rPr>
              <a:t>:</a:t>
            </a:r>
          </a:p>
          <a:p>
            <a:r>
              <a:rPr lang="fa-IR" sz="2000" dirty="0">
                <a:cs typeface="B Nazanin" pitchFamily="2" charset="-78"/>
              </a:rPr>
              <a:t>مربیان:</a:t>
            </a:r>
            <a:endParaRPr lang="en-US" sz="2000" dirty="0">
              <a:cs typeface="B Nazanin" pitchFamily="2" charset="-78"/>
            </a:endParaRPr>
          </a:p>
          <a:p>
            <a:r>
              <a:rPr lang="fa-IR" sz="2000" dirty="0">
                <a:cs typeface="B Nazanin" pitchFamily="2" charset="-78"/>
              </a:rPr>
              <a:t>متربیان:</a:t>
            </a:r>
            <a:endParaRPr lang="en-US" sz="2000" dirty="0">
              <a:cs typeface="B Nazanin" pitchFamily="2" charset="-78"/>
            </a:endParaRPr>
          </a:p>
          <a:p>
            <a:r>
              <a:rPr lang="fa-IR" sz="2000" dirty="0">
                <a:cs typeface="B Nazanin" pitchFamily="2" charset="-78"/>
              </a:rPr>
              <a:t>زمینه سازی:</a:t>
            </a:r>
            <a:endParaRPr lang="en-US" sz="2000" dirty="0">
              <a:cs typeface="B Nazanin" pitchFamily="2" charset="-78"/>
            </a:endParaRPr>
          </a:p>
          <a:p>
            <a:r>
              <a:rPr lang="fa-IR" sz="2000" dirty="0">
                <a:cs typeface="B Nazanin" pitchFamily="2" charset="-78"/>
              </a:rPr>
              <a:t>هدایت:</a:t>
            </a:r>
            <a:endParaRPr lang="en-US" sz="2000" dirty="0">
              <a:cs typeface="B Nazanin" pitchFamily="2" charset="-78"/>
            </a:endParaRPr>
          </a:p>
          <a:p>
            <a:r>
              <a:rPr lang="fa-IR" sz="2000" dirty="0">
                <a:cs typeface="B Nazanin" pitchFamily="2" charset="-78"/>
              </a:rPr>
              <a:t>آماده شدن:</a:t>
            </a:r>
            <a:endParaRPr lang="en-US" sz="2000" dirty="0">
              <a:cs typeface="B Nazanin" pitchFamily="2" charset="-78"/>
            </a:endParaRPr>
          </a:p>
          <a:p>
            <a:r>
              <a:rPr lang="fa-IR" sz="2000" dirty="0">
                <a:cs typeface="B Nazanin" pitchFamily="2" charset="-78"/>
              </a:rPr>
              <a:t>کسب شایستگی های لازم:</a:t>
            </a:r>
            <a:endParaRPr lang="en-US" sz="2000" dirty="0">
              <a:cs typeface="B Nazanin" pitchFamily="2" charset="-78"/>
            </a:endParaRPr>
          </a:p>
          <a:p>
            <a:r>
              <a:rPr lang="fa-IR" sz="2000" dirty="0">
                <a:cs typeface="B Nazanin" pitchFamily="2" charset="-78"/>
              </a:rPr>
              <a:t>مفهوم« کسـب شايسـتگی»، ناظر به عمــل آگاهانه و اختياری متربيــان طی فرايند مســتمر تربيت است که ايشــان در زمينه هاي معرفتی، انگيزشــی، ارادی و  عملی فراهم شده از سوی مربيان براي تکوين وتعالی پيوستة هويت فردی  وجمعی خويش در راستای شکل گيری وپيشرفت جامعة صالح انجام مي دهند</a:t>
            </a:r>
            <a:r>
              <a:rPr lang="en-US" sz="2000" dirty="0">
                <a:cs typeface="B Nazanin" pitchFamily="2" charset="-78"/>
              </a:rPr>
              <a:t>.</a:t>
            </a:r>
          </a:p>
          <a:p>
            <a:r>
              <a:rPr lang="fa-IR" sz="2000" dirty="0">
                <a:cs typeface="B Nazanin" pitchFamily="2" charset="-78"/>
              </a:rPr>
              <a:t>روند کسب شايستگي های فردی وجمعی در فرايند تربيت داراي اين ويژگيهاست</a:t>
            </a:r>
            <a:r>
              <a:rPr lang="en-US" sz="2000" dirty="0">
                <a:cs typeface="B Nazanin" pitchFamily="2" charset="-78"/>
              </a:rPr>
              <a:t>:</a:t>
            </a:r>
          </a:p>
          <a:p>
            <a:r>
              <a:rPr lang="fa-IR" sz="2000" dirty="0">
                <a:cs typeface="B Nazanin" pitchFamily="2" charset="-78"/>
              </a:rPr>
              <a:t>1.موقعیت محور</a:t>
            </a:r>
            <a:endParaRPr lang="en-US" sz="2000" dirty="0">
              <a:cs typeface="B Nazanin" pitchFamily="2" charset="-78"/>
            </a:endParaRPr>
          </a:p>
          <a:p>
            <a:r>
              <a:rPr lang="fa-IR" sz="2000" dirty="0">
                <a:cs typeface="B Nazanin" pitchFamily="2" charset="-78"/>
              </a:rPr>
              <a:t>2.جامع و ترکیبی</a:t>
            </a:r>
            <a:endParaRPr lang="en-US" sz="2000" dirty="0">
              <a:cs typeface="B Nazanin" pitchFamily="2" charset="-78"/>
            </a:endParaRPr>
          </a:p>
          <a:p>
            <a:r>
              <a:rPr lang="fa-IR" sz="2000" dirty="0">
                <a:cs typeface="B Nazanin" pitchFamily="2" charset="-78"/>
              </a:rPr>
              <a:t>3.متربی محوراست، برخلاف زمینه سازی، که مربی محور بود.</a:t>
            </a:r>
            <a:endParaRPr lang="en-US" sz="2000" dirty="0">
              <a:cs typeface="B Nazanin" pitchFamily="2" charset="-78"/>
            </a:endParaRPr>
          </a:p>
          <a:p>
            <a:r>
              <a:rPr lang="fa-IR" sz="2000" dirty="0">
                <a:cs typeface="B Nazanin" pitchFamily="2" charset="-78"/>
              </a:rPr>
              <a:t>4.مداوم</a:t>
            </a:r>
            <a:endParaRPr lang="en-US" sz="2000" dirty="0">
              <a:cs typeface="B Nazanin" pitchFamily="2" charset="-78"/>
            </a:endParaRPr>
          </a:p>
          <a:p>
            <a:r>
              <a:rPr lang="fa-IR" sz="2000" dirty="0">
                <a:cs typeface="B Nazanin" pitchFamily="2" charset="-78"/>
              </a:rPr>
              <a:t>5.آگاهانه و ارادی</a:t>
            </a:r>
            <a:endParaRPr lang="en-US" sz="2000" dirty="0">
              <a:cs typeface="B Nazanin" pitchFamily="2" charset="-78"/>
            </a:endParaRPr>
          </a:p>
          <a:p>
            <a:r>
              <a:rPr lang="fa-IR" sz="2000" dirty="0">
                <a:cs typeface="B Nazanin" pitchFamily="2" charset="-78"/>
              </a:rPr>
              <a:t>6.تکیه بر نظام معیار اسلامی</a:t>
            </a:r>
            <a:endParaRPr lang="en-US" sz="2000" dirty="0">
              <a:cs typeface="B Nazanin" pitchFamily="2" charset="-78"/>
            </a:endParaRPr>
          </a:p>
          <a:p>
            <a:pPr marL="109728" indent="0">
              <a:buNone/>
            </a:pPr>
            <a:endParaRPr lang="fa-IR" sz="2000" dirty="0">
              <a:cs typeface="B Nazanin" pitchFamily="2" charset="-78"/>
            </a:endParaRPr>
          </a:p>
        </p:txBody>
      </p:sp>
    </p:spTree>
    <p:extLst>
      <p:ext uri="{BB962C8B-B14F-4D97-AF65-F5344CB8AC3E}">
        <p14:creationId xmlns:p14="http://schemas.microsoft.com/office/powerpoint/2010/main" val="2697785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4400" b="1" i="1" u="sng" dirty="0">
                <a:cs typeface="B Nazanin" pitchFamily="2" charset="-78"/>
              </a:rPr>
              <a:t>تعريف تربيت</a:t>
            </a:r>
            <a:endParaRPr lang="en-US" sz="4400" dirty="0">
              <a:cs typeface="B Nazanin" pitchFamily="2" charset="-78"/>
            </a:endParaRPr>
          </a:p>
          <a:p>
            <a:r>
              <a:rPr lang="fa-IR" sz="4400" dirty="0">
                <a:cs typeface="B Nazanin" pitchFamily="2" charset="-78"/>
              </a:rPr>
              <a:t>تربيـت عبارت اسـت از فراينـد تعاملی زمينه سـاز تكوين و تعالي پيوسـتة هويت متربيان، به صورتي يک پارچه و مبتنی بر نظام معيار اسلامی، به منظور هدايت ايشان در مسيرآماده شدن جهت تحقق آگاهانه و اختياری مراتب حيات طيبه در همة ابعاد. (این حرکت هدفمند،پیوسته و تعاملی می باشد).</a:t>
            </a:r>
            <a:endParaRPr lang="en-US" sz="4400" dirty="0">
              <a:cs typeface="B Nazanin" pitchFamily="2" charset="-78"/>
            </a:endParaRPr>
          </a:p>
          <a:p>
            <a:pPr marL="109728" indent="0">
              <a:buNone/>
            </a:pPr>
            <a:endParaRPr lang="fa-IR" sz="4400" dirty="0">
              <a:cs typeface="B Nazanin" pitchFamily="2" charset="-78"/>
            </a:endParaRPr>
          </a:p>
        </p:txBody>
      </p:sp>
    </p:spTree>
    <p:extLst>
      <p:ext uri="{BB962C8B-B14F-4D97-AF65-F5344CB8AC3E}">
        <p14:creationId xmlns:p14="http://schemas.microsoft.com/office/powerpoint/2010/main" val="6209862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TotalTime>
  <Words>1740</Words>
  <Application>Microsoft Office PowerPoint</Application>
  <PresentationFormat>On-screen Show (4:3)</PresentationFormat>
  <Paragraphs>67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14</cp:revision>
  <dcterms:created xsi:type="dcterms:W3CDTF">2020-05-01T17:21:49Z</dcterms:created>
  <dcterms:modified xsi:type="dcterms:W3CDTF">2020-05-01T17:53:37Z</dcterms:modified>
</cp:coreProperties>
</file>