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8" r:id="rId3"/>
    <p:sldId id="266" r:id="rId4"/>
    <p:sldId id="257" r:id="rId5"/>
    <p:sldId id="260" r:id="rId6"/>
    <p:sldId id="261" r:id="rId7"/>
    <p:sldId id="263" r:id="rId8"/>
    <p:sldId id="262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CC"/>
    <a:srgbClr val="FFFFFF"/>
    <a:srgbClr val="008000"/>
    <a:srgbClr val="FF3399"/>
    <a:srgbClr val="F1FFE1"/>
    <a:srgbClr val="FFFF99"/>
    <a:srgbClr val="CCECFF"/>
    <a:srgbClr val="DBFFA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5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23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0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378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60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10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3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3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2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5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9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4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85623" y="656822"/>
            <a:ext cx="8989454" cy="5602309"/>
          </a:xfrm>
          <a:prstGeom prst="roundRect">
            <a:avLst>
              <a:gd name="adj" fmla="val 859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15">
        <p:circle/>
      </p:transition>
    </mc:Choice>
    <mc:Fallback xmlns="">
      <p:transition spd="slow" advTm="74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1622738" y="218941"/>
            <a:ext cx="10328857" cy="6272011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ج) مرحله نوزبانی </a:t>
            </a:r>
            <a:endParaRPr lang="en-US" sz="24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sz="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معمولا اولین کلمات اطفال ، کلمات دو هجایی مکرر مانند بابا و ماما است.پس از آن کلماتی را بیان می کنند که تلفظ آسان دارند و ترکیبی از صامت هایی چون ب، پ، ت، د، م و ن است و همچنین برای سهولت در تلفظ آخر کلمات را ادا نمی کنند و مثلا به جای شیر می گویند شی.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این مرحله که </a:t>
            </a: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جمله های تک مرحله ای </a:t>
            </a: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نامیده می شود. اطفال یک کلمه را به عنوان یک جمله مورد استفاده قرار می دهند . در واقع با ادای این تنها کلمه ، تمامی مقصود خود را ادا می کنند.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محتوای ۵۰ کلمه ای که کودکان تا ۱۸ ماهگی به کار می برند چیزهایی است که برای آنان از اهمیت و برجستگی برخوردار است.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8371268" y="373488"/>
            <a:ext cx="2820474" cy="940158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38"/>
    </mc:Choice>
    <mc:Fallback xmlns="">
      <p:transition spd="slow" advTm="16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Folded Corner 3"/>
          <p:cNvSpPr/>
          <p:nvPr/>
        </p:nvSpPr>
        <p:spPr>
          <a:xfrm>
            <a:off x="1948487" y="424822"/>
            <a:ext cx="9835681" cy="54864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۲. دوره پیش آموزشگاهی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هنگامی که کودکان به پایان این مرحله برسند ، تقریبا به رشد کامل زبانی نائل آمده اند و تنها تفاوتشان با بزرگسالان در کمیت واژگان است . 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الف) مرحله بلبل زبانی 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ب) مرحله شیرین زبانی</a:t>
            </a:r>
            <a:endParaRPr lang="fa-I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3"/>
    </mc:Choice>
    <mc:Fallback xmlns="">
      <p:transition spd="slow" advTm="2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Round Single Corner Rectangle 3"/>
          <p:cNvSpPr/>
          <p:nvPr/>
        </p:nvSpPr>
        <p:spPr>
          <a:xfrm>
            <a:off x="1609858" y="605307"/>
            <a:ext cx="10431888" cy="5743978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الف </a:t>
            </a:r>
            <a:r>
              <a:rPr lang="fa-IR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مرحله بلبل </a:t>
            </a: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زبانی</a:t>
            </a:r>
            <a:endParaRPr lang="en-US" sz="800" b="1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8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800" b="1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a-IR" sz="800" b="1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a-IR" sz="8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a-IR" sz="800" b="1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a-IR" sz="8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800" b="1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این مرحله را </a:t>
            </a: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زبان باز کردن نسبی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نیز نامیده اند کودک جمله های دو کلمه ای دو قسمتی  بیان می کند که هر چند ناقص هستند اما می توان آنها را نوع خلاصه شده گفتار بزرگسالان دانست 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فاصله سنی </a:t>
            </a: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بین ۲تا ۳ سالگی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کودکان از جمله های پیچیده تری استفاده می کنند و می توانند دو یا سه جمله را با حرف ربط مانند ( و ، زیرا و اما ) به هم بچسبانند.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</a:t>
            </a: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حدود ۳ سالگی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کودک به سوال هایی که با چرا آغاز می شود نیز می تواند پاسخ مناسب بدهد .  </a:t>
            </a: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7920509" y="1094704"/>
            <a:ext cx="3193960" cy="1249251"/>
          </a:xfrm>
          <a:prstGeom prst="fra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9"/>
    </mc:Choice>
    <mc:Fallback xmlns="">
      <p:transition spd="slow" advTm="76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sp>
        <p:nvSpPr>
          <p:cNvPr id="4" name="Flowchart: Card 3"/>
          <p:cNvSpPr/>
          <p:nvPr/>
        </p:nvSpPr>
        <p:spPr>
          <a:xfrm>
            <a:off x="940158" y="515154"/>
            <a:ext cx="10818253" cy="6065949"/>
          </a:xfrm>
          <a:prstGeom prst="flowChartPunchedCard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fa-IR" sz="8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در این مرحله که تا پایان ۴ سالگی به طول می انجامد کودک شمرده ، شمرده صحبت می کند و قادر می گردد تا به موازات رشد مغزی خود اصول زبان مادری را کسب کند.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در پایان این مرحله همانند والدین ، قادر به بیان جمله به زبان محاوره ای رایج در محیط خود می گردد. تعداد واژگان کودک در این زمان حدود ۲۰۰۰ کلمه است و به مرحله تکلم کامل پای می نهد.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تکلمی که در آن انواع جمله های سوالی ، تعجبی ، کوتاه و بلند ، ضمایر ، قیود ، حروف اضافه و ربط و دستور زبان به کار گرفته می شود .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547020" y="772733"/>
            <a:ext cx="3361386" cy="1262130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ب) مرحله شیرین زبانی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56"/>
    </mc:Choice>
    <mc:Fallback xmlns="">
      <p:transition spd="slow" advTm="15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5313" y="321971"/>
            <a:ext cx="10547797" cy="622049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9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نقش عوامل محیطی در اکتساب زبان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صحبت کردن با کودک ، مهم ترین گام در آموزش زبان به حساب می آید ،مطالعات نشان داده که </a:t>
            </a:r>
            <a:r>
              <a:rPr lang="fa-IR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مادران</a:t>
            </a:r>
            <a:r>
              <a:rPr lang="fa-I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به ویژه ، نقش بی نظیری در رشد کلامی فرزندان خود دارند.پاسخ گویی مادر یعنی نگاه کردن ، لبخند زدن ، لمس کردن و حرف زدن وی نیز مهم ترین عامل در تولید صدای طفل تلقی شده است.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اطفال ۳تا ۴ ماهه در هنگام تنهایی صداهای زیادی تولید می کنند که حضور مادر و پاسخگویی کلامی وی این صداها را به صداهای شبه گفتار نزدیک تر می کند.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متخصصان بر این باورند که در طول مرحله رشد سریع واژگان ، یعنی فاصله بین ۱۲ تا ۱۸ ماهگی ، فعالیت های کلامی در خانه همچنان به تاثیر خود ادامه می دهد . در زمره این فعالیتها می توان از خواند شعر و سرود، انجام بازی های تصویری، خواندن کتاب برای کودک ، تعامل با وی و مکالمه والد – فرزندی یاد کرد.</a:t>
            </a:r>
          </a:p>
          <a:p>
            <a:pPr marL="0" indent="0">
              <a:lnSpc>
                <a:spcPct val="170000"/>
              </a:lnSpc>
              <a:buNone/>
            </a:pPr>
            <a:endParaRPr lang="fa-IR" sz="6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72"/>
    </mc:Choice>
    <mc:Fallback xmlns="">
      <p:transition spd="slow" advTm="14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450761" y="167425"/>
            <a:ext cx="11741239" cy="6593983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عوامل موثر در رشد زبان :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 ) عوامل درونی                                     </a:t>
            </a:r>
            <a:r>
              <a:rPr lang="fa-I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ب) عوامل بیرونی</a:t>
            </a:r>
          </a:p>
          <a:p>
            <a:pPr algn="r">
              <a:lnSpc>
                <a:spcPct val="150000"/>
              </a:lnSpc>
            </a:pPr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عوامل درونی موثر در رشد گویایی کودک :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شنوایی طبیعی ، دستگاه سالم گویایی ، حافظه شنوایی و فراخنای دقت ، هوش کافی ، نداشتن بیماری مزمن ، عدم وجود ضایعات عصبی ، برخورداری از تعادل عاطفی .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عوامل بیرونی موثر در رشد گویایی کودک :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وجود محبت ، پذیری و امنیت ، روابط سالم خانوادگی ، ارائه آزادی به کودک و تشویق به انجام فعالیتهای در خور استعداد، عدم ایجاد فشار برای یادگیری و انتظار پیشرفت متناسب با سن و استعداد ، انضباط و نظم و ترتیب پایدار ، وقت کافی ، امکانات مناسب ، تشویق به ابراز احساسات و عقاید شخصی ، محیط شورانگیز و تجربه های غنی ، معیارها و عادتهای سخن گفتن خوب در خانه .</a:t>
            </a: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09"/>
    </mc:Choice>
    <mc:Fallback xmlns="">
      <p:transition spd="slow" advTm="11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193183" y="0"/>
            <a:ext cx="11998817" cy="6761409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برخی از عوامل موثر بر تفاوت های موجود در رشد تکلم :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۱. جنسیت </a:t>
            </a: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پژوهش های مختلف نشان داده که رشد تکلم دختران سریع تر از پسران است و دختران بطور متوسط کمی پیش از پسران سخن گفتن را آغاز می کنند.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۲.هوش : </a:t>
            </a: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مطالعات انجام شده ، رشد سریع تکلم و خزانه غنی واژگان در کودکان تیز هوش نشان داده اند . 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۳. طبقه اجتماعی : </a:t>
            </a: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رشد توانایی کودکان طبقه متوسط و بالا ، در ابعاد مختلف زبان ، یعنی تعداد واژگان ، ساخت جمله ، تمایز صداها و تلفظ کلمات بیشتر از کودکان خانواده های طبقه پایین است .برخی از روان شناسان معتقدند که طبقه متوسط با استفاده بهتر از گفتار ، به رفتار کودکان خود شکل می دهند و راهبردهای بهتری را برای هدایت آنها به کار می گیرند . امتیاز برخورداری از پرورش محیط غنی تر زمانی بیشتر می شود که بدانیممادران طبقه متوسط بیشتر از مادران طبقه پایین ، از زبان برای ابراز عواطف ، انضباط و استقلال کودکان خود بهره می گیرند.</a:t>
            </a: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31"/>
    </mc:Choice>
    <mc:Fallback xmlns="">
      <p:transition spd="slow" advTm="11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193183" y="128789"/>
            <a:ext cx="11998817" cy="663262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۴. سن معاشرین کودکان : </a:t>
            </a: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کودکانی که با بزرگسالان معاشرند نسبت به گروه دیگر، از نظر رشد کلامی پیشرفته ترند و این پیشرفت را هم در تعداد واژگان و هم در ساختار کلامی خود نشان می دهند و این در حالی است که کودکانی که بیشترین ارتباط را با هم سن و سال های خود دارند بیشتر به بازی می پردازند و کمتر از گفتگو استفاده می کنند . صحبت کردن با بزرگسالان و خواندن کتاب برای آنان می تواند رشد تکلم را در ایشان افزایش دهد 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۵</a:t>
            </a: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فرهنگ خانواده : </a:t>
            </a: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کیفیت ارتباط والدین با کودک ، میزان وقتی که به آنها اختصاص می دهند ، صرف اوقات فراغت ، وضعیت اقتصادی خانواده و در خانواده هایی که کتاب ، روزنامه ، مجله و سایر وسایل ارتباط جمعی وجود دارد ، علاقه کودک به شنیدن ، خواندن و گفتن ونوشتن بیشتر می شود و البته میزان سواد والدین ، برادران و خواهران بزرگتر نیز در این امر بی تاثیر نیست . </a:t>
            </a: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04"/>
    </mc:Choice>
    <mc:Fallback xmlns="">
      <p:transition spd="slow" advTm="12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489396" y="399246"/>
            <a:ext cx="11590985" cy="566670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107950" algn="ctr">
              <a:lnSpc>
                <a:spcPct val="150000"/>
              </a:lnSpc>
            </a:pPr>
            <a:r>
              <a:rPr lang="fa-IR" altLang="fa-IR" sz="2800" b="1" dirty="0">
                <a:solidFill>
                  <a:srgbClr val="C00000"/>
                </a:solidFill>
                <a:cs typeface="B Titr" panose="00000700000000000000" pitchFamily="2" charset="-78"/>
              </a:rPr>
              <a:t>مدرس : لیلا بهلولی</a:t>
            </a: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2800" b="1" dirty="0">
                <a:cs typeface="B Titr" panose="00000700000000000000" pitchFamily="2" charset="-78"/>
              </a:rPr>
              <a:t> </a:t>
            </a: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2800" b="1" dirty="0">
                <a:solidFill>
                  <a:srgbClr val="7030A0"/>
                </a:solidFill>
                <a:cs typeface="B Titr" panose="00000700000000000000" pitchFamily="2" charset="-78"/>
              </a:rPr>
              <a:t>دانشگاه فرهنگیان- مرکزآموزش عالی شهید مطهری خوی</a:t>
            </a:r>
          </a:p>
          <a:p>
            <a:pPr marL="107950" indent="0" algn="ctr">
              <a:lnSpc>
                <a:spcPct val="150000"/>
              </a:lnSpc>
              <a:buNone/>
            </a:pPr>
            <a:endParaRPr lang="fa-IR" altLang="fa-IR" sz="2800" b="1" dirty="0">
              <a:cs typeface="B Titr" panose="00000700000000000000" pitchFamily="2" charset="-78"/>
            </a:endParaRP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2800" b="1" dirty="0">
                <a:solidFill>
                  <a:srgbClr val="C00000"/>
                </a:solidFill>
                <a:cs typeface="B Titr" panose="00000700000000000000" pitchFamily="2" charset="-78"/>
              </a:rPr>
              <a:t>فصل هشتم : درس روان شناسی رشد کودک</a:t>
            </a:r>
          </a:p>
        </p:txBody>
      </p:sp>
    </p:spTree>
    <p:extLst>
      <p:ext uri="{BB962C8B-B14F-4D97-AF65-F5344CB8AC3E}">
        <p14:creationId xmlns:p14="http://schemas.microsoft.com/office/powerpoint/2010/main" val="14878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"/>
    </mc:Choice>
    <mc:Fallback xmlns="">
      <p:transition spd="slow" advTm="669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46997" y="219756"/>
            <a:ext cx="3837905" cy="926463"/>
          </a:xfrm>
          <a:prstGeom prst="bevel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فصل هشتم : رشد زبان</a:t>
            </a: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7" name="Folded Corner 6"/>
          <p:cNvSpPr/>
          <p:nvPr/>
        </p:nvSpPr>
        <p:spPr>
          <a:xfrm>
            <a:off x="1262130" y="1398690"/>
            <a:ext cx="10740980" cy="5344731"/>
          </a:xfrm>
          <a:prstGeom prst="foldedCorner">
            <a:avLst/>
          </a:prstGeom>
          <a:solidFill>
            <a:srgbClr val="DBF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یکی از یادگیری های شگفت انگیز انسان ، </a:t>
            </a: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اکتساب زبان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 که به عنوان وجه تمایز بسیار برجسته بین او و سایر حیوانات به شمار می رود. بسیاری از فلاسفه زبان را بزرگ ترین اختراع بشر دانسته و برخی از آن به عنوان یک نظام علائم صوتی برای برقراری ارتباط یاد می کنند.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مورد یادگیری زبان در انسان دیدگاه های متنوعی ارائه شده است :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 ) دیدگاه یادگیری زبان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ب) رویکرد فطرت گرایی 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ج) رویکرد شناختی</a:t>
            </a:r>
          </a:p>
          <a:p>
            <a:pPr algn="r">
              <a:lnSpc>
                <a:spcPct val="150000"/>
              </a:lnSpc>
            </a:pPr>
            <a:endParaRPr lang="en-US" sz="24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3293">
        <p15:prstTrans prst="curtains"/>
      </p:transition>
    </mc:Choice>
    <mc:Fallback xmlns="">
      <p:transition spd="slow" advTm="63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33341" y="141668"/>
            <a:ext cx="10856891" cy="661974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fa-IR" altLang="fa-IR" sz="9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altLang="fa-IR" sz="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altLang="fa-IR" sz="9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نظریه پردازان یادگیری براین عقیده اند که زبان نیز براساس اصول یادگیری حاکم بر سایر رفتارها یاد گرفته می شود . به اعتقاد آنان ، نوزاد فاقد هرگونه دانش کلامی است و مهارتهای کلامی را بتدریج و براساس تقویت رفتارهای تقلیدی می آموزد. و واحدهای کوچک کلامی را در یکدیگر ادغام نموده و عبارات و جملات پیچیده را به وجود می آورد که آنها نیز در صورت مناسب بودن تقویت می شوند.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پژوهش ها نشان داده اند که تقویت می تواند صداهای خاصی را در سه ماهه اول تولد افزایش یا کاهش دهد . رعایت نکات دستوری نیز از طریق دریافت تقویت یاد گرفته و آنان برای مشاهده ، سرمشق گیری، تقلید و تعمیم در یادگیری زبان نقش ویژه ای قائل می شوند.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4398134" y="141668"/>
            <a:ext cx="4327303" cy="1584101"/>
          </a:xfrm>
          <a:prstGeom prst="cloud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fa-IR" altLang="fa-IR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الف) </a:t>
            </a:r>
            <a:r>
              <a:rPr lang="fa-IR" altLang="fa-I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دیدگاه یادگیری زبان 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1714"/>
      </p:ext>
    </p:extLst>
  </p:cSld>
  <p:clrMapOvr>
    <a:masterClrMapping/>
  </p:clrMapOvr>
  <p:transition spd="slow" advTm="12891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1455313" y="1493949"/>
            <a:ext cx="10496281" cy="4997003"/>
          </a:xfrm>
          <a:prstGeom prst="flowChartAlternateProcess">
            <a:avLst/>
          </a:prstGeom>
          <a:solidFill>
            <a:srgbClr val="F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endParaRPr lang="fa-IR" altLang="fa-IR" sz="24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altLang="fa-IR" sz="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8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نوام چامسکی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از طرفداران این رویکرد است و به وجود سازوکار عصبی ذاتی برای یادگیری زبان در مغز انسان اعتقاد دارد. وی این سازو کار را</a:t>
            </a: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دستگاه اکتساب زبان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نامیده است.</a:t>
            </a: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بسیاری از جنبه های  توانایی کلامی در 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انسان ذاتی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 و قدرت درک وفهم و تولید سخن مرهون ساختار ژنتیکی اوست.</a:t>
            </a: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سن ۱۸ ماهگی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نوعی </a:t>
            </a: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بلوغ یا آمادگی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برای یادگیری زبان در مغز به وجود می آید که در صورت تاخیر ، امکان یادگیری آن را بعدها هرچند نمی توان گفت غیر ممکن اما دشوار می سازد.</a:t>
            </a:r>
          </a:p>
          <a:p>
            <a:pPr algn="r">
              <a:lnSpc>
                <a:spcPct val="150000"/>
              </a:lnSpc>
            </a:pP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8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8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ded Corner 1"/>
          <p:cNvSpPr/>
          <p:nvPr/>
        </p:nvSpPr>
        <p:spPr>
          <a:xfrm>
            <a:off x="4713667" y="233784"/>
            <a:ext cx="3477297" cy="940339"/>
          </a:xfrm>
          <a:prstGeom prst="foldedCorne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altLang="fa-IR" sz="2400" b="1" dirty="0">
                <a:solidFill>
                  <a:srgbClr val="00206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ب) رویکرد فطرت گرایی</a:t>
            </a:r>
            <a:endParaRPr lang="en-US" altLang="fa-IR" sz="2400" b="1" dirty="0">
              <a:solidFill>
                <a:srgbClr val="002060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59821"/>
      </p:ext>
    </p:extLst>
  </p:cSld>
  <p:clrMapOvr>
    <a:masterClrMapping/>
  </p:clrMapOvr>
  <p:transition spd="slow" advTm="2426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906072" y="1983346"/>
            <a:ext cx="9903853" cy="4121240"/>
          </a:xfrm>
          <a:prstGeom prst="round2Diag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رشد زبان بستگی دارد به </a:t>
            </a: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استعدادهای خاص شناختی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پردازش اطلاعات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 </a:t>
            </a: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استعدادهای انگیزشی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که همگی فطری هستند . 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این گروه کودکان را ذاتا موجوداتی فعال و سازنده می دانند و معتقدند که خلاقیت ، حل مساله و کشف قواعد گفتار ، از عوامل درونی کودکان سرچشمه می گیرند و نه عوامل محیطی.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4675030" y="416417"/>
            <a:ext cx="3258355" cy="1141927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ج) رویکرد شناختی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719">
        <p14:doors dir="vert"/>
      </p:transition>
    </mc:Choice>
    <mc:Fallback xmlns="">
      <p:transition spd="slow" advTm="55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nip Same Side Corner Rectangle 3"/>
          <p:cNvSpPr/>
          <p:nvPr/>
        </p:nvSpPr>
        <p:spPr>
          <a:xfrm>
            <a:off x="1352283" y="154546"/>
            <a:ext cx="10663706" cy="6503831"/>
          </a:xfrm>
          <a:prstGeom prst="snip2SameRect">
            <a:avLst/>
          </a:prstGeom>
          <a:solidFill>
            <a:srgbClr val="F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دوره های مختلف یادگیری تکلم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۱- دوره پیش زبانی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۲- دوره پیش آموزشگاهی</a:t>
            </a:r>
            <a:endParaRPr lang="en-US" sz="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5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طول این دو دوره که از حدود </a:t>
            </a: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۶ ماهگی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تا </a:t>
            </a: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۴-۵ سال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به طول می انجامد ، کودکان زبان مادری را می آموزند.</a:t>
            </a:r>
            <a:endParaRPr lang="en-US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۱. دوره پیش زبانی :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 ) مرحله زمزمه زبانی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ب) مرحله نشانه زبانی( رمز زبانی)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ج) مرحله نوزبانی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9006">
        <p14:reveal/>
      </p:transition>
    </mc:Choice>
    <mc:Fallback xmlns="">
      <p:transition spd="slow" advTm="89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ame Side Corner Rectangle 5"/>
          <p:cNvSpPr/>
          <p:nvPr/>
        </p:nvSpPr>
        <p:spPr>
          <a:xfrm>
            <a:off x="1390918" y="309093"/>
            <a:ext cx="10496281" cy="6310648"/>
          </a:xfrm>
          <a:prstGeom prst="snip2Same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الف) مرحله زمزمه زبانی</a:t>
            </a:r>
            <a:endParaRPr lang="en-US" altLang="fa-IR" sz="24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US" altLang="fa-IR" sz="8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8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حدود </a:t>
            </a:r>
            <a:r>
              <a:rPr lang="fa-IR" alt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 ماهگی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کودک به تولید اولین صداها می پردزاد که اصطلاحا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بغبغو کردن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نامیده می شود. در اولین مرحله اطفال قادرند ۸۴ واج تولید کنند که خیلی فراتر از واج های موجود در همه زبان های دنیا است.</a:t>
            </a: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حدود </a:t>
            </a:r>
            <a:r>
              <a:rPr lang="fa-IR" alt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 ماهگی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طفل</a:t>
            </a: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شروع به تولید صداهای بیشتر و متنوع تر و به ویژه مصوت ها می کند. همراه با کشف بیشتر صداها ، آن ها را مصوت ها ترکیب و به تکرارشان می پردازد.     ( د د د د و ب ب ب) که اصطلاحا مرحله </a:t>
            </a: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غان و غون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گفته می شود.</a:t>
            </a: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حدود </a:t>
            </a:r>
            <a:r>
              <a:rPr lang="fa-IR" alt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۹ ماهگی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تکرار صداها پیچیده تر می شود و لهجه و تاکیدهای خاص موجود در زبان مادری طفل را در برمی گیرد .</a:t>
            </a: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2" name="Frame 1"/>
          <p:cNvSpPr/>
          <p:nvPr/>
        </p:nvSpPr>
        <p:spPr>
          <a:xfrm>
            <a:off x="7392473" y="631066"/>
            <a:ext cx="3683358" cy="978794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 </a:t>
            </a:r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39028"/>
      </p:ext>
    </p:extLst>
  </p:cSld>
  <p:clrMapOvr>
    <a:masterClrMapping/>
  </p:clrMapOvr>
  <p:transition spd="slow" advTm="1929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854557" y="373487"/>
            <a:ext cx="9994006" cy="604019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ب) مرحله نشانه زبانی ( رمز زبانی )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آغاز آن بعد از </a:t>
            </a:r>
            <a:r>
              <a:rPr lang="fa-I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۱۰ ماهگی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 و به عنوان </a:t>
            </a:r>
            <a:r>
              <a:rPr 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مرحله تکلم مصنوعی </a:t>
            </a: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شناخته می شود ، طفل با اشاره ، اشیا و اشخاص پیرامون خود را مشخص می کند . در انتهای این مرحله وی یک سکوت شگفت انگیز از خود نشان داده و با دقت زیادی به گفته های اطرافیان گوش فرا می دهد . 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سپس مرحله تقلید فرا می رسد که شنیدن در آن  نقش عمده ای دارد و از این به بعد هر دو توانایی به موازات هم رشد می یابند .  </a:t>
            </a:r>
          </a:p>
          <a:p>
            <a:pPr algn="r">
              <a:lnSpc>
                <a:spcPct val="150000"/>
              </a:lnSpc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6787166" y="731949"/>
            <a:ext cx="4481848" cy="104318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36"/>
    </mc:Choice>
    <mc:Fallback xmlns="">
      <p:transition spd="slow" advTm="64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838</TotalTime>
  <Words>1729</Words>
  <Application>Microsoft Office PowerPoint</Application>
  <PresentationFormat>Widescreen</PresentationFormat>
  <Paragraphs>114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 Titr</vt:lpstr>
      <vt:lpstr>Century Gothic</vt:lpstr>
      <vt:lpstr>Tahoma</vt:lpstr>
      <vt:lpstr>Wingdings 3</vt:lpstr>
      <vt:lpstr>Wisp</vt:lpstr>
      <vt:lpstr>PowerPoint Presentation</vt:lpstr>
      <vt:lpstr>PowerPoint Presentation</vt:lpstr>
      <vt:lpstr>فصل هشتم : رشد زبان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intell</dc:creator>
  <cp:lastModifiedBy>intell</cp:lastModifiedBy>
  <cp:revision>105</cp:revision>
  <dcterms:created xsi:type="dcterms:W3CDTF">2020-05-15T14:06:46Z</dcterms:created>
  <dcterms:modified xsi:type="dcterms:W3CDTF">2020-05-30T16:08:44Z</dcterms:modified>
</cp:coreProperties>
</file>