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2" Type="http://schemas.openxmlformats.org/package/2006/relationships/metadata/thumbnail" Target="docProps/thumbnail.jpeg" /><Relationship Id="rId1" Type="http://schemas.openxmlformats.org/officeDocument/2006/relationships/officeDocument" Target="ppt/presentation.xml" /><Relationship Id="rId4" Type="http://schemas.openxmlformats.org/officeDocument/2006/relationships/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notesMasterIdLst>
    <p:notesMasterId r:id="rId11"/>
  </p:notesMasterIdLst>
  <p:sldIdLst>
    <p:sldId id="256" r:id="rId2"/>
    <p:sldId id="259" r:id="rId3"/>
    <p:sldId id="260" r:id="rId4"/>
    <p:sldId id="262" r:id="rId5"/>
    <p:sldId id="264" r:id="rId6"/>
    <p:sldId id="261" r:id="rId7"/>
    <p:sldId id="265" r:id="rId8"/>
    <p:sldId id="266" r:id="rId9"/>
    <p:sldId id="267"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8804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6" d="100"/>
          <a:sy n="86" d="100"/>
        </p:scale>
        <p:origin x="708" y="90"/>
      </p:cViewPr>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 /><Relationship Id="rId13" Type="http://schemas.openxmlformats.org/officeDocument/2006/relationships/viewProps" Target="viewProps.xml" /><Relationship Id="rId3" Type="http://schemas.openxmlformats.org/officeDocument/2006/relationships/slide" Target="slides/slide2.xml" /><Relationship Id="rId7" Type="http://schemas.openxmlformats.org/officeDocument/2006/relationships/slide" Target="slides/slide6.xml" /><Relationship Id="rId12" Type="http://schemas.openxmlformats.org/officeDocument/2006/relationships/presProps" Target="presProps.xml" /><Relationship Id="rId2" Type="http://schemas.openxmlformats.org/officeDocument/2006/relationships/slide" Target="slides/slide1.xml" /><Relationship Id="rId1" Type="http://schemas.openxmlformats.org/officeDocument/2006/relationships/slideMaster" Target="slideMasters/slideMaster1.xml" /><Relationship Id="rId6" Type="http://schemas.openxmlformats.org/officeDocument/2006/relationships/slide" Target="slides/slide5.xml" /><Relationship Id="rId11" Type="http://schemas.openxmlformats.org/officeDocument/2006/relationships/notesMaster" Target="notesMasters/notesMaster1.xml" /><Relationship Id="rId5" Type="http://schemas.openxmlformats.org/officeDocument/2006/relationships/slide" Target="slides/slide4.xml" /><Relationship Id="rId15" Type="http://schemas.openxmlformats.org/officeDocument/2006/relationships/tableStyles" Target="tableStyles.xml" /><Relationship Id="rId10" Type="http://schemas.openxmlformats.org/officeDocument/2006/relationships/slide" Target="slides/slide9.xml" /><Relationship Id="rId4" Type="http://schemas.openxmlformats.org/officeDocument/2006/relationships/slide" Target="slides/slide3.xml" /><Relationship Id="rId9" Type="http://schemas.openxmlformats.org/officeDocument/2006/relationships/slide" Target="slides/slide8.xml" /><Relationship Id="rId14" Type="http://schemas.openxmlformats.org/officeDocument/2006/relationships/theme" Target="theme/theme1.xml"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FFCBA25-96DB-4FC7-992C-6C67611B91C7}" type="datetimeFigureOut">
              <a:rPr lang="en-US" smtClean="0"/>
              <a:t>5/21/2020</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0B1E770-2FE9-44D6-AB16-7CD192547D54}" type="slidenum">
              <a:rPr lang="en-US" smtClean="0"/>
              <a:t>‹#›</a:t>
            </a:fld>
            <a:endParaRPr lang="en-US" dirty="0"/>
          </a:p>
        </p:txBody>
      </p:sp>
    </p:spTree>
    <p:extLst>
      <p:ext uri="{BB962C8B-B14F-4D97-AF65-F5344CB8AC3E}">
        <p14:creationId xmlns:p14="http://schemas.microsoft.com/office/powerpoint/2010/main" val="147590742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 /><Relationship Id="rId1"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fa-IR" dirty="0"/>
          </a:p>
        </p:txBody>
      </p:sp>
      <p:sp>
        <p:nvSpPr>
          <p:cNvPr id="4" name="Slide Number Placeholder 3"/>
          <p:cNvSpPr>
            <a:spLocks noGrp="1"/>
          </p:cNvSpPr>
          <p:nvPr>
            <p:ph type="sldNum" sz="quarter" idx="10"/>
          </p:nvPr>
        </p:nvSpPr>
        <p:spPr/>
        <p:txBody>
          <a:bodyPr/>
          <a:lstStyle/>
          <a:p>
            <a:fld id="{F0B1E770-2FE9-44D6-AB16-7CD192547D54}" type="slidenum">
              <a:rPr lang="en-US" smtClean="0"/>
              <a:t>1</a:t>
            </a:fld>
            <a:endParaRPr lang="en-US" dirty="0"/>
          </a:p>
        </p:txBody>
      </p:sp>
    </p:spTree>
    <p:extLst>
      <p:ext uri="{BB962C8B-B14F-4D97-AF65-F5344CB8AC3E}">
        <p14:creationId xmlns:p14="http://schemas.microsoft.com/office/powerpoint/2010/main" val="104222214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402350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385530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103D4-C9AA-44B1-B4F5-56E76EC52C2D}" type="slidenum">
              <a:rPr lang="en-US" smtClean="0"/>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249654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36723271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103D4-C9AA-44B1-B4F5-56E76EC52C2D}" type="slidenum">
              <a:rPr lang="en-US" smtClean="0"/>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01697634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a:t>Edit Master text styles</a:t>
            </a:r>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39204073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0843926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19963497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7682733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3395926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35616004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3092944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474223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9525510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18018918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dirty="0"/>
              <a:t>Click icon to add picture</a:t>
            </a:r>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5F0C7644-AF46-4204-A88C-F4D15CE3AE99}" type="datetimeFigureOut">
              <a:rPr lang="en-US" smtClean="0"/>
              <a:t>5/21/2020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F07103D4-C9AA-44B1-B4F5-56E76EC52C2D}" type="slidenum">
              <a:rPr lang="en-US" smtClean="0"/>
              <a:t>‹#›</a:t>
            </a:fld>
            <a:endParaRPr lang="en-US" dirty="0"/>
          </a:p>
        </p:txBody>
      </p:sp>
    </p:spTree>
    <p:extLst>
      <p:ext uri="{BB962C8B-B14F-4D97-AF65-F5344CB8AC3E}">
        <p14:creationId xmlns:p14="http://schemas.microsoft.com/office/powerpoint/2010/main" val="2789057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 /><Relationship Id="rId13" Type="http://schemas.openxmlformats.org/officeDocument/2006/relationships/slideLayout" Target="../slideLayouts/slideLayout13.xml" /><Relationship Id="rId3" Type="http://schemas.openxmlformats.org/officeDocument/2006/relationships/slideLayout" Target="../slideLayouts/slideLayout3.xml" /><Relationship Id="rId7" Type="http://schemas.openxmlformats.org/officeDocument/2006/relationships/slideLayout" Target="../slideLayouts/slideLayout7.xml" /><Relationship Id="rId12" Type="http://schemas.openxmlformats.org/officeDocument/2006/relationships/slideLayout" Target="../slideLayouts/slideLayout12.xml" /><Relationship Id="rId17" Type="http://schemas.openxmlformats.org/officeDocument/2006/relationships/theme" Target="../theme/theme1.xml" /><Relationship Id="rId2" Type="http://schemas.openxmlformats.org/officeDocument/2006/relationships/slideLayout" Target="../slideLayouts/slideLayout2.xml" /><Relationship Id="rId16" Type="http://schemas.openxmlformats.org/officeDocument/2006/relationships/slideLayout" Target="../slideLayouts/slideLayout16.xml" /><Relationship Id="rId1" Type="http://schemas.openxmlformats.org/officeDocument/2006/relationships/slideLayout" Target="../slideLayouts/slideLayout1.xml" /><Relationship Id="rId6" Type="http://schemas.openxmlformats.org/officeDocument/2006/relationships/slideLayout" Target="../slideLayouts/slideLayout6.xml" /><Relationship Id="rId11" Type="http://schemas.openxmlformats.org/officeDocument/2006/relationships/slideLayout" Target="../slideLayouts/slideLayout11.xml" /><Relationship Id="rId5" Type="http://schemas.openxmlformats.org/officeDocument/2006/relationships/slideLayout" Target="../slideLayouts/slideLayout5.xml" /><Relationship Id="rId15" Type="http://schemas.openxmlformats.org/officeDocument/2006/relationships/slideLayout" Target="../slideLayouts/slideLayout15.xml" /><Relationship Id="rId10" Type="http://schemas.openxmlformats.org/officeDocument/2006/relationships/slideLayout" Target="../slideLayouts/slideLayout10.xml" /><Relationship Id="rId4" Type="http://schemas.openxmlformats.org/officeDocument/2006/relationships/slideLayout" Target="../slideLayouts/slideLayout4.xml" /><Relationship Id="rId9" Type="http://schemas.openxmlformats.org/officeDocument/2006/relationships/slideLayout" Target="../slideLayouts/slideLayout9.xml" /><Relationship Id="rId14" Type="http://schemas.openxmlformats.org/officeDocument/2006/relationships/slideLayout" Target="../slideLayouts/slideLayout14.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5F0C7644-AF46-4204-A88C-F4D15CE3AE99}" type="datetimeFigureOut">
              <a:rPr lang="en-US" smtClean="0"/>
              <a:t>5/21/2020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F07103D4-C9AA-44B1-B4F5-56E76EC52C2D}" type="slidenum">
              <a:rPr lang="en-US" smtClean="0"/>
              <a:t>‹#›</a:t>
            </a:fld>
            <a:endParaRPr lang="en-US" dirty="0"/>
          </a:p>
        </p:txBody>
      </p:sp>
    </p:spTree>
    <p:extLst>
      <p:ext uri="{BB962C8B-B14F-4D97-AF65-F5344CB8AC3E}">
        <p14:creationId xmlns:p14="http://schemas.microsoft.com/office/powerpoint/2010/main" val="1138090939"/>
      </p:ext>
    </p:extLst>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 id="2147483744" r:id="rId12"/>
    <p:sldLayoutId id="2147483745" r:id="rId13"/>
    <p:sldLayoutId id="2147483746" r:id="rId14"/>
    <p:sldLayoutId id="2147483747" r:id="rId15"/>
    <p:sldLayoutId id="2147483748"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ounded Rectangle 7"/>
          <p:cNvSpPr/>
          <p:nvPr/>
        </p:nvSpPr>
        <p:spPr>
          <a:xfrm>
            <a:off x="3055434" y="256477"/>
            <a:ext cx="6378496" cy="880947"/>
          </a:xfrm>
          <a:prstGeom prst="roundRec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4400" dirty="0">
                <a:solidFill>
                  <a:schemeClr val="tx1">
                    <a:lumMod val="95000"/>
                    <a:lumOff val="5000"/>
                  </a:schemeClr>
                </a:solidFill>
                <a:cs typeface="B Badr" panose="00000400000000000000" pitchFamily="2" charset="-78"/>
              </a:rPr>
              <a:t>بسم الله الرحمن الرحیم</a:t>
            </a:r>
            <a:endParaRPr lang="en-US" sz="4400" dirty="0">
              <a:solidFill>
                <a:schemeClr val="tx1">
                  <a:lumMod val="95000"/>
                  <a:lumOff val="5000"/>
                </a:schemeClr>
              </a:solidFill>
              <a:cs typeface="B Badr" panose="00000400000000000000" pitchFamily="2" charset="-78"/>
            </a:endParaRPr>
          </a:p>
        </p:txBody>
      </p:sp>
      <p:sp>
        <p:nvSpPr>
          <p:cNvPr id="10" name="Horizontal Scroll 9"/>
          <p:cNvSpPr/>
          <p:nvPr/>
        </p:nvSpPr>
        <p:spPr>
          <a:xfrm>
            <a:off x="4590143" y="2943921"/>
            <a:ext cx="7430872" cy="2498935"/>
          </a:xfrm>
          <a:prstGeom prst="horizontalScroll">
            <a:avLst/>
          </a:prstGeom>
          <a:solidFill>
            <a:srgbClr val="388044">
              <a:alpha val="6902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b="1" dirty="0">
                <a:solidFill>
                  <a:schemeClr val="tx1"/>
                </a:solidFill>
                <a:cs typeface="B Nazanin" panose="00000400000000000000" pitchFamily="2" charset="-78"/>
              </a:rPr>
              <a:t>موضوعات :  خیر اخلاقی، عشق و پرستش</a:t>
            </a:r>
            <a:endParaRPr lang="en-US" dirty="0">
              <a:solidFill>
                <a:schemeClr val="tx1"/>
              </a:solidFill>
              <a:cs typeface="B Nazanin" panose="00000400000000000000" pitchFamily="2" charset="-78"/>
            </a:endParaRPr>
          </a:p>
        </p:txBody>
      </p:sp>
    </p:spTree>
    <p:extLst>
      <p:ext uri="{BB962C8B-B14F-4D97-AF65-F5344CB8AC3E}">
        <p14:creationId xmlns:p14="http://schemas.microsoft.com/office/powerpoint/2010/main" val="146610318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ircle(in)">
                                      <p:cBhvr>
                                        <p:cTn id="7" dur="20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r" rtl="1"/>
            <a:r>
              <a:rPr lang="fa-IR" sz="2400" dirty="0">
                <a:solidFill>
                  <a:schemeClr val="accent4"/>
                </a:solidFill>
                <a:cs typeface="B Nazanin" panose="00000400000000000000" pitchFamily="2" charset="-78"/>
              </a:rPr>
              <a:t>خیر اخلاقی:</a:t>
            </a:r>
            <a:br>
              <a:rPr lang="fa-IR" sz="2400" dirty="0">
                <a:solidFill>
                  <a:schemeClr val="accent4"/>
                </a:solidFill>
                <a:cs typeface="B Nazanin" panose="00000400000000000000" pitchFamily="2" charset="-78"/>
              </a:rPr>
            </a:br>
            <a:br>
              <a:rPr lang="fa-IR" sz="2400" dirty="0">
                <a:solidFill>
                  <a:schemeClr val="accent4"/>
                </a:solidFill>
                <a:cs typeface="B Nazanin" panose="00000400000000000000" pitchFamily="2" charset="-78"/>
              </a:rPr>
            </a:br>
            <a:r>
              <a:rPr lang="fa-IR" sz="2400" dirty="0">
                <a:solidFill>
                  <a:schemeClr val="tx1"/>
                </a:solidFill>
                <a:cs typeface="B Nazanin" panose="00000400000000000000" pitchFamily="2" charset="-78"/>
              </a:rPr>
              <a:t>در انسان گرایش ذاتی به اموری وجود دارد که انسان انها را نه به منظور طلب سود بلکه صرفا تحت تاثیر یک سلسله عواطف که عواطف اخلاقی یا انسانی نامیده می شود انجام می دهد.</a:t>
            </a:r>
            <a:endParaRPr lang="en-US" sz="2400" dirty="0">
              <a:solidFill>
                <a:schemeClr val="accent4"/>
              </a:solidFill>
              <a:cs typeface="B Nazanin" panose="00000400000000000000" pitchFamily="2" charset="-78"/>
            </a:endParaRPr>
          </a:p>
        </p:txBody>
      </p:sp>
      <p:sp>
        <p:nvSpPr>
          <p:cNvPr id="3" name="Content Placeholder 2"/>
          <p:cNvSpPr>
            <a:spLocks noGrp="1"/>
          </p:cNvSpPr>
          <p:nvPr>
            <p:ph idx="1"/>
          </p:nvPr>
        </p:nvSpPr>
        <p:spPr>
          <a:xfrm>
            <a:off x="2635401" y="2133600"/>
            <a:ext cx="8915400" cy="3777622"/>
          </a:xfrm>
        </p:spPr>
        <p:txBody>
          <a:bodyPr>
            <a:normAutofit/>
          </a:bodyPr>
          <a:lstStyle/>
          <a:p>
            <a:pPr algn="r" rtl="1"/>
            <a:r>
              <a:rPr lang="fa-IR" sz="2400" dirty="0">
                <a:solidFill>
                  <a:schemeClr val="tx1"/>
                </a:solidFill>
                <a:cs typeface="B Nazanin" panose="00000400000000000000" pitchFamily="2" charset="-78"/>
              </a:rPr>
              <a:t>این ها در مقوله فضیلت است، مانند گرایش انسان به راستی از ان جهت که راستی است و تنفر انسان نسبت به دروغ .</a:t>
            </a:r>
          </a:p>
          <a:p>
            <a:pPr algn="r" rtl="1"/>
            <a:r>
              <a:rPr lang="fa-IR" sz="2400" dirty="0">
                <a:solidFill>
                  <a:schemeClr val="tx1"/>
                </a:solidFill>
                <a:cs typeface="B Nazanin" panose="00000400000000000000" pitchFamily="2" charset="-78"/>
              </a:rPr>
              <a:t>گرایش ها به دو نوع تقسیم می شوند:</a:t>
            </a:r>
          </a:p>
          <a:p>
            <a:pPr algn="r" rtl="1"/>
            <a:endParaRPr lang="en-US" sz="2400" dirty="0">
              <a:solidFill>
                <a:schemeClr val="tx1"/>
              </a:solidFill>
              <a:cs typeface="B Nazanin" panose="00000400000000000000" pitchFamily="2" charset="-78"/>
            </a:endParaRPr>
          </a:p>
        </p:txBody>
      </p:sp>
      <p:sp>
        <p:nvSpPr>
          <p:cNvPr id="4" name="Flowchart: Alternate Process 3"/>
          <p:cNvSpPr/>
          <p:nvPr/>
        </p:nvSpPr>
        <p:spPr>
          <a:xfrm>
            <a:off x="8457839" y="4022411"/>
            <a:ext cx="2347693" cy="928730"/>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solidFill>
                  <a:schemeClr val="tx1"/>
                </a:solidFill>
                <a:cs typeface="B Nazanin" panose="00000400000000000000" pitchFamily="2" charset="-78"/>
              </a:rPr>
              <a:t>فردی :</a:t>
            </a:r>
          </a:p>
          <a:p>
            <a:pPr algn="ctr"/>
            <a:r>
              <a:rPr lang="fa-IR" dirty="0">
                <a:solidFill>
                  <a:schemeClr val="tx1"/>
                </a:solidFill>
                <a:cs typeface="B Nazanin" panose="00000400000000000000" pitchFamily="2" charset="-78"/>
              </a:rPr>
              <a:t>گرایش به نظم،شجاعت</a:t>
            </a:r>
          </a:p>
        </p:txBody>
      </p:sp>
      <p:sp>
        <p:nvSpPr>
          <p:cNvPr id="6" name="Flowchart: Alternate Process 5"/>
          <p:cNvSpPr/>
          <p:nvPr/>
        </p:nvSpPr>
        <p:spPr>
          <a:xfrm>
            <a:off x="4521459" y="4022411"/>
            <a:ext cx="2369995" cy="928729"/>
          </a:xfrm>
          <a:prstGeom prst="flowChartAlternateProcess">
            <a:avLst/>
          </a:prstGeom>
          <a:solidFill>
            <a:schemeClr val="accent1">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solidFill>
                  <a:schemeClr val="tx1"/>
                </a:solidFill>
                <a:cs typeface="B Nazanin" panose="00000400000000000000" pitchFamily="2" charset="-78"/>
              </a:rPr>
              <a:t>اجتماعی:</a:t>
            </a:r>
          </a:p>
          <a:p>
            <a:pPr algn="ctr"/>
            <a:r>
              <a:rPr lang="fa-IR" dirty="0">
                <a:solidFill>
                  <a:schemeClr val="tx1"/>
                </a:solidFill>
                <a:cs typeface="B Nazanin" panose="00000400000000000000" pitchFamily="2" charset="-78"/>
              </a:rPr>
              <a:t>گرایش به تعاون، احسان،ایثار</a:t>
            </a:r>
            <a:endParaRPr lang="en-US" dirty="0">
              <a:solidFill>
                <a:schemeClr val="tx1"/>
              </a:solidFill>
              <a:cs typeface="B Nazanin" panose="00000400000000000000" pitchFamily="2" charset="-78"/>
            </a:endParaRPr>
          </a:p>
        </p:txBody>
      </p:sp>
    </p:spTree>
    <p:extLst>
      <p:ext uri="{BB962C8B-B14F-4D97-AF65-F5344CB8AC3E}">
        <p14:creationId xmlns:p14="http://schemas.microsoft.com/office/powerpoint/2010/main" val="17902422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6"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80">
                                          <p:stCondLst>
                                            <p:cond delay="0"/>
                                          </p:stCondLst>
                                        </p:cTn>
                                        <p:tgtEl>
                                          <p:spTgt spid="3">
                                            <p:txEl>
                                              <p:pRg st="0" end="0"/>
                                            </p:txEl>
                                          </p:spTgt>
                                        </p:tgtEl>
                                      </p:cBhvr>
                                    </p:animEffect>
                                    <p:anim calcmode="lin" valueType="num">
                                      <p:cBhvr>
                                        <p:cTn id="8" dur="1822" tmFilter="0,0; 0.14,0.36; 0.43,0.73; 0.71,0.91; 1.0,1.0">
                                          <p:stCondLst>
                                            <p:cond delay="0"/>
                                          </p:stCondLst>
                                        </p:cTn>
                                        <p:tgtEl>
                                          <p:spTgt spid="3">
                                            <p:txEl>
                                              <p:pRg st="0" end="0"/>
                                            </p:txEl>
                                          </p:spTgt>
                                        </p:tgtEl>
                                        <p:attrNameLst>
                                          <p:attrName>ppt_x</p:attrName>
                                        </p:attrNameLst>
                                      </p:cBhvr>
                                      <p:tavLst>
                                        <p:tav tm="0">
                                          <p:val>
                                            <p:strVal val="#ppt_x-0.25"/>
                                          </p:val>
                                        </p:tav>
                                        <p:tav tm="100000">
                                          <p:val>
                                            <p:strVal val="#ppt_x"/>
                                          </p:val>
                                        </p:tav>
                                      </p:tavLst>
                                    </p:anim>
                                    <p:anim calcmode="lin" valueType="num">
                                      <p:cBhvr>
                                        <p:cTn id="9" dur="664" tmFilter="0.0,0.0; 0.25,0.07; 0.50,0.2; 0.75,0.467; 1.0,1.0">
                                          <p:stCondLst>
                                            <p:cond delay="0"/>
                                          </p:stCondLst>
                                        </p:cTn>
                                        <p:tgtEl>
                                          <p:spTgt spid="3">
                                            <p:txEl>
                                              <p:pRg st="0" end="0"/>
                                            </p:txEl>
                                          </p:spTgt>
                                        </p:tgtEl>
                                        <p:attrNameLst>
                                          <p:attrName>ppt_y</p:attrName>
                                        </p:attrNameLst>
                                      </p:cBhvr>
                                      <p:tavLst>
                                        <p:tav tm="0" fmla="#ppt_y-sin(pi*$)/3">
                                          <p:val>
                                            <p:fltVal val="0.5"/>
                                          </p:val>
                                        </p:tav>
                                        <p:tav tm="100000">
                                          <p:val>
                                            <p:fltVal val="1"/>
                                          </p:val>
                                        </p:tav>
                                      </p:tavLst>
                                    </p:anim>
                                    <p:anim calcmode="lin" valueType="num">
                                      <p:cBhvr>
                                        <p:cTn id="10" dur="664" tmFilter="0, 0; 0.125,0.2665; 0.25,0.4; 0.375,0.465; 0.5,0.5;  0.625,0.535; 0.75,0.6; 0.875,0.7335; 1,1">
                                          <p:stCondLst>
                                            <p:cond delay="664"/>
                                          </p:stCondLst>
                                        </p:cTn>
                                        <p:tgtEl>
                                          <p:spTgt spid="3">
                                            <p:txEl>
                                              <p:pRg st="0" end="0"/>
                                            </p:txEl>
                                          </p:spTgt>
                                        </p:tgtEl>
                                        <p:attrNameLst>
                                          <p:attrName>ppt_y</p:attrName>
                                        </p:attrNameLst>
                                      </p:cBhvr>
                                      <p:tavLst>
                                        <p:tav tm="0" fmla="#ppt_y-sin(pi*$)/9">
                                          <p:val>
                                            <p:fltVal val="0"/>
                                          </p:val>
                                        </p:tav>
                                        <p:tav tm="100000">
                                          <p:val>
                                            <p:fltVal val="1"/>
                                          </p:val>
                                        </p:tav>
                                      </p:tavLst>
                                    </p:anim>
                                    <p:anim calcmode="lin" valueType="num">
                                      <p:cBhvr>
                                        <p:cTn id="11" dur="332" tmFilter="0, 0; 0.125,0.2665; 0.25,0.4; 0.375,0.465; 0.5,0.5;  0.625,0.535; 0.75,0.6; 0.875,0.7335; 1,1">
                                          <p:stCondLst>
                                            <p:cond delay="1324"/>
                                          </p:stCondLst>
                                        </p:cTn>
                                        <p:tgtEl>
                                          <p:spTgt spid="3">
                                            <p:txEl>
                                              <p:pRg st="0" end="0"/>
                                            </p:txEl>
                                          </p:spTgt>
                                        </p:tgtEl>
                                        <p:attrNameLst>
                                          <p:attrName>ppt_y</p:attrName>
                                        </p:attrNameLst>
                                      </p:cBhvr>
                                      <p:tavLst>
                                        <p:tav tm="0" fmla="#ppt_y-sin(pi*$)/27">
                                          <p:val>
                                            <p:fltVal val="0"/>
                                          </p:val>
                                        </p:tav>
                                        <p:tav tm="100000">
                                          <p:val>
                                            <p:fltVal val="1"/>
                                          </p:val>
                                        </p:tav>
                                      </p:tavLst>
                                    </p:anim>
                                    <p:anim calcmode="lin" valueType="num">
                                      <p:cBhvr>
                                        <p:cTn id="12" dur="164" tmFilter="0, 0; 0.125,0.2665; 0.25,0.4; 0.375,0.465; 0.5,0.5;  0.625,0.535; 0.75,0.6; 0.875,0.7335; 1,1">
                                          <p:stCondLst>
                                            <p:cond delay="1656"/>
                                          </p:stCondLst>
                                        </p:cTn>
                                        <p:tgtEl>
                                          <p:spTgt spid="3">
                                            <p:txEl>
                                              <p:pRg st="0" end="0"/>
                                            </p:txEl>
                                          </p:spTgt>
                                        </p:tgtEl>
                                        <p:attrNameLst>
                                          <p:attrName>ppt_y</p:attrName>
                                        </p:attrNameLst>
                                      </p:cBhvr>
                                      <p:tavLst>
                                        <p:tav tm="0" fmla="#ppt_y-sin(pi*$)/81">
                                          <p:val>
                                            <p:fltVal val="0"/>
                                          </p:val>
                                        </p:tav>
                                        <p:tav tm="100000">
                                          <p:val>
                                            <p:fltVal val="1"/>
                                          </p:val>
                                        </p:tav>
                                      </p:tavLst>
                                    </p:anim>
                                    <p:animScale>
                                      <p:cBhvr>
                                        <p:cTn id="13" dur="26">
                                          <p:stCondLst>
                                            <p:cond delay="650"/>
                                          </p:stCondLst>
                                        </p:cTn>
                                        <p:tgtEl>
                                          <p:spTgt spid="3">
                                            <p:txEl>
                                              <p:pRg st="0" end="0"/>
                                            </p:txEl>
                                          </p:spTgt>
                                        </p:tgtEl>
                                      </p:cBhvr>
                                      <p:to x="100000" y="60000"/>
                                    </p:animScale>
                                    <p:animScale>
                                      <p:cBhvr>
                                        <p:cTn id="14" dur="166" decel="50000">
                                          <p:stCondLst>
                                            <p:cond delay="676"/>
                                          </p:stCondLst>
                                        </p:cTn>
                                        <p:tgtEl>
                                          <p:spTgt spid="3">
                                            <p:txEl>
                                              <p:pRg st="0" end="0"/>
                                            </p:txEl>
                                          </p:spTgt>
                                        </p:tgtEl>
                                      </p:cBhvr>
                                      <p:to x="100000" y="100000"/>
                                    </p:animScale>
                                    <p:animScale>
                                      <p:cBhvr>
                                        <p:cTn id="15" dur="26">
                                          <p:stCondLst>
                                            <p:cond delay="1312"/>
                                          </p:stCondLst>
                                        </p:cTn>
                                        <p:tgtEl>
                                          <p:spTgt spid="3">
                                            <p:txEl>
                                              <p:pRg st="0" end="0"/>
                                            </p:txEl>
                                          </p:spTgt>
                                        </p:tgtEl>
                                      </p:cBhvr>
                                      <p:to x="100000" y="80000"/>
                                    </p:animScale>
                                    <p:animScale>
                                      <p:cBhvr>
                                        <p:cTn id="16" dur="166" decel="50000">
                                          <p:stCondLst>
                                            <p:cond delay="1338"/>
                                          </p:stCondLst>
                                        </p:cTn>
                                        <p:tgtEl>
                                          <p:spTgt spid="3">
                                            <p:txEl>
                                              <p:pRg st="0" end="0"/>
                                            </p:txEl>
                                          </p:spTgt>
                                        </p:tgtEl>
                                      </p:cBhvr>
                                      <p:to x="100000" y="100000"/>
                                    </p:animScale>
                                    <p:animScale>
                                      <p:cBhvr>
                                        <p:cTn id="17" dur="26">
                                          <p:stCondLst>
                                            <p:cond delay="1642"/>
                                          </p:stCondLst>
                                        </p:cTn>
                                        <p:tgtEl>
                                          <p:spTgt spid="3">
                                            <p:txEl>
                                              <p:pRg st="0" end="0"/>
                                            </p:txEl>
                                          </p:spTgt>
                                        </p:tgtEl>
                                      </p:cBhvr>
                                      <p:to x="100000" y="90000"/>
                                    </p:animScale>
                                    <p:animScale>
                                      <p:cBhvr>
                                        <p:cTn id="18" dur="166" decel="50000">
                                          <p:stCondLst>
                                            <p:cond delay="1668"/>
                                          </p:stCondLst>
                                        </p:cTn>
                                        <p:tgtEl>
                                          <p:spTgt spid="3">
                                            <p:txEl>
                                              <p:pRg st="0" end="0"/>
                                            </p:txEl>
                                          </p:spTgt>
                                        </p:tgtEl>
                                      </p:cBhvr>
                                      <p:to x="100000" y="100000"/>
                                    </p:animScale>
                                    <p:animScale>
                                      <p:cBhvr>
                                        <p:cTn id="19" dur="26">
                                          <p:stCondLst>
                                            <p:cond delay="1808"/>
                                          </p:stCondLst>
                                        </p:cTn>
                                        <p:tgtEl>
                                          <p:spTgt spid="3">
                                            <p:txEl>
                                              <p:pRg st="0" end="0"/>
                                            </p:txEl>
                                          </p:spTgt>
                                        </p:tgtEl>
                                      </p:cBhvr>
                                      <p:to x="100000" y="95000"/>
                                    </p:animScale>
                                    <p:animScale>
                                      <p:cBhvr>
                                        <p:cTn id="20" dur="166" decel="50000">
                                          <p:stCondLst>
                                            <p:cond delay="1834"/>
                                          </p:stCondLst>
                                        </p:cTn>
                                        <p:tgtEl>
                                          <p:spTgt spid="3">
                                            <p:txEl>
                                              <p:pRg st="0" end="0"/>
                                            </p:txEl>
                                          </p:spTgt>
                                        </p:tgtEl>
                                      </p:cBhvr>
                                      <p:to x="100000" y="100000"/>
                                    </p:animScale>
                                  </p:childTnLst>
                                </p:cTn>
                              </p:par>
                            </p:childTnLst>
                          </p:cTn>
                        </p:par>
                      </p:childTnLst>
                    </p:cTn>
                  </p:par>
                  <p:par>
                    <p:cTn id="21" fill="hold">
                      <p:stCondLst>
                        <p:cond delay="indefinite"/>
                      </p:stCondLst>
                      <p:childTnLst>
                        <p:par>
                          <p:cTn id="22" fill="hold">
                            <p:stCondLst>
                              <p:cond delay="0"/>
                            </p:stCondLst>
                            <p:childTnLst>
                              <p:par>
                                <p:cTn id="23" presetID="26" presetClass="entr" presetSubtype="0" fill="hold" grpId="0" nodeType="clickEffect">
                                  <p:stCondLst>
                                    <p:cond delay="0"/>
                                  </p:stCondLst>
                                  <p:childTnLst>
                                    <p:set>
                                      <p:cBhvr>
                                        <p:cTn id="24" dur="1" fill="hold">
                                          <p:stCondLst>
                                            <p:cond delay="0"/>
                                          </p:stCondLst>
                                        </p:cTn>
                                        <p:tgtEl>
                                          <p:spTgt spid="3">
                                            <p:txEl>
                                              <p:pRg st="1" end="1"/>
                                            </p:txEl>
                                          </p:spTgt>
                                        </p:tgtEl>
                                        <p:attrNameLst>
                                          <p:attrName>style.visibility</p:attrName>
                                        </p:attrNameLst>
                                      </p:cBhvr>
                                      <p:to>
                                        <p:strVal val="visible"/>
                                      </p:to>
                                    </p:set>
                                    <p:animEffect transition="in" filter="wipe(down)">
                                      <p:cBhvr>
                                        <p:cTn id="25" dur="580">
                                          <p:stCondLst>
                                            <p:cond delay="0"/>
                                          </p:stCondLst>
                                        </p:cTn>
                                        <p:tgtEl>
                                          <p:spTgt spid="3">
                                            <p:txEl>
                                              <p:pRg st="1" end="1"/>
                                            </p:txEl>
                                          </p:spTgt>
                                        </p:tgtEl>
                                      </p:cBhvr>
                                    </p:animEffect>
                                    <p:anim calcmode="lin" valueType="num">
                                      <p:cBhvr>
                                        <p:cTn id="26" dur="1822" tmFilter="0,0; 0.14,0.36; 0.43,0.73; 0.71,0.91; 1.0,1.0">
                                          <p:stCondLst>
                                            <p:cond delay="0"/>
                                          </p:stCondLst>
                                        </p:cTn>
                                        <p:tgtEl>
                                          <p:spTgt spid="3">
                                            <p:txEl>
                                              <p:pRg st="1" end="1"/>
                                            </p:txEl>
                                          </p:spTgt>
                                        </p:tgtEl>
                                        <p:attrNameLst>
                                          <p:attrName>ppt_x</p:attrName>
                                        </p:attrNameLst>
                                      </p:cBhvr>
                                      <p:tavLst>
                                        <p:tav tm="0">
                                          <p:val>
                                            <p:strVal val="#ppt_x-0.25"/>
                                          </p:val>
                                        </p:tav>
                                        <p:tav tm="100000">
                                          <p:val>
                                            <p:strVal val="#ppt_x"/>
                                          </p:val>
                                        </p:tav>
                                      </p:tavLst>
                                    </p:anim>
                                    <p:anim calcmode="lin" valueType="num">
                                      <p:cBhvr>
                                        <p:cTn id="27" dur="664" tmFilter="0.0,0.0; 0.25,0.07; 0.50,0.2; 0.75,0.467; 1.0,1.0">
                                          <p:stCondLst>
                                            <p:cond delay="0"/>
                                          </p:stCondLst>
                                        </p:cTn>
                                        <p:tgtEl>
                                          <p:spTgt spid="3">
                                            <p:txEl>
                                              <p:pRg st="1" end="1"/>
                                            </p:txEl>
                                          </p:spTgt>
                                        </p:tgtEl>
                                        <p:attrNameLst>
                                          <p:attrName>ppt_y</p:attrName>
                                        </p:attrNameLst>
                                      </p:cBhvr>
                                      <p:tavLst>
                                        <p:tav tm="0" fmla="#ppt_y-sin(pi*$)/3">
                                          <p:val>
                                            <p:fltVal val="0.5"/>
                                          </p:val>
                                        </p:tav>
                                        <p:tav tm="100000">
                                          <p:val>
                                            <p:fltVal val="1"/>
                                          </p:val>
                                        </p:tav>
                                      </p:tavLst>
                                    </p:anim>
                                    <p:anim calcmode="lin" valueType="num">
                                      <p:cBhvr>
                                        <p:cTn id="28" dur="664" tmFilter="0, 0; 0.125,0.2665; 0.25,0.4; 0.375,0.465; 0.5,0.5;  0.625,0.535; 0.75,0.6; 0.875,0.7335; 1,1">
                                          <p:stCondLst>
                                            <p:cond delay="664"/>
                                          </p:stCondLst>
                                        </p:cTn>
                                        <p:tgtEl>
                                          <p:spTgt spid="3">
                                            <p:txEl>
                                              <p:pRg st="1" end="1"/>
                                            </p:txEl>
                                          </p:spTgt>
                                        </p:tgtEl>
                                        <p:attrNameLst>
                                          <p:attrName>ppt_y</p:attrName>
                                        </p:attrNameLst>
                                      </p:cBhvr>
                                      <p:tavLst>
                                        <p:tav tm="0" fmla="#ppt_y-sin(pi*$)/9">
                                          <p:val>
                                            <p:fltVal val="0"/>
                                          </p:val>
                                        </p:tav>
                                        <p:tav tm="100000">
                                          <p:val>
                                            <p:fltVal val="1"/>
                                          </p:val>
                                        </p:tav>
                                      </p:tavLst>
                                    </p:anim>
                                    <p:anim calcmode="lin" valueType="num">
                                      <p:cBhvr>
                                        <p:cTn id="29" dur="332" tmFilter="0, 0; 0.125,0.2665; 0.25,0.4; 0.375,0.465; 0.5,0.5;  0.625,0.535; 0.75,0.6; 0.875,0.7335; 1,1">
                                          <p:stCondLst>
                                            <p:cond delay="1324"/>
                                          </p:stCondLst>
                                        </p:cTn>
                                        <p:tgtEl>
                                          <p:spTgt spid="3">
                                            <p:txEl>
                                              <p:pRg st="1" end="1"/>
                                            </p:txEl>
                                          </p:spTgt>
                                        </p:tgtEl>
                                        <p:attrNameLst>
                                          <p:attrName>ppt_y</p:attrName>
                                        </p:attrNameLst>
                                      </p:cBhvr>
                                      <p:tavLst>
                                        <p:tav tm="0" fmla="#ppt_y-sin(pi*$)/27">
                                          <p:val>
                                            <p:fltVal val="0"/>
                                          </p:val>
                                        </p:tav>
                                        <p:tav tm="100000">
                                          <p:val>
                                            <p:fltVal val="1"/>
                                          </p:val>
                                        </p:tav>
                                      </p:tavLst>
                                    </p:anim>
                                    <p:anim calcmode="lin" valueType="num">
                                      <p:cBhvr>
                                        <p:cTn id="30" dur="164" tmFilter="0, 0; 0.125,0.2665; 0.25,0.4; 0.375,0.465; 0.5,0.5;  0.625,0.535; 0.75,0.6; 0.875,0.7335; 1,1">
                                          <p:stCondLst>
                                            <p:cond delay="1656"/>
                                          </p:stCondLst>
                                        </p:cTn>
                                        <p:tgtEl>
                                          <p:spTgt spid="3">
                                            <p:txEl>
                                              <p:pRg st="1" end="1"/>
                                            </p:txEl>
                                          </p:spTgt>
                                        </p:tgtEl>
                                        <p:attrNameLst>
                                          <p:attrName>ppt_y</p:attrName>
                                        </p:attrNameLst>
                                      </p:cBhvr>
                                      <p:tavLst>
                                        <p:tav tm="0" fmla="#ppt_y-sin(pi*$)/81">
                                          <p:val>
                                            <p:fltVal val="0"/>
                                          </p:val>
                                        </p:tav>
                                        <p:tav tm="100000">
                                          <p:val>
                                            <p:fltVal val="1"/>
                                          </p:val>
                                        </p:tav>
                                      </p:tavLst>
                                    </p:anim>
                                    <p:animScale>
                                      <p:cBhvr>
                                        <p:cTn id="31" dur="26">
                                          <p:stCondLst>
                                            <p:cond delay="650"/>
                                          </p:stCondLst>
                                        </p:cTn>
                                        <p:tgtEl>
                                          <p:spTgt spid="3">
                                            <p:txEl>
                                              <p:pRg st="1" end="1"/>
                                            </p:txEl>
                                          </p:spTgt>
                                        </p:tgtEl>
                                      </p:cBhvr>
                                      <p:to x="100000" y="60000"/>
                                    </p:animScale>
                                    <p:animScale>
                                      <p:cBhvr>
                                        <p:cTn id="32" dur="166" decel="50000">
                                          <p:stCondLst>
                                            <p:cond delay="676"/>
                                          </p:stCondLst>
                                        </p:cTn>
                                        <p:tgtEl>
                                          <p:spTgt spid="3">
                                            <p:txEl>
                                              <p:pRg st="1" end="1"/>
                                            </p:txEl>
                                          </p:spTgt>
                                        </p:tgtEl>
                                      </p:cBhvr>
                                      <p:to x="100000" y="100000"/>
                                    </p:animScale>
                                    <p:animScale>
                                      <p:cBhvr>
                                        <p:cTn id="33" dur="26">
                                          <p:stCondLst>
                                            <p:cond delay="1312"/>
                                          </p:stCondLst>
                                        </p:cTn>
                                        <p:tgtEl>
                                          <p:spTgt spid="3">
                                            <p:txEl>
                                              <p:pRg st="1" end="1"/>
                                            </p:txEl>
                                          </p:spTgt>
                                        </p:tgtEl>
                                      </p:cBhvr>
                                      <p:to x="100000" y="80000"/>
                                    </p:animScale>
                                    <p:animScale>
                                      <p:cBhvr>
                                        <p:cTn id="34" dur="166" decel="50000">
                                          <p:stCondLst>
                                            <p:cond delay="1338"/>
                                          </p:stCondLst>
                                        </p:cTn>
                                        <p:tgtEl>
                                          <p:spTgt spid="3">
                                            <p:txEl>
                                              <p:pRg st="1" end="1"/>
                                            </p:txEl>
                                          </p:spTgt>
                                        </p:tgtEl>
                                      </p:cBhvr>
                                      <p:to x="100000" y="100000"/>
                                    </p:animScale>
                                    <p:animScale>
                                      <p:cBhvr>
                                        <p:cTn id="35" dur="26">
                                          <p:stCondLst>
                                            <p:cond delay="1642"/>
                                          </p:stCondLst>
                                        </p:cTn>
                                        <p:tgtEl>
                                          <p:spTgt spid="3">
                                            <p:txEl>
                                              <p:pRg st="1" end="1"/>
                                            </p:txEl>
                                          </p:spTgt>
                                        </p:tgtEl>
                                      </p:cBhvr>
                                      <p:to x="100000" y="90000"/>
                                    </p:animScale>
                                    <p:animScale>
                                      <p:cBhvr>
                                        <p:cTn id="36" dur="166" decel="50000">
                                          <p:stCondLst>
                                            <p:cond delay="1668"/>
                                          </p:stCondLst>
                                        </p:cTn>
                                        <p:tgtEl>
                                          <p:spTgt spid="3">
                                            <p:txEl>
                                              <p:pRg st="1" end="1"/>
                                            </p:txEl>
                                          </p:spTgt>
                                        </p:tgtEl>
                                      </p:cBhvr>
                                      <p:to x="100000" y="100000"/>
                                    </p:animScale>
                                    <p:animScale>
                                      <p:cBhvr>
                                        <p:cTn id="37" dur="26">
                                          <p:stCondLst>
                                            <p:cond delay="1808"/>
                                          </p:stCondLst>
                                        </p:cTn>
                                        <p:tgtEl>
                                          <p:spTgt spid="3">
                                            <p:txEl>
                                              <p:pRg st="1" end="1"/>
                                            </p:txEl>
                                          </p:spTgt>
                                        </p:tgtEl>
                                      </p:cBhvr>
                                      <p:to x="100000" y="95000"/>
                                    </p:animScale>
                                    <p:animScale>
                                      <p:cBhvr>
                                        <p:cTn id="38" dur="166" decel="50000">
                                          <p:stCondLst>
                                            <p:cond delay="1834"/>
                                          </p:stCondLst>
                                        </p:cTn>
                                        <p:tgtEl>
                                          <p:spTgt spid="3">
                                            <p:txEl>
                                              <p:pRg st="1" end="1"/>
                                            </p:txEl>
                                          </p:spTgt>
                                        </p:tgtEl>
                                      </p:cBhvr>
                                      <p:to x="100000" y="100000"/>
                                    </p:animScale>
                                  </p:childTnLst>
                                </p:cTn>
                              </p:par>
                              <p:par>
                                <p:cTn id="39" presetID="26" presetClass="entr" presetSubtype="0" fill="hold" grpId="0" nodeType="withEffect">
                                  <p:stCondLst>
                                    <p:cond delay="0"/>
                                  </p:stCondLst>
                                  <p:childTnLst>
                                    <p:set>
                                      <p:cBhvr>
                                        <p:cTn id="40" dur="1" fill="hold">
                                          <p:stCondLst>
                                            <p:cond delay="0"/>
                                          </p:stCondLst>
                                        </p:cTn>
                                        <p:tgtEl>
                                          <p:spTgt spid="2"/>
                                        </p:tgtEl>
                                        <p:attrNameLst>
                                          <p:attrName>style.visibility</p:attrName>
                                        </p:attrNameLst>
                                      </p:cBhvr>
                                      <p:to>
                                        <p:strVal val="visible"/>
                                      </p:to>
                                    </p:set>
                                    <p:animEffect transition="in" filter="wipe(down)">
                                      <p:cBhvr>
                                        <p:cTn id="41" dur="580">
                                          <p:stCondLst>
                                            <p:cond delay="0"/>
                                          </p:stCondLst>
                                        </p:cTn>
                                        <p:tgtEl>
                                          <p:spTgt spid="2"/>
                                        </p:tgtEl>
                                      </p:cBhvr>
                                    </p:animEffect>
                                    <p:anim calcmode="lin" valueType="num">
                                      <p:cBhvr>
                                        <p:cTn id="42" dur="1822" tmFilter="0,0; 0.14,0.36; 0.43,0.73; 0.71,0.91; 1.0,1.0">
                                          <p:stCondLst>
                                            <p:cond delay="0"/>
                                          </p:stCondLst>
                                        </p:cTn>
                                        <p:tgtEl>
                                          <p:spTgt spid="2"/>
                                        </p:tgtEl>
                                        <p:attrNameLst>
                                          <p:attrName>ppt_x</p:attrName>
                                        </p:attrNameLst>
                                      </p:cBhvr>
                                      <p:tavLst>
                                        <p:tav tm="0">
                                          <p:val>
                                            <p:strVal val="#ppt_x-0.25"/>
                                          </p:val>
                                        </p:tav>
                                        <p:tav tm="100000">
                                          <p:val>
                                            <p:strVal val="#ppt_x"/>
                                          </p:val>
                                        </p:tav>
                                      </p:tavLst>
                                    </p:anim>
                                    <p:anim calcmode="lin" valueType="num">
                                      <p:cBhvr>
                                        <p:cTn id="43" dur="664" tmFilter="0.0,0.0; 0.25,0.07; 0.50,0.2; 0.75,0.467; 1.0,1.0">
                                          <p:stCondLst>
                                            <p:cond delay="0"/>
                                          </p:stCondLst>
                                        </p:cTn>
                                        <p:tgtEl>
                                          <p:spTgt spid="2"/>
                                        </p:tgtEl>
                                        <p:attrNameLst>
                                          <p:attrName>ppt_y</p:attrName>
                                        </p:attrNameLst>
                                      </p:cBhvr>
                                      <p:tavLst>
                                        <p:tav tm="0" fmla="#ppt_y-sin(pi*$)/3">
                                          <p:val>
                                            <p:fltVal val="0.5"/>
                                          </p:val>
                                        </p:tav>
                                        <p:tav tm="100000">
                                          <p:val>
                                            <p:fltVal val="1"/>
                                          </p:val>
                                        </p:tav>
                                      </p:tavLst>
                                    </p:anim>
                                    <p:anim calcmode="lin" valueType="num">
                                      <p:cBhvr>
                                        <p:cTn id="44" dur="664" tmFilter="0, 0; 0.125,0.2665; 0.25,0.4; 0.375,0.465; 0.5,0.5;  0.625,0.535; 0.75,0.6; 0.875,0.7335; 1,1">
                                          <p:stCondLst>
                                            <p:cond delay="664"/>
                                          </p:stCondLst>
                                        </p:cTn>
                                        <p:tgtEl>
                                          <p:spTgt spid="2"/>
                                        </p:tgtEl>
                                        <p:attrNameLst>
                                          <p:attrName>ppt_y</p:attrName>
                                        </p:attrNameLst>
                                      </p:cBhvr>
                                      <p:tavLst>
                                        <p:tav tm="0" fmla="#ppt_y-sin(pi*$)/9">
                                          <p:val>
                                            <p:fltVal val="0"/>
                                          </p:val>
                                        </p:tav>
                                        <p:tav tm="100000">
                                          <p:val>
                                            <p:fltVal val="1"/>
                                          </p:val>
                                        </p:tav>
                                      </p:tavLst>
                                    </p:anim>
                                    <p:anim calcmode="lin" valueType="num">
                                      <p:cBhvr>
                                        <p:cTn id="45" dur="332" tmFilter="0, 0; 0.125,0.2665; 0.25,0.4; 0.375,0.465; 0.5,0.5;  0.625,0.535; 0.75,0.6; 0.875,0.7335; 1,1">
                                          <p:stCondLst>
                                            <p:cond delay="1324"/>
                                          </p:stCondLst>
                                        </p:cTn>
                                        <p:tgtEl>
                                          <p:spTgt spid="2"/>
                                        </p:tgtEl>
                                        <p:attrNameLst>
                                          <p:attrName>ppt_y</p:attrName>
                                        </p:attrNameLst>
                                      </p:cBhvr>
                                      <p:tavLst>
                                        <p:tav tm="0" fmla="#ppt_y-sin(pi*$)/27">
                                          <p:val>
                                            <p:fltVal val="0"/>
                                          </p:val>
                                        </p:tav>
                                        <p:tav tm="100000">
                                          <p:val>
                                            <p:fltVal val="1"/>
                                          </p:val>
                                        </p:tav>
                                      </p:tavLst>
                                    </p:anim>
                                    <p:anim calcmode="lin" valueType="num">
                                      <p:cBhvr>
                                        <p:cTn id="46" dur="164" tmFilter="0, 0; 0.125,0.2665; 0.25,0.4; 0.375,0.465; 0.5,0.5;  0.625,0.535; 0.75,0.6; 0.875,0.7335; 1,1">
                                          <p:stCondLst>
                                            <p:cond delay="1656"/>
                                          </p:stCondLst>
                                        </p:cTn>
                                        <p:tgtEl>
                                          <p:spTgt spid="2"/>
                                        </p:tgtEl>
                                        <p:attrNameLst>
                                          <p:attrName>ppt_y</p:attrName>
                                        </p:attrNameLst>
                                      </p:cBhvr>
                                      <p:tavLst>
                                        <p:tav tm="0" fmla="#ppt_y-sin(pi*$)/81">
                                          <p:val>
                                            <p:fltVal val="0"/>
                                          </p:val>
                                        </p:tav>
                                        <p:tav tm="100000">
                                          <p:val>
                                            <p:fltVal val="1"/>
                                          </p:val>
                                        </p:tav>
                                      </p:tavLst>
                                    </p:anim>
                                    <p:animScale>
                                      <p:cBhvr>
                                        <p:cTn id="47" dur="26">
                                          <p:stCondLst>
                                            <p:cond delay="650"/>
                                          </p:stCondLst>
                                        </p:cTn>
                                        <p:tgtEl>
                                          <p:spTgt spid="2"/>
                                        </p:tgtEl>
                                      </p:cBhvr>
                                      <p:to x="100000" y="60000"/>
                                    </p:animScale>
                                    <p:animScale>
                                      <p:cBhvr>
                                        <p:cTn id="48" dur="166" decel="50000">
                                          <p:stCondLst>
                                            <p:cond delay="676"/>
                                          </p:stCondLst>
                                        </p:cTn>
                                        <p:tgtEl>
                                          <p:spTgt spid="2"/>
                                        </p:tgtEl>
                                      </p:cBhvr>
                                      <p:to x="100000" y="100000"/>
                                    </p:animScale>
                                    <p:animScale>
                                      <p:cBhvr>
                                        <p:cTn id="49" dur="26">
                                          <p:stCondLst>
                                            <p:cond delay="1312"/>
                                          </p:stCondLst>
                                        </p:cTn>
                                        <p:tgtEl>
                                          <p:spTgt spid="2"/>
                                        </p:tgtEl>
                                      </p:cBhvr>
                                      <p:to x="100000" y="80000"/>
                                    </p:animScale>
                                    <p:animScale>
                                      <p:cBhvr>
                                        <p:cTn id="50" dur="166" decel="50000">
                                          <p:stCondLst>
                                            <p:cond delay="1338"/>
                                          </p:stCondLst>
                                        </p:cTn>
                                        <p:tgtEl>
                                          <p:spTgt spid="2"/>
                                        </p:tgtEl>
                                      </p:cBhvr>
                                      <p:to x="100000" y="100000"/>
                                    </p:animScale>
                                    <p:animScale>
                                      <p:cBhvr>
                                        <p:cTn id="51" dur="26">
                                          <p:stCondLst>
                                            <p:cond delay="1642"/>
                                          </p:stCondLst>
                                        </p:cTn>
                                        <p:tgtEl>
                                          <p:spTgt spid="2"/>
                                        </p:tgtEl>
                                      </p:cBhvr>
                                      <p:to x="100000" y="90000"/>
                                    </p:animScale>
                                    <p:animScale>
                                      <p:cBhvr>
                                        <p:cTn id="52" dur="166" decel="50000">
                                          <p:stCondLst>
                                            <p:cond delay="1668"/>
                                          </p:stCondLst>
                                        </p:cTn>
                                        <p:tgtEl>
                                          <p:spTgt spid="2"/>
                                        </p:tgtEl>
                                      </p:cBhvr>
                                      <p:to x="100000" y="100000"/>
                                    </p:animScale>
                                    <p:animScale>
                                      <p:cBhvr>
                                        <p:cTn id="53" dur="26">
                                          <p:stCondLst>
                                            <p:cond delay="1808"/>
                                          </p:stCondLst>
                                        </p:cTn>
                                        <p:tgtEl>
                                          <p:spTgt spid="2"/>
                                        </p:tgtEl>
                                      </p:cBhvr>
                                      <p:to x="100000" y="95000"/>
                                    </p:animScale>
                                    <p:animScale>
                                      <p:cBhvr>
                                        <p:cTn id="54" dur="166" decel="50000">
                                          <p:stCondLst>
                                            <p:cond delay="1834"/>
                                          </p:stCondLst>
                                        </p:cTn>
                                        <p:tgtEl>
                                          <p:spTgt spid="2"/>
                                        </p:tgtEl>
                                      </p:cBhvr>
                                      <p:to x="100000" y="100000"/>
                                    </p:animScale>
                                  </p:childTnLst>
                                </p:cTn>
                              </p:par>
                              <p:par>
                                <p:cTn id="55" presetID="26" presetClass="entr" presetSubtype="0" fill="hold" grpId="0" nodeType="withEffect">
                                  <p:stCondLst>
                                    <p:cond delay="0"/>
                                  </p:stCondLst>
                                  <p:childTnLst>
                                    <p:set>
                                      <p:cBhvr>
                                        <p:cTn id="56" dur="1" fill="hold">
                                          <p:stCondLst>
                                            <p:cond delay="0"/>
                                          </p:stCondLst>
                                        </p:cTn>
                                        <p:tgtEl>
                                          <p:spTgt spid="6"/>
                                        </p:tgtEl>
                                        <p:attrNameLst>
                                          <p:attrName>style.visibility</p:attrName>
                                        </p:attrNameLst>
                                      </p:cBhvr>
                                      <p:to>
                                        <p:strVal val="visible"/>
                                      </p:to>
                                    </p:set>
                                    <p:animEffect transition="in" filter="wipe(down)">
                                      <p:cBhvr>
                                        <p:cTn id="57" dur="580">
                                          <p:stCondLst>
                                            <p:cond delay="0"/>
                                          </p:stCondLst>
                                        </p:cTn>
                                        <p:tgtEl>
                                          <p:spTgt spid="6"/>
                                        </p:tgtEl>
                                      </p:cBhvr>
                                    </p:animEffect>
                                    <p:anim calcmode="lin" valueType="num">
                                      <p:cBhvr>
                                        <p:cTn id="58" dur="1822" tmFilter="0,0; 0.14,0.36; 0.43,0.73; 0.71,0.91; 1.0,1.0">
                                          <p:stCondLst>
                                            <p:cond delay="0"/>
                                          </p:stCondLst>
                                        </p:cTn>
                                        <p:tgtEl>
                                          <p:spTgt spid="6"/>
                                        </p:tgtEl>
                                        <p:attrNameLst>
                                          <p:attrName>ppt_x</p:attrName>
                                        </p:attrNameLst>
                                      </p:cBhvr>
                                      <p:tavLst>
                                        <p:tav tm="0">
                                          <p:val>
                                            <p:strVal val="#ppt_x-0.25"/>
                                          </p:val>
                                        </p:tav>
                                        <p:tav tm="100000">
                                          <p:val>
                                            <p:strVal val="#ppt_x"/>
                                          </p:val>
                                        </p:tav>
                                      </p:tavLst>
                                    </p:anim>
                                    <p:anim calcmode="lin" valueType="num">
                                      <p:cBhvr>
                                        <p:cTn id="59" dur="664" tmFilter="0.0,0.0; 0.25,0.07; 0.50,0.2; 0.75,0.467; 1.0,1.0">
                                          <p:stCondLst>
                                            <p:cond delay="0"/>
                                          </p:stCondLst>
                                        </p:cTn>
                                        <p:tgtEl>
                                          <p:spTgt spid="6"/>
                                        </p:tgtEl>
                                        <p:attrNameLst>
                                          <p:attrName>ppt_y</p:attrName>
                                        </p:attrNameLst>
                                      </p:cBhvr>
                                      <p:tavLst>
                                        <p:tav tm="0" fmla="#ppt_y-sin(pi*$)/3">
                                          <p:val>
                                            <p:fltVal val="0.5"/>
                                          </p:val>
                                        </p:tav>
                                        <p:tav tm="100000">
                                          <p:val>
                                            <p:fltVal val="1"/>
                                          </p:val>
                                        </p:tav>
                                      </p:tavLst>
                                    </p:anim>
                                    <p:anim calcmode="lin" valueType="num">
                                      <p:cBhvr>
                                        <p:cTn id="60" dur="664" tmFilter="0, 0; 0.125,0.2665; 0.25,0.4; 0.375,0.465; 0.5,0.5;  0.625,0.535; 0.75,0.6; 0.875,0.7335; 1,1">
                                          <p:stCondLst>
                                            <p:cond delay="664"/>
                                          </p:stCondLst>
                                        </p:cTn>
                                        <p:tgtEl>
                                          <p:spTgt spid="6"/>
                                        </p:tgtEl>
                                        <p:attrNameLst>
                                          <p:attrName>ppt_y</p:attrName>
                                        </p:attrNameLst>
                                      </p:cBhvr>
                                      <p:tavLst>
                                        <p:tav tm="0" fmla="#ppt_y-sin(pi*$)/9">
                                          <p:val>
                                            <p:fltVal val="0"/>
                                          </p:val>
                                        </p:tav>
                                        <p:tav tm="100000">
                                          <p:val>
                                            <p:fltVal val="1"/>
                                          </p:val>
                                        </p:tav>
                                      </p:tavLst>
                                    </p:anim>
                                    <p:anim calcmode="lin" valueType="num">
                                      <p:cBhvr>
                                        <p:cTn id="61" dur="332" tmFilter="0, 0; 0.125,0.2665; 0.25,0.4; 0.375,0.465; 0.5,0.5;  0.625,0.535; 0.75,0.6; 0.875,0.7335; 1,1">
                                          <p:stCondLst>
                                            <p:cond delay="1324"/>
                                          </p:stCondLst>
                                        </p:cTn>
                                        <p:tgtEl>
                                          <p:spTgt spid="6"/>
                                        </p:tgtEl>
                                        <p:attrNameLst>
                                          <p:attrName>ppt_y</p:attrName>
                                        </p:attrNameLst>
                                      </p:cBhvr>
                                      <p:tavLst>
                                        <p:tav tm="0" fmla="#ppt_y-sin(pi*$)/27">
                                          <p:val>
                                            <p:fltVal val="0"/>
                                          </p:val>
                                        </p:tav>
                                        <p:tav tm="100000">
                                          <p:val>
                                            <p:fltVal val="1"/>
                                          </p:val>
                                        </p:tav>
                                      </p:tavLst>
                                    </p:anim>
                                    <p:anim calcmode="lin" valueType="num">
                                      <p:cBhvr>
                                        <p:cTn id="62" dur="164" tmFilter="0, 0; 0.125,0.2665; 0.25,0.4; 0.375,0.465; 0.5,0.5;  0.625,0.535; 0.75,0.6; 0.875,0.7335; 1,1">
                                          <p:stCondLst>
                                            <p:cond delay="1656"/>
                                          </p:stCondLst>
                                        </p:cTn>
                                        <p:tgtEl>
                                          <p:spTgt spid="6"/>
                                        </p:tgtEl>
                                        <p:attrNameLst>
                                          <p:attrName>ppt_y</p:attrName>
                                        </p:attrNameLst>
                                      </p:cBhvr>
                                      <p:tavLst>
                                        <p:tav tm="0" fmla="#ppt_y-sin(pi*$)/81">
                                          <p:val>
                                            <p:fltVal val="0"/>
                                          </p:val>
                                        </p:tav>
                                        <p:tav tm="100000">
                                          <p:val>
                                            <p:fltVal val="1"/>
                                          </p:val>
                                        </p:tav>
                                      </p:tavLst>
                                    </p:anim>
                                    <p:animScale>
                                      <p:cBhvr>
                                        <p:cTn id="63" dur="26">
                                          <p:stCondLst>
                                            <p:cond delay="650"/>
                                          </p:stCondLst>
                                        </p:cTn>
                                        <p:tgtEl>
                                          <p:spTgt spid="6"/>
                                        </p:tgtEl>
                                      </p:cBhvr>
                                      <p:to x="100000" y="60000"/>
                                    </p:animScale>
                                    <p:animScale>
                                      <p:cBhvr>
                                        <p:cTn id="64" dur="166" decel="50000">
                                          <p:stCondLst>
                                            <p:cond delay="676"/>
                                          </p:stCondLst>
                                        </p:cTn>
                                        <p:tgtEl>
                                          <p:spTgt spid="6"/>
                                        </p:tgtEl>
                                      </p:cBhvr>
                                      <p:to x="100000" y="100000"/>
                                    </p:animScale>
                                    <p:animScale>
                                      <p:cBhvr>
                                        <p:cTn id="65" dur="26">
                                          <p:stCondLst>
                                            <p:cond delay="1312"/>
                                          </p:stCondLst>
                                        </p:cTn>
                                        <p:tgtEl>
                                          <p:spTgt spid="6"/>
                                        </p:tgtEl>
                                      </p:cBhvr>
                                      <p:to x="100000" y="80000"/>
                                    </p:animScale>
                                    <p:animScale>
                                      <p:cBhvr>
                                        <p:cTn id="66" dur="166" decel="50000">
                                          <p:stCondLst>
                                            <p:cond delay="1338"/>
                                          </p:stCondLst>
                                        </p:cTn>
                                        <p:tgtEl>
                                          <p:spTgt spid="6"/>
                                        </p:tgtEl>
                                      </p:cBhvr>
                                      <p:to x="100000" y="100000"/>
                                    </p:animScale>
                                    <p:animScale>
                                      <p:cBhvr>
                                        <p:cTn id="67" dur="26">
                                          <p:stCondLst>
                                            <p:cond delay="1642"/>
                                          </p:stCondLst>
                                        </p:cTn>
                                        <p:tgtEl>
                                          <p:spTgt spid="6"/>
                                        </p:tgtEl>
                                      </p:cBhvr>
                                      <p:to x="100000" y="90000"/>
                                    </p:animScale>
                                    <p:animScale>
                                      <p:cBhvr>
                                        <p:cTn id="68" dur="166" decel="50000">
                                          <p:stCondLst>
                                            <p:cond delay="1668"/>
                                          </p:stCondLst>
                                        </p:cTn>
                                        <p:tgtEl>
                                          <p:spTgt spid="6"/>
                                        </p:tgtEl>
                                      </p:cBhvr>
                                      <p:to x="100000" y="100000"/>
                                    </p:animScale>
                                    <p:animScale>
                                      <p:cBhvr>
                                        <p:cTn id="69" dur="26">
                                          <p:stCondLst>
                                            <p:cond delay="1808"/>
                                          </p:stCondLst>
                                        </p:cTn>
                                        <p:tgtEl>
                                          <p:spTgt spid="6"/>
                                        </p:tgtEl>
                                      </p:cBhvr>
                                      <p:to x="100000" y="95000"/>
                                    </p:animScale>
                                    <p:animScale>
                                      <p:cBhvr>
                                        <p:cTn id="70" dur="166" decel="50000">
                                          <p:stCondLst>
                                            <p:cond delay="1834"/>
                                          </p:stCondLst>
                                        </p:cTn>
                                        <p:tgtEl>
                                          <p:spTgt spid="6"/>
                                        </p:tgtEl>
                                      </p:cBhvr>
                                      <p:to x="100000" y="100000"/>
                                    </p:animScale>
                                  </p:childTnLst>
                                </p:cTn>
                              </p:par>
                              <p:par>
                                <p:cTn id="71" presetID="26" presetClass="entr" presetSubtype="0" fill="hold" grpId="0" nodeType="withEffect">
                                  <p:stCondLst>
                                    <p:cond delay="0"/>
                                  </p:stCondLst>
                                  <p:childTnLst>
                                    <p:set>
                                      <p:cBhvr>
                                        <p:cTn id="72" dur="1" fill="hold">
                                          <p:stCondLst>
                                            <p:cond delay="0"/>
                                          </p:stCondLst>
                                        </p:cTn>
                                        <p:tgtEl>
                                          <p:spTgt spid="4"/>
                                        </p:tgtEl>
                                        <p:attrNameLst>
                                          <p:attrName>style.visibility</p:attrName>
                                        </p:attrNameLst>
                                      </p:cBhvr>
                                      <p:to>
                                        <p:strVal val="visible"/>
                                      </p:to>
                                    </p:set>
                                    <p:animEffect transition="in" filter="wipe(down)">
                                      <p:cBhvr>
                                        <p:cTn id="73" dur="580">
                                          <p:stCondLst>
                                            <p:cond delay="0"/>
                                          </p:stCondLst>
                                        </p:cTn>
                                        <p:tgtEl>
                                          <p:spTgt spid="4"/>
                                        </p:tgtEl>
                                      </p:cBhvr>
                                    </p:animEffect>
                                    <p:anim calcmode="lin" valueType="num">
                                      <p:cBhvr>
                                        <p:cTn id="74" dur="1822" tmFilter="0,0; 0.14,0.36; 0.43,0.73; 0.71,0.91; 1.0,1.0">
                                          <p:stCondLst>
                                            <p:cond delay="0"/>
                                          </p:stCondLst>
                                        </p:cTn>
                                        <p:tgtEl>
                                          <p:spTgt spid="4"/>
                                        </p:tgtEl>
                                        <p:attrNameLst>
                                          <p:attrName>ppt_x</p:attrName>
                                        </p:attrNameLst>
                                      </p:cBhvr>
                                      <p:tavLst>
                                        <p:tav tm="0">
                                          <p:val>
                                            <p:strVal val="#ppt_x-0.25"/>
                                          </p:val>
                                        </p:tav>
                                        <p:tav tm="100000">
                                          <p:val>
                                            <p:strVal val="#ppt_x"/>
                                          </p:val>
                                        </p:tav>
                                      </p:tavLst>
                                    </p:anim>
                                    <p:anim calcmode="lin" valueType="num">
                                      <p:cBhvr>
                                        <p:cTn id="75" dur="664" tmFilter="0.0,0.0; 0.25,0.07; 0.50,0.2; 0.75,0.467; 1.0,1.0">
                                          <p:stCondLst>
                                            <p:cond delay="0"/>
                                          </p:stCondLst>
                                        </p:cTn>
                                        <p:tgtEl>
                                          <p:spTgt spid="4"/>
                                        </p:tgtEl>
                                        <p:attrNameLst>
                                          <p:attrName>ppt_y</p:attrName>
                                        </p:attrNameLst>
                                      </p:cBhvr>
                                      <p:tavLst>
                                        <p:tav tm="0" fmla="#ppt_y-sin(pi*$)/3">
                                          <p:val>
                                            <p:fltVal val="0.5"/>
                                          </p:val>
                                        </p:tav>
                                        <p:tav tm="100000">
                                          <p:val>
                                            <p:fltVal val="1"/>
                                          </p:val>
                                        </p:tav>
                                      </p:tavLst>
                                    </p:anim>
                                    <p:anim calcmode="lin" valueType="num">
                                      <p:cBhvr>
                                        <p:cTn id="76" dur="664" tmFilter="0, 0; 0.125,0.2665; 0.25,0.4; 0.375,0.465; 0.5,0.5;  0.625,0.535; 0.75,0.6; 0.875,0.7335; 1,1">
                                          <p:stCondLst>
                                            <p:cond delay="664"/>
                                          </p:stCondLst>
                                        </p:cTn>
                                        <p:tgtEl>
                                          <p:spTgt spid="4"/>
                                        </p:tgtEl>
                                        <p:attrNameLst>
                                          <p:attrName>ppt_y</p:attrName>
                                        </p:attrNameLst>
                                      </p:cBhvr>
                                      <p:tavLst>
                                        <p:tav tm="0" fmla="#ppt_y-sin(pi*$)/9">
                                          <p:val>
                                            <p:fltVal val="0"/>
                                          </p:val>
                                        </p:tav>
                                        <p:tav tm="100000">
                                          <p:val>
                                            <p:fltVal val="1"/>
                                          </p:val>
                                        </p:tav>
                                      </p:tavLst>
                                    </p:anim>
                                    <p:anim calcmode="lin" valueType="num">
                                      <p:cBhvr>
                                        <p:cTn id="77" dur="332" tmFilter="0, 0; 0.125,0.2665; 0.25,0.4; 0.375,0.465; 0.5,0.5;  0.625,0.535; 0.75,0.6; 0.875,0.7335; 1,1">
                                          <p:stCondLst>
                                            <p:cond delay="1324"/>
                                          </p:stCondLst>
                                        </p:cTn>
                                        <p:tgtEl>
                                          <p:spTgt spid="4"/>
                                        </p:tgtEl>
                                        <p:attrNameLst>
                                          <p:attrName>ppt_y</p:attrName>
                                        </p:attrNameLst>
                                      </p:cBhvr>
                                      <p:tavLst>
                                        <p:tav tm="0" fmla="#ppt_y-sin(pi*$)/27">
                                          <p:val>
                                            <p:fltVal val="0"/>
                                          </p:val>
                                        </p:tav>
                                        <p:tav tm="100000">
                                          <p:val>
                                            <p:fltVal val="1"/>
                                          </p:val>
                                        </p:tav>
                                      </p:tavLst>
                                    </p:anim>
                                    <p:anim calcmode="lin" valueType="num">
                                      <p:cBhvr>
                                        <p:cTn id="78" dur="164" tmFilter="0, 0; 0.125,0.2665; 0.25,0.4; 0.375,0.465; 0.5,0.5;  0.625,0.535; 0.75,0.6; 0.875,0.7335; 1,1">
                                          <p:stCondLst>
                                            <p:cond delay="1656"/>
                                          </p:stCondLst>
                                        </p:cTn>
                                        <p:tgtEl>
                                          <p:spTgt spid="4"/>
                                        </p:tgtEl>
                                        <p:attrNameLst>
                                          <p:attrName>ppt_y</p:attrName>
                                        </p:attrNameLst>
                                      </p:cBhvr>
                                      <p:tavLst>
                                        <p:tav tm="0" fmla="#ppt_y-sin(pi*$)/81">
                                          <p:val>
                                            <p:fltVal val="0"/>
                                          </p:val>
                                        </p:tav>
                                        <p:tav tm="100000">
                                          <p:val>
                                            <p:fltVal val="1"/>
                                          </p:val>
                                        </p:tav>
                                      </p:tavLst>
                                    </p:anim>
                                    <p:animScale>
                                      <p:cBhvr>
                                        <p:cTn id="79" dur="26">
                                          <p:stCondLst>
                                            <p:cond delay="650"/>
                                          </p:stCondLst>
                                        </p:cTn>
                                        <p:tgtEl>
                                          <p:spTgt spid="4"/>
                                        </p:tgtEl>
                                      </p:cBhvr>
                                      <p:to x="100000" y="60000"/>
                                    </p:animScale>
                                    <p:animScale>
                                      <p:cBhvr>
                                        <p:cTn id="80" dur="166" decel="50000">
                                          <p:stCondLst>
                                            <p:cond delay="676"/>
                                          </p:stCondLst>
                                        </p:cTn>
                                        <p:tgtEl>
                                          <p:spTgt spid="4"/>
                                        </p:tgtEl>
                                      </p:cBhvr>
                                      <p:to x="100000" y="100000"/>
                                    </p:animScale>
                                    <p:animScale>
                                      <p:cBhvr>
                                        <p:cTn id="81" dur="26">
                                          <p:stCondLst>
                                            <p:cond delay="1312"/>
                                          </p:stCondLst>
                                        </p:cTn>
                                        <p:tgtEl>
                                          <p:spTgt spid="4"/>
                                        </p:tgtEl>
                                      </p:cBhvr>
                                      <p:to x="100000" y="80000"/>
                                    </p:animScale>
                                    <p:animScale>
                                      <p:cBhvr>
                                        <p:cTn id="82" dur="166" decel="50000">
                                          <p:stCondLst>
                                            <p:cond delay="1338"/>
                                          </p:stCondLst>
                                        </p:cTn>
                                        <p:tgtEl>
                                          <p:spTgt spid="4"/>
                                        </p:tgtEl>
                                      </p:cBhvr>
                                      <p:to x="100000" y="100000"/>
                                    </p:animScale>
                                    <p:animScale>
                                      <p:cBhvr>
                                        <p:cTn id="83" dur="26">
                                          <p:stCondLst>
                                            <p:cond delay="1642"/>
                                          </p:stCondLst>
                                        </p:cTn>
                                        <p:tgtEl>
                                          <p:spTgt spid="4"/>
                                        </p:tgtEl>
                                      </p:cBhvr>
                                      <p:to x="100000" y="90000"/>
                                    </p:animScale>
                                    <p:animScale>
                                      <p:cBhvr>
                                        <p:cTn id="84" dur="166" decel="50000">
                                          <p:stCondLst>
                                            <p:cond delay="1668"/>
                                          </p:stCondLst>
                                        </p:cTn>
                                        <p:tgtEl>
                                          <p:spTgt spid="4"/>
                                        </p:tgtEl>
                                      </p:cBhvr>
                                      <p:to x="100000" y="100000"/>
                                    </p:animScale>
                                    <p:animScale>
                                      <p:cBhvr>
                                        <p:cTn id="85" dur="26">
                                          <p:stCondLst>
                                            <p:cond delay="1808"/>
                                          </p:stCondLst>
                                        </p:cTn>
                                        <p:tgtEl>
                                          <p:spTgt spid="4"/>
                                        </p:tgtEl>
                                      </p:cBhvr>
                                      <p:to x="100000" y="95000"/>
                                    </p:animScale>
                                    <p:animScale>
                                      <p:cBhvr>
                                        <p:cTn id="86" dur="166" decel="50000">
                                          <p:stCondLst>
                                            <p:cond delay="1834"/>
                                          </p:stCondLst>
                                        </p:cTn>
                                        <p:tgtEl>
                                          <p:spTgt spid="4"/>
                                        </p:tgtEl>
                                      </p:cBhvr>
                                      <p:to x="100000" y="10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4" grpId="0" animBg="1"/>
      <p:bldP spid="6"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r" rtl="1"/>
            <a:r>
              <a:rPr lang="fa-IR" sz="2400" dirty="0">
                <a:solidFill>
                  <a:schemeClr val="tx1"/>
                </a:solidFill>
                <a:cs typeface="B Nazanin" panose="00000400000000000000" pitchFamily="2" charset="-78"/>
              </a:rPr>
              <a:t>به عقیده ارسطو معیار سنجش خوبی سعادت و خوشبختی است،زیرا خوشبختی یگانه غایتی است که مطلوبیت همه چیزهای دیگر از آن مایه می گیرد و خودش فی نفسه مطلوب است.</a:t>
            </a:r>
            <a:endParaRPr lang="en-US" sz="2400" dirty="0">
              <a:solidFill>
                <a:schemeClr val="tx1"/>
              </a:solidFill>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2400" dirty="0">
                <a:cs typeface="B Nazanin" panose="00000400000000000000" pitchFamily="2" charset="-78"/>
              </a:rPr>
              <a:t>ارسطو در توجیه اینکه خوشبختی غیر لذت است می گوید: زندگی مبتنی بر لذت در مقایسه با زندگی عقلانی بدون پایه است، او بر این باور بود که تا این هنگام که زندگی فرد به پایان نرسیده نمی توان درباره خوشبختی اظهار نظر کرد.</a:t>
            </a:r>
          </a:p>
          <a:p>
            <a:pPr algn="r" rtl="1"/>
            <a:r>
              <a:rPr lang="fa-IR" sz="2400" dirty="0">
                <a:cs typeface="B Nazanin" panose="00000400000000000000" pitchFamily="2" charset="-78"/>
              </a:rPr>
              <a:t>یکی از عمده مباحثی که در عدالت مطرح است که حق یا خیر کدام یک را باید مقدم دانست.</a:t>
            </a:r>
          </a:p>
          <a:p>
            <a:pPr algn="r" rtl="1"/>
            <a:r>
              <a:rPr lang="fa-IR" sz="2400" dirty="0">
                <a:cs typeface="B Nazanin" panose="00000400000000000000" pitchFamily="2" charset="-78"/>
              </a:rPr>
              <a:t>نظریات سنتی خیر را مقدم می دانند یعنی در تقریر نظریه اسلام درباره عدالت خیر مفهوما مقدم است.</a:t>
            </a:r>
          </a:p>
          <a:p>
            <a:pPr algn="r" rtl="1"/>
            <a:r>
              <a:rPr lang="fa-IR" sz="2400" dirty="0">
                <a:cs typeface="B Nazanin" panose="00000400000000000000" pitchFamily="2" charset="-78"/>
              </a:rPr>
              <a:t>تاکید بر تقدم خیر در نظریه اخلاقی بذان معناست که خیر هم در وحدت بخشیدن و توجیه </a:t>
            </a:r>
            <a:endParaRPr lang="en-US" sz="2400" dirty="0">
              <a:cs typeface="B Nazanin" panose="00000400000000000000" pitchFamily="2" charset="-78"/>
            </a:endParaRPr>
          </a:p>
        </p:txBody>
      </p:sp>
    </p:spTree>
    <p:extLst>
      <p:ext uri="{BB962C8B-B14F-4D97-AF65-F5344CB8AC3E}">
        <p14:creationId xmlns:p14="http://schemas.microsoft.com/office/powerpoint/2010/main" val="2527622968"/>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a:cs typeface="B Nazanin" panose="00000400000000000000" pitchFamily="2" charset="-78"/>
              </a:rPr>
              <a:t>مقولات اخلاقی نقش دارد. به عقیده ارسطو معیار سنجش خوبی  سعادت و خوشبختی است.</a:t>
            </a:r>
            <a:br>
              <a:rPr lang="fa-IR" sz="2400" dirty="0">
                <a:cs typeface="B Nazanin" panose="00000400000000000000" pitchFamily="2" charset="-78"/>
              </a:rPr>
            </a:br>
            <a:br>
              <a:rPr lang="fa-IR" sz="2400" dirty="0">
                <a:cs typeface="B Nazanin" panose="00000400000000000000" pitchFamily="2" charset="-78"/>
              </a:rPr>
            </a:br>
            <a:r>
              <a:rPr lang="fa-IR" sz="2400" dirty="0">
                <a:cs typeface="B Nazanin" panose="00000400000000000000" pitchFamily="2" charset="-78"/>
              </a:rPr>
              <a:t>اغلب اندیشه های معاصر درباره ماهیت خیر هم با تفکر ارسطو و هم با تفکر دینی مغایر است.</a:t>
            </a:r>
            <a:endParaRPr lang="en-US" sz="2400"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endParaRPr lang="fa-IR" sz="2400" dirty="0">
              <a:cs typeface="B Nazanin" panose="00000400000000000000" pitchFamily="2" charset="-78"/>
            </a:endParaRPr>
          </a:p>
          <a:p>
            <a:pPr algn="r" rtl="1"/>
            <a:endParaRPr lang="fa-IR" sz="2400" dirty="0">
              <a:cs typeface="B Nazanin" panose="00000400000000000000" pitchFamily="2" charset="-78"/>
            </a:endParaRPr>
          </a:p>
          <a:p>
            <a:pPr algn="r" rtl="1"/>
            <a:endParaRPr lang="fa-IR" sz="2400" dirty="0">
              <a:cs typeface="B Nazanin" panose="00000400000000000000" pitchFamily="2" charset="-78"/>
            </a:endParaRPr>
          </a:p>
          <a:p>
            <a:pPr algn="r" rtl="1"/>
            <a:endParaRPr lang="fa-IR" sz="2400" dirty="0">
              <a:cs typeface="B Nazanin" panose="00000400000000000000" pitchFamily="2" charset="-78"/>
            </a:endParaRPr>
          </a:p>
          <a:p>
            <a:pPr algn="r" rtl="1"/>
            <a:endParaRPr lang="fa-IR" sz="2400" dirty="0">
              <a:cs typeface="B Nazanin" panose="00000400000000000000" pitchFamily="2" charset="-78"/>
            </a:endParaRPr>
          </a:p>
          <a:p>
            <a:pPr marL="0" indent="0" algn="r" rtl="1">
              <a:buNone/>
            </a:pPr>
            <a:endParaRPr lang="fa-IR" sz="2400" dirty="0">
              <a:cs typeface="B Nazanin" panose="00000400000000000000" pitchFamily="2" charset="-78"/>
            </a:endParaRPr>
          </a:p>
        </p:txBody>
      </p:sp>
      <p:sp>
        <p:nvSpPr>
          <p:cNvPr id="4" name="Vertical Scroll 3"/>
          <p:cNvSpPr/>
          <p:nvPr/>
        </p:nvSpPr>
        <p:spPr>
          <a:xfrm>
            <a:off x="434898" y="1919868"/>
            <a:ext cx="11757102" cy="4585010"/>
          </a:xfrm>
          <a:prstGeom prst="verticalScroll">
            <a:avLst/>
          </a:prstGeom>
          <a:solidFill>
            <a:schemeClr val="accent4">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342900" lvl="0" indent="-342900" algn="r" rtl="1">
              <a:spcBef>
                <a:spcPts val="1000"/>
              </a:spcBef>
              <a:buClr>
                <a:srgbClr val="A53010"/>
              </a:buClr>
              <a:buFont typeface="Wingdings 3" charset="2"/>
              <a:buChar char=""/>
            </a:pPr>
            <a:r>
              <a:rPr lang="fa-IR" sz="2400" dirty="0">
                <a:solidFill>
                  <a:prstClr val="black">
                    <a:lumMod val="75000"/>
                    <a:lumOff val="25000"/>
                  </a:prstClr>
                </a:solidFill>
                <a:cs typeface="B Nazanin" panose="00000400000000000000" pitchFamily="2" charset="-78"/>
              </a:rPr>
              <a:t>از دیدگاه سود گرایان انسان باید به گونه ای عمل کند که بیشترین نفع را برای بیشترافراد جامعه فراهم آورد.</a:t>
            </a:r>
          </a:p>
          <a:p>
            <a:pPr marL="342900" lvl="0" indent="-342900" algn="r" rtl="1">
              <a:spcBef>
                <a:spcPts val="1000"/>
              </a:spcBef>
              <a:buClr>
                <a:srgbClr val="A53010"/>
              </a:buClr>
              <a:buFont typeface="Wingdings 3" charset="2"/>
              <a:buChar char=""/>
            </a:pPr>
            <a:r>
              <a:rPr lang="fa-IR" sz="2400" dirty="0">
                <a:solidFill>
                  <a:prstClr val="black">
                    <a:lumMod val="75000"/>
                    <a:lumOff val="25000"/>
                  </a:prstClr>
                </a:solidFill>
                <a:cs typeface="B Nazanin" panose="00000400000000000000" pitchFamily="2" charset="-78"/>
              </a:rPr>
              <a:t>نظریات قرارداد گرایی معاصر،خیر آدمی را در تامین خواسته ها یا منافعی می دانند که دستخوش عوامل متعددی است.</a:t>
            </a:r>
          </a:p>
          <a:p>
            <a:pPr marL="342900" lvl="0" indent="-342900" algn="r" rtl="1">
              <a:spcBef>
                <a:spcPts val="1000"/>
              </a:spcBef>
              <a:buClr>
                <a:srgbClr val="A53010"/>
              </a:buClr>
              <a:buFont typeface="Wingdings 3" charset="2"/>
              <a:buChar char=""/>
            </a:pPr>
            <a:r>
              <a:rPr lang="fa-IR" sz="2400" dirty="0">
                <a:solidFill>
                  <a:prstClr val="black">
                    <a:lumMod val="75000"/>
                    <a:lumOff val="25000"/>
                  </a:prstClr>
                </a:solidFill>
                <a:cs typeface="B Nazanin" panose="00000400000000000000" pitchFamily="2" charset="-78"/>
              </a:rPr>
              <a:t>بعضی خواسته های عقلانی و بعضی دیگر برای تشخیص خیر انسان مراتب مختلفی از خواسته در نظر می گیرندئ</a:t>
            </a:r>
          </a:p>
          <a:p>
            <a:pPr marL="342900" lvl="0" indent="-342900" algn="r" rtl="1">
              <a:spcBef>
                <a:spcPts val="1000"/>
              </a:spcBef>
              <a:buClr>
                <a:srgbClr val="A53010"/>
              </a:buClr>
              <a:buFont typeface="Wingdings 3" charset="2"/>
              <a:buChar char=""/>
            </a:pPr>
            <a:r>
              <a:rPr lang="fa-IR" sz="2400" dirty="0">
                <a:solidFill>
                  <a:prstClr val="black">
                    <a:lumMod val="75000"/>
                    <a:lumOff val="25000"/>
                  </a:prstClr>
                </a:solidFill>
                <a:cs typeface="B Nazanin" panose="00000400000000000000" pitchFamily="2" charset="-78"/>
              </a:rPr>
              <a:t>دیدگاه دین درباره خیر،وحدت انگارانه است ،یعنی خیر را می توان با همه مطالبی که موجب خوشنودی خداست یکسان دانست.</a:t>
            </a:r>
          </a:p>
          <a:p>
            <a:pPr marL="342900" lvl="0" indent="-342900" algn="r" rtl="1">
              <a:spcBef>
                <a:spcPts val="1000"/>
              </a:spcBef>
              <a:buClr>
                <a:srgbClr val="A53010"/>
              </a:buClr>
              <a:buFont typeface="Wingdings 3" charset="2"/>
              <a:buChar char=""/>
            </a:pPr>
            <a:endParaRPr lang="fa-IR" sz="2400" dirty="0">
              <a:solidFill>
                <a:prstClr val="black">
                  <a:lumMod val="75000"/>
                  <a:lumOff val="25000"/>
                </a:prstClr>
              </a:solidFill>
              <a:cs typeface="B Nazanin" panose="00000400000000000000" pitchFamily="2" charset="-78"/>
            </a:endParaRPr>
          </a:p>
        </p:txBody>
      </p:sp>
    </p:spTree>
    <p:extLst>
      <p:ext uri="{BB962C8B-B14F-4D97-AF65-F5344CB8AC3E}">
        <p14:creationId xmlns:p14="http://schemas.microsoft.com/office/powerpoint/2010/main" val="103446657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000">
        <p15:prstTrans prst="fallOver"/>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47958" y="1622502"/>
            <a:ext cx="8911687" cy="1325137"/>
          </a:xfrm>
        </p:spPr>
        <p:txBody>
          <a:bodyPr>
            <a:normAutofit/>
          </a:bodyPr>
          <a:lstStyle/>
          <a:p>
            <a:pPr algn="r" rtl="1"/>
            <a:br>
              <a:rPr lang="fa-IR" sz="2400" dirty="0">
                <a:cs typeface="B Nazanin" panose="00000400000000000000" pitchFamily="2" charset="-78"/>
              </a:rPr>
            </a:br>
            <a:r>
              <a:rPr lang="fa-IR" sz="2400" dirty="0">
                <a:cs typeface="B Nazanin" panose="00000400000000000000" pitchFamily="2" charset="-78"/>
              </a:rPr>
              <a:t>به عبارت دیگر خیر و اخلاق رابطه دو سویه با هم دارند.</a:t>
            </a:r>
            <a:endParaRPr lang="en-US" sz="2400" dirty="0">
              <a:cs typeface="B Nazanin" panose="00000400000000000000" pitchFamily="2" charset="-78"/>
            </a:endParaRPr>
          </a:p>
        </p:txBody>
      </p:sp>
      <p:sp>
        <p:nvSpPr>
          <p:cNvPr id="3" name="Content Placeholder 2"/>
          <p:cNvSpPr>
            <a:spLocks noGrp="1"/>
          </p:cNvSpPr>
          <p:nvPr>
            <p:ph idx="1"/>
          </p:nvPr>
        </p:nvSpPr>
        <p:spPr>
          <a:xfrm>
            <a:off x="2589212" y="2947639"/>
            <a:ext cx="8915400" cy="3777622"/>
          </a:xfrm>
        </p:spPr>
        <p:txBody>
          <a:bodyPr>
            <a:normAutofit/>
          </a:bodyPr>
          <a:lstStyle/>
          <a:p>
            <a:pPr algn="r" rtl="1"/>
            <a:r>
              <a:rPr lang="fa-IR" sz="2400" dirty="0">
                <a:cs typeface="B Nazanin" panose="00000400000000000000" pitchFamily="2" charset="-78"/>
              </a:rPr>
              <a:t>به این ترتیب که کار اخلاقی از منبع و سرچشمه خیر شروع شده و تاثیری مضاعف بر اخلاق داشته باشد و آن را تعالی می بخشد.</a:t>
            </a:r>
          </a:p>
          <a:p>
            <a:pPr algn="r" rtl="1"/>
            <a:r>
              <a:rPr lang="fa-IR" sz="2400" dirty="0">
                <a:cs typeface="B Nazanin" panose="00000400000000000000" pitchFamily="2" charset="-78"/>
              </a:rPr>
              <a:t>از سوی دیگر نیز این اخلاق است که باعث توسعه امور خیر و ارتقا کمی و کیفی آن می شود.</a:t>
            </a:r>
          </a:p>
          <a:p>
            <a:pPr algn="r" rtl="1"/>
            <a:r>
              <a:rPr lang="fa-IR" sz="2400" dirty="0">
                <a:cs typeface="B Nazanin" panose="00000400000000000000" pitchFamily="2" charset="-78"/>
              </a:rPr>
              <a:t>زمانی که این دو کلمه و معنای ارزشمند در کنار هم قرار می گیرند، زینت بخش هر فعل و انفعالی خواهند بود که با این نیت از افراد صادر می شود.</a:t>
            </a:r>
          </a:p>
          <a:p>
            <a:pPr algn="r" rtl="1"/>
            <a:endParaRPr lang="en-US" sz="2400" dirty="0">
              <a:cs typeface="B Nazanin" panose="00000400000000000000" pitchFamily="2" charset="-78"/>
            </a:endParaRPr>
          </a:p>
        </p:txBody>
      </p:sp>
      <p:sp>
        <p:nvSpPr>
          <p:cNvPr id="4" name="Flowchart: Off-page Connector 3"/>
          <p:cNvSpPr/>
          <p:nvPr/>
        </p:nvSpPr>
        <p:spPr>
          <a:xfrm>
            <a:off x="2302993" y="429143"/>
            <a:ext cx="9201618" cy="1410808"/>
          </a:xfrm>
          <a:prstGeom prst="flowChartOffpageConnector">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sz="2400" dirty="0">
                <a:solidFill>
                  <a:prstClr val="black">
                    <a:lumMod val="85000"/>
                    <a:lumOff val="15000"/>
                  </a:prstClr>
                </a:solidFill>
                <a:ea typeface="+mj-ea"/>
                <a:cs typeface="B Nazanin" panose="00000400000000000000" pitchFamily="2" charset="-78"/>
              </a:rPr>
              <a:t>خیر اخلاقی به کار هایی اطلاق می شود که کاری نیک و پسندیده بوده و منشأ یا محرک اصلی آن اخلاق است.</a:t>
            </a:r>
            <a:endParaRPr lang="en-US" dirty="0"/>
          </a:p>
        </p:txBody>
      </p:sp>
    </p:spTree>
    <p:extLst>
      <p:ext uri="{BB962C8B-B14F-4D97-AF65-F5344CB8AC3E}">
        <p14:creationId xmlns:p14="http://schemas.microsoft.com/office/powerpoint/2010/main" val="398422885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984918" y="3025697"/>
            <a:ext cx="9958040" cy="3074020"/>
          </a:xfrm>
        </p:spPr>
        <p:txBody>
          <a:bodyPr>
            <a:normAutofit/>
          </a:bodyPr>
          <a:lstStyle/>
          <a:p>
            <a:pPr marL="0" indent="0" algn="r" rtl="1">
              <a:buNone/>
            </a:pPr>
            <a:r>
              <a:rPr lang="fa-IR" sz="2400" dirty="0">
                <a:solidFill>
                  <a:schemeClr val="tx1"/>
                </a:solidFill>
                <a:cs typeface="B Nazanin" panose="00000400000000000000" pitchFamily="2" charset="-78"/>
              </a:rPr>
              <a:t>هر چند که صورت پرستش و معبود تفاوت کرده ،اما اصل پرستش پیوسته ثابت و پایدار مانده است.هر گاه انسان از معبود و معشوق حقیقی غافل شده عشق خود را متوجه موجودات مجازی کرده و در پرستش راه انحراف را پیموده است.</a:t>
            </a:r>
          </a:p>
          <a:p>
            <a:pPr marL="0" indent="0" algn="r" rtl="1">
              <a:buNone/>
            </a:pPr>
            <a:endParaRPr lang="fa-IR" sz="2400" dirty="0">
              <a:solidFill>
                <a:schemeClr val="tx1"/>
              </a:solidFill>
              <a:cs typeface="B Nazanin" panose="00000400000000000000" pitchFamily="2" charset="-78"/>
            </a:endParaRPr>
          </a:p>
          <a:p>
            <a:pPr marL="0" indent="0" algn="r" rtl="1">
              <a:buNone/>
            </a:pPr>
            <a:r>
              <a:rPr lang="fa-IR" sz="2400" dirty="0">
                <a:solidFill>
                  <a:schemeClr val="tx1"/>
                </a:solidFill>
                <a:cs typeface="B Nazanin" panose="00000400000000000000" pitchFamily="2" charset="-78"/>
              </a:rPr>
              <a:t>انسان در پی این بوده که موجودی قابل ستایش و تقدیس بیابد و او را عاشقانه ستایش کند، حتی ستایش های مبالغه آمیز درباره قهرمان و اسطوره، اب و خاک و .....از این جا بر می خیزد.</a:t>
            </a:r>
            <a:endParaRPr lang="en-US" sz="2400" dirty="0">
              <a:solidFill>
                <a:schemeClr val="tx1"/>
              </a:solidFill>
              <a:cs typeface="B Nazanin" panose="00000400000000000000" pitchFamily="2" charset="-78"/>
            </a:endParaRPr>
          </a:p>
        </p:txBody>
      </p:sp>
      <p:sp>
        <p:nvSpPr>
          <p:cNvPr id="4" name="Down Arrow 3"/>
          <p:cNvSpPr/>
          <p:nvPr/>
        </p:nvSpPr>
        <p:spPr>
          <a:xfrm>
            <a:off x="6690732" y="2464060"/>
            <a:ext cx="200722" cy="617034"/>
          </a:xfrm>
          <a:prstGeom prst="down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own Arrow 5"/>
          <p:cNvSpPr/>
          <p:nvPr/>
        </p:nvSpPr>
        <p:spPr>
          <a:xfrm>
            <a:off x="6690732" y="3921873"/>
            <a:ext cx="200722" cy="617034"/>
          </a:xfrm>
          <a:prstGeom prst="downArrow">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Flowchart: Stored Data 6"/>
          <p:cNvSpPr/>
          <p:nvPr/>
        </p:nvSpPr>
        <p:spPr>
          <a:xfrm>
            <a:off x="1438507" y="200543"/>
            <a:ext cx="10660566" cy="2408663"/>
          </a:xfrm>
          <a:prstGeom prst="flowChartOnlineStorage">
            <a:avLst/>
          </a:prstGeom>
          <a:solidFill>
            <a:schemeClr val="accent3">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a-IR" dirty="0">
                <a:solidFill>
                  <a:schemeClr val="accent4"/>
                </a:solidFill>
                <a:cs typeface="B Nazanin" panose="00000400000000000000" pitchFamily="2" charset="-78"/>
              </a:rPr>
              <a:t>عشق و پرستش:</a:t>
            </a:r>
            <a:br>
              <a:rPr lang="fa-IR" dirty="0">
                <a:solidFill>
                  <a:schemeClr val="accent4"/>
                </a:solidFill>
                <a:cs typeface="B Nazanin" panose="00000400000000000000" pitchFamily="2" charset="-78"/>
              </a:rPr>
            </a:br>
            <a:r>
              <a:rPr lang="fa-IR" dirty="0">
                <a:solidFill>
                  <a:schemeClr val="tx1"/>
                </a:solidFill>
                <a:cs typeface="B Nazanin" panose="00000400000000000000" pitchFamily="2" charset="-78"/>
              </a:rPr>
              <a:t>از جمله پایدارترین و قدیمی ترین تجلیات روح انسان و از اصیل ترین ابعاد وجودی آدمیت گرایش یه عشق و پرستش است.</a:t>
            </a:r>
            <a:br>
              <a:rPr lang="en-US" dirty="0">
                <a:solidFill>
                  <a:schemeClr val="accent4"/>
                </a:solidFill>
                <a:cs typeface="B Nazanin" panose="00000400000000000000" pitchFamily="2" charset="-78"/>
              </a:rPr>
            </a:br>
            <a:r>
              <a:rPr lang="fa-IR" dirty="0">
                <a:solidFill>
                  <a:schemeClr val="tx1"/>
                </a:solidFill>
                <a:cs typeface="B Nazanin" panose="00000400000000000000" pitchFamily="2" charset="-78"/>
              </a:rPr>
              <a:t> انسان موجودی پرستنده است و مطالعه تاریخ نشان می دهد که هر جا انسان بوده عشق و پرستش هم بوده است.</a:t>
            </a:r>
            <a:endParaRPr lang="en-US" dirty="0"/>
          </a:p>
        </p:txBody>
      </p:sp>
    </p:spTree>
    <p:extLst>
      <p:ext uri="{BB962C8B-B14F-4D97-AF65-F5344CB8AC3E}">
        <p14:creationId xmlns:p14="http://schemas.microsoft.com/office/powerpoint/2010/main" val="23724023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rtl="1"/>
            <a:r>
              <a:rPr lang="fa-IR" sz="2400" dirty="0">
                <a:cs typeface="B Nazanin" panose="00000400000000000000" pitchFamily="2" charset="-78"/>
              </a:rPr>
              <a:t>عشق یافتنی است نه بافتنی. بنیاد هستی بر یک مرکزعشق به نام خدا نهاده شده است.</a:t>
            </a:r>
            <a:br>
              <a:rPr lang="fa-IR" sz="2400" dirty="0">
                <a:cs typeface="B Nazanin" panose="00000400000000000000" pitchFamily="2" charset="-78"/>
              </a:rPr>
            </a:br>
            <a:r>
              <a:rPr lang="fa-IR" sz="2400" dirty="0">
                <a:cs typeface="B Nazanin" panose="00000400000000000000" pitchFamily="2" charset="-78"/>
              </a:rPr>
              <a:t>عشق آخرین مرحله محبت است،در جهان هیچ موجودی به اندازه انسان نیازمند به تفسیرنیست،</a:t>
            </a:r>
            <a:br>
              <a:rPr lang="fa-IR" sz="2400" dirty="0">
                <a:cs typeface="B Nazanin" panose="00000400000000000000" pitchFamily="2" charset="-78"/>
              </a:rPr>
            </a:br>
            <a:r>
              <a:rPr lang="fa-IR" sz="2400" dirty="0">
                <a:cs typeface="B Nazanin" panose="00000400000000000000" pitchFamily="2" charset="-78"/>
              </a:rPr>
              <a:t>چون در انسان ها پیچیدگی های متفاوتی وجود دارد .</a:t>
            </a:r>
            <a:endParaRPr lang="en-US" sz="2400"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2400" dirty="0">
                <a:cs typeface="B Nazanin" panose="00000400000000000000" pitchFamily="2" charset="-78"/>
              </a:rPr>
              <a:t>خود همین عشق در انسان معضل عجیبی است.</a:t>
            </a:r>
          </a:p>
          <a:p>
            <a:pPr algn="r" rtl="1"/>
            <a:r>
              <a:rPr lang="fa-IR" sz="2400" dirty="0">
                <a:cs typeface="B Nazanin" panose="00000400000000000000" pitchFamily="2" charset="-78"/>
              </a:rPr>
              <a:t>انسان به ذات خود اهل پرستش است و زندگی انسان هرگز از پرستش و تجلیات خالی نبوده است.بر این اساس اصلی ترین احکام فطرت یعنی فطرت توحید در آدمی شکل گرفته است.</a:t>
            </a:r>
          </a:p>
          <a:p>
            <a:pPr algn="r" rtl="1"/>
            <a:r>
              <a:rPr lang="fa-IR" sz="2400" dirty="0">
                <a:solidFill>
                  <a:schemeClr val="accent1"/>
                </a:solidFill>
                <a:cs typeface="B Nazanin" panose="00000400000000000000" pitchFamily="2" charset="-78"/>
              </a:rPr>
              <a:t>در ضمیرما نمی گنجد به غیراز دوست کس /هردو عالم رو به دشمن ده که مارا دوست بس</a:t>
            </a:r>
          </a:p>
          <a:p>
            <a:pPr algn="r" rtl="1"/>
            <a:r>
              <a:rPr lang="fa-IR" sz="2400" dirty="0">
                <a:solidFill>
                  <a:schemeClr val="tx1"/>
                </a:solidFill>
                <a:cs typeface="B Nazanin" panose="00000400000000000000" pitchFamily="2" charset="-78"/>
              </a:rPr>
              <a:t>چنان که در فرق عابد و زاهد و عارف بیان می شود، یکی از ویژگی های عرفا پرستش خداست که به خاطر عشق به او نه به خاطر طمع بهشت و ترس از دوزخ باشد.</a:t>
            </a:r>
          </a:p>
          <a:p>
            <a:pPr algn="r" rtl="1"/>
            <a:r>
              <a:rPr lang="fa-IR" sz="2400" dirty="0">
                <a:solidFill>
                  <a:schemeClr val="tx1"/>
                </a:solidFill>
                <a:cs typeface="B Nazanin" panose="00000400000000000000" pitchFamily="2" charset="-78"/>
              </a:rPr>
              <a:t>رابعه عدویه می گفت: الهی ما را از دنیا هر چه قسمت کردی به دشمنان خود ده، و هر چه از آخرت قسمت کرده ای به دوستان خود ده.</a:t>
            </a:r>
          </a:p>
        </p:txBody>
      </p:sp>
    </p:spTree>
    <p:extLst>
      <p:ext uri="{BB962C8B-B14F-4D97-AF65-F5344CB8AC3E}">
        <p14:creationId xmlns:p14="http://schemas.microsoft.com/office/powerpoint/2010/main" val="42225479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92564" y="617336"/>
            <a:ext cx="8911687" cy="1280890"/>
          </a:xfrm>
        </p:spPr>
        <p:txBody>
          <a:bodyPr>
            <a:normAutofit/>
          </a:bodyPr>
          <a:lstStyle/>
          <a:p>
            <a:pPr algn="r" rtl="1"/>
            <a:r>
              <a:rPr lang="fa-IR" sz="2400" dirty="0">
                <a:cs typeface="B Nazanin" panose="00000400000000000000" pitchFamily="2" charset="-78"/>
              </a:rPr>
              <a:t>از آن جا که عرفا معشوق حقیقی را ذات حق دانسته اند، و معشوق های دیگر را همه از مظاهر او می دانند و عشق به مظاهر را عشق مجازی و در طول عشق به ذات حق می دانند،عشق حقیقی اوست. </a:t>
            </a:r>
            <a:endParaRPr lang="en-US" sz="2400" dirty="0">
              <a:cs typeface="B Nazanin" panose="00000400000000000000" pitchFamily="2" charset="-78"/>
            </a:endParaRPr>
          </a:p>
        </p:txBody>
      </p:sp>
      <p:graphicFrame>
        <p:nvGraphicFramePr>
          <p:cNvPr id="9" name="Table 8"/>
          <p:cNvGraphicFramePr>
            <a:graphicFrameLocks noGrp="1"/>
          </p:cNvGraphicFramePr>
          <p:nvPr>
            <p:extLst>
              <p:ext uri="{D42A27DB-BD31-4B8C-83A1-F6EECF244321}">
                <p14:modId xmlns:p14="http://schemas.microsoft.com/office/powerpoint/2010/main" val="2186536977"/>
              </p:ext>
            </p:extLst>
          </p:nvPr>
        </p:nvGraphicFramePr>
        <p:xfrm>
          <a:off x="2986319" y="1811179"/>
          <a:ext cx="8128000" cy="4901856"/>
        </p:xfrm>
        <a:graphic>
          <a:graphicData uri="http://schemas.openxmlformats.org/drawingml/2006/table">
            <a:tbl>
              <a:tblPr firstRow="1" bandRow="1">
                <a:tableStyleId>{5C22544A-7EE6-4342-B048-85BDC9FD1C3A}</a:tableStyleId>
              </a:tblPr>
              <a:tblGrid>
                <a:gridCol w="8128000">
                  <a:extLst>
                    <a:ext uri="{9D8B030D-6E8A-4147-A177-3AD203B41FA5}">
                      <a16:colId xmlns:a16="http://schemas.microsoft.com/office/drawing/2014/main" val="1474454019"/>
                    </a:ext>
                  </a:extLst>
                </a:gridCol>
              </a:tblGrid>
              <a:tr h="805008">
                <a:tc>
                  <a: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mn-lt"/>
                          <a:ea typeface="+mn-ea"/>
                          <a:cs typeface="B Nazanin" panose="00000400000000000000" pitchFamily="2" charset="-78"/>
                        </a:rPr>
                        <a:t>عرفا به وحدت وجود معتقدند یعنی جز وجود و موجود واحد تحقق ندارد.</a:t>
                      </a:r>
                    </a:p>
                    <a:p>
                      <a:endParaRPr lang="en-US" dirty="0"/>
                    </a:p>
                  </a:txBody>
                  <a:tcPr>
                    <a:solidFill>
                      <a:schemeClr val="accent2">
                        <a:lumMod val="20000"/>
                        <a:lumOff val="80000"/>
                      </a:schemeClr>
                    </a:solidFill>
                  </a:tcPr>
                </a:tc>
                <a:extLst>
                  <a:ext uri="{0D108BD9-81ED-4DB2-BD59-A6C34878D82A}">
                    <a16:rowId xmlns:a16="http://schemas.microsoft.com/office/drawing/2014/main" val="761568452"/>
                  </a:ext>
                </a:extLst>
              </a:tr>
              <a:tr h="805008">
                <a:tc>
                  <a: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mn-lt"/>
                          <a:ea typeface="+mn-ea"/>
                          <a:cs typeface="B Nazanin" panose="00000400000000000000" pitchFamily="2" charset="-78"/>
                        </a:rPr>
                        <a:t>ماسوا چیزی جز جلوه و ظهور آن وجود واحد نیست.</a:t>
                      </a:r>
                    </a:p>
                    <a:p>
                      <a:endParaRPr lang="en-US" dirty="0"/>
                    </a:p>
                  </a:txBody>
                  <a:tcPr/>
                </a:tc>
                <a:extLst>
                  <a:ext uri="{0D108BD9-81ED-4DB2-BD59-A6C34878D82A}">
                    <a16:rowId xmlns:a16="http://schemas.microsoft.com/office/drawing/2014/main" val="760091407"/>
                  </a:ext>
                </a:extLst>
              </a:tr>
              <a:tr h="935135">
                <a:tc>
                  <a: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mn-lt"/>
                          <a:ea typeface="+mn-ea"/>
                          <a:cs typeface="B Nazanin" panose="00000400000000000000" pitchFamily="2" charset="-78"/>
                        </a:rPr>
                        <a:t>بزرگ ترین عامل قوی که تصرف را بر اساس عشق استوار ساخت ،عقیده وحدت وجود بود.</a:t>
                      </a:r>
                    </a:p>
                    <a:p>
                      <a:endParaRPr lang="en-US" dirty="0"/>
                    </a:p>
                  </a:txBody>
                  <a:tcPr>
                    <a:solidFill>
                      <a:schemeClr val="accent2">
                        <a:lumMod val="20000"/>
                        <a:lumOff val="80000"/>
                      </a:schemeClr>
                    </a:solidFill>
                  </a:tcPr>
                </a:tc>
                <a:extLst>
                  <a:ext uri="{0D108BD9-81ED-4DB2-BD59-A6C34878D82A}">
                    <a16:rowId xmlns:a16="http://schemas.microsoft.com/office/drawing/2014/main" val="567486720"/>
                  </a:ext>
                </a:extLst>
              </a:tr>
              <a:tr h="1074907">
                <a:tc>
                  <a: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prstClr val="black">
                              <a:lumMod val="75000"/>
                              <a:lumOff val="25000"/>
                            </a:prstClr>
                          </a:solidFill>
                          <a:effectLst/>
                          <a:uLnTx/>
                          <a:uFillTx/>
                          <a:latin typeface="+mn-lt"/>
                          <a:ea typeface="+mn-ea"/>
                          <a:cs typeface="B Nazanin" panose="00000400000000000000" pitchFamily="2" charset="-78"/>
                        </a:rPr>
                        <a:t>تقدیس موجودات فانی برخاسته از گرایش انسان به پرستش ذات جمیلی است که نقصان در او نیست و برتر از هر وهم و گمان است.</a:t>
                      </a:r>
                    </a:p>
                    <a:p>
                      <a:endParaRPr lang="en-US" dirty="0"/>
                    </a:p>
                  </a:txBody>
                  <a:tcPr/>
                </a:tc>
                <a:extLst>
                  <a:ext uri="{0D108BD9-81ED-4DB2-BD59-A6C34878D82A}">
                    <a16:rowId xmlns:a16="http://schemas.microsoft.com/office/drawing/2014/main" val="2950361508"/>
                  </a:ext>
                </a:extLst>
              </a:tr>
              <a:tr h="993121">
                <a:tc>
                  <a:txBody>
                    <a:bodyPr/>
                    <a:lstStyle/>
                    <a:p>
                      <a:pPr marL="342900" marR="0" lvl="0" indent="-342900" algn="r" defTabSz="457200" rtl="1" eaLnBrk="1" fontAlgn="auto" latinLnBrk="0" hangingPunct="1">
                        <a:lnSpc>
                          <a:spcPct val="100000"/>
                        </a:lnSpc>
                        <a:spcBef>
                          <a:spcPts val="1000"/>
                        </a:spcBef>
                        <a:spcAft>
                          <a:spcPts val="0"/>
                        </a:spcAft>
                        <a:buClr>
                          <a:srgbClr val="A53010"/>
                        </a:buClr>
                        <a:buSzTx/>
                        <a:buFont typeface="Wingdings 3" charset="2"/>
                        <a:buChar char=""/>
                        <a:tabLst/>
                        <a:defRPr/>
                      </a:pPr>
                      <a:r>
                        <a:rPr kumimoji="0" lang="fa-IR" sz="2400" b="0" i="0" u="none" strike="noStrike" kern="1200" cap="none" spc="0" normalizeH="0" baseline="0" noProof="0" dirty="0">
                          <a:ln>
                            <a:noFill/>
                          </a:ln>
                          <a:solidFill>
                            <a:srgbClr val="DE7E18"/>
                          </a:solidFill>
                          <a:effectLst/>
                          <a:uLnTx/>
                          <a:uFillTx/>
                          <a:latin typeface="+mn-lt"/>
                          <a:ea typeface="+mn-ea"/>
                          <a:cs typeface="B Nazanin" panose="00000400000000000000" pitchFamily="2" charset="-78"/>
                        </a:rPr>
                        <a:t>«قُل هُوَ اللهُ اَحَد، اللهُ الصَمَد....کُفُوًا اَحَد» :</a:t>
                      </a:r>
                      <a:r>
                        <a:rPr kumimoji="0" lang="fa-IR" sz="2400" b="0" i="0" u="none" strike="noStrike" kern="1200" cap="none" spc="0" normalizeH="0" baseline="0" noProof="0" dirty="0">
                          <a:ln>
                            <a:noFill/>
                          </a:ln>
                          <a:solidFill>
                            <a:prstClr val="black"/>
                          </a:solidFill>
                          <a:effectLst/>
                          <a:uLnTx/>
                          <a:uFillTx/>
                          <a:latin typeface="+mn-lt"/>
                          <a:ea typeface="+mn-ea"/>
                          <a:cs typeface="B Nazanin" panose="00000400000000000000" pitchFamily="2" charset="-78"/>
                        </a:rPr>
                        <a:t>بگو او خدای یگانه، خدای صمد، کسی را نزاده و زاده نشده است،و هیچکس جز او را همتا و همانند نیست.</a:t>
                      </a:r>
                      <a:endParaRPr kumimoji="0" lang="en-US" sz="2400" b="0" i="0" u="none" strike="noStrike" kern="1200" cap="none" spc="0" normalizeH="0" baseline="0" noProof="0" dirty="0">
                        <a:ln>
                          <a:noFill/>
                        </a:ln>
                        <a:solidFill>
                          <a:srgbClr val="DE7E18"/>
                        </a:solidFill>
                        <a:effectLst/>
                        <a:uLnTx/>
                        <a:uFillTx/>
                        <a:latin typeface="+mn-lt"/>
                        <a:ea typeface="+mn-ea"/>
                        <a:cs typeface="B Nazanin" panose="00000400000000000000" pitchFamily="2" charset="-78"/>
                      </a:endParaRPr>
                    </a:p>
                    <a:p>
                      <a:endParaRPr lang="en-US" dirty="0"/>
                    </a:p>
                  </a:txBody>
                  <a:tcPr>
                    <a:solidFill>
                      <a:schemeClr val="accent2">
                        <a:lumMod val="20000"/>
                        <a:lumOff val="80000"/>
                      </a:schemeClr>
                    </a:solidFill>
                  </a:tcPr>
                </a:tc>
                <a:extLst>
                  <a:ext uri="{0D108BD9-81ED-4DB2-BD59-A6C34878D82A}">
                    <a16:rowId xmlns:a16="http://schemas.microsoft.com/office/drawing/2014/main" val="2792582373"/>
                  </a:ext>
                </a:extLst>
              </a:tr>
            </a:tbl>
          </a:graphicData>
        </a:graphic>
      </p:graphicFrame>
    </p:spTree>
    <p:extLst>
      <p:ext uri="{BB962C8B-B14F-4D97-AF65-F5344CB8AC3E}">
        <p14:creationId xmlns:p14="http://schemas.microsoft.com/office/powerpoint/2010/main" val="29685197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71597"/>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r" rtl="1"/>
            <a:r>
              <a:rPr lang="fa-IR" sz="2400" dirty="0">
                <a:cs typeface="B Nazanin" panose="00000400000000000000" pitchFamily="2" charset="-78"/>
              </a:rPr>
              <a:t>تلاش تربیتی پیام آوران الهی بر این بوده که آدمیان را به خود آورند و پرده های غفلت از حقیقت فطرتشان را کنار بزنند و آنان را به سوی معشوق و معبود حقیقی سوق دهند. </a:t>
            </a:r>
            <a:endParaRPr lang="en-US" sz="2400" dirty="0">
              <a:cs typeface="B Nazanin" panose="00000400000000000000" pitchFamily="2" charset="-78"/>
            </a:endParaRPr>
          </a:p>
        </p:txBody>
      </p:sp>
      <p:sp>
        <p:nvSpPr>
          <p:cNvPr id="3" name="Content Placeholder 2"/>
          <p:cNvSpPr>
            <a:spLocks noGrp="1"/>
          </p:cNvSpPr>
          <p:nvPr>
            <p:ph idx="1"/>
          </p:nvPr>
        </p:nvSpPr>
        <p:spPr/>
        <p:txBody>
          <a:bodyPr>
            <a:normAutofit/>
          </a:bodyPr>
          <a:lstStyle/>
          <a:p>
            <a:pPr algn="r" rtl="1"/>
            <a:r>
              <a:rPr lang="fa-IR" sz="2400" dirty="0">
                <a:cs typeface="B Nazanin" panose="00000400000000000000" pitchFamily="2" charset="-78"/>
              </a:rPr>
              <a:t>با وجود این انسان ها از فطریات خود غافل می شوند، نگارگری فطرت را که بهترین نگارگری برای هدایت و تربیت و اتّصاف به صفات الهی است،در زیر نگارگری های دیگر می پوشانند وآنکه باید بشوند نمی شوند.</a:t>
            </a:r>
          </a:p>
          <a:p>
            <a:pPr algn="r" rtl="1"/>
            <a:r>
              <a:rPr lang="fa-IR" sz="2400" dirty="0">
                <a:solidFill>
                  <a:schemeClr val="accent6">
                    <a:lumMod val="75000"/>
                  </a:schemeClr>
                </a:solidFill>
                <a:cs typeface="B Nazanin" panose="00000400000000000000" pitchFamily="2" charset="-78"/>
              </a:rPr>
              <a:t>«صِبغَه اللهِ....صِبغَه»: این است نگارگری الهی و کیست خوش نگارتر از خدا؟</a:t>
            </a:r>
          </a:p>
          <a:p>
            <a:pPr algn="r" rtl="1"/>
            <a:r>
              <a:rPr lang="fa-IR" sz="2400" dirty="0">
                <a:solidFill>
                  <a:schemeClr val="tx1"/>
                </a:solidFill>
                <a:cs typeface="B Nazanin" panose="00000400000000000000" pitchFamily="2" charset="-78"/>
              </a:rPr>
              <a:t>عواملی چند دست به دست هم می دهند و سبب می شوند که این نگارگری شکوفا شود یا پوشیده ماند، از این عوامل به عوامل موثر در تربیت تعبیر می شود</a:t>
            </a:r>
            <a:r>
              <a:rPr lang="fa-IR" sz="2400" dirty="0">
                <a:solidFill>
                  <a:schemeClr val="accent6">
                    <a:lumMod val="75000"/>
                  </a:schemeClr>
                </a:solidFill>
                <a:cs typeface="B Nazanin" panose="00000400000000000000" pitchFamily="2" charset="-78"/>
              </a:rPr>
              <a:t>.</a:t>
            </a:r>
            <a:endParaRPr lang="en-US" sz="2400" dirty="0">
              <a:solidFill>
                <a:schemeClr val="tx1"/>
              </a:solidFill>
              <a:cs typeface="B Nazanin" panose="00000400000000000000" pitchFamily="2" charset="-78"/>
            </a:endParaRPr>
          </a:p>
        </p:txBody>
      </p:sp>
    </p:spTree>
    <p:extLst>
      <p:ext uri="{BB962C8B-B14F-4D97-AF65-F5344CB8AC3E}">
        <p14:creationId xmlns:p14="http://schemas.microsoft.com/office/powerpoint/2010/main" val="1994234606"/>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268</TotalTime>
  <Words>921</Words>
  <Application>Microsoft Office PowerPoint</Application>
  <PresentationFormat>صفحه گسترده</PresentationFormat>
  <Paragraphs>55</Paragraphs>
  <Slides>9</Slides>
  <Notes>1</Notes>
  <HiddenSlides>0</HiddenSlides>
  <MMClips>0</MMClips>
  <ScaleCrop>false</ScaleCrop>
  <HeadingPairs>
    <vt:vector size="4" baseType="variant">
      <vt:variant>
        <vt:lpstr>طرح زمینه</vt:lpstr>
      </vt:variant>
      <vt:variant>
        <vt:i4>1</vt:i4>
      </vt:variant>
      <vt:variant>
        <vt:lpstr>عنوان های اسلاید</vt:lpstr>
      </vt:variant>
      <vt:variant>
        <vt:i4>9</vt:i4>
      </vt:variant>
    </vt:vector>
  </HeadingPairs>
  <TitlesOfParts>
    <vt:vector size="10" baseType="lpstr">
      <vt:lpstr>Wisp</vt:lpstr>
      <vt:lpstr>ارائه PowerPoint</vt:lpstr>
      <vt:lpstr>خیر اخلاقی:  در انسان گرایش ذاتی به اموری وجود دارد که انسان انها را نه به منظور طلب سود بلکه صرفا تحت تاثیر یک سلسله عواطف که عواطف اخلاقی یا انسانی نامیده می شود انجام می دهد.</vt:lpstr>
      <vt:lpstr>به عقیده ارسطو معیار سنجش خوبی سعادت و خوشبختی است،زیرا خوشبختی یگانه غایتی است که مطلوبیت همه چیزهای دیگر از آن مایه می گیرد و خودش فی نفسه مطلوب است.</vt:lpstr>
      <vt:lpstr>مقولات اخلاقی نقش دارد. به عقیده ارسطو معیار سنجش خوبی  سعادت و خوشبختی است.  اغلب اندیشه های معاصر درباره ماهیت خیر هم با تفکر ارسطو و هم با تفکر دینی مغایر است.</vt:lpstr>
      <vt:lpstr> به عبارت دیگر خیر و اخلاق رابطه دو سویه با هم دارند.</vt:lpstr>
      <vt:lpstr>ارائه PowerPoint</vt:lpstr>
      <vt:lpstr>عشق یافتنی است نه بافتنی. بنیاد هستی بر یک مرکزعشق به نام خدا نهاده شده است. عشق آخرین مرحله محبت است،در جهان هیچ موجودی به اندازه انسان نیازمند به تفسیرنیست، چون در انسان ها پیچیدگی های متفاوتی وجود دارد .</vt:lpstr>
      <vt:lpstr>از آن جا که عرفا معشوق حقیقی را ذات حق دانسته اند، و معشوق های دیگر را همه از مظاهر او می دانند و عشق به مظاهر را عشق مجازی و در طول عشق به ذات حق می دانند،عشق حقیقی اوست. </vt:lpstr>
      <vt:lpstr>تلاش تربیتی پیام آوران الهی بر این بوده که آدمیان را به خود آورند و پرده های غفلت از حقیقت فطرتشان را کنار بزنند و آنان را به سوی معشوق و معبود حقیقی سوق دهند.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Hossein</dc:creator>
  <cp:lastModifiedBy>کاربر ناشناخته</cp:lastModifiedBy>
  <cp:revision>49</cp:revision>
  <dcterms:created xsi:type="dcterms:W3CDTF">2020-04-25T13:04:35Z</dcterms:created>
  <dcterms:modified xsi:type="dcterms:W3CDTF">2020-05-21T07:37:16Z</dcterms:modified>
</cp:coreProperties>
</file>