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2  Davat" panose="00000400000000000000" pitchFamily="2" charset="-78"/>
      <p:regular r:id="rId6"/>
    </p:embeddedFont>
    <p:embeddedFont>
      <p:font typeface="Tahoma" panose="020B0604030504040204" pitchFamily="34" charset="0"/>
      <p:regular r:id="rId7"/>
      <p:bold r:id="rId8"/>
    </p:embeddedFont>
    <p:embeddedFont>
      <p:font typeface="2  Badr" panose="00000400000000000000" pitchFamily="2" charset="-78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</p:embeddedFont>
    <p:embeddedFont>
      <p:font typeface="B Nazanin" panose="00000400000000000000" pitchFamily="2" charset="-78"/>
      <p:regular r:id="rId18"/>
      <p:bold r:id="rId19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464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54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565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85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3891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56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968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392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203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164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649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24F3AB-1A05-4CEB-8BAA-88B51B04F5FA}" type="datetimeFigureOut">
              <a:rPr lang="fa-IR" smtClean="0"/>
              <a:t>19/09/1441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7354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9266" y="2141904"/>
            <a:ext cx="442187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cs typeface="2  Davat" panose="00000400000000000000" pitchFamily="2" charset="-78"/>
              </a:rPr>
              <a:t>مبادی العربیه </a:t>
            </a:r>
          </a:p>
          <a:p>
            <a:pPr algn="ctr">
              <a:lnSpc>
                <a:spcPct val="150000"/>
              </a:lnSpc>
            </a:pPr>
            <a:r>
              <a:rPr lang="fa-IR" sz="4000" b="1" dirty="0" smtClean="0">
                <a:cs typeface="2  Davat" panose="00000400000000000000" pitchFamily="2" charset="-78"/>
              </a:rPr>
              <a:t>جلد سوم</a:t>
            </a:r>
          </a:p>
          <a:p>
            <a:pPr algn="ctr">
              <a:lnSpc>
                <a:spcPct val="150000"/>
              </a:lnSpc>
            </a:pPr>
            <a:r>
              <a:rPr lang="fa-IR" sz="4000" b="1" dirty="0" smtClean="0">
                <a:cs typeface="2  Davat" panose="00000400000000000000" pitchFamily="2" charset="-78"/>
              </a:rPr>
              <a:t>اسم اشاره</a:t>
            </a:r>
            <a:endParaRPr lang="fa-IR" sz="4000" b="1" dirty="0">
              <a:cs typeface="2  Davat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752" y="1351128"/>
            <a:ext cx="1514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solidFill>
                  <a:schemeClr val="bg1"/>
                </a:solidFill>
                <a:cs typeface="2  Davat" panose="00000400000000000000" pitchFamily="2" charset="-78"/>
              </a:rPr>
              <a:t>بسمه تعالی</a:t>
            </a:r>
            <a:endParaRPr lang="fa-IR" sz="2800" b="1" dirty="0">
              <a:solidFill>
                <a:schemeClr val="bg1"/>
              </a:solidFill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7099" y="2358586"/>
            <a:ext cx="538047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24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هو اسم الاشارة؟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کم قسماً اسم الاشارة؟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هی اسماء الاشارة المختصة بالمکان؟</a:t>
            </a:r>
            <a:endParaRPr lang="fa-IR" sz="32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556444" y="690007"/>
            <a:ext cx="9118757" cy="1473823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C187E"/>
            </a:solidFill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5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Davat" panose="00000400000000000000" pitchFamily="2" charset="-78"/>
              </a:rPr>
              <a:t>اسم اشاره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3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813" y="169679"/>
            <a:ext cx="4095770" cy="1371600"/>
          </a:xfrm>
        </p:spPr>
        <p:txBody>
          <a:bodyPr>
            <a:normAutofit/>
          </a:bodyPr>
          <a:lstStyle/>
          <a:p>
            <a:pPr lvl="0" algn="r">
              <a:lnSpc>
                <a:spcPct val="150000"/>
              </a:lnSpc>
              <a:spcBef>
                <a:spcPts val="0"/>
              </a:spcBef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2  Davat" panose="00000400000000000000" pitchFamily="2" charset="-78"/>
              </a:rPr>
              <a:t>1</a:t>
            </a: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fa-IR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هو اسم الاشارة؟</a:t>
            </a:r>
            <a:endParaRPr lang="fa-I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41695" y="709973"/>
            <a:ext cx="8502553" cy="613860"/>
          </a:xfrm>
        </p:spPr>
        <p:txBody>
          <a:bodyPr>
            <a:normAutofit/>
          </a:bodyPr>
          <a:lstStyle/>
          <a:p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اسم الاشارة هو ما دلَّ علی معین باشارة محسوسة الیه</a:t>
            </a:r>
            <a:endParaRPr lang="fa-IR" sz="2800" b="1" dirty="0">
              <a:solidFill>
                <a:schemeClr val="accent5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87253" y="1323833"/>
            <a:ext cx="7820165" cy="938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r">
              <a:lnSpc>
                <a:spcPct val="150000"/>
              </a:lnSpc>
              <a:spcBef>
                <a:spcPts val="0"/>
              </a:spcBef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2  Davat" panose="00000400000000000000" pitchFamily="2" charset="-78"/>
              </a:rPr>
              <a:t>2</a:t>
            </a: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fa-IR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کم قسماً اسم الاشارة؟</a:t>
            </a:r>
            <a:endParaRPr lang="fa-I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142" y="2233195"/>
            <a:ext cx="111092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اسم الاشارة ثلاثة اقسام: قریبٌ 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، متوسطٌ </a:t>
            </a:r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و بعیدٌ: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rgbClr val="00B0F0"/>
                </a:solidFill>
                <a:cs typeface="2  Badr" panose="00000400000000000000" pitchFamily="2" charset="-78"/>
              </a:rPr>
              <a:t>القریب</a:t>
            </a:r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: المرفوع: ذا ذَانِ أولاء. تا تَانِ أولاء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         المنصوب </a:t>
            </a:r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و المخفوض: ذا ذَیْنِ أولاء. تا تَیْنِ أولاء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rgbClr val="00B0F0"/>
                </a:solidFill>
                <a:cs typeface="2  Badr" panose="00000400000000000000" pitchFamily="2" charset="-78"/>
              </a:rPr>
              <a:t>المتوسط</a:t>
            </a:r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: المرفوع: ذاکَ ذَانکَ أولئکَ. تیکَ تانِکَ أولئکَ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           المنصوب </a:t>
            </a:r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و المخفوض: ذاکَ ذیيکَ أولئکَ. تیکَ تیئکَ أولئکَ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rgbClr val="00B0F0"/>
                </a:solidFill>
                <a:cs typeface="2  Badr" panose="00000400000000000000" pitchFamily="2" charset="-78"/>
              </a:rPr>
              <a:t>البعید</a:t>
            </a:r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: المرفوع: ذلکَ ذانکَ أوللکَ. تلکَ تانکَ أولالکَ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        المنصوب </a:t>
            </a:r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و المخفوض: ذلکَ ذَینَکَ أولالکَ. تلکَ تینَکَ 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أولالکَ</a:t>
            </a:r>
            <a:endParaRPr lang="fa-IR" sz="2400" b="1" dirty="0">
              <a:solidFill>
                <a:schemeClr val="accent5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496" y="3416688"/>
            <a:ext cx="3407391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2  Badr" panose="00000400000000000000" pitchFamily="2" charset="-78"/>
              </a:rPr>
              <a:t>فائدة-تدخل هاء التنبیه علی المشارالیه القریب مطلقاً فیُقال «هذا و هاته» و قس علیها. و علی المؤنثّ المفردة من المتوسط فیُقال «هاتیک»</a:t>
            </a:r>
            <a:endParaRPr lang="fa-IR" sz="20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68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418" y="99343"/>
            <a:ext cx="10058400" cy="1371600"/>
          </a:xfrm>
        </p:spPr>
        <p:txBody>
          <a:bodyPr>
            <a:normAutofit/>
          </a:bodyPr>
          <a:lstStyle/>
          <a:p>
            <a:pPr lvl="0" algn="r">
              <a:lnSpc>
                <a:spcPct val="150000"/>
              </a:lnSpc>
              <a:spcBef>
                <a:spcPts val="0"/>
              </a:spcBef>
            </a:pPr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  <a:cs typeface="2  Badr" panose="00000400000000000000" pitchFamily="2" charset="-78"/>
              </a:rPr>
              <a:t>3</a:t>
            </a:r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 ما هی اسماء الاشارة المختصة بالمکان؟</a:t>
            </a:r>
            <a:endParaRPr lang="fa-IR" sz="4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09" y="1470943"/>
            <a:ext cx="11155679" cy="999302"/>
          </a:xfrm>
        </p:spPr>
        <p:txBody>
          <a:bodyPr>
            <a:noAutofit/>
          </a:bodyPr>
          <a:lstStyle/>
          <a:p>
            <a:r>
              <a:rPr lang="fa-IR" sz="2800" b="1" dirty="0">
                <a:solidFill>
                  <a:schemeClr val="accent4">
                    <a:lumMod val="50000"/>
                  </a:schemeClr>
                </a:solidFill>
                <a:cs typeface="2  Badr" panose="00000400000000000000" pitchFamily="2" charset="-78"/>
              </a:rPr>
              <a:t>إن اسماء الاشارة المختصة بالمکان أربعةٌ. و هی «هنا» ل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2  Badr" panose="00000400000000000000" pitchFamily="2" charset="-78"/>
              </a:rPr>
              <a:t>لقریب</a:t>
            </a:r>
            <a:r>
              <a:rPr lang="fa-IR" sz="2800" b="1" dirty="0">
                <a:solidFill>
                  <a:schemeClr val="accent4">
                    <a:lumMod val="50000"/>
                  </a:schemeClr>
                </a:solidFill>
                <a:cs typeface="2  Badr" panose="00000400000000000000" pitchFamily="2" charset="-78"/>
              </a:rPr>
              <a:t> و «هُناکَ» لل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متوسط</a:t>
            </a:r>
            <a:r>
              <a:rPr lang="fa-IR" sz="2800" b="1" dirty="0">
                <a:solidFill>
                  <a:schemeClr val="accent4">
                    <a:lumMod val="50000"/>
                  </a:schemeClr>
                </a:solidFill>
                <a:cs typeface="2  Badr" panose="00000400000000000000" pitchFamily="2" charset="-78"/>
              </a:rPr>
              <a:t> و «هُنالِکَ و ثَمَّ» لل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بعید</a:t>
            </a:r>
            <a:r>
              <a:rPr lang="fa-IR" sz="2800" b="1" dirty="0">
                <a:solidFill>
                  <a:schemeClr val="accent4">
                    <a:lumMod val="50000"/>
                  </a:schemeClr>
                </a:solidFill>
                <a:cs typeface="2  Badr" panose="00000400000000000000" pitchFamily="2" charset="-78"/>
              </a:rPr>
              <a:t>.</a:t>
            </a:r>
            <a:endParaRPr lang="fa-IR" sz="2800" b="1" dirty="0">
              <a:solidFill>
                <a:schemeClr val="accent4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5725" y="2622097"/>
            <a:ext cx="7956645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>
                <a:cs typeface="2  Badr" panose="00000400000000000000" pitchFamily="2" charset="-78"/>
              </a:rPr>
              <a:t>تمرین- ضع قبل الاسماء التابعة ما یوافقها من الاشارات القریب و المتوسط و البعید مرکباً من ذلک جملاً مفیدةً: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2  Badr" panose="00000400000000000000" pitchFamily="2" charset="-78"/>
              </a:rPr>
              <a:t>تی. هذه. هذان. هؤلاء. أولئک. أولالکَ. أولاکَ. تَیْنِ. تانِ. ذینکَ. تینکَ. تانکَ. تلکَ. ذلکَ. هاتهِ. هذا. هاتینِ. هاتانِ. هذهِ. هاتَین. هاذَین. هاذانِ. هاتی. هاتیکَ. هُنا. هُناکَ</a:t>
            </a:r>
            <a:r>
              <a:rPr lang="fa-IR" sz="2800" b="1" dirty="0">
                <a:cs typeface="2  Badr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370</TotalTime>
  <Words>265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2  Davat</vt:lpstr>
      <vt:lpstr>Tahoma</vt:lpstr>
      <vt:lpstr>Wingdings</vt:lpstr>
      <vt:lpstr>2  Badr</vt:lpstr>
      <vt:lpstr>Calibri</vt:lpstr>
      <vt:lpstr>Garamond</vt:lpstr>
      <vt:lpstr>B Nazanin</vt:lpstr>
      <vt:lpstr>Savon</vt:lpstr>
      <vt:lpstr>PowerPoint Presentation</vt:lpstr>
      <vt:lpstr>PowerPoint Presentation</vt:lpstr>
      <vt:lpstr>1. ما هو اسم الاشارة؟</vt:lpstr>
      <vt:lpstr>3. ما هی اسماء الاشارة المختصة بالمکان؟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firooraghi</dc:creator>
  <cp:lastModifiedBy>firooraghi</cp:lastModifiedBy>
  <cp:revision>39</cp:revision>
  <dcterms:created xsi:type="dcterms:W3CDTF">2020-04-24T17:51:06Z</dcterms:created>
  <dcterms:modified xsi:type="dcterms:W3CDTF">2020-05-11T19:40:05Z</dcterms:modified>
</cp:coreProperties>
</file>