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64" r:id="rId1"/>
    <p:sldMasterId id="2147483888" r:id="rId2"/>
    <p:sldMasterId id="2147483912" r:id="rId3"/>
    <p:sldMasterId id="2147483924" r:id="rId4"/>
    <p:sldMasterId id="2147483936" r:id="rId5"/>
    <p:sldMasterId id="2147483948" r:id="rId6"/>
    <p:sldMasterId id="2147483960" r:id="rId7"/>
    <p:sldMasterId id="2147483972" r:id="rId8"/>
    <p:sldMasterId id="2147483984" r:id="rId9"/>
    <p:sldMasterId id="2147483996" r:id="rId10"/>
    <p:sldMasterId id="2147484008" r:id="rId11"/>
    <p:sldMasterId id="2147484020" r:id="rId12"/>
  </p:sldMasterIdLst>
  <p:notesMasterIdLst>
    <p:notesMasterId r:id="rId153"/>
  </p:notesMasterIdLst>
  <p:handoutMasterIdLst>
    <p:handoutMasterId r:id="rId154"/>
  </p:handoutMasterIdLst>
  <p:sldIdLst>
    <p:sldId id="256" r:id="rId13"/>
    <p:sldId id="274" r:id="rId14"/>
    <p:sldId id="258" r:id="rId15"/>
    <p:sldId id="259" r:id="rId16"/>
    <p:sldId id="260" r:id="rId17"/>
    <p:sldId id="261" r:id="rId18"/>
    <p:sldId id="276" r:id="rId19"/>
    <p:sldId id="262" r:id="rId20"/>
    <p:sldId id="263" r:id="rId21"/>
    <p:sldId id="392" r:id="rId22"/>
    <p:sldId id="264" r:id="rId23"/>
    <p:sldId id="265" r:id="rId24"/>
    <p:sldId id="277" r:id="rId25"/>
    <p:sldId id="266" r:id="rId26"/>
    <p:sldId id="267" r:id="rId27"/>
    <p:sldId id="268" r:id="rId28"/>
    <p:sldId id="278" r:id="rId29"/>
    <p:sldId id="279" r:id="rId30"/>
    <p:sldId id="280" r:id="rId31"/>
    <p:sldId id="281" r:id="rId32"/>
    <p:sldId id="323" r:id="rId33"/>
    <p:sldId id="282" r:id="rId34"/>
    <p:sldId id="283" r:id="rId35"/>
    <p:sldId id="284" r:id="rId36"/>
    <p:sldId id="285" r:id="rId37"/>
    <p:sldId id="286" r:id="rId38"/>
    <p:sldId id="287" r:id="rId39"/>
    <p:sldId id="288" r:id="rId40"/>
    <p:sldId id="289" r:id="rId41"/>
    <p:sldId id="324" r:id="rId42"/>
    <p:sldId id="290" r:id="rId43"/>
    <p:sldId id="291" r:id="rId44"/>
    <p:sldId id="292" r:id="rId45"/>
    <p:sldId id="293" r:id="rId46"/>
    <p:sldId id="294" r:id="rId47"/>
    <p:sldId id="295" r:id="rId48"/>
    <p:sldId id="296" r:id="rId49"/>
    <p:sldId id="297" r:id="rId50"/>
    <p:sldId id="325" r:id="rId51"/>
    <p:sldId id="298" r:id="rId52"/>
    <p:sldId id="299" r:id="rId53"/>
    <p:sldId id="300" r:id="rId54"/>
    <p:sldId id="326" r:id="rId55"/>
    <p:sldId id="327" r:id="rId56"/>
    <p:sldId id="358" r:id="rId57"/>
    <p:sldId id="328" r:id="rId58"/>
    <p:sldId id="329" r:id="rId59"/>
    <p:sldId id="330" r:id="rId60"/>
    <p:sldId id="331" r:id="rId61"/>
    <p:sldId id="332" r:id="rId62"/>
    <p:sldId id="359" r:id="rId63"/>
    <p:sldId id="333" r:id="rId64"/>
    <p:sldId id="334" r:id="rId65"/>
    <p:sldId id="335" r:id="rId66"/>
    <p:sldId id="360" r:id="rId67"/>
    <p:sldId id="336" r:id="rId68"/>
    <p:sldId id="337" r:id="rId69"/>
    <p:sldId id="338" r:id="rId70"/>
    <p:sldId id="339" r:id="rId71"/>
    <p:sldId id="361" r:id="rId72"/>
    <p:sldId id="340" r:id="rId73"/>
    <p:sldId id="341" r:id="rId74"/>
    <p:sldId id="342" r:id="rId75"/>
    <p:sldId id="343" r:id="rId76"/>
    <p:sldId id="344" r:id="rId77"/>
    <p:sldId id="345" r:id="rId78"/>
    <p:sldId id="346" r:id="rId79"/>
    <p:sldId id="362" r:id="rId80"/>
    <p:sldId id="347" r:id="rId81"/>
    <p:sldId id="363" r:id="rId82"/>
    <p:sldId id="348" r:id="rId83"/>
    <p:sldId id="349" r:id="rId84"/>
    <p:sldId id="350" r:id="rId85"/>
    <p:sldId id="351" r:id="rId86"/>
    <p:sldId id="352" r:id="rId87"/>
    <p:sldId id="353" r:id="rId88"/>
    <p:sldId id="364" r:id="rId89"/>
    <p:sldId id="354" r:id="rId90"/>
    <p:sldId id="424" r:id="rId91"/>
    <p:sldId id="355" r:id="rId92"/>
    <p:sldId id="356" r:id="rId93"/>
    <p:sldId id="357" r:id="rId94"/>
    <p:sldId id="365" r:id="rId95"/>
    <p:sldId id="367" r:id="rId96"/>
    <p:sldId id="366" r:id="rId97"/>
    <p:sldId id="368" r:id="rId98"/>
    <p:sldId id="369" r:id="rId99"/>
    <p:sldId id="370" r:id="rId100"/>
    <p:sldId id="388" r:id="rId101"/>
    <p:sldId id="371" r:id="rId102"/>
    <p:sldId id="389" r:id="rId103"/>
    <p:sldId id="372" r:id="rId104"/>
    <p:sldId id="373" r:id="rId105"/>
    <p:sldId id="374" r:id="rId106"/>
    <p:sldId id="390" r:id="rId107"/>
    <p:sldId id="375" r:id="rId108"/>
    <p:sldId id="394" r:id="rId109"/>
    <p:sldId id="376" r:id="rId110"/>
    <p:sldId id="395" r:id="rId111"/>
    <p:sldId id="377" r:id="rId112"/>
    <p:sldId id="396" r:id="rId113"/>
    <p:sldId id="378" r:id="rId114"/>
    <p:sldId id="397" r:id="rId115"/>
    <p:sldId id="425" r:id="rId116"/>
    <p:sldId id="379" r:id="rId117"/>
    <p:sldId id="380" r:id="rId118"/>
    <p:sldId id="398" r:id="rId119"/>
    <p:sldId id="381" r:id="rId120"/>
    <p:sldId id="426" r:id="rId121"/>
    <p:sldId id="382" r:id="rId122"/>
    <p:sldId id="399" r:id="rId123"/>
    <p:sldId id="402" r:id="rId124"/>
    <p:sldId id="403" r:id="rId125"/>
    <p:sldId id="400" r:id="rId126"/>
    <p:sldId id="384" r:id="rId127"/>
    <p:sldId id="385" r:id="rId128"/>
    <p:sldId id="401" r:id="rId129"/>
    <p:sldId id="386" r:id="rId130"/>
    <p:sldId id="387" r:id="rId131"/>
    <p:sldId id="405" r:id="rId132"/>
    <p:sldId id="404" r:id="rId133"/>
    <p:sldId id="415" r:id="rId134"/>
    <p:sldId id="416" r:id="rId135"/>
    <p:sldId id="406" r:id="rId136"/>
    <p:sldId id="417" r:id="rId137"/>
    <p:sldId id="407" r:id="rId138"/>
    <p:sldId id="408" r:id="rId139"/>
    <p:sldId id="418" r:id="rId140"/>
    <p:sldId id="419" r:id="rId141"/>
    <p:sldId id="409" r:id="rId142"/>
    <p:sldId id="410" r:id="rId143"/>
    <p:sldId id="411" r:id="rId144"/>
    <p:sldId id="427" r:id="rId145"/>
    <p:sldId id="412" r:id="rId146"/>
    <p:sldId id="420" r:id="rId147"/>
    <p:sldId id="423" r:id="rId148"/>
    <p:sldId id="413" r:id="rId149"/>
    <p:sldId id="421" r:id="rId150"/>
    <p:sldId id="422" r:id="rId151"/>
    <p:sldId id="414" r:id="rId152"/>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66" autoAdjust="0"/>
    <p:restoredTop sz="94671" autoAdjust="0"/>
  </p:normalViewPr>
  <p:slideViewPr>
    <p:cSldViewPr>
      <p:cViewPr varScale="1">
        <p:scale>
          <a:sx n="81" d="100"/>
          <a:sy n="81" d="100"/>
        </p:scale>
        <p:origin x="105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38" Type="http://schemas.openxmlformats.org/officeDocument/2006/relationships/slide" Target="slides/slide126.xml"/><Relationship Id="rId154" Type="http://schemas.openxmlformats.org/officeDocument/2006/relationships/handoutMaster" Target="handoutMasters/handoutMaster1.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144" Type="http://schemas.openxmlformats.org/officeDocument/2006/relationships/slide" Target="slides/slide132.xml"/><Relationship Id="rId149" Type="http://schemas.openxmlformats.org/officeDocument/2006/relationships/slide" Target="slides/slide13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slide" Target="slides/slide138.xml"/><Relationship Id="rId155"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32" Type="http://schemas.openxmlformats.org/officeDocument/2006/relationships/slide" Target="slides/slide120.xml"/><Relationship Id="rId140" Type="http://schemas.openxmlformats.org/officeDocument/2006/relationships/slide" Target="slides/slide128.xml"/><Relationship Id="rId145" Type="http://schemas.openxmlformats.org/officeDocument/2006/relationships/slide" Target="slides/slide133.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slide" Target="slides/slide118.xml"/><Relationship Id="rId135" Type="http://schemas.openxmlformats.org/officeDocument/2006/relationships/slide" Target="slides/slide123.xml"/><Relationship Id="rId143" Type="http://schemas.openxmlformats.org/officeDocument/2006/relationships/slide" Target="slides/slide131.xml"/><Relationship Id="rId148" Type="http://schemas.openxmlformats.org/officeDocument/2006/relationships/slide" Target="slides/slide136.xml"/><Relationship Id="rId151" Type="http://schemas.openxmlformats.org/officeDocument/2006/relationships/slide" Target="slides/slide139.xml"/><Relationship Id="rId15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theme" Target="theme/theme1.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sz="quarter" idx="1"/>
          </p:nvPr>
        </p:nvSpPr>
        <p:spPr>
          <a:xfrm>
            <a:off x="1588" y="0"/>
            <a:ext cx="2971800" cy="457200"/>
          </a:xfrm>
          <a:prstGeom prst="rect">
            <a:avLst/>
          </a:prstGeom>
        </p:spPr>
        <p:txBody>
          <a:bodyPr vert="horz" lIns="91440" tIns="45720" rIns="91440" bIns="45720" rtlCol="1"/>
          <a:lstStyle>
            <a:lvl1pPr algn="l">
              <a:defRPr sz="1200"/>
            </a:lvl1pPr>
          </a:lstStyle>
          <a:p>
            <a:fld id="{0AA2943E-FAE4-4CFC-BB36-196F561FCC0D}" type="datetimeFigureOut">
              <a:rPr lang="fa-IR" smtClean="0"/>
              <a:pPr/>
              <a:t>14/09/1441</a:t>
            </a:fld>
            <a:endParaRPr lang="fa-IR"/>
          </a:p>
        </p:txBody>
      </p:sp>
      <p:sp>
        <p:nvSpPr>
          <p:cNvPr id="4" name="Footer Placeholder 3"/>
          <p:cNvSpPr>
            <a:spLocks noGrp="1"/>
          </p:cNvSpPr>
          <p:nvPr>
            <p:ph type="ftr" sz="quarter" idx="2"/>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5" name="Slide Number Placeholder 4"/>
          <p:cNvSpPr>
            <a:spLocks noGrp="1"/>
          </p:cNvSpPr>
          <p:nvPr>
            <p:ph type="sldNum" sz="quarter" idx="3"/>
          </p:nvPr>
        </p:nvSpPr>
        <p:spPr>
          <a:xfrm>
            <a:off x="1588" y="8685213"/>
            <a:ext cx="2971800" cy="457200"/>
          </a:xfrm>
          <a:prstGeom prst="rect">
            <a:avLst/>
          </a:prstGeom>
        </p:spPr>
        <p:txBody>
          <a:bodyPr vert="horz" lIns="91440" tIns="45720" rIns="91440" bIns="45720" rtlCol="1" anchor="b"/>
          <a:lstStyle>
            <a:lvl1pPr algn="l">
              <a:defRPr sz="1200"/>
            </a:lvl1pPr>
          </a:lstStyle>
          <a:p>
            <a:fld id="{98CDF778-F406-49CB-93A6-FD17D1D2E18C}" type="slidenum">
              <a:rPr lang="fa-IR" smtClean="0"/>
              <a:pPr/>
              <a:t>‹#›</a:t>
            </a:fld>
            <a:endParaRPr lang="fa-IR"/>
          </a:p>
        </p:txBody>
      </p:sp>
    </p:spTree>
    <p:extLst>
      <p:ext uri="{BB962C8B-B14F-4D97-AF65-F5344CB8AC3E}">
        <p14:creationId xmlns:p14="http://schemas.microsoft.com/office/powerpoint/2010/main" val="1345107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434A5A92-92F0-406F-BACF-1C238D6D9DB3}" type="datetimeFigureOut">
              <a:rPr lang="fa-IR" smtClean="0"/>
              <a:pPr/>
              <a:t>14/09/1441</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0F6F6503-8BF7-4826-BCE2-61F7441EDEE1}" type="slidenum">
              <a:rPr lang="fa-IR" smtClean="0"/>
              <a:pPr/>
              <a:t>‹#›</a:t>
            </a:fld>
            <a:endParaRPr lang="fa-IR"/>
          </a:p>
        </p:txBody>
      </p:sp>
    </p:spTree>
    <p:extLst>
      <p:ext uri="{BB962C8B-B14F-4D97-AF65-F5344CB8AC3E}">
        <p14:creationId xmlns:p14="http://schemas.microsoft.com/office/powerpoint/2010/main" val="191670057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0F6F6503-8BF7-4826-BCE2-61F7441EDEE1}" type="slidenum">
              <a:rPr lang="fa-IR" smtClean="0"/>
              <a:pPr/>
              <a:t>14</a:t>
            </a:fld>
            <a:endParaRPr lang="fa-IR"/>
          </a:p>
        </p:txBody>
      </p:sp>
    </p:spTree>
    <p:extLst>
      <p:ext uri="{BB962C8B-B14F-4D97-AF65-F5344CB8AC3E}">
        <p14:creationId xmlns:p14="http://schemas.microsoft.com/office/powerpoint/2010/main" val="15647300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438AA0F-6D9D-4FBD-815D-119D915BE820}" type="datetime8">
              <a:rPr lang="fa-IR" smtClean="0"/>
              <a:pPr/>
              <a:t>06 مه 20</a:t>
            </a:fld>
            <a:endParaRPr lang="fa-I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fa-I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C40B677-F173-408B-BDB3-B199F1FA3F09}"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88E9205-45C0-4596-B4F2-F59A56ADEA4D}" type="datetime8">
              <a:rPr lang="fa-IR" smtClean="0"/>
              <a:pPr/>
              <a:t>06 مه 20</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pPr/>
              <a:t>‹#›</a:t>
            </a:fld>
            <a:endParaRPr lang="fa-I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438AA0F-6D9D-4FBD-815D-119D915BE820}" type="datetime8">
              <a:rPr lang="fa-IR" smtClean="0"/>
              <a:pPr/>
              <a:t>06 مه 20</a:t>
            </a:fld>
            <a:endParaRPr lang="fa-I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fa-IR">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C40B677-F173-408B-BDB3-B199F1FA3F09}" type="slidenum">
              <a:rPr lang="fa-IR" smtClean="0"/>
              <a:pPr/>
              <a:t>‹#›</a:t>
            </a:fld>
            <a:endParaRPr lang="fa-IR"/>
          </a:p>
        </p:txBody>
      </p:sp>
    </p:spTree>
    <p:extLst>
      <p:ext uri="{BB962C8B-B14F-4D97-AF65-F5344CB8AC3E}">
        <p14:creationId xmlns:p14="http://schemas.microsoft.com/office/powerpoint/2010/main" val="6290254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A196D16-C523-40DD-B833-FA6C1AB8F52D}"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978121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5A54F05-8BCD-4757-8948-6812100E1FC4}" type="datetime8">
              <a:rPr lang="fa-IR" smtClean="0">
                <a:solidFill>
                  <a:prstClr val="white"/>
                </a:solidFill>
              </a:rPr>
              <a:pPr/>
              <a:t>06 مه 20</a:t>
            </a:fld>
            <a:endParaRPr lang="fa-IR">
              <a:solidFill>
                <a:prstClr val="white"/>
              </a:solidFill>
            </a:endParaRPr>
          </a:p>
        </p:txBody>
      </p:sp>
      <p:sp>
        <p:nvSpPr>
          <p:cNvPr id="5" name="Footer Placeholder 4"/>
          <p:cNvSpPr>
            <a:spLocks noGrp="1"/>
          </p:cNvSpPr>
          <p:nvPr>
            <p:ph type="ftr" sz="quarter" idx="11"/>
          </p:nvPr>
        </p:nvSpPr>
        <p:spPr/>
        <p:txBody>
          <a:bodyPr/>
          <a:lstStyle>
            <a:extLst/>
          </a:lstStyle>
          <a:p>
            <a:endParaRPr lang="fa-IR">
              <a:solidFill>
                <a:prstClr val="white"/>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Tree>
    <p:extLst>
      <p:ext uri="{BB962C8B-B14F-4D97-AF65-F5344CB8AC3E}">
        <p14:creationId xmlns:p14="http://schemas.microsoft.com/office/powerpoint/2010/main" val="305301639"/>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7129DF3-A5FD-4880-AC8D-1D394CCE537D}" type="datetime8">
              <a:rPr lang="fa-IR" smtClean="0">
                <a:solidFill>
                  <a:prstClr val="white"/>
                </a:solidFill>
              </a:rPr>
              <a:pPr/>
              <a:t>06 مه 20</a:t>
            </a:fld>
            <a:endParaRPr lang="fa-IR">
              <a:solidFill>
                <a:prstClr val="white"/>
              </a:solidFill>
            </a:endParaRPr>
          </a:p>
        </p:txBody>
      </p:sp>
      <p:sp>
        <p:nvSpPr>
          <p:cNvPr id="6" name="Footer Placeholder 5"/>
          <p:cNvSpPr>
            <a:spLocks noGrp="1"/>
          </p:cNvSpPr>
          <p:nvPr>
            <p:ph type="ftr" sz="quarter" idx="11"/>
          </p:nvPr>
        </p:nvSpPr>
        <p:spPr/>
        <p:txBody>
          <a:bodyPr/>
          <a:lstStyle>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205808752"/>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98E1C29-741E-4805-BFAE-FEFD53AE6960}" type="datetime8">
              <a:rPr lang="fa-IR" smtClean="0">
                <a:solidFill>
                  <a:prstClr val="black"/>
                </a:solidFill>
              </a:rPr>
              <a:pPr/>
              <a:t>06 مه 20</a:t>
            </a:fld>
            <a:endParaRPr lang="fa-IR">
              <a:solidFill>
                <a:prstClr val="black"/>
              </a:solidFill>
            </a:endParaRPr>
          </a:p>
        </p:txBody>
      </p:sp>
      <p:sp>
        <p:nvSpPr>
          <p:cNvPr id="8" name="Footer Placeholder 7"/>
          <p:cNvSpPr>
            <a:spLocks noGrp="1"/>
          </p:cNvSpPr>
          <p:nvPr>
            <p:ph type="ftr" sz="quarter" idx="11"/>
          </p:nvPr>
        </p:nvSpPr>
        <p:spPr/>
        <p:txBody>
          <a:bodyPr/>
          <a:lstStyle>
            <a:extLst/>
          </a:lstStyle>
          <a:p>
            <a:endParaRPr lang="fa-IR">
              <a:solidFill>
                <a:prstClr val="black"/>
              </a:solidFill>
            </a:endParaRPr>
          </a:p>
        </p:txBody>
      </p:sp>
      <p:sp>
        <p:nvSpPr>
          <p:cNvPr id="9" name="Slide Number Placeholder 8"/>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062068967"/>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6E3FDB29-6BCC-46EE-B36B-006F80106E8C}" type="datetime8">
              <a:rPr lang="fa-IR" smtClean="0">
                <a:solidFill>
                  <a:prstClr val="white"/>
                </a:solidFill>
              </a:rPr>
              <a:pPr/>
              <a:t>06 مه 20</a:t>
            </a:fld>
            <a:endParaRPr lang="fa-IR">
              <a:solidFill>
                <a:prstClr val="white"/>
              </a:solidFill>
            </a:endParaRPr>
          </a:p>
        </p:txBody>
      </p:sp>
      <p:sp>
        <p:nvSpPr>
          <p:cNvPr id="4" name="Footer Placeholder 3"/>
          <p:cNvSpPr>
            <a:spLocks noGrp="1"/>
          </p:cNvSpPr>
          <p:nvPr>
            <p:ph type="ftr" sz="quarter" idx="11"/>
          </p:nvPr>
        </p:nvSpPr>
        <p:spPr/>
        <p:txBody>
          <a:bodyPr/>
          <a:lstStyle>
            <a:extLst/>
          </a:lstStyle>
          <a:p>
            <a:endParaRPr lang="fa-IR">
              <a:solidFill>
                <a:prstClr val="white"/>
              </a:solidFill>
            </a:endParaRPr>
          </a:p>
        </p:txBody>
      </p:sp>
      <p:sp>
        <p:nvSpPr>
          <p:cNvPr id="5" name="Slide Number Placeholder 4"/>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586063073"/>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EB200E2-FEA1-435C-96A6-5A606ABD6ADC}" type="datetime8">
              <a:rPr lang="fa-IR" smtClean="0">
                <a:solidFill>
                  <a:prstClr val="black"/>
                </a:solidFill>
              </a:rPr>
              <a:pPr/>
              <a:t>06 مه 20</a:t>
            </a:fld>
            <a:endParaRPr lang="fa-IR">
              <a:solidFill>
                <a:prstClr val="black"/>
              </a:solidFill>
            </a:endParaRPr>
          </a:p>
        </p:txBody>
      </p:sp>
      <p:sp>
        <p:nvSpPr>
          <p:cNvPr id="3" name="Footer Placeholder 2"/>
          <p:cNvSpPr>
            <a:spLocks noGrp="1"/>
          </p:cNvSpPr>
          <p:nvPr>
            <p:ph type="ftr" sz="quarter" idx="11"/>
          </p:nvPr>
        </p:nvSpPr>
        <p:spPr/>
        <p:txBody>
          <a:bodyPr/>
          <a:lstStyle>
            <a:extLst/>
          </a:lstStyle>
          <a:p>
            <a:endParaRPr lang="fa-IR">
              <a:solidFill>
                <a:prstClr val="black"/>
              </a:solidFill>
            </a:endParaRPr>
          </a:p>
        </p:txBody>
      </p:sp>
      <p:sp>
        <p:nvSpPr>
          <p:cNvPr id="4" name="Slide Number Placeholder 3"/>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9073321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5BB7D964-A708-43A1-9363-509B7815681C}" type="datetime8">
              <a:rPr lang="fa-IR" smtClean="0">
                <a:solidFill>
                  <a:prstClr val="black"/>
                </a:solidFill>
              </a:rPr>
              <a:pPr/>
              <a:t>06 مه 20</a:t>
            </a:fld>
            <a:endParaRPr lang="fa-IR">
              <a:solidFill>
                <a:prstClr val="black"/>
              </a:solidFill>
            </a:endParaRPr>
          </a:p>
        </p:txBody>
      </p:sp>
      <p:sp>
        <p:nvSpPr>
          <p:cNvPr id="6" name="Footer Placeholder 5"/>
          <p:cNvSpPr>
            <a:spLocks noGrp="1"/>
          </p:cNvSpPr>
          <p:nvPr>
            <p:ph type="ftr" sz="quarter" idx="11"/>
          </p:nvPr>
        </p:nvSpPr>
        <p:spPr/>
        <p:txBody>
          <a:bodyPr/>
          <a:lstStyle>
            <a:extLst/>
          </a:lstStyle>
          <a:p>
            <a:endParaRPr lang="fa-IR">
              <a:solidFill>
                <a:prstClr val="black"/>
              </a:solidFill>
            </a:endParaRPr>
          </a:p>
        </p:txBody>
      </p:sp>
      <p:sp>
        <p:nvSpPr>
          <p:cNvPr id="7" name="Slide Number Placeholder 6"/>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618239877"/>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378D27E-7D55-4CF2-9FB7-1189E185C255}" type="datetime8">
              <a:rPr lang="fa-IR" smtClean="0">
                <a:solidFill>
                  <a:prstClr val="white"/>
                </a:solidFill>
              </a:rPr>
              <a:pPr/>
              <a:t>06 مه 20</a:t>
            </a:fld>
            <a:endParaRPr lang="fa-IR">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C40B677-F173-408B-BDB3-B199F1FA3F09}" type="slidenum">
              <a:rPr lang="fa-IR" smtClean="0">
                <a:solidFill>
                  <a:prstClr val="white"/>
                </a:solidFill>
              </a:rPr>
              <a:pPr/>
              <a:t>‹#›</a:t>
            </a:fld>
            <a:endParaRPr lang="fa-IR">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white"/>
              </a:solidFill>
            </a:endParaRPr>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Tree>
    <p:extLst>
      <p:ext uri="{BB962C8B-B14F-4D97-AF65-F5344CB8AC3E}">
        <p14:creationId xmlns:p14="http://schemas.microsoft.com/office/powerpoint/2010/main" val="1913868093"/>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88E9205-45C0-4596-B4F2-F59A56ADEA4D}"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938585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60BC225-39EE-450A-B4F5-76DC87D55149}" type="datetime8">
              <a:rPr lang="fa-IR" smtClean="0"/>
              <a:pPr/>
              <a:t>06 مه 20</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pPr/>
              <a:t>‹#›</a:t>
            </a:fld>
            <a:endParaRPr lang="fa-I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60BC225-39EE-450A-B4F5-76DC87D55149}"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3846050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438AA0F-6D9D-4FBD-815D-119D915BE820}" type="datetime8">
              <a:rPr lang="fa-IR" smtClean="0"/>
              <a:pPr/>
              <a:t>06 مه 20</a:t>
            </a:fld>
            <a:endParaRPr lang="fa-I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fa-IR">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C40B677-F173-408B-BDB3-B199F1FA3F09}" type="slidenum">
              <a:rPr lang="fa-IR" smtClean="0"/>
              <a:pPr/>
              <a:t>‹#›</a:t>
            </a:fld>
            <a:endParaRPr lang="fa-IR"/>
          </a:p>
        </p:txBody>
      </p:sp>
    </p:spTree>
    <p:extLst>
      <p:ext uri="{BB962C8B-B14F-4D97-AF65-F5344CB8AC3E}">
        <p14:creationId xmlns:p14="http://schemas.microsoft.com/office/powerpoint/2010/main" val="28778695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A196D16-C523-40DD-B833-FA6C1AB8F52D}"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0527685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5A54F05-8BCD-4757-8948-6812100E1FC4}" type="datetime8">
              <a:rPr lang="fa-IR" smtClean="0">
                <a:solidFill>
                  <a:prstClr val="white"/>
                </a:solidFill>
              </a:rPr>
              <a:pPr/>
              <a:t>06 مه 20</a:t>
            </a:fld>
            <a:endParaRPr lang="fa-IR">
              <a:solidFill>
                <a:prstClr val="white"/>
              </a:solidFill>
            </a:endParaRPr>
          </a:p>
        </p:txBody>
      </p:sp>
      <p:sp>
        <p:nvSpPr>
          <p:cNvPr id="5" name="Footer Placeholder 4"/>
          <p:cNvSpPr>
            <a:spLocks noGrp="1"/>
          </p:cNvSpPr>
          <p:nvPr>
            <p:ph type="ftr" sz="quarter" idx="11"/>
          </p:nvPr>
        </p:nvSpPr>
        <p:spPr/>
        <p:txBody>
          <a:bodyPr/>
          <a:lstStyle>
            <a:extLst/>
          </a:lstStyle>
          <a:p>
            <a:endParaRPr lang="fa-IR">
              <a:solidFill>
                <a:prstClr val="white"/>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Tree>
    <p:extLst>
      <p:ext uri="{BB962C8B-B14F-4D97-AF65-F5344CB8AC3E}">
        <p14:creationId xmlns:p14="http://schemas.microsoft.com/office/powerpoint/2010/main" val="543090542"/>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7129DF3-A5FD-4880-AC8D-1D394CCE537D}" type="datetime8">
              <a:rPr lang="fa-IR" smtClean="0">
                <a:solidFill>
                  <a:prstClr val="white"/>
                </a:solidFill>
              </a:rPr>
              <a:pPr/>
              <a:t>06 مه 20</a:t>
            </a:fld>
            <a:endParaRPr lang="fa-IR">
              <a:solidFill>
                <a:prstClr val="white"/>
              </a:solidFill>
            </a:endParaRPr>
          </a:p>
        </p:txBody>
      </p:sp>
      <p:sp>
        <p:nvSpPr>
          <p:cNvPr id="6" name="Footer Placeholder 5"/>
          <p:cNvSpPr>
            <a:spLocks noGrp="1"/>
          </p:cNvSpPr>
          <p:nvPr>
            <p:ph type="ftr" sz="quarter" idx="11"/>
          </p:nvPr>
        </p:nvSpPr>
        <p:spPr/>
        <p:txBody>
          <a:bodyPr/>
          <a:lstStyle>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675837972"/>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98E1C29-741E-4805-BFAE-FEFD53AE6960}" type="datetime8">
              <a:rPr lang="fa-IR" smtClean="0">
                <a:solidFill>
                  <a:prstClr val="black"/>
                </a:solidFill>
              </a:rPr>
              <a:pPr/>
              <a:t>06 مه 20</a:t>
            </a:fld>
            <a:endParaRPr lang="fa-IR">
              <a:solidFill>
                <a:prstClr val="black"/>
              </a:solidFill>
            </a:endParaRPr>
          </a:p>
        </p:txBody>
      </p:sp>
      <p:sp>
        <p:nvSpPr>
          <p:cNvPr id="8" name="Footer Placeholder 7"/>
          <p:cNvSpPr>
            <a:spLocks noGrp="1"/>
          </p:cNvSpPr>
          <p:nvPr>
            <p:ph type="ftr" sz="quarter" idx="11"/>
          </p:nvPr>
        </p:nvSpPr>
        <p:spPr/>
        <p:txBody>
          <a:bodyPr/>
          <a:lstStyle>
            <a:extLst/>
          </a:lstStyle>
          <a:p>
            <a:endParaRPr lang="fa-IR">
              <a:solidFill>
                <a:prstClr val="black"/>
              </a:solidFill>
            </a:endParaRPr>
          </a:p>
        </p:txBody>
      </p:sp>
      <p:sp>
        <p:nvSpPr>
          <p:cNvPr id="9" name="Slide Number Placeholder 8"/>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044732563"/>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6E3FDB29-6BCC-46EE-B36B-006F80106E8C}" type="datetime8">
              <a:rPr lang="fa-IR" smtClean="0">
                <a:solidFill>
                  <a:prstClr val="white"/>
                </a:solidFill>
              </a:rPr>
              <a:pPr/>
              <a:t>06 مه 20</a:t>
            </a:fld>
            <a:endParaRPr lang="fa-IR">
              <a:solidFill>
                <a:prstClr val="white"/>
              </a:solidFill>
            </a:endParaRPr>
          </a:p>
        </p:txBody>
      </p:sp>
      <p:sp>
        <p:nvSpPr>
          <p:cNvPr id="4" name="Footer Placeholder 3"/>
          <p:cNvSpPr>
            <a:spLocks noGrp="1"/>
          </p:cNvSpPr>
          <p:nvPr>
            <p:ph type="ftr" sz="quarter" idx="11"/>
          </p:nvPr>
        </p:nvSpPr>
        <p:spPr/>
        <p:txBody>
          <a:bodyPr/>
          <a:lstStyle>
            <a:extLst/>
          </a:lstStyle>
          <a:p>
            <a:endParaRPr lang="fa-IR">
              <a:solidFill>
                <a:prstClr val="white"/>
              </a:solidFill>
            </a:endParaRPr>
          </a:p>
        </p:txBody>
      </p:sp>
      <p:sp>
        <p:nvSpPr>
          <p:cNvPr id="5" name="Slide Number Placeholder 4"/>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559117079"/>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EB200E2-FEA1-435C-96A6-5A606ABD6ADC}" type="datetime8">
              <a:rPr lang="fa-IR" smtClean="0">
                <a:solidFill>
                  <a:prstClr val="black"/>
                </a:solidFill>
              </a:rPr>
              <a:pPr/>
              <a:t>06 مه 20</a:t>
            </a:fld>
            <a:endParaRPr lang="fa-IR">
              <a:solidFill>
                <a:prstClr val="black"/>
              </a:solidFill>
            </a:endParaRPr>
          </a:p>
        </p:txBody>
      </p:sp>
      <p:sp>
        <p:nvSpPr>
          <p:cNvPr id="3" name="Footer Placeholder 2"/>
          <p:cNvSpPr>
            <a:spLocks noGrp="1"/>
          </p:cNvSpPr>
          <p:nvPr>
            <p:ph type="ftr" sz="quarter" idx="11"/>
          </p:nvPr>
        </p:nvSpPr>
        <p:spPr/>
        <p:txBody>
          <a:bodyPr/>
          <a:lstStyle>
            <a:extLst/>
          </a:lstStyle>
          <a:p>
            <a:endParaRPr lang="fa-IR">
              <a:solidFill>
                <a:prstClr val="black"/>
              </a:solidFill>
            </a:endParaRPr>
          </a:p>
        </p:txBody>
      </p:sp>
      <p:sp>
        <p:nvSpPr>
          <p:cNvPr id="4" name="Slide Number Placeholder 3"/>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569960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5BB7D964-A708-43A1-9363-509B7815681C}" type="datetime8">
              <a:rPr lang="fa-IR" smtClean="0">
                <a:solidFill>
                  <a:prstClr val="black"/>
                </a:solidFill>
              </a:rPr>
              <a:pPr/>
              <a:t>06 مه 20</a:t>
            </a:fld>
            <a:endParaRPr lang="fa-IR">
              <a:solidFill>
                <a:prstClr val="black"/>
              </a:solidFill>
            </a:endParaRPr>
          </a:p>
        </p:txBody>
      </p:sp>
      <p:sp>
        <p:nvSpPr>
          <p:cNvPr id="6" name="Footer Placeholder 5"/>
          <p:cNvSpPr>
            <a:spLocks noGrp="1"/>
          </p:cNvSpPr>
          <p:nvPr>
            <p:ph type="ftr" sz="quarter" idx="11"/>
          </p:nvPr>
        </p:nvSpPr>
        <p:spPr/>
        <p:txBody>
          <a:bodyPr/>
          <a:lstStyle>
            <a:extLst/>
          </a:lstStyle>
          <a:p>
            <a:endParaRPr lang="fa-IR">
              <a:solidFill>
                <a:prstClr val="black"/>
              </a:solidFill>
            </a:endParaRPr>
          </a:p>
        </p:txBody>
      </p:sp>
      <p:sp>
        <p:nvSpPr>
          <p:cNvPr id="7" name="Slide Number Placeholder 6"/>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637317246"/>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378D27E-7D55-4CF2-9FB7-1189E185C255}" type="datetime8">
              <a:rPr lang="fa-IR" smtClean="0">
                <a:solidFill>
                  <a:prstClr val="white"/>
                </a:solidFill>
              </a:rPr>
              <a:pPr/>
              <a:t>06 مه 20</a:t>
            </a:fld>
            <a:endParaRPr lang="fa-IR">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C40B677-F173-408B-BDB3-B199F1FA3F09}" type="slidenum">
              <a:rPr lang="fa-IR" smtClean="0">
                <a:solidFill>
                  <a:prstClr val="white"/>
                </a:solidFill>
              </a:rPr>
              <a:pPr/>
              <a:t>‹#›</a:t>
            </a:fld>
            <a:endParaRPr lang="fa-IR">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white"/>
              </a:solidFill>
            </a:endParaRPr>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Tree>
    <p:extLst>
      <p:ext uri="{BB962C8B-B14F-4D97-AF65-F5344CB8AC3E}">
        <p14:creationId xmlns:p14="http://schemas.microsoft.com/office/powerpoint/2010/main" val="285009303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AFD26F55-9759-43D6-8C3C-72820E640151}" type="datetime8">
              <a:rPr lang="fa-IR" smtClean="0"/>
              <a:pPr/>
              <a:t>06 مه 20</a:t>
            </a:fld>
            <a:endParaRPr lang="fa-IR"/>
          </a:p>
        </p:txBody>
      </p:sp>
      <p:sp>
        <p:nvSpPr>
          <p:cNvPr id="17" name="Footer Placeholder 16"/>
          <p:cNvSpPr>
            <a:spLocks noGrp="1"/>
          </p:cNvSpPr>
          <p:nvPr>
            <p:ph type="ftr" sz="quarter" idx="11"/>
          </p:nvPr>
        </p:nvSpPr>
        <p:spPr/>
        <p:txBody>
          <a:bodyPr/>
          <a:lstStyle/>
          <a:p>
            <a:endParaRPr lang="fa-IR"/>
          </a:p>
        </p:txBody>
      </p:sp>
      <p:sp>
        <p:nvSpPr>
          <p:cNvPr id="29" name="Slide Number Placeholder 28"/>
          <p:cNvSpPr>
            <a:spLocks noGrp="1"/>
          </p:cNvSpPr>
          <p:nvPr>
            <p:ph type="sldNum" sz="quarter" idx="12"/>
          </p:nvPr>
        </p:nvSpPr>
        <p:spPr/>
        <p:txBody>
          <a:bodyPr/>
          <a:lstStyle/>
          <a:p>
            <a:fld id="{FC40B677-F173-408B-BDB3-B199F1FA3F09}" type="slidenum">
              <a:rPr lang="fa-IR" smtClean="0"/>
              <a:pPr/>
              <a:t>‹#›</a:t>
            </a:fld>
            <a:endParaRPr lang="fa-I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88E9205-45C0-4596-B4F2-F59A56ADEA4D}"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1949229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60BC225-39EE-450A-B4F5-76DC87D55149}"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2027196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438AA0F-6D9D-4FBD-815D-119D915BE820}" type="datetime8">
              <a:rPr lang="fa-IR" smtClean="0"/>
              <a:pPr/>
              <a:t>06 مه 20</a:t>
            </a:fld>
            <a:endParaRPr lang="fa-I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fa-IR">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C40B677-F173-408B-BDB3-B199F1FA3F09}" type="slidenum">
              <a:rPr lang="fa-IR" smtClean="0"/>
              <a:pPr/>
              <a:t>‹#›</a:t>
            </a:fld>
            <a:endParaRPr lang="fa-IR"/>
          </a:p>
        </p:txBody>
      </p:sp>
    </p:spTree>
    <p:extLst>
      <p:ext uri="{BB962C8B-B14F-4D97-AF65-F5344CB8AC3E}">
        <p14:creationId xmlns:p14="http://schemas.microsoft.com/office/powerpoint/2010/main" val="29182060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A196D16-C523-40DD-B833-FA6C1AB8F52D}"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4830540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5A54F05-8BCD-4757-8948-6812100E1FC4}" type="datetime8">
              <a:rPr lang="fa-IR" smtClean="0">
                <a:solidFill>
                  <a:prstClr val="white"/>
                </a:solidFill>
              </a:rPr>
              <a:pPr/>
              <a:t>06 مه 20</a:t>
            </a:fld>
            <a:endParaRPr lang="fa-IR">
              <a:solidFill>
                <a:prstClr val="white"/>
              </a:solidFill>
            </a:endParaRPr>
          </a:p>
        </p:txBody>
      </p:sp>
      <p:sp>
        <p:nvSpPr>
          <p:cNvPr id="5" name="Footer Placeholder 4"/>
          <p:cNvSpPr>
            <a:spLocks noGrp="1"/>
          </p:cNvSpPr>
          <p:nvPr>
            <p:ph type="ftr" sz="quarter" idx="11"/>
          </p:nvPr>
        </p:nvSpPr>
        <p:spPr/>
        <p:txBody>
          <a:bodyPr/>
          <a:lstStyle>
            <a:extLst/>
          </a:lstStyle>
          <a:p>
            <a:endParaRPr lang="fa-IR">
              <a:solidFill>
                <a:prstClr val="white"/>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Tree>
    <p:extLst>
      <p:ext uri="{BB962C8B-B14F-4D97-AF65-F5344CB8AC3E}">
        <p14:creationId xmlns:p14="http://schemas.microsoft.com/office/powerpoint/2010/main" val="2150550872"/>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7129DF3-A5FD-4880-AC8D-1D394CCE537D}" type="datetime8">
              <a:rPr lang="fa-IR" smtClean="0">
                <a:solidFill>
                  <a:prstClr val="white"/>
                </a:solidFill>
              </a:rPr>
              <a:pPr/>
              <a:t>06 مه 20</a:t>
            </a:fld>
            <a:endParaRPr lang="fa-IR">
              <a:solidFill>
                <a:prstClr val="white"/>
              </a:solidFill>
            </a:endParaRPr>
          </a:p>
        </p:txBody>
      </p:sp>
      <p:sp>
        <p:nvSpPr>
          <p:cNvPr id="6" name="Footer Placeholder 5"/>
          <p:cNvSpPr>
            <a:spLocks noGrp="1"/>
          </p:cNvSpPr>
          <p:nvPr>
            <p:ph type="ftr" sz="quarter" idx="11"/>
          </p:nvPr>
        </p:nvSpPr>
        <p:spPr/>
        <p:txBody>
          <a:bodyPr/>
          <a:lstStyle>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912260900"/>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98E1C29-741E-4805-BFAE-FEFD53AE6960}" type="datetime8">
              <a:rPr lang="fa-IR" smtClean="0">
                <a:solidFill>
                  <a:prstClr val="black"/>
                </a:solidFill>
              </a:rPr>
              <a:pPr/>
              <a:t>06 مه 20</a:t>
            </a:fld>
            <a:endParaRPr lang="fa-IR">
              <a:solidFill>
                <a:prstClr val="black"/>
              </a:solidFill>
            </a:endParaRPr>
          </a:p>
        </p:txBody>
      </p:sp>
      <p:sp>
        <p:nvSpPr>
          <p:cNvPr id="8" name="Footer Placeholder 7"/>
          <p:cNvSpPr>
            <a:spLocks noGrp="1"/>
          </p:cNvSpPr>
          <p:nvPr>
            <p:ph type="ftr" sz="quarter" idx="11"/>
          </p:nvPr>
        </p:nvSpPr>
        <p:spPr/>
        <p:txBody>
          <a:bodyPr/>
          <a:lstStyle>
            <a:extLst/>
          </a:lstStyle>
          <a:p>
            <a:endParaRPr lang="fa-IR">
              <a:solidFill>
                <a:prstClr val="black"/>
              </a:solidFill>
            </a:endParaRPr>
          </a:p>
        </p:txBody>
      </p:sp>
      <p:sp>
        <p:nvSpPr>
          <p:cNvPr id="9" name="Slide Number Placeholder 8"/>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573109952"/>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6E3FDB29-6BCC-46EE-B36B-006F80106E8C}" type="datetime8">
              <a:rPr lang="fa-IR" smtClean="0">
                <a:solidFill>
                  <a:prstClr val="white"/>
                </a:solidFill>
              </a:rPr>
              <a:pPr/>
              <a:t>06 مه 20</a:t>
            </a:fld>
            <a:endParaRPr lang="fa-IR">
              <a:solidFill>
                <a:prstClr val="white"/>
              </a:solidFill>
            </a:endParaRPr>
          </a:p>
        </p:txBody>
      </p:sp>
      <p:sp>
        <p:nvSpPr>
          <p:cNvPr id="4" name="Footer Placeholder 3"/>
          <p:cNvSpPr>
            <a:spLocks noGrp="1"/>
          </p:cNvSpPr>
          <p:nvPr>
            <p:ph type="ftr" sz="quarter" idx="11"/>
          </p:nvPr>
        </p:nvSpPr>
        <p:spPr/>
        <p:txBody>
          <a:bodyPr/>
          <a:lstStyle>
            <a:extLst/>
          </a:lstStyle>
          <a:p>
            <a:endParaRPr lang="fa-IR">
              <a:solidFill>
                <a:prstClr val="white"/>
              </a:solidFill>
            </a:endParaRPr>
          </a:p>
        </p:txBody>
      </p:sp>
      <p:sp>
        <p:nvSpPr>
          <p:cNvPr id="5" name="Slide Number Placeholder 4"/>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624865038"/>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EB200E2-FEA1-435C-96A6-5A606ABD6ADC}" type="datetime8">
              <a:rPr lang="fa-IR" smtClean="0">
                <a:solidFill>
                  <a:prstClr val="black"/>
                </a:solidFill>
              </a:rPr>
              <a:pPr/>
              <a:t>06 مه 20</a:t>
            </a:fld>
            <a:endParaRPr lang="fa-IR">
              <a:solidFill>
                <a:prstClr val="black"/>
              </a:solidFill>
            </a:endParaRPr>
          </a:p>
        </p:txBody>
      </p:sp>
      <p:sp>
        <p:nvSpPr>
          <p:cNvPr id="3" name="Footer Placeholder 2"/>
          <p:cNvSpPr>
            <a:spLocks noGrp="1"/>
          </p:cNvSpPr>
          <p:nvPr>
            <p:ph type="ftr" sz="quarter" idx="11"/>
          </p:nvPr>
        </p:nvSpPr>
        <p:spPr/>
        <p:txBody>
          <a:bodyPr/>
          <a:lstStyle>
            <a:extLst/>
          </a:lstStyle>
          <a:p>
            <a:endParaRPr lang="fa-IR">
              <a:solidFill>
                <a:prstClr val="black"/>
              </a:solidFill>
            </a:endParaRPr>
          </a:p>
        </p:txBody>
      </p:sp>
      <p:sp>
        <p:nvSpPr>
          <p:cNvPr id="4" name="Slide Number Placeholder 3"/>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8312937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5BB7D964-A708-43A1-9363-509B7815681C}" type="datetime8">
              <a:rPr lang="fa-IR" smtClean="0">
                <a:solidFill>
                  <a:prstClr val="black"/>
                </a:solidFill>
              </a:rPr>
              <a:pPr/>
              <a:t>06 مه 20</a:t>
            </a:fld>
            <a:endParaRPr lang="fa-IR">
              <a:solidFill>
                <a:prstClr val="black"/>
              </a:solidFill>
            </a:endParaRPr>
          </a:p>
        </p:txBody>
      </p:sp>
      <p:sp>
        <p:nvSpPr>
          <p:cNvPr id="6" name="Footer Placeholder 5"/>
          <p:cNvSpPr>
            <a:spLocks noGrp="1"/>
          </p:cNvSpPr>
          <p:nvPr>
            <p:ph type="ftr" sz="quarter" idx="11"/>
          </p:nvPr>
        </p:nvSpPr>
        <p:spPr/>
        <p:txBody>
          <a:bodyPr/>
          <a:lstStyle>
            <a:extLst/>
          </a:lstStyle>
          <a:p>
            <a:endParaRPr lang="fa-IR">
              <a:solidFill>
                <a:prstClr val="black"/>
              </a:solidFill>
            </a:endParaRPr>
          </a:p>
        </p:txBody>
      </p:sp>
      <p:sp>
        <p:nvSpPr>
          <p:cNvPr id="7" name="Slide Number Placeholder 6"/>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51669087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F5B857-F1DF-4D87-AED3-3FECD7F227BE}" type="datetime8">
              <a:rPr lang="fa-IR" smtClean="0"/>
              <a:pPr/>
              <a:t>06 مه 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C40B677-F173-408B-BDB3-B199F1FA3F09}" type="slidenum">
              <a:rPr lang="fa-IR" smtClean="0"/>
              <a:pPr/>
              <a:t>‹#›</a:t>
            </a:fld>
            <a:endParaRPr lang="fa-I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378D27E-7D55-4CF2-9FB7-1189E185C255}" type="datetime8">
              <a:rPr lang="fa-IR" smtClean="0">
                <a:solidFill>
                  <a:prstClr val="white"/>
                </a:solidFill>
              </a:rPr>
              <a:pPr/>
              <a:t>06 مه 20</a:t>
            </a:fld>
            <a:endParaRPr lang="fa-IR">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C40B677-F173-408B-BDB3-B199F1FA3F09}" type="slidenum">
              <a:rPr lang="fa-IR" smtClean="0">
                <a:solidFill>
                  <a:prstClr val="white"/>
                </a:solidFill>
              </a:rPr>
              <a:pPr/>
              <a:t>‹#›</a:t>
            </a:fld>
            <a:endParaRPr lang="fa-IR">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white"/>
              </a:solidFill>
            </a:endParaRPr>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Tree>
    <p:extLst>
      <p:ext uri="{BB962C8B-B14F-4D97-AF65-F5344CB8AC3E}">
        <p14:creationId xmlns:p14="http://schemas.microsoft.com/office/powerpoint/2010/main" val="4043149647"/>
      </p:ext>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88E9205-45C0-4596-B4F2-F59A56ADEA4D}"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5476522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60BC225-39EE-450A-B4F5-76DC87D55149}"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659993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29975B9-9D7C-4604-BE5D-3EA70238A8FF}" type="datetime8">
              <a:rPr lang="fa-IR" smtClean="0"/>
              <a:pPr/>
              <a:t>06 مه 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a:xfrm>
            <a:off x="7924800" y="6416675"/>
            <a:ext cx="762000" cy="365125"/>
          </a:xfrm>
        </p:spPr>
        <p:txBody>
          <a:bodyPr/>
          <a:lstStyle/>
          <a:p>
            <a:fld id="{FC40B677-F173-408B-BDB3-B199F1FA3F09}" type="slidenum">
              <a:rPr lang="fa-IR" smtClean="0"/>
              <a:pPr/>
              <a:t>‹#›</a:t>
            </a:fld>
            <a:endParaRPr lang="fa-IR"/>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F7E6B1E-6D85-4B14-88FA-DA6812213279}" type="datetime8">
              <a:rPr lang="fa-IR" smtClean="0"/>
              <a:pPr/>
              <a:t>06 مه 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FC40B677-F173-408B-BDB3-B199F1FA3F09}" type="slidenum">
              <a:rPr lang="fa-IR" smtClean="0"/>
              <a:pPr/>
              <a:t>‹#›</a:t>
            </a:fld>
            <a:endParaRPr lang="fa-I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DF743A0-98AF-47F9-8A1D-8B91627B89FF}" type="datetime8">
              <a:rPr lang="fa-IR" smtClean="0"/>
              <a:pPr/>
              <a:t>06 مه 20</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FC40B677-F173-408B-BDB3-B199F1FA3F09}" type="slidenum">
              <a:rPr lang="fa-IR" smtClean="0"/>
              <a:pPr/>
              <a:t>‹#›</a:t>
            </a:fld>
            <a:endParaRPr lang="fa-I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E4943BA-85ED-4DEE-8DDD-78E0970777AA}" type="datetime8">
              <a:rPr lang="fa-IR" smtClean="0"/>
              <a:pPr/>
              <a:t>06 مه 20</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FC40B677-F173-408B-BDB3-B199F1FA3F09}" type="slidenum">
              <a:rPr lang="fa-IR" smtClean="0"/>
              <a:pPr/>
              <a:t>‹#›</a:t>
            </a:fld>
            <a:endParaRPr lang="fa-I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50C55E-853B-4A90-9924-D787E8C2D513}" type="datetime8">
              <a:rPr lang="fa-IR" smtClean="0"/>
              <a:pPr/>
              <a:t>06 مه 20</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FC40B677-F173-408B-BDB3-B199F1FA3F09}" type="slidenum">
              <a:rPr lang="fa-IR" smtClean="0"/>
              <a:pPr/>
              <a:t>‹#›</a:t>
            </a:fld>
            <a:endParaRPr lang="fa-I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93BE52C-EF0F-47D4-8BD2-7E263D8DB93B}" type="datetime8">
              <a:rPr lang="fa-IR" smtClean="0"/>
              <a:pPr/>
              <a:t>06 مه 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FC40B677-F173-408B-BDB3-B199F1FA3F09}"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A196D16-C523-40DD-B833-FA6C1AB8F52D}" type="datetime8">
              <a:rPr lang="fa-IR" smtClean="0"/>
              <a:pPr/>
              <a:t>06 مه 20</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pPr/>
              <a:t>‹#›</a:t>
            </a:fld>
            <a:endParaRPr lang="fa-I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1CE828-8F1E-4CF6-B150-8A8AD6E26E35}" type="datetime8">
              <a:rPr lang="fa-IR" smtClean="0"/>
              <a:pPr/>
              <a:t>06 مه 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FC40B677-F173-408B-BDB3-B199F1FA3F09}" type="slidenum">
              <a:rPr lang="fa-IR" smtClean="0"/>
              <a:pPr/>
              <a:t>‹#›</a:t>
            </a:fld>
            <a:endParaRPr lang="fa-I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5F58E0E-34BF-461D-9B88-4F1300327D55}" type="datetime8">
              <a:rPr lang="fa-IR" smtClean="0"/>
              <a:pPr/>
              <a:t>06 مه 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C40B677-F173-408B-BDB3-B199F1FA3F09}" type="slidenum">
              <a:rPr lang="fa-IR" smtClean="0"/>
              <a:pPr/>
              <a:t>‹#›</a:t>
            </a:fld>
            <a:endParaRPr lang="fa-I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FE9AF85-65BD-457A-AE86-86C571EFE960}" type="datetime8">
              <a:rPr lang="fa-IR" smtClean="0"/>
              <a:pPr/>
              <a:t>06 مه 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C40B677-F173-408B-BDB3-B199F1FA3F09}" type="slidenum">
              <a:rPr lang="fa-IR" smtClean="0"/>
              <a:pPr/>
              <a:t>‹#›</a:t>
            </a:fld>
            <a:endParaRPr lang="fa-I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32A425D1-2440-465A-9007-C31903767859}" type="datetime8">
              <a:rPr lang="fa-IR" smtClean="0"/>
              <a:pPr/>
              <a:t>06 مه 20</a:t>
            </a:fld>
            <a:endParaRPr lang="fa-I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fa-I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C40B677-F173-408B-BDB3-B199F1FA3F09}" type="slidenum">
              <a:rPr lang="fa-IR" smtClean="0"/>
              <a:pPr/>
              <a:t>‹#›</a:t>
            </a:fld>
            <a:endParaRPr lang="fa-I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AB2C5F3-1237-4BD0-B531-4E5689584DA4}" type="datetime8">
              <a:rPr lang="fa-IR" smtClean="0"/>
              <a:pPr/>
              <a:t>06 مه 20</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pPr/>
              <a:t>‹#›</a:t>
            </a:fld>
            <a:endParaRPr lang="fa-I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A5259A-AC12-45DF-96FF-E8D8828AD99D}" type="datetime8">
              <a:rPr lang="fa-IR" smtClean="0"/>
              <a:pPr/>
              <a:t>06 مه 20</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pPr/>
              <a:t>‹#›</a:t>
            </a:fld>
            <a:endParaRPr lang="fa-I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C3C819BA-708E-4AC4-A106-2501082F160D}" type="datetime8">
              <a:rPr lang="fa-IR" smtClean="0"/>
              <a:pPr/>
              <a:t>06 مه 20</a:t>
            </a:fld>
            <a:endParaRPr lang="fa-IR"/>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FC40B677-F173-408B-BDB3-B199F1FA3F09}" type="slidenum">
              <a:rPr lang="fa-IR" smtClean="0"/>
              <a:pPr/>
              <a:t>‹#›</a:t>
            </a:fld>
            <a:endParaRPr lang="fa-I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E53F2693-3E4F-4C9D-A006-C1E6AC6CB5BC}" type="datetime8">
              <a:rPr lang="fa-IR" smtClean="0"/>
              <a:pPr/>
              <a:t>06 مه 20</a:t>
            </a:fld>
            <a:endParaRPr lang="fa-IR"/>
          </a:p>
        </p:txBody>
      </p:sp>
      <p:sp>
        <p:nvSpPr>
          <p:cNvPr id="8" name="Footer Placeholder 7"/>
          <p:cNvSpPr>
            <a:spLocks noGrp="1"/>
          </p:cNvSpPr>
          <p:nvPr>
            <p:ph type="ftr" sz="quarter" idx="11"/>
          </p:nvPr>
        </p:nvSpPr>
        <p:spPr/>
        <p:txBody>
          <a:bodyPr/>
          <a:lstStyle>
            <a:extLst/>
          </a:lstStyle>
          <a:p>
            <a:endParaRPr lang="fa-IR"/>
          </a:p>
        </p:txBody>
      </p:sp>
      <p:sp>
        <p:nvSpPr>
          <p:cNvPr id="9" name="Slide Number Placeholder 8"/>
          <p:cNvSpPr>
            <a:spLocks noGrp="1"/>
          </p:cNvSpPr>
          <p:nvPr>
            <p:ph type="sldNum" sz="quarter" idx="12"/>
          </p:nvPr>
        </p:nvSpPr>
        <p:spPr/>
        <p:txBody>
          <a:bodyPr/>
          <a:lstStyle>
            <a:extLst/>
          </a:lstStyle>
          <a:p>
            <a:fld id="{FC40B677-F173-408B-BDB3-B199F1FA3F09}"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6F3F8D9A-1E6E-45AF-93C5-70E4B2B99E83}" type="datetime8">
              <a:rPr lang="fa-IR" smtClean="0"/>
              <a:pPr/>
              <a:t>06 مه 20</a:t>
            </a:fld>
            <a:endParaRPr lang="fa-IR"/>
          </a:p>
        </p:txBody>
      </p:sp>
      <p:sp>
        <p:nvSpPr>
          <p:cNvPr id="4" name="Footer Placeholder 3"/>
          <p:cNvSpPr>
            <a:spLocks noGrp="1"/>
          </p:cNvSpPr>
          <p:nvPr>
            <p:ph type="ftr" sz="quarter" idx="11"/>
          </p:nvPr>
        </p:nvSpPr>
        <p:spPr/>
        <p:txBody>
          <a:bodyPr/>
          <a:lstStyle>
            <a:extLst/>
          </a:lstStyle>
          <a:p>
            <a:endParaRPr lang="fa-IR"/>
          </a:p>
        </p:txBody>
      </p:sp>
      <p:sp>
        <p:nvSpPr>
          <p:cNvPr id="5" name="Slide Number Placeholder 4"/>
          <p:cNvSpPr>
            <a:spLocks noGrp="1"/>
          </p:cNvSpPr>
          <p:nvPr>
            <p:ph type="sldNum" sz="quarter" idx="12"/>
          </p:nvPr>
        </p:nvSpPr>
        <p:spPr/>
        <p:txBody>
          <a:bodyPr/>
          <a:lstStyle>
            <a:extLst/>
          </a:lstStyle>
          <a:p>
            <a:fld id="{FC40B677-F173-408B-BDB3-B199F1FA3F09}" type="slidenum">
              <a:rPr lang="fa-IR" smtClean="0"/>
              <a:pPr/>
              <a:t>‹#›</a:t>
            </a:fld>
            <a:endParaRPr lang="fa-I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60646DDD-35DF-49E4-8DE6-A5344C227857}" type="datetime8">
              <a:rPr lang="fa-IR" smtClean="0"/>
              <a:pPr/>
              <a:t>06 مه 20</a:t>
            </a:fld>
            <a:endParaRPr lang="fa-IR"/>
          </a:p>
        </p:txBody>
      </p:sp>
      <p:sp>
        <p:nvSpPr>
          <p:cNvPr id="3" name="Footer Placeholder 2"/>
          <p:cNvSpPr>
            <a:spLocks noGrp="1"/>
          </p:cNvSpPr>
          <p:nvPr>
            <p:ph type="ftr" sz="quarter" idx="11"/>
          </p:nvPr>
        </p:nvSpPr>
        <p:spPr/>
        <p:txBody>
          <a:bodyPr/>
          <a:lstStyle>
            <a:extLst/>
          </a:lstStyle>
          <a:p>
            <a:endParaRPr lang="fa-IR"/>
          </a:p>
        </p:txBody>
      </p:sp>
      <p:sp>
        <p:nvSpPr>
          <p:cNvPr id="4" name="Slide Number Placeholder 3"/>
          <p:cNvSpPr>
            <a:spLocks noGrp="1"/>
          </p:cNvSpPr>
          <p:nvPr>
            <p:ph type="sldNum" sz="quarter" idx="12"/>
          </p:nvPr>
        </p:nvSpPr>
        <p:spPr/>
        <p:txBody>
          <a:bodyPr/>
          <a:lstStyle>
            <a:extLst/>
          </a:lstStyle>
          <a:p>
            <a:fld id="{FC40B677-F173-408B-BDB3-B199F1FA3F09}"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5A54F05-8BCD-4757-8948-6812100E1FC4}" type="datetime8">
              <a:rPr lang="fa-IR" smtClean="0"/>
              <a:pPr/>
              <a:t>06 مه 20</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pPr/>
              <a:t>‹#›</a:t>
            </a:fld>
            <a:endParaRPr lang="fa-I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9CC5033C-3A24-4256-A448-36A0352A3152}" type="datetime8">
              <a:rPr lang="fa-IR" smtClean="0"/>
              <a:pPr/>
              <a:t>06 مه 20</a:t>
            </a:fld>
            <a:endParaRPr lang="fa-IR"/>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FC40B677-F173-408B-BDB3-B199F1FA3F09}"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D5F9CA42-7D4C-403B-A0AF-73DA92B1BEF5}" type="datetime8">
              <a:rPr lang="fa-IR" smtClean="0"/>
              <a:pPr/>
              <a:t>06 مه 20</a:t>
            </a:fld>
            <a:endParaRPr lang="fa-I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a-I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C40B677-F173-408B-BDB3-B199F1FA3F09}" type="slidenum">
              <a:rPr lang="fa-IR" smtClean="0"/>
              <a:pPr/>
              <a:t>‹#›</a:t>
            </a:fld>
            <a:endParaRPr lang="fa-I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4FF5069-CBAD-4D69-9057-A081127AEEE9}" type="datetime8">
              <a:rPr lang="fa-IR" smtClean="0"/>
              <a:pPr/>
              <a:t>06 مه 20</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pPr/>
              <a:t>‹#›</a:t>
            </a:fld>
            <a:endParaRPr lang="fa-I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BABC124-4177-45D6-9F7E-CC57D466DB29}" type="datetime8">
              <a:rPr lang="fa-IR" smtClean="0"/>
              <a:pPr/>
              <a:t>06 مه 20</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pPr/>
              <a:t>‹#›</a:t>
            </a:fld>
            <a:endParaRPr lang="fa-I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438AA0F-6D9D-4FBD-815D-119D915BE820}" type="datetime8">
              <a:rPr lang="fa-IR" smtClean="0"/>
              <a:pPr/>
              <a:t>06 مه 20</a:t>
            </a:fld>
            <a:endParaRPr lang="fa-I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fa-IR">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C40B677-F173-408B-BDB3-B199F1FA3F09}" type="slidenum">
              <a:rPr lang="fa-IR" smtClean="0"/>
              <a:pPr/>
              <a:t>‹#›</a:t>
            </a:fld>
            <a:endParaRPr lang="fa-IR"/>
          </a:p>
        </p:txBody>
      </p:sp>
    </p:spTree>
    <p:extLst>
      <p:ext uri="{BB962C8B-B14F-4D97-AF65-F5344CB8AC3E}">
        <p14:creationId xmlns:p14="http://schemas.microsoft.com/office/powerpoint/2010/main" val="549058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A196D16-C523-40DD-B833-FA6C1AB8F52D}"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7823226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5A54F05-8BCD-4757-8948-6812100E1FC4}" type="datetime8">
              <a:rPr lang="fa-IR" smtClean="0">
                <a:solidFill>
                  <a:prstClr val="white"/>
                </a:solidFill>
              </a:rPr>
              <a:pPr/>
              <a:t>06 مه 20</a:t>
            </a:fld>
            <a:endParaRPr lang="fa-IR">
              <a:solidFill>
                <a:prstClr val="white"/>
              </a:solidFill>
            </a:endParaRPr>
          </a:p>
        </p:txBody>
      </p:sp>
      <p:sp>
        <p:nvSpPr>
          <p:cNvPr id="5" name="Footer Placeholder 4"/>
          <p:cNvSpPr>
            <a:spLocks noGrp="1"/>
          </p:cNvSpPr>
          <p:nvPr>
            <p:ph type="ftr" sz="quarter" idx="11"/>
          </p:nvPr>
        </p:nvSpPr>
        <p:spPr/>
        <p:txBody>
          <a:bodyPr/>
          <a:lstStyle>
            <a:extLst/>
          </a:lstStyle>
          <a:p>
            <a:endParaRPr lang="fa-IR">
              <a:solidFill>
                <a:prstClr val="white"/>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Tree>
    <p:extLst>
      <p:ext uri="{BB962C8B-B14F-4D97-AF65-F5344CB8AC3E}">
        <p14:creationId xmlns:p14="http://schemas.microsoft.com/office/powerpoint/2010/main" val="869150436"/>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7129DF3-A5FD-4880-AC8D-1D394CCE537D}" type="datetime8">
              <a:rPr lang="fa-IR" smtClean="0">
                <a:solidFill>
                  <a:prstClr val="white"/>
                </a:solidFill>
              </a:rPr>
              <a:pPr/>
              <a:t>06 مه 20</a:t>
            </a:fld>
            <a:endParaRPr lang="fa-IR">
              <a:solidFill>
                <a:prstClr val="white"/>
              </a:solidFill>
            </a:endParaRPr>
          </a:p>
        </p:txBody>
      </p:sp>
      <p:sp>
        <p:nvSpPr>
          <p:cNvPr id="6" name="Footer Placeholder 5"/>
          <p:cNvSpPr>
            <a:spLocks noGrp="1"/>
          </p:cNvSpPr>
          <p:nvPr>
            <p:ph type="ftr" sz="quarter" idx="11"/>
          </p:nvPr>
        </p:nvSpPr>
        <p:spPr/>
        <p:txBody>
          <a:bodyPr/>
          <a:lstStyle>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323115412"/>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98E1C29-741E-4805-BFAE-FEFD53AE6960}" type="datetime8">
              <a:rPr lang="fa-IR" smtClean="0">
                <a:solidFill>
                  <a:prstClr val="black"/>
                </a:solidFill>
              </a:rPr>
              <a:pPr/>
              <a:t>06 مه 20</a:t>
            </a:fld>
            <a:endParaRPr lang="fa-IR">
              <a:solidFill>
                <a:prstClr val="black"/>
              </a:solidFill>
            </a:endParaRPr>
          </a:p>
        </p:txBody>
      </p:sp>
      <p:sp>
        <p:nvSpPr>
          <p:cNvPr id="8" name="Footer Placeholder 7"/>
          <p:cNvSpPr>
            <a:spLocks noGrp="1"/>
          </p:cNvSpPr>
          <p:nvPr>
            <p:ph type="ftr" sz="quarter" idx="11"/>
          </p:nvPr>
        </p:nvSpPr>
        <p:spPr/>
        <p:txBody>
          <a:bodyPr/>
          <a:lstStyle>
            <a:extLst/>
          </a:lstStyle>
          <a:p>
            <a:endParaRPr lang="fa-IR">
              <a:solidFill>
                <a:prstClr val="black"/>
              </a:solidFill>
            </a:endParaRPr>
          </a:p>
        </p:txBody>
      </p:sp>
      <p:sp>
        <p:nvSpPr>
          <p:cNvPr id="9" name="Slide Number Placeholder 8"/>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855702259"/>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6E3FDB29-6BCC-46EE-B36B-006F80106E8C}" type="datetime8">
              <a:rPr lang="fa-IR" smtClean="0">
                <a:solidFill>
                  <a:prstClr val="white"/>
                </a:solidFill>
              </a:rPr>
              <a:pPr/>
              <a:t>06 مه 20</a:t>
            </a:fld>
            <a:endParaRPr lang="fa-IR">
              <a:solidFill>
                <a:prstClr val="white"/>
              </a:solidFill>
            </a:endParaRPr>
          </a:p>
        </p:txBody>
      </p:sp>
      <p:sp>
        <p:nvSpPr>
          <p:cNvPr id="4" name="Footer Placeholder 3"/>
          <p:cNvSpPr>
            <a:spLocks noGrp="1"/>
          </p:cNvSpPr>
          <p:nvPr>
            <p:ph type="ftr" sz="quarter" idx="11"/>
          </p:nvPr>
        </p:nvSpPr>
        <p:spPr/>
        <p:txBody>
          <a:bodyPr/>
          <a:lstStyle>
            <a:extLst/>
          </a:lstStyle>
          <a:p>
            <a:endParaRPr lang="fa-IR">
              <a:solidFill>
                <a:prstClr val="white"/>
              </a:solidFill>
            </a:endParaRPr>
          </a:p>
        </p:txBody>
      </p:sp>
      <p:sp>
        <p:nvSpPr>
          <p:cNvPr id="5" name="Slide Number Placeholder 4"/>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84835180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7129DF3-A5FD-4880-AC8D-1D394CCE537D}" type="datetime8">
              <a:rPr lang="fa-IR" smtClean="0"/>
              <a:pPr/>
              <a:t>06 مه 20</a:t>
            </a:fld>
            <a:endParaRPr lang="fa-IR"/>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FC40B677-F173-408B-BDB3-B199F1FA3F09}" type="slidenum">
              <a:rPr lang="fa-IR" smtClean="0"/>
              <a:pPr/>
              <a:t>‹#›</a:t>
            </a:fld>
            <a:endParaRPr lang="fa-I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EB200E2-FEA1-435C-96A6-5A606ABD6ADC}" type="datetime8">
              <a:rPr lang="fa-IR" smtClean="0">
                <a:solidFill>
                  <a:prstClr val="black"/>
                </a:solidFill>
              </a:rPr>
              <a:pPr/>
              <a:t>06 مه 20</a:t>
            </a:fld>
            <a:endParaRPr lang="fa-IR">
              <a:solidFill>
                <a:prstClr val="black"/>
              </a:solidFill>
            </a:endParaRPr>
          </a:p>
        </p:txBody>
      </p:sp>
      <p:sp>
        <p:nvSpPr>
          <p:cNvPr id="3" name="Footer Placeholder 2"/>
          <p:cNvSpPr>
            <a:spLocks noGrp="1"/>
          </p:cNvSpPr>
          <p:nvPr>
            <p:ph type="ftr" sz="quarter" idx="11"/>
          </p:nvPr>
        </p:nvSpPr>
        <p:spPr/>
        <p:txBody>
          <a:bodyPr/>
          <a:lstStyle>
            <a:extLst/>
          </a:lstStyle>
          <a:p>
            <a:endParaRPr lang="fa-IR">
              <a:solidFill>
                <a:prstClr val="black"/>
              </a:solidFill>
            </a:endParaRPr>
          </a:p>
        </p:txBody>
      </p:sp>
      <p:sp>
        <p:nvSpPr>
          <p:cNvPr id="4" name="Slide Number Placeholder 3"/>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7061033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5BB7D964-A708-43A1-9363-509B7815681C}" type="datetime8">
              <a:rPr lang="fa-IR" smtClean="0">
                <a:solidFill>
                  <a:prstClr val="black"/>
                </a:solidFill>
              </a:rPr>
              <a:pPr/>
              <a:t>06 مه 20</a:t>
            </a:fld>
            <a:endParaRPr lang="fa-IR">
              <a:solidFill>
                <a:prstClr val="black"/>
              </a:solidFill>
            </a:endParaRPr>
          </a:p>
        </p:txBody>
      </p:sp>
      <p:sp>
        <p:nvSpPr>
          <p:cNvPr id="6" name="Footer Placeholder 5"/>
          <p:cNvSpPr>
            <a:spLocks noGrp="1"/>
          </p:cNvSpPr>
          <p:nvPr>
            <p:ph type="ftr" sz="quarter" idx="11"/>
          </p:nvPr>
        </p:nvSpPr>
        <p:spPr/>
        <p:txBody>
          <a:bodyPr/>
          <a:lstStyle>
            <a:extLst/>
          </a:lstStyle>
          <a:p>
            <a:endParaRPr lang="fa-IR">
              <a:solidFill>
                <a:prstClr val="black"/>
              </a:solidFill>
            </a:endParaRPr>
          </a:p>
        </p:txBody>
      </p:sp>
      <p:sp>
        <p:nvSpPr>
          <p:cNvPr id="7" name="Slide Number Placeholder 6"/>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56187751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378D27E-7D55-4CF2-9FB7-1189E185C255}" type="datetime8">
              <a:rPr lang="fa-IR" smtClean="0">
                <a:solidFill>
                  <a:prstClr val="white"/>
                </a:solidFill>
              </a:rPr>
              <a:pPr/>
              <a:t>06 مه 20</a:t>
            </a:fld>
            <a:endParaRPr lang="fa-IR">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C40B677-F173-408B-BDB3-B199F1FA3F09}" type="slidenum">
              <a:rPr lang="fa-IR" smtClean="0">
                <a:solidFill>
                  <a:prstClr val="white"/>
                </a:solidFill>
              </a:rPr>
              <a:pPr/>
              <a:t>‹#›</a:t>
            </a:fld>
            <a:endParaRPr lang="fa-IR">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white"/>
              </a:solidFill>
            </a:endParaRPr>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Tree>
    <p:extLst>
      <p:ext uri="{BB962C8B-B14F-4D97-AF65-F5344CB8AC3E}">
        <p14:creationId xmlns:p14="http://schemas.microsoft.com/office/powerpoint/2010/main" val="2635107628"/>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88E9205-45C0-4596-B4F2-F59A56ADEA4D}"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52898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60BC225-39EE-450A-B4F5-76DC87D55149}"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7408394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438AA0F-6D9D-4FBD-815D-119D915BE820}" type="datetime8">
              <a:rPr lang="fa-IR" smtClean="0"/>
              <a:pPr/>
              <a:t>06 مه 20</a:t>
            </a:fld>
            <a:endParaRPr lang="fa-I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fa-IR">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C40B677-F173-408B-BDB3-B199F1FA3F09}" type="slidenum">
              <a:rPr lang="fa-IR" smtClean="0"/>
              <a:pPr/>
              <a:t>‹#›</a:t>
            </a:fld>
            <a:endParaRPr lang="fa-IR"/>
          </a:p>
        </p:txBody>
      </p:sp>
    </p:spTree>
    <p:extLst>
      <p:ext uri="{BB962C8B-B14F-4D97-AF65-F5344CB8AC3E}">
        <p14:creationId xmlns:p14="http://schemas.microsoft.com/office/powerpoint/2010/main" val="192105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A196D16-C523-40DD-B833-FA6C1AB8F52D}"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6939155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5A54F05-8BCD-4757-8948-6812100E1FC4}" type="datetime8">
              <a:rPr lang="fa-IR" smtClean="0">
                <a:solidFill>
                  <a:prstClr val="white"/>
                </a:solidFill>
              </a:rPr>
              <a:pPr/>
              <a:t>06 مه 20</a:t>
            </a:fld>
            <a:endParaRPr lang="fa-IR">
              <a:solidFill>
                <a:prstClr val="white"/>
              </a:solidFill>
            </a:endParaRPr>
          </a:p>
        </p:txBody>
      </p:sp>
      <p:sp>
        <p:nvSpPr>
          <p:cNvPr id="5" name="Footer Placeholder 4"/>
          <p:cNvSpPr>
            <a:spLocks noGrp="1"/>
          </p:cNvSpPr>
          <p:nvPr>
            <p:ph type="ftr" sz="quarter" idx="11"/>
          </p:nvPr>
        </p:nvSpPr>
        <p:spPr/>
        <p:txBody>
          <a:bodyPr/>
          <a:lstStyle>
            <a:extLst/>
          </a:lstStyle>
          <a:p>
            <a:endParaRPr lang="fa-IR">
              <a:solidFill>
                <a:prstClr val="white"/>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Tree>
    <p:extLst>
      <p:ext uri="{BB962C8B-B14F-4D97-AF65-F5344CB8AC3E}">
        <p14:creationId xmlns:p14="http://schemas.microsoft.com/office/powerpoint/2010/main" val="613075708"/>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7129DF3-A5FD-4880-AC8D-1D394CCE537D}" type="datetime8">
              <a:rPr lang="fa-IR" smtClean="0">
                <a:solidFill>
                  <a:prstClr val="white"/>
                </a:solidFill>
              </a:rPr>
              <a:pPr/>
              <a:t>06 مه 20</a:t>
            </a:fld>
            <a:endParaRPr lang="fa-IR">
              <a:solidFill>
                <a:prstClr val="white"/>
              </a:solidFill>
            </a:endParaRPr>
          </a:p>
        </p:txBody>
      </p:sp>
      <p:sp>
        <p:nvSpPr>
          <p:cNvPr id="6" name="Footer Placeholder 5"/>
          <p:cNvSpPr>
            <a:spLocks noGrp="1"/>
          </p:cNvSpPr>
          <p:nvPr>
            <p:ph type="ftr" sz="quarter" idx="11"/>
          </p:nvPr>
        </p:nvSpPr>
        <p:spPr/>
        <p:txBody>
          <a:bodyPr/>
          <a:lstStyle>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324107806"/>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98E1C29-741E-4805-BFAE-FEFD53AE6960}" type="datetime8">
              <a:rPr lang="fa-IR" smtClean="0">
                <a:solidFill>
                  <a:prstClr val="black"/>
                </a:solidFill>
              </a:rPr>
              <a:pPr/>
              <a:t>06 مه 20</a:t>
            </a:fld>
            <a:endParaRPr lang="fa-IR">
              <a:solidFill>
                <a:prstClr val="black"/>
              </a:solidFill>
            </a:endParaRPr>
          </a:p>
        </p:txBody>
      </p:sp>
      <p:sp>
        <p:nvSpPr>
          <p:cNvPr id="8" name="Footer Placeholder 7"/>
          <p:cNvSpPr>
            <a:spLocks noGrp="1"/>
          </p:cNvSpPr>
          <p:nvPr>
            <p:ph type="ftr" sz="quarter" idx="11"/>
          </p:nvPr>
        </p:nvSpPr>
        <p:spPr/>
        <p:txBody>
          <a:bodyPr/>
          <a:lstStyle>
            <a:extLst/>
          </a:lstStyle>
          <a:p>
            <a:endParaRPr lang="fa-IR">
              <a:solidFill>
                <a:prstClr val="black"/>
              </a:solidFill>
            </a:endParaRPr>
          </a:p>
        </p:txBody>
      </p:sp>
      <p:sp>
        <p:nvSpPr>
          <p:cNvPr id="9" name="Slide Number Placeholder 8"/>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8369077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98E1C29-741E-4805-BFAE-FEFD53AE6960}" type="datetime8">
              <a:rPr lang="fa-IR" smtClean="0"/>
              <a:pPr/>
              <a:t>06 مه 20</a:t>
            </a:fld>
            <a:endParaRPr lang="fa-IR"/>
          </a:p>
        </p:txBody>
      </p:sp>
      <p:sp>
        <p:nvSpPr>
          <p:cNvPr id="8" name="Footer Placeholder 7"/>
          <p:cNvSpPr>
            <a:spLocks noGrp="1"/>
          </p:cNvSpPr>
          <p:nvPr>
            <p:ph type="ftr" sz="quarter" idx="11"/>
          </p:nvPr>
        </p:nvSpPr>
        <p:spPr/>
        <p:txBody>
          <a:bodyPr/>
          <a:lstStyle>
            <a:extLst/>
          </a:lstStyle>
          <a:p>
            <a:endParaRPr lang="fa-IR"/>
          </a:p>
        </p:txBody>
      </p:sp>
      <p:sp>
        <p:nvSpPr>
          <p:cNvPr id="9" name="Slide Number Placeholder 8"/>
          <p:cNvSpPr>
            <a:spLocks noGrp="1"/>
          </p:cNvSpPr>
          <p:nvPr>
            <p:ph type="sldNum" sz="quarter" idx="12"/>
          </p:nvPr>
        </p:nvSpPr>
        <p:spPr/>
        <p:txBody>
          <a:bodyPr/>
          <a:lstStyle>
            <a:extLst/>
          </a:lstStyle>
          <a:p>
            <a:fld id="{FC40B677-F173-408B-BDB3-B199F1FA3F09}"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6E3FDB29-6BCC-46EE-B36B-006F80106E8C}" type="datetime8">
              <a:rPr lang="fa-IR" smtClean="0">
                <a:solidFill>
                  <a:prstClr val="white"/>
                </a:solidFill>
              </a:rPr>
              <a:pPr/>
              <a:t>06 مه 20</a:t>
            </a:fld>
            <a:endParaRPr lang="fa-IR">
              <a:solidFill>
                <a:prstClr val="white"/>
              </a:solidFill>
            </a:endParaRPr>
          </a:p>
        </p:txBody>
      </p:sp>
      <p:sp>
        <p:nvSpPr>
          <p:cNvPr id="4" name="Footer Placeholder 3"/>
          <p:cNvSpPr>
            <a:spLocks noGrp="1"/>
          </p:cNvSpPr>
          <p:nvPr>
            <p:ph type="ftr" sz="quarter" idx="11"/>
          </p:nvPr>
        </p:nvSpPr>
        <p:spPr/>
        <p:txBody>
          <a:bodyPr/>
          <a:lstStyle>
            <a:extLst/>
          </a:lstStyle>
          <a:p>
            <a:endParaRPr lang="fa-IR">
              <a:solidFill>
                <a:prstClr val="white"/>
              </a:solidFill>
            </a:endParaRPr>
          </a:p>
        </p:txBody>
      </p:sp>
      <p:sp>
        <p:nvSpPr>
          <p:cNvPr id="5" name="Slide Number Placeholder 4"/>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489042185"/>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EB200E2-FEA1-435C-96A6-5A606ABD6ADC}" type="datetime8">
              <a:rPr lang="fa-IR" smtClean="0">
                <a:solidFill>
                  <a:prstClr val="black"/>
                </a:solidFill>
              </a:rPr>
              <a:pPr/>
              <a:t>06 مه 20</a:t>
            </a:fld>
            <a:endParaRPr lang="fa-IR">
              <a:solidFill>
                <a:prstClr val="black"/>
              </a:solidFill>
            </a:endParaRPr>
          </a:p>
        </p:txBody>
      </p:sp>
      <p:sp>
        <p:nvSpPr>
          <p:cNvPr id="3" name="Footer Placeholder 2"/>
          <p:cNvSpPr>
            <a:spLocks noGrp="1"/>
          </p:cNvSpPr>
          <p:nvPr>
            <p:ph type="ftr" sz="quarter" idx="11"/>
          </p:nvPr>
        </p:nvSpPr>
        <p:spPr/>
        <p:txBody>
          <a:bodyPr/>
          <a:lstStyle>
            <a:extLst/>
          </a:lstStyle>
          <a:p>
            <a:endParaRPr lang="fa-IR">
              <a:solidFill>
                <a:prstClr val="black"/>
              </a:solidFill>
            </a:endParaRPr>
          </a:p>
        </p:txBody>
      </p:sp>
      <p:sp>
        <p:nvSpPr>
          <p:cNvPr id="4" name="Slide Number Placeholder 3"/>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6432303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5BB7D964-A708-43A1-9363-509B7815681C}" type="datetime8">
              <a:rPr lang="fa-IR" smtClean="0">
                <a:solidFill>
                  <a:prstClr val="black"/>
                </a:solidFill>
              </a:rPr>
              <a:pPr/>
              <a:t>06 مه 20</a:t>
            </a:fld>
            <a:endParaRPr lang="fa-IR">
              <a:solidFill>
                <a:prstClr val="black"/>
              </a:solidFill>
            </a:endParaRPr>
          </a:p>
        </p:txBody>
      </p:sp>
      <p:sp>
        <p:nvSpPr>
          <p:cNvPr id="6" name="Footer Placeholder 5"/>
          <p:cNvSpPr>
            <a:spLocks noGrp="1"/>
          </p:cNvSpPr>
          <p:nvPr>
            <p:ph type="ftr" sz="quarter" idx="11"/>
          </p:nvPr>
        </p:nvSpPr>
        <p:spPr/>
        <p:txBody>
          <a:bodyPr/>
          <a:lstStyle>
            <a:extLst/>
          </a:lstStyle>
          <a:p>
            <a:endParaRPr lang="fa-IR">
              <a:solidFill>
                <a:prstClr val="black"/>
              </a:solidFill>
            </a:endParaRPr>
          </a:p>
        </p:txBody>
      </p:sp>
      <p:sp>
        <p:nvSpPr>
          <p:cNvPr id="7" name="Slide Number Placeholder 6"/>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147801945"/>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378D27E-7D55-4CF2-9FB7-1189E185C255}" type="datetime8">
              <a:rPr lang="fa-IR" smtClean="0">
                <a:solidFill>
                  <a:prstClr val="white"/>
                </a:solidFill>
              </a:rPr>
              <a:pPr/>
              <a:t>06 مه 20</a:t>
            </a:fld>
            <a:endParaRPr lang="fa-IR">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C40B677-F173-408B-BDB3-B199F1FA3F09}" type="slidenum">
              <a:rPr lang="fa-IR" smtClean="0">
                <a:solidFill>
                  <a:prstClr val="white"/>
                </a:solidFill>
              </a:rPr>
              <a:pPr/>
              <a:t>‹#›</a:t>
            </a:fld>
            <a:endParaRPr lang="fa-IR">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white"/>
              </a:solidFill>
            </a:endParaRPr>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Tree>
    <p:extLst>
      <p:ext uri="{BB962C8B-B14F-4D97-AF65-F5344CB8AC3E}">
        <p14:creationId xmlns:p14="http://schemas.microsoft.com/office/powerpoint/2010/main" val="4176663313"/>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88E9205-45C0-4596-B4F2-F59A56ADEA4D}"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3385228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60BC225-39EE-450A-B4F5-76DC87D55149}"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7322823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438AA0F-6D9D-4FBD-815D-119D915BE820}" type="datetime8">
              <a:rPr lang="fa-IR" smtClean="0"/>
              <a:pPr/>
              <a:t>06 مه 20</a:t>
            </a:fld>
            <a:endParaRPr lang="fa-I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fa-IR">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C40B677-F173-408B-BDB3-B199F1FA3F09}" type="slidenum">
              <a:rPr lang="fa-IR" smtClean="0"/>
              <a:pPr/>
              <a:t>‹#›</a:t>
            </a:fld>
            <a:endParaRPr lang="fa-IR"/>
          </a:p>
        </p:txBody>
      </p:sp>
    </p:spTree>
    <p:extLst>
      <p:ext uri="{BB962C8B-B14F-4D97-AF65-F5344CB8AC3E}">
        <p14:creationId xmlns:p14="http://schemas.microsoft.com/office/powerpoint/2010/main" val="30569825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A196D16-C523-40DD-B833-FA6C1AB8F52D}"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244257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5A54F05-8BCD-4757-8948-6812100E1FC4}" type="datetime8">
              <a:rPr lang="fa-IR" smtClean="0">
                <a:solidFill>
                  <a:prstClr val="white"/>
                </a:solidFill>
              </a:rPr>
              <a:pPr/>
              <a:t>06 مه 20</a:t>
            </a:fld>
            <a:endParaRPr lang="fa-IR">
              <a:solidFill>
                <a:prstClr val="white"/>
              </a:solidFill>
            </a:endParaRPr>
          </a:p>
        </p:txBody>
      </p:sp>
      <p:sp>
        <p:nvSpPr>
          <p:cNvPr id="5" name="Footer Placeholder 4"/>
          <p:cNvSpPr>
            <a:spLocks noGrp="1"/>
          </p:cNvSpPr>
          <p:nvPr>
            <p:ph type="ftr" sz="quarter" idx="11"/>
          </p:nvPr>
        </p:nvSpPr>
        <p:spPr/>
        <p:txBody>
          <a:bodyPr/>
          <a:lstStyle>
            <a:extLst/>
          </a:lstStyle>
          <a:p>
            <a:endParaRPr lang="fa-IR">
              <a:solidFill>
                <a:prstClr val="white"/>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Tree>
    <p:extLst>
      <p:ext uri="{BB962C8B-B14F-4D97-AF65-F5344CB8AC3E}">
        <p14:creationId xmlns:p14="http://schemas.microsoft.com/office/powerpoint/2010/main" val="819456555"/>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7129DF3-A5FD-4880-AC8D-1D394CCE537D}" type="datetime8">
              <a:rPr lang="fa-IR" smtClean="0">
                <a:solidFill>
                  <a:prstClr val="white"/>
                </a:solidFill>
              </a:rPr>
              <a:pPr/>
              <a:t>06 مه 20</a:t>
            </a:fld>
            <a:endParaRPr lang="fa-IR">
              <a:solidFill>
                <a:prstClr val="white"/>
              </a:solidFill>
            </a:endParaRPr>
          </a:p>
        </p:txBody>
      </p:sp>
      <p:sp>
        <p:nvSpPr>
          <p:cNvPr id="6" name="Footer Placeholder 5"/>
          <p:cNvSpPr>
            <a:spLocks noGrp="1"/>
          </p:cNvSpPr>
          <p:nvPr>
            <p:ph type="ftr" sz="quarter" idx="11"/>
          </p:nvPr>
        </p:nvSpPr>
        <p:spPr/>
        <p:txBody>
          <a:bodyPr/>
          <a:lstStyle>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7069156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6E3FDB29-6BCC-46EE-B36B-006F80106E8C}" type="datetime8">
              <a:rPr lang="fa-IR" smtClean="0"/>
              <a:pPr/>
              <a:t>06 مه 20</a:t>
            </a:fld>
            <a:endParaRPr lang="fa-IR"/>
          </a:p>
        </p:txBody>
      </p:sp>
      <p:sp>
        <p:nvSpPr>
          <p:cNvPr id="4" name="Footer Placeholder 3"/>
          <p:cNvSpPr>
            <a:spLocks noGrp="1"/>
          </p:cNvSpPr>
          <p:nvPr>
            <p:ph type="ftr" sz="quarter" idx="11"/>
          </p:nvPr>
        </p:nvSpPr>
        <p:spPr/>
        <p:txBody>
          <a:bodyPr/>
          <a:lstStyle>
            <a:extLst/>
          </a:lstStyle>
          <a:p>
            <a:endParaRPr lang="fa-IR"/>
          </a:p>
        </p:txBody>
      </p:sp>
      <p:sp>
        <p:nvSpPr>
          <p:cNvPr id="5" name="Slide Number Placeholder 4"/>
          <p:cNvSpPr>
            <a:spLocks noGrp="1"/>
          </p:cNvSpPr>
          <p:nvPr>
            <p:ph type="sldNum" sz="quarter" idx="12"/>
          </p:nvPr>
        </p:nvSpPr>
        <p:spPr/>
        <p:txBody>
          <a:bodyPr/>
          <a:lstStyle>
            <a:extLst/>
          </a:lstStyle>
          <a:p>
            <a:fld id="{FC40B677-F173-408B-BDB3-B199F1FA3F09}" type="slidenum">
              <a:rPr lang="fa-IR" smtClean="0"/>
              <a:pPr/>
              <a:t>‹#›</a:t>
            </a:fld>
            <a:endParaRPr lang="fa-I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98E1C29-741E-4805-BFAE-FEFD53AE6960}" type="datetime8">
              <a:rPr lang="fa-IR" smtClean="0">
                <a:solidFill>
                  <a:prstClr val="black"/>
                </a:solidFill>
              </a:rPr>
              <a:pPr/>
              <a:t>06 مه 20</a:t>
            </a:fld>
            <a:endParaRPr lang="fa-IR">
              <a:solidFill>
                <a:prstClr val="black"/>
              </a:solidFill>
            </a:endParaRPr>
          </a:p>
        </p:txBody>
      </p:sp>
      <p:sp>
        <p:nvSpPr>
          <p:cNvPr id="8" name="Footer Placeholder 7"/>
          <p:cNvSpPr>
            <a:spLocks noGrp="1"/>
          </p:cNvSpPr>
          <p:nvPr>
            <p:ph type="ftr" sz="quarter" idx="11"/>
          </p:nvPr>
        </p:nvSpPr>
        <p:spPr/>
        <p:txBody>
          <a:bodyPr/>
          <a:lstStyle>
            <a:extLst/>
          </a:lstStyle>
          <a:p>
            <a:endParaRPr lang="fa-IR">
              <a:solidFill>
                <a:prstClr val="black"/>
              </a:solidFill>
            </a:endParaRPr>
          </a:p>
        </p:txBody>
      </p:sp>
      <p:sp>
        <p:nvSpPr>
          <p:cNvPr id="9" name="Slide Number Placeholder 8"/>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26637716"/>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6E3FDB29-6BCC-46EE-B36B-006F80106E8C}" type="datetime8">
              <a:rPr lang="fa-IR" smtClean="0">
                <a:solidFill>
                  <a:prstClr val="white"/>
                </a:solidFill>
              </a:rPr>
              <a:pPr/>
              <a:t>06 مه 20</a:t>
            </a:fld>
            <a:endParaRPr lang="fa-IR">
              <a:solidFill>
                <a:prstClr val="white"/>
              </a:solidFill>
            </a:endParaRPr>
          </a:p>
        </p:txBody>
      </p:sp>
      <p:sp>
        <p:nvSpPr>
          <p:cNvPr id="4" name="Footer Placeholder 3"/>
          <p:cNvSpPr>
            <a:spLocks noGrp="1"/>
          </p:cNvSpPr>
          <p:nvPr>
            <p:ph type="ftr" sz="quarter" idx="11"/>
          </p:nvPr>
        </p:nvSpPr>
        <p:spPr/>
        <p:txBody>
          <a:bodyPr/>
          <a:lstStyle>
            <a:extLst/>
          </a:lstStyle>
          <a:p>
            <a:endParaRPr lang="fa-IR">
              <a:solidFill>
                <a:prstClr val="white"/>
              </a:solidFill>
            </a:endParaRPr>
          </a:p>
        </p:txBody>
      </p:sp>
      <p:sp>
        <p:nvSpPr>
          <p:cNvPr id="5" name="Slide Number Placeholder 4"/>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593774206"/>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EB200E2-FEA1-435C-96A6-5A606ABD6ADC}" type="datetime8">
              <a:rPr lang="fa-IR" smtClean="0">
                <a:solidFill>
                  <a:prstClr val="black"/>
                </a:solidFill>
              </a:rPr>
              <a:pPr/>
              <a:t>06 مه 20</a:t>
            </a:fld>
            <a:endParaRPr lang="fa-IR">
              <a:solidFill>
                <a:prstClr val="black"/>
              </a:solidFill>
            </a:endParaRPr>
          </a:p>
        </p:txBody>
      </p:sp>
      <p:sp>
        <p:nvSpPr>
          <p:cNvPr id="3" name="Footer Placeholder 2"/>
          <p:cNvSpPr>
            <a:spLocks noGrp="1"/>
          </p:cNvSpPr>
          <p:nvPr>
            <p:ph type="ftr" sz="quarter" idx="11"/>
          </p:nvPr>
        </p:nvSpPr>
        <p:spPr/>
        <p:txBody>
          <a:bodyPr/>
          <a:lstStyle>
            <a:extLst/>
          </a:lstStyle>
          <a:p>
            <a:endParaRPr lang="fa-IR">
              <a:solidFill>
                <a:prstClr val="black"/>
              </a:solidFill>
            </a:endParaRPr>
          </a:p>
        </p:txBody>
      </p:sp>
      <p:sp>
        <p:nvSpPr>
          <p:cNvPr id="4" name="Slide Number Placeholder 3"/>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3303877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5BB7D964-A708-43A1-9363-509B7815681C}" type="datetime8">
              <a:rPr lang="fa-IR" smtClean="0">
                <a:solidFill>
                  <a:prstClr val="black"/>
                </a:solidFill>
              </a:rPr>
              <a:pPr/>
              <a:t>06 مه 20</a:t>
            </a:fld>
            <a:endParaRPr lang="fa-IR">
              <a:solidFill>
                <a:prstClr val="black"/>
              </a:solidFill>
            </a:endParaRPr>
          </a:p>
        </p:txBody>
      </p:sp>
      <p:sp>
        <p:nvSpPr>
          <p:cNvPr id="6" name="Footer Placeholder 5"/>
          <p:cNvSpPr>
            <a:spLocks noGrp="1"/>
          </p:cNvSpPr>
          <p:nvPr>
            <p:ph type="ftr" sz="quarter" idx="11"/>
          </p:nvPr>
        </p:nvSpPr>
        <p:spPr/>
        <p:txBody>
          <a:bodyPr/>
          <a:lstStyle>
            <a:extLst/>
          </a:lstStyle>
          <a:p>
            <a:endParaRPr lang="fa-IR">
              <a:solidFill>
                <a:prstClr val="black"/>
              </a:solidFill>
            </a:endParaRPr>
          </a:p>
        </p:txBody>
      </p:sp>
      <p:sp>
        <p:nvSpPr>
          <p:cNvPr id="7" name="Slide Number Placeholder 6"/>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181625567"/>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378D27E-7D55-4CF2-9FB7-1189E185C255}" type="datetime8">
              <a:rPr lang="fa-IR" smtClean="0">
                <a:solidFill>
                  <a:prstClr val="white"/>
                </a:solidFill>
              </a:rPr>
              <a:pPr/>
              <a:t>06 مه 20</a:t>
            </a:fld>
            <a:endParaRPr lang="fa-IR">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C40B677-F173-408B-BDB3-B199F1FA3F09}" type="slidenum">
              <a:rPr lang="fa-IR" smtClean="0">
                <a:solidFill>
                  <a:prstClr val="white"/>
                </a:solidFill>
              </a:rPr>
              <a:pPr/>
              <a:t>‹#›</a:t>
            </a:fld>
            <a:endParaRPr lang="fa-IR">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white"/>
              </a:solidFill>
            </a:endParaRPr>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Tree>
    <p:extLst>
      <p:ext uri="{BB962C8B-B14F-4D97-AF65-F5344CB8AC3E}">
        <p14:creationId xmlns:p14="http://schemas.microsoft.com/office/powerpoint/2010/main" val="2743688745"/>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88E9205-45C0-4596-B4F2-F59A56ADEA4D}"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1555288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60BC225-39EE-450A-B4F5-76DC87D55149}"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40101440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438AA0F-6D9D-4FBD-815D-119D915BE820}" type="datetime8">
              <a:rPr lang="fa-IR" smtClean="0"/>
              <a:pPr/>
              <a:t>06 مه 20</a:t>
            </a:fld>
            <a:endParaRPr lang="fa-I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fa-IR">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C40B677-F173-408B-BDB3-B199F1FA3F09}" type="slidenum">
              <a:rPr lang="fa-IR" smtClean="0"/>
              <a:pPr/>
              <a:t>‹#›</a:t>
            </a:fld>
            <a:endParaRPr lang="fa-IR"/>
          </a:p>
        </p:txBody>
      </p:sp>
    </p:spTree>
    <p:extLst>
      <p:ext uri="{BB962C8B-B14F-4D97-AF65-F5344CB8AC3E}">
        <p14:creationId xmlns:p14="http://schemas.microsoft.com/office/powerpoint/2010/main" val="36139894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A196D16-C523-40DD-B833-FA6C1AB8F52D}"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6647828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5A54F05-8BCD-4757-8948-6812100E1FC4}" type="datetime8">
              <a:rPr lang="fa-IR" smtClean="0">
                <a:solidFill>
                  <a:prstClr val="white"/>
                </a:solidFill>
              </a:rPr>
              <a:pPr/>
              <a:t>06 مه 20</a:t>
            </a:fld>
            <a:endParaRPr lang="fa-IR">
              <a:solidFill>
                <a:prstClr val="white"/>
              </a:solidFill>
            </a:endParaRPr>
          </a:p>
        </p:txBody>
      </p:sp>
      <p:sp>
        <p:nvSpPr>
          <p:cNvPr id="5" name="Footer Placeholder 4"/>
          <p:cNvSpPr>
            <a:spLocks noGrp="1"/>
          </p:cNvSpPr>
          <p:nvPr>
            <p:ph type="ftr" sz="quarter" idx="11"/>
          </p:nvPr>
        </p:nvSpPr>
        <p:spPr/>
        <p:txBody>
          <a:bodyPr/>
          <a:lstStyle>
            <a:extLst/>
          </a:lstStyle>
          <a:p>
            <a:endParaRPr lang="fa-IR">
              <a:solidFill>
                <a:prstClr val="white"/>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Tree>
    <p:extLst>
      <p:ext uri="{BB962C8B-B14F-4D97-AF65-F5344CB8AC3E}">
        <p14:creationId xmlns:p14="http://schemas.microsoft.com/office/powerpoint/2010/main" val="180255537"/>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EB200E2-FEA1-435C-96A6-5A606ABD6ADC}" type="datetime8">
              <a:rPr lang="fa-IR" smtClean="0"/>
              <a:pPr/>
              <a:t>06 مه 20</a:t>
            </a:fld>
            <a:endParaRPr lang="fa-IR"/>
          </a:p>
        </p:txBody>
      </p:sp>
      <p:sp>
        <p:nvSpPr>
          <p:cNvPr id="3" name="Footer Placeholder 2"/>
          <p:cNvSpPr>
            <a:spLocks noGrp="1"/>
          </p:cNvSpPr>
          <p:nvPr>
            <p:ph type="ftr" sz="quarter" idx="11"/>
          </p:nvPr>
        </p:nvSpPr>
        <p:spPr/>
        <p:txBody>
          <a:bodyPr/>
          <a:lstStyle>
            <a:extLst/>
          </a:lstStyle>
          <a:p>
            <a:endParaRPr lang="fa-IR"/>
          </a:p>
        </p:txBody>
      </p:sp>
      <p:sp>
        <p:nvSpPr>
          <p:cNvPr id="4" name="Slide Number Placeholder 3"/>
          <p:cNvSpPr>
            <a:spLocks noGrp="1"/>
          </p:cNvSpPr>
          <p:nvPr>
            <p:ph type="sldNum" sz="quarter" idx="12"/>
          </p:nvPr>
        </p:nvSpPr>
        <p:spPr/>
        <p:txBody>
          <a:bodyPr/>
          <a:lstStyle>
            <a:extLst/>
          </a:lstStyle>
          <a:p>
            <a:fld id="{FC40B677-F173-408B-BDB3-B199F1FA3F09}" type="slidenum">
              <a:rPr lang="fa-IR" smtClean="0"/>
              <a:pPr/>
              <a:t>‹#›</a:t>
            </a:fld>
            <a:endParaRPr lang="fa-I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7129DF3-A5FD-4880-AC8D-1D394CCE537D}" type="datetime8">
              <a:rPr lang="fa-IR" smtClean="0">
                <a:solidFill>
                  <a:prstClr val="white"/>
                </a:solidFill>
              </a:rPr>
              <a:pPr/>
              <a:t>06 مه 20</a:t>
            </a:fld>
            <a:endParaRPr lang="fa-IR">
              <a:solidFill>
                <a:prstClr val="white"/>
              </a:solidFill>
            </a:endParaRPr>
          </a:p>
        </p:txBody>
      </p:sp>
      <p:sp>
        <p:nvSpPr>
          <p:cNvPr id="6" name="Footer Placeholder 5"/>
          <p:cNvSpPr>
            <a:spLocks noGrp="1"/>
          </p:cNvSpPr>
          <p:nvPr>
            <p:ph type="ftr" sz="quarter" idx="11"/>
          </p:nvPr>
        </p:nvSpPr>
        <p:spPr/>
        <p:txBody>
          <a:bodyPr/>
          <a:lstStyle>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919801596"/>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98E1C29-741E-4805-BFAE-FEFD53AE6960}" type="datetime8">
              <a:rPr lang="fa-IR" smtClean="0">
                <a:solidFill>
                  <a:prstClr val="black"/>
                </a:solidFill>
              </a:rPr>
              <a:pPr/>
              <a:t>06 مه 20</a:t>
            </a:fld>
            <a:endParaRPr lang="fa-IR">
              <a:solidFill>
                <a:prstClr val="black"/>
              </a:solidFill>
            </a:endParaRPr>
          </a:p>
        </p:txBody>
      </p:sp>
      <p:sp>
        <p:nvSpPr>
          <p:cNvPr id="8" name="Footer Placeholder 7"/>
          <p:cNvSpPr>
            <a:spLocks noGrp="1"/>
          </p:cNvSpPr>
          <p:nvPr>
            <p:ph type="ftr" sz="quarter" idx="11"/>
          </p:nvPr>
        </p:nvSpPr>
        <p:spPr/>
        <p:txBody>
          <a:bodyPr/>
          <a:lstStyle>
            <a:extLst/>
          </a:lstStyle>
          <a:p>
            <a:endParaRPr lang="fa-IR">
              <a:solidFill>
                <a:prstClr val="black"/>
              </a:solidFill>
            </a:endParaRPr>
          </a:p>
        </p:txBody>
      </p:sp>
      <p:sp>
        <p:nvSpPr>
          <p:cNvPr id="9" name="Slide Number Placeholder 8"/>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039059465"/>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6E3FDB29-6BCC-46EE-B36B-006F80106E8C}" type="datetime8">
              <a:rPr lang="fa-IR" smtClean="0">
                <a:solidFill>
                  <a:prstClr val="white"/>
                </a:solidFill>
              </a:rPr>
              <a:pPr/>
              <a:t>06 مه 20</a:t>
            </a:fld>
            <a:endParaRPr lang="fa-IR">
              <a:solidFill>
                <a:prstClr val="white"/>
              </a:solidFill>
            </a:endParaRPr>
          </a:p>
        </p:txBody>
      </p:sp>
      <p:sp>
        <p:nvSpPr>
          <p:cNvPr id="4" name="Footer Placeholder 3"/>
          <p:cNvSpPr>
            <a:spLocks noGrp="1"/>
          </p:cNvSpPr>
          <p:nvPr>
            <p:ph type="ftr" sz="quarter" idx="11"/>
          </p:nvPr>
        </p:nvSpPr>
        <p:spPr/>
        <p:txBody>
          <a:bodyPr/>
          <a:lstStyle>
            <a:extLst/>
          </a:lstStyle>
          <a:p>
            <a:endParaRPr lang="fa-IR">
              <a:solidFill>
                <a:prstClr val="white"/>
              </a:solidFill>
            </a:endParaRPr>
          </a:p>
        </p:txBody>
      </p:sp>
      <p:sp>
        <p:nvSpPr>
          <p:cNvPr id="5" name="Slide Number Placeholder 4"/>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991689093"/>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EB200E2-FEA1-435C-96A6-5A606ABD6ADC}" type="datetime8">
              <a:rPr lang="fa-IR" smtClean="0">
                <a:solidFill>
                  <a:prstClr val="black"/>
                </a:solidFill>
              </a:rPr>
              <a:pPr/>
              <a:t>06 مه 20</a:t>
            </a:fld>
            <a:endParaRPr lang="fa-IR">
              <a:solidFill>
                <a:prstClr val="black"/>
              </a:solidFill>
            </a:endParaRPr>
          </a:p>
        </p:txBody>
      </p:sp>
      <p:sp>
        <p:nvSpPr>
          <p:cNvPr id="3" name="Footer Placeholder 2"/>
          <p:cNvSpPr>
            <a:spLocks noGrp="1"/>
          </p:cNvSpPr>
          <p:nvPr>
            <p:ph type="ftr" sz="quarter" idx="11"/>
          </p:nvPr>
        </p:nvSpPr>
        <p:spPr/>
        <p:txBody>
          <a:bodyPr/>
          <a:lstStyle>
            <a:extLst/>
          </a:lstStyle>
          <a:p>
            <a:endParaRPr lang="fa-IR">
              <a:solidFill>
                <a:prstClr val="black"/>
              </a:solidFill>
            </a:endParaRPr>
          </a:p>
        </p:txBody>
      </p:sp>
      <p:sp>
        <p:nvSpPr>
          <p:cNvPr id="4" name="Slide Number Placeholder 3"/>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2823626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5BB7D964-A708-43A1-9363-509B7815681C}" type="datetime8">
              <a:rPr lang="fa-IR" smtClean="0">
                <a:solidFill>
                  <a:prstClr val="black"/>
                </a:solidFill>
              </a:rPr>
              <a:pPr/>
              <a:t>06 مه 20</a:t>
            </a:fld>
            <a:endParaRPr lang="fa-IR">
              <a:solidFill>
                <a:prstClr val="black"/>
              </a:solidFill>
            </a:endParaRPr>
          </a:p>
        </p:txBody>
      </p:sp>
      <p:sp>
        <p:nvSpPr>
          <p:cNvPr id="6" name="Footer Placeholder 5"/>
          <p:cNvSpPr>
            <a:spLocks noGrp="1"/>
          </p:cNvSpPr>
          <p:nvPr>
            <p:ph type="ftr" sz="quarter" idx="11"/>
          </p:nvPr>
        </p:nvSpPr>
        <p:spPr/>
        <p:txBody>
          <a:bodyPr/>
          <a:lstStyle>
            <a:extLst/>
          </a:lstStyle>
          <a:p>
            <a:endParaRPr lang="fa-IR">
              <a:solidFill>
                <a:prstClr val="black"/>
              </a:solidFill>
            </a:endParaRPr>
          </a:p>
        </p:txBody>
      </p:sp>
      <p:sp>
        <p:nvSpPr>
          <p:cNvPr id="7" name="Slide Number Placeholder 6"/>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765840449"/>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378D27E-7D55-4CF2-9FB7-1189E185C255}" type="datetime8">
              <a:rPr lang="fa-IR" smtClean="0">
                <a:solidFill>
                  <a:prstClr val="white"/>
                </a:solidFill>
              </a:rPr>
              <a:pPr/>
              <a:t>06 مه 20</a:t>
            </a:fld>
            <a:endParaRPr lang="fa-IR">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C40B677-F173-408B-BDB3-B199F1FA3F09}" type="slidenum">
              <a:rPr lang="fa-IR" smtClean="0">
                <a:solidFill>
                  <a:prstClr val="white"/>
                </a:solidFill>
              </a:rPr>
              <a:pPr/>
              <a:t>‹#›</a:t>
            </a:fld>
            <a:endParaRPr lang="fa-IR">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white"/>
              </a:solidFill>
            </a:endParaRPr>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Tree>
    <p:extLst>
      <p:ext uri="{BB962C8B-B14F-4D97-AF65-F5344CB8AC3E}">
        <p14:creationId xmlns:p14="http://schemas.microsoft.com/office/powerpoint/2010/main" val="2442905647"/>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88E9205-45C0-4596-B4F2-F59A56ADEA4D}"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0295049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60BC225-39EE-450A-B4F5-76DC87D55149}"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930634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438AA0F-6D9D-4FBD-815D-119D915BE820}" type="datetime8">
              <a:rPr lang="fa-IR" smtClean="0"/>
              <a:pPr/>
              <a:t>06 مه 20</a:t>
            </a:fld>
            <a:endParaRPr lang="fa-I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fa-IR">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C40B677-F173-408B-BDB3-B199F1FA3F09}" type="slidenum">
              <a:rPr lang="fa-IR" smtClean="0"/>
              <a:pPr/>
              <a:t>‹#›</a:t>
            </a:fld>
            <a:endParaRPr lang="fa-IR"/>
          </a:p>
        </p:txBody>
      </p:sp>
    </p:spTree>
    <p:extLst>
      <p:ext uri="{BB962C8B-B14F-4D97-AF65-F5344CB8AC3E}">
        <p14:creationId xmlns:p14="http://schemas.microsoft.com/office/powerpoint/2010/main" val="18312011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A196D16-C523-40DD-B833-FA6C1AB8F52D}"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505115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5BB7D964-A708-43A1-9363-509B7815681C}" type="datetime8">
              <a:rPr lang="fa-IR" smtClean="0"/>
              <a:pPr/>
              <a:t>06 مه 20</a:t>
            </a:fld>
            <a:endParaRPr lang="fa-IR"/>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FC40B677-F173-408B-BDB3-B199F1FA3F09}"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5A54F05-8BCD-4757-8948-6812100E1FC4}" type="datetime8">
              <a:rPr lang="fa-IR" smtClean="0">
                <a:solidFill>
                  <a:prstClr val="white"/>
                </a:solidFill>
              </a:rPr>
              <a:pPr/>
              <a:t>06 مه 20</a:t>
            </a:fld>
            <a:endParaRPr lang="fa-IR">
              <a:solidFill>
                <a:prstClr val="white"/>
              </a:solidFill>
            </a:endParaRPr>
          </a:p>
        </p:txBody>
      </p:sp>
      <p:sp>
        <p:nvSpPr>
          <p:cNvPr id="5" name="Footer Placeholder 4"/>
          <p:cNvSpPr>
            <a:spLocks noGrp="1"/>
          </p:cNvSpPr>
          <p:nvPr>
            <p:ph type="ftr" sz="quarter" idx="11"/>
          </p:nvPr>
        </p:nvSpPr>
        <p:spPr/>
        <p:txBody>
          <a:bodyPr/>
          <a:lstStyle>
            <a:extLst/>
          </a:lstStyle>
          <a:p>
            <a:endParaRPr lang="fa-IR">
              <a:solidFill>
                <a:prstClr val="white"/>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Tree>
    <p:extLst>
      <p:ext uri="{BB962C8B-B14F-4D97-AF65-F5344CB8AC3E}">
        <p14:creationId xmlns:p14="http://schemas.microsoft.com/office/powerpoint/2010/main" val="620329003"/>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7129DF3-A5FD-4880-AC8D-1D394CCE537D}" type="datetime8">
              <a:rPr lang="fa-IR" smtClean="0">
                <a:solidFill>
                  <a:prstClr val="white"/>
                </a:solidFill>
              </a:rPr>
              <a:pPr/>
              <a:t>06 مه 20</a:t>
            </a:fld>
            <a:endParaRPr lang="fa-IR">
              <a:solidFill>
                <a:prstClr val="white"/>
              </a:solidFill>
            </a:endParaRPr>
          </a:p>
        </p:txBody>
      </p:sp>
      <p:sp>
        <p:nvSpPr>
          <p:cNvPr id="6" name="Footer Placeholder 5"/>
          <p:cNvSpPr>
            <a:spLocks noGrp="1"/>
          </p:cNvSpPr>
          <p:nvPr>
            <p:ph type="ftr" sz="quarter" idx="11"/>
          </p:nvPr>
        </p:nvSpPr>
        <p:spPr/>
        <p:txBody>
          <a:bodyPr/>
          <a:lstStyle>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838851943"/>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98E1C29-741E-4805-BFAE-FEFD53AE6960}" type="datetime8">
              <a:rPr lang="fa-IR" smtClean="0">
                <a:solidFill>
                  <a:prstClr val="black"/>
                </a:solidFill>
              </a:rPr>
              <a:pPr/>
              <a:t>06 مه 20</a:t>
            </a:fld>
            <a:endParaRPr lang="fa-IR">
              <a:solidFill>
                <a:prstClr val="black"/>
              </a:solidFill>
            </a:endParaRPr>
          </a:p>
        </p:txBody>
      </p:sp>
      <p:sp>
        <p:nvSpPr>
          <p:cNvPr id="8" name="Footer Placeholder 7"/>
          <p:cNvSpPr>
            <a:spLocks noGrp="1"/>
          </p:cNvSpPr>
          <p:nvPr>
            <p:ph type="ftr" sz="quarter" idx="11"/>
          </p:nvPr>
        </p:nvSpPr>
        <p:spPr/>
        <p:txBody>
          <a:bodyPr/>
          <a:lstStyle>
            <a:extLst/>
          </a:lstStyle>
          <a:p>
            <a:endParaRPr lang="fa-IR">
              <a:solidFill>
                <a:prstClr val="black"/>
              </a:solidFill>
            </a:endParaRPr>
          </a:p>
        </p:txBody>
      </p:sp>
      <p:sp>
        <p:nvSpPr>
          <p:cNvPr id="9" name="Slide Number Placeholder 8"/>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311673435"/>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6E3FDB29-6BCC-46EE-B36B-006F80106E8C}" type="datetime8">
              <a:rPr lang="fa-IR" smtClean="0">
                <a:solidFill>
                  <a:prstClr val="white"/>
                </a:solidFill>
              </a:rPr>
              <a:pPr/>
              <a:t>06 مه 20</a:t>
            </a:fld>
            <a:endParaRPr lang="fa-IR">
              <a:solidFill>
                <a:prstClr val="white"/>
              </a:solidFill>
            </a:endParaRPr>
          </a:p>
        </p:txBody>
      </p:sp>
      <p:sp>
        <p:nvSpPr>
          <p:cNvPr id="4" name="Footer Placeholder 3"/>
          <p:cNvSpPr>
            <a:spLocks noGrp="1"/>
          </p:cNvSpPr>
          <p:nvPr>
            <p:ph type="ftr" sz="quarter" idx="11"/>
          </p:nvPr>
        </p:nvSpPr>
        <p:spPr/>
        <p:txBody>
          <a:bodyPr/>
          <a:lstStyle>
            <a:extLst/>
          </a:lstStyle>
          <a:p>
            <a:endParaRPr lang="fa-IR">
              <a:solidFill>
                <a:prstClr val="white"/>
              </a:solidFill>
            </a:endParaRPr>
          </a:p>
        </p:txBody>
      </p:sp>
      <p:sp>
        <p:nvSpPr>
          <p:cNvPr id="5" name="Slide Number Placeholder 4"/>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481853769"/>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EB200E2-FEA1-435C-96A6-5A606ABD6ADC}" type="datetime8">
              <a:rPr lang="fa-IR" smtClean="0">
                <a:solidFill>
                  <a:prstClr val="black"/>
                </a:solidFill>
              </a:rPr>
              <a:pPr/>
              <a:t>06 مه 20</a:t>
            </a:fld>
            <a:endParaRPr lang="fa-IR">
              <a:solidFill>
                <a:prstClr val="black"/>
              </a:solidFill>
            </a:endParaRPr>
          </a:p>
        </p:txBody>
      </p:sp>
      <p:sp>
        <p:nvSpPr>
          <p:cNvPr id="3" name="Footer Placeholder 2"/>
          <p:cNvSpPr>
            <a:spLocks noGrp="1"/>
          </p:cNvSpPr>
          <p:nvPr>
            <p:ph type="ftr" sz="quarter" idx="11"/>
          </p:nvPr>
        </p:nvSpPr>
        <p:spPr/>
        <p:txBody>
          <a:bodyPr/>
          <a:lstStyle>
            <a:extLst/>
          </a:lstStyle>
          <a:p>
            <a:endParaRPr lang="fa-IR">
              <a:solidFill>
                <a:prstClr val="black"/>
              </a:solidFill>
            </a:endParaRPr>
          </a:p>
        </p:txBody>
      </p:sp>
      <p:sp>
        <p:nvSpPr>
          <p:cNvPr id="4" name="Slide Number Placeholder 3"/>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41581241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5BB7D964-A708-43A1-9363-509B7815681C}" type="datetime8">
              <a:rPr lang="fa-IR" smtClean="0">
                <a:solidFill>
                  <a:prstClr val="black"/>
                </a:solidFill>
              </a:rPr>
              <a:pPr/>
              <a:t>06 مه 20</a:t>
            </a:fld>
            <a:endParaRPr lang="fa-IR">
              <a:solidFill>
                <a:prstClr val="black"/>
              </a:solidFill>
            </a:endParaRPr>
          </a:p>
        </p:txBody>
      </p:sp>
      <p:sp>
        <p:nvSpPr>
          <p:cNvPr id="6" name="Footer Placeholder 5"/>
          <p:cNvSpPr>
            <a:spLocks noGrp="1"/>
          </p:cNvSpPr>
          <p:nvPr>
            <p:ph type="ftr" sz="quarter" idx="11"/>
          </p:nvPr>
        </p:nvSpPr>
        <p:spPr/>
        <p:txBody>
          <a:bodyPr/>
          <a:lstStyle>
            <a:extLst/>
          </a:lstStyle>
          <a:p>
            <a:endParaRPr lang="fa-IR">
              <a:solidFill>
                <a:prstClr val="black"/>
              </a:solidFill>
            </a:endParaRPr>
          </a:p>
        </p:txBody>
      </p:sp>
      <p:sp>
        <p:nvSpPr>
          <p:cNvPr id="7" name="Slide Number Placeholder 6"/>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631714323"/>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378D27E-7D55-4CF2-9FB7-1189E185C255}" type="datetime8">
              <a:rPr lang="fa-IR" smtClean="0">
                <a:solidFill>
                  <a:prstClr val="white"/>
                </a:solidFill>
              </a:rPr>
              <a:pPr/>
              <a:t>06 مه 20</a:t>
            </a:fld>
            <a:endParaRPr lang="fa-IR">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C40B677-F173-408B-BDB3-B199F1FA3F09}" type="slidenum">
              <a:rPr lang="fa-IR" smtClean="0">
                <a:solidFill>
                  <a:prstClr val="white"/>
                </a:solidFill>
              </a:rPr>
              <a:pPr/>
              <a:t>‹#›</a:t>
            </a:fld>
            <a:endParaRPr lang="fa-IR">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white"/>
              </a:solidFill>
            </a:endParaRPr>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Tree>
    <p:extLst>
      <p:ext uri="{BB962C8B-B14F-4D97-AF65-F5344CB8AC3E}">
        <p14:creationId xmlns:p14="http://schemas.microsoft.com/office/powerpoint/2010/main" val="2159865199"/>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88E9205-45C0-4596-B4F2-F59A56ADEA4D}"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4471271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60BC225-39EE-450A-B4F5-76DC87D55149}"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7146577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438AA0F-6D9D-4FBD-815D-119D915BE820}" type="datetime8">
              <a:rPr lang="fa-IR" smtClean="0"/>
              <a:pPr/>
              <a:t>06 مه 20</a:t>
            </a:fld>
            <a:endParaRPr lang="fa-I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fa-IR">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C40B677-F173-408B-BDB3-B199F1FA3F09}" type="slidenum">
              <a:rPr lang="fa-IR" smtClean="0"/>
              <a:pPr/>
              <a:t>‹#›</a:t>
            </a:fld>
            <a:endParaRPr lang="fa-IR"/>
          </a:p>
        </p:txBody>
      </p:sp>
    </p:spTree>
    <p:extLst>
      <p:ext uri="{BB962C8B-B14F-4D97-AF65-F5344CB8AC3E}">
        <p14:creationId xmlns:p14="http://schemas.microsoft.com/office/powerpoint/2010/main" val="3273804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378D27E-7D55-4CF2-9FB7-1189E185C255}" type="datetime8">
              <a:rPr lang="fa-IR" smtClean="0"/>
              <a:pPr/>
              <a:t>06 مه 20</a:t>
            </a:fld>
            <a:endParaRPr lang="fa-I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a-I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C40B677-F173-408B-BDB3-B199F1FA3F09}" type="slidenum">
              <a:rPr lang="fa-IR" smtClean="0"/>
              <a:pPr/>
              <a:t>‹#›</a:t>
            </a:fld>
            <a:endParaRPr lang="fa-I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A196D16-C523-40DD-B833-FA6C1AB8F52D}"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6403792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5A54F05-8BCD-4757-8948-6812100E1FC4}" type="datetime8">
              <a:rPr lang="fa-IR" smtClean="0">
                <a:solidFill>
                  <a:prstClr val="white"/>
                </a:solidFill>
              </a:rPr>
              <a:pPr/>
              <a:t>06 مه 20</a:t>
            </a:fld>
            <a:endParaRPr lang="fa-IR">
              <a:solidFill>
                <a:prstClr val="white"/>
              </a:solidFill>
            </a:endParaRPr>
          </a:p>
        </p:txBody>
      </p:sp>
      <p:sp>
        <p:nvSpPr>
          <p:cNvPr id="5" name="Footer Placeholder 4"/>
          <p:cNvSpPr>
            <a:spLocks noGrp="1"/>
          </p:cNvSpPr>
          <p:nvPr>
            <p:ph type="ftr" sz="quarter" idx="11"/>
          </p:nvPr>
        </p:nvSpPr>
        <p:spPr/>
        <p:txBody>
          <a:bodyPr/>
          <a:lstStyle>
            <a:extLst/>
          </a:lstStyle>
          <a:p>
            <a:endParaRPr lang="fa-IR">
              <a:solidFill>
                <a:prstClr val="white"/>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Tree>
    <p:extLst>
      <p:ext uri="{BB962C8B-B14F-4D97-AF65-F5344CB8AC3E}">
        <p14:creationId xmlns:p14="http://schemas.microsoft.com/office/powerpoint/2010/main" val="1536824626"/>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7129DF3-A5FD-4880-AC8D-1D394CCE537D}" type="datetime8">
              <a:rPr lang="fa-IR" smtClean="0">
                <a:solidFill>
                  <a:prstClr val="white"/>
                </a:solidFill>
              </a:rPr>
              <a:pPr/>
              <a:t>06 مه 20</a:t>
            </a:fld>
            <a:endParaRPr lang="fa-IR">
              <a:solidFill>
                <a:prstClr val="white"/>
              </a:solidFill>
            </a:endParaRPr>
          </a:p>
        </p:txBody>
      </p:sp>
      <p:sp>
        <p:nvSpPr>
          <p:cNvPr id="6" name="Footer Placeholder 5"/>
          <p:cNvSpPr>
            <a:spLocks noGrp="1"/>
          </p:cNvSpPr>
          <p:nvPr>
            <p:ph type="ftr" sz="quarter" idx="11"/>
          </p:nvPr>
        </p:nvSpPr>
        <p:spPr/>
        <p:txBody>
          <a:bodyPr/>
          <a:lstStyle>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800504113"/>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98E1C29-741E-4805-BFAE-FEFD53AE6960}" type="datetime8">
              <a:rPr lang="fa-IR" smtClean="0">
                <a:solidFill>
                  <a:prstClr val="black"/>
                </a:solidFill>
              </a:rPr>
              <a:pPr/>
              <a:t>06 مه 20</a:t>
            </a:fld>
            <a:endParaRPr lang="fa-IR">
              <a:solidFill>
                <a:prstClr val="black"/>
              </a:solidFill>
            </a:endParaRPr>
          </a:p>
        </p:txBody>
      </p:sp>
      <p:sp>
        <p:nvSpPr>
          <p:cNvPr id="8" name="Footer Placeholder 7"/>
          <p:cNvSpPr>
            <a:spLocks noGrp="1"/>
          </p:cNvSpPr>
          <p:nvPr>
            <p:ph type="ftr" sz="quarter" idx="11"/>
          </p:nvPr>
        </p:nvSpPr>
        <p:spPr/>
        <p:txBody>
          <a:bodyPr/>
          <a:lstStyle>
            <a:extLst/>
          </a:lstStyle>
          <a:p>
            <a:endParaRPr lang="fa-IR">
              <a:solidFill>
                <a:prstClr val="black"/>
              </a:solidFill>
            </a:endParaRPr>
          </a:p>
        </p:txBody>
      </p:sp>
      <p:sp>
        <p:nvSpPr>
          <p:cNvPr id="9" name="Slide Number Placeholder 8"/>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326418464"/>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6E3FDB29-6BCC-46EE-B36B-006F80106E8C}" type="datetime8">
              <a:rPr lang="fa-IR" smtClean="0">
                <a:solidFill>
                  <a:prstClr val="white"/>
                </a:solidFill>
              </a:rPr>
              <a:pPr/>
              <a:t>06 مه 20</a:t>
            </a:fld>
            <a:endParaRPr lang="fa-IR">
              <a:solidFill>
                <a:prstClr val="white"/>
              </a:solidFill>
            </a:endParaRPr>
          </a:p>
        </p:txBody>
      </p:sp>
      <p:sp>
        <p:nvSpPr>
          <p:cNvPr id="4" name="Footer Placeholder 3"/>
          <p:cNvSpPr>
            <a:spLocks noGrp="1"/>
          </p:cNvSpPr>
          <p:nvPr>
            <p:ph type="ftr" sz="quarter" idx="11"/>
          </p:nvPr>
        </p:nvSpPr>
        <p:spPr/>
        <p:txBody>
          <a:bodyPr/>
          <a:lstStyle>
            <a:extLst/>
          </a:lstStyle>
          <a:p>
            <a:endParaRPr lang="fa-IR">
              <a:solidFill>
                <a:prstClr val="white"/>
              </a:solidFill>
            </a:endParaRPr>
          </a:p>
        </p:txBody>
      </p:sp>
      <p:sp>
        <p:nvSpPr>
          <p:cNvPr id="5" name="Slide Number Placeholder 4"/>
          <p:cNvSpPr>
            <a:spLocks noGrp="1"/>
          </p:cNvSpPr>
          <p:nvPr>
            <p:ph type="sldNum" sz="quarter" idx="12"/>
          </p:nvPr>
        </p:nvSpPr>
        <p:spPr/>
        <p:txBody>
          <a:bodyPr/>
          <a:lstStyle>
            <a:extLst/>
          </a:lstStyle>
          <a:p>
            <a:fld id="{FC40B677-F173-408B-BDB3-B199F1FA3F09}" type="slidenum">
              <a:rPr lang="fa-IR" smtClean="0">
                <a:solidFill>
                  <a:prstClr val="white"/>
                </a:solidFill>
              </a:rPr>
              <a:pPr/>
              <a:t>‹#›</a:t>
            </a:fld>
            <a:endParaRPr lang="fa-IR">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248339105"/>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EB200E2-FEA1-435C-96A6-5A606ABD6ADC}" type="datetime8">
              <a:rPr lang="fa-IR" smtClean="0">
                <a:solidFill>
                  <a:prstClr val="black"/>
                </a:solidFill>
              </a:rPr>
              <a:pPr/>
              <a:t>06 مه 20</a:t>
            </a:fld>
            <a:endParaRPr lang="fa-IR">
              <a:solidFill>
                <a:prstClr val="black"/>
              </a:solidFill>
            </a:endParaRPr>
          </a:p>
        </p:txBody>
      </p:sp>
      <p:sp>
        <p:nvSpPr>
          <p:cNvPr id="3" name="Footer Placeholder 2"/>
          <p:cNvSpPr>
            <a:spLocks noGrp="1"/>
          </p:cNvSpPr>
          <p:nvPr>
            <p:ph type="ftr" sz="quarter" idx="11"/>
          </p:nvPr>
        </p:nvSpPr>
        <p:spPr/>
        <p:txBody>
          <a:bodyPr/>
          <a:lstStyle>
            <a:extLst/>
          </a:lstStyle>
          <a:p>
            <a:endParaRPr lang="fa-IR">
              <a:solidFill>
                <a:prstClr val="black"/>
              </a:solidFill>
            </a:endParaRPr>
          </a:p>
        </p:txBody>
      </p:sp>
      <p:sp>
        <p:nvSpPr>
          <p:cNvPr id="4" name="Slide Number Placeholder 3"/>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6695262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5BB7D964-A708-43A1-9363-509B7815681C}" type="datetime8">
              <a:rPr lang="fa-IR" smtClean="0">
                <a:solidFill>
                  <a:prstClr val="black"/>
                </a:solidFill>
              </a:rPr>
              <a:pPr/>
              <a:t>06 مه 20</a:t>
            </a:fld>
            <a:endParaRPr lang="fa-IR">
              <a:solidFill>
                <a:prstClr val="black"/>
              </a:solidFill>
            </a:endParaRPr>
          </a:p>
        </p:txBody>
      </p:sp>
      <p:sp>
        <p:nvSpPr>
          <p:cNvPr id="6" name="Footer Placeholder 5"/>
          <p:cNvSpPr>
            <a:spLocks noGrp="1"/>
          </p:cNvSpPr>
          <p:nvPr>
            <p:ph type="ftr" sz="quarter" idx="11"/>
          </p:nvPr>
        </p:nvSpPr>
        <p:spPr/>
        <p:txBody>
          <a:bodyPr/>
          <a:lstStyle>
            <a:extLst/>
          </a:lstStyle>
          <a:p>
            <a:endParaRPr lang="fa-IR">
              <a:solidFill>
                <a:prstClr val="black"/>
              </a:solidFill>
            </a:endParaRPr>
          </a:p>
        </p:txBody>
      </p:sp>
      <p:sp>
        <p:nvSpPr>
          <p:cNvPr id="7" name="Slide Number Placeholder 6"/>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568870483"/>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378D27E-7D55-4CF2-9FB7-1189E185C255}" type="datetime8">
              <a:rPr lang="fa-IR" smtClean="0">
                <a:solidFill>
                  <a:prstClr val="white"/>
                </a:solidFill>
              </a:rPr>
              <a:pPr/>
              <a:t>06 مه 20</a:t>
            </a:fld>
            <a:endParaRPr lang="fa-IR">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C40B677-F173-408B-BDB3-B199F1FA3F09}" type="slidenum">
              <a:rPr lang="fa-IR" smtClean="0">
                <a:solidFill>
                  <a:prstClr val="white"/>
                </a:solidFill>
              </a:rPr>
              <a:pPr/>
              <a:t>‹#›</a:t>
            </a:fld>
            <a:endParaRPr lang="fa-IR">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white"/>
              </a:solidFill>
            </a:endParaRPr>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dirty="0">
              <a:solidFill>
                <a:prstClr val="white"/>
              </a:solidFill>
            </a:endParaRPr>
          </a:p>
        </p:txBody>
      </p:sp>
    </p:spTree>
    <p:extLst>
      <p:ext uri="{BB962C8B-B14F-4D97-AF65-F5344CB8AC3E}">
        <p14:creationId xmlns:p14="http://schemas.microsoft.com/office/powerpoint/2010/main" val="707419147"/>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88E9205-45C0-4596-B4F2-F59A56ADEA4D}"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2390778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60BC225-39EE-450A-B4F5-76DC87D55149}" type="datetime8">
              <a:rPr lang="fa-IR" smtClean="0">
                <a:solidFill>
                  <a:prstClr val="black"/>
                </a:solidFill>
              </a:rPr>
              <a:pPr/>
              <a:t>06 مه 20</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934217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2A22448-6E45-4D1F-8248-604214B9C08E}" type="datetime8">
              <a:rPr lang="fa-IR" smtClean="0"/>
              <a:pPr/>
              <a:t>06 مه 20</a:t>
            </a:fld>
            <a:endParaRPr lang="fa-I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fa-I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C40B677-F173-408B-BDB3-B199F1FA3F09}"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hdr="0" ftr="0" dt="0"/>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2A22448-6E45-4D1F-8248-604214B9C08E}" type="datetime8">
              <a:rPr lang="fa-IR" smtClean="0">
                <a:solidFill>
                  <a:prstClr val="black"/>
                </a:solidFill>
              </a:rPr>
              <a:pPr/>
              <a:t>06 مه 20</a:t>
            </a:fld>
            <a:endParaRPr lang="fa-IR">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fa-IR">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512403671"/>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hf hdr="0" ftr="0" dt="0"/>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2A22448-6E45-4D1F-8248-604214B9C08E}" type="datetime8">
              <a:rPr lang="fa-IR" smtClean="0">
                <a:solidFill>
                  <a:prstClr val="black"/>
                </a:solidFill>
              </a:rPr>
              <a:pPr/>
              <a:t>06 مه 20</a:t>
            </a:fld>
            <a:endParaRPr lang="fa-IR">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fa-IR">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933818094"/>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hf hdr="0" ftr="0" dt="0"/>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2A22448-6E45-4D1F-8248-604214B9C08E}" type="datetime8">
              <a:rPr lang="fa-IR" smtClean="0">
                <a:solidFill>
                  <a:prstClr val="black"/>
                </a:solidFill>
              </a:rPr>
              <a:pPr/>
              <a:t>06 مه 20</a:t>
            </a:fld>
            <a:endParaRPr lang="fa-IR">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fa-IR">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695263954"/>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hf hdr="0" ftr="0" dt="0"/>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73DBCCA3-2D69-461B-9883-EF67A1017768}" type="datetime8">
              <a:rPr lang="fa-IR" smtClean="0"/>
              <a:pPr/>
              <a:t>06 مه 20</a:t>
            </a:fld>
            <a:endParaRPr lang="fa-I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fa-I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FC40B677-F173-408B-BDB3-B199F1FA3F09}" type="slidenum">
              <a:rPr lang="fa-IR" smtClean="0"/>
              <a:pPr/>
              <a:t>‹#›</a:t>
            </a:fld>
            <a:endParaRPr lang="fa-IR"/>
          </a:p>
        </p:txBody>
      </p:sp>
    </p:spTree>
  </p:cSld>
  <p:clrMap bg1="dk1" tx1="lt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hdr="0" ftr="0" dt="0"/>
  <p:txStyles>
    <p:titleStyle>
      <a:lvl1pPr algn="ctr" rtl="1"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r" rtl="1"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r" rtl="1"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r" rtl="1"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r" rtl="1"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r" rtl="1"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r" rtl="1"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r" rtl="1"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r" rtl="1"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r" rtl="1"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F43BDA80-7688-4131-92F7-BC91CDC91C98}" type="datetime8">
              <a:rPr lang="fa-IR" smtClean="0"/>
              <a:pPr/>
              <a:t>06 مه 20</a:t>
            </a:fld>
            <a:endParaRPr lang="fa-I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fa-I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C40B677-F173-408B-BDB3-B199F1FA3F09}"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hdr="0" ftr="0" dt="0"/>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2A22448-6E45-4D1F-8248-604214B9C08E}" type="datetime8">
              <a:rPr lang="fa-IR" smtClean="0">
                <a:solidFill>
                  <a:prstClr val="black"/>
                </a:solidFill>
              </a:rPr>
              <a:pPr/>
              <a:t>06 مه 20</a:t>
            </a:fld>
            <a:endParaRPr lang="fa-IR">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fa-IR">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00297954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hf hdr="0" ftr="0" dt="0"/>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2A22448-6E45-4D1F-8248-604214B9C08E}" type="datetime8">
              <a:rPr lang="fa-IR" smtClean="0">
                <a:solidFill>
                  <a:prstClr val="black"/>
                </a:solidFill>
              </a:rPr>
              <a:pPr/>
              <a:t>06 مه 20</a:t>
            </a:fld>
            <a:endParaRPr lang="fa-IR">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fa-IR">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271111477"/>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hdr="0" ftr="0" dt="0"/>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2A22448-6E45-4D1F-8248-604214B9C08E}" type="datetime8">
              <a:rPr lang="fa-IR" smtClean="0">
                <a:solidFill>
                  <a:prstClr val="black"/>
                </a:solidFill>
              </a:rPr>
              <a:pPr/>
              <a:t>06 مه 20</a:t>
            </a:fld>
            <a:endParaRPr lang="fa-IR">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fa-IR">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392591382"/>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hf hdr="0" ftr="0" dt="0"/>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2A22448-6E45-4D1F-8248-604214B9C08E}" type="datetime8">
              <a:rPr lang="fa-IR" smtClean="0">
                <a:solidFill>
                  <a:prstClr val="black"/>
                </a:solidFill>
              </a:rPr>
              <a:pPr/>
              <a:t>06 مه 20</a:t>
            </a:fld>
            <a:endParaRPr lang="fa-IR">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fa-IR">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427211425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hdr="0" ftr="0" dt="0"/>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2A22448-6E45-4D1F-8248-604214B9C08E}" type="datetime8">
              <a:rPr lang="fa-IR" smtClean="0">
                <a:solidFill>
                  <a:prstClr val="black"/>
                </a:solidFill>
              </a:rPr>
              <a:pPr/>
              <a:t>06 مه 20</a:t>
            </a:fld>
            <a:endParaRPr lang="fa-IR">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fa-IR">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9714184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hdr="0" ftr="0" dt="0"/>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2A22448-6E45-4D1F-8248-604214B9C08E}" type="datetime8">
              <a:rPr lang="fa-IR" smtClean="0">
                <a:solidFill>
                  <a:prstClr val="black"/>
                </a:solidFill>
              </a:rPr>
              <a:pPr/>
              <a:t>06 مه 20</a:t>
            </a:fld>
            <a:endParaRPr lang="fa-IR">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fa-IR">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C40B677-F173-408B-BDB3-B199F1FA3F0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252682966"/>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hf hdr="0" ftr="0" dt="0"/>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0.xml"/></Relationships>
</file>

<file path=ppt/slides/_rels/slide1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0.xml"/></Relationships>
</file>

<file path=ppt/slides/_rels/slide1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3.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0.xml"/><Relationship Id="rId4" Type="http://schemas.openxmlformats.org/officeDocument/2006/relationships/image" Target="../media/image85.png"/></Relationships>
</file>

<file path=ppt/slides/_rels/slide1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0.xml"/><Relationship Id="rId4" Type="http://schemas.openxmlformats.org/officeDocument/2006/relationships/image" Target="../media/image88.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0.xml"/><Relationship Id="rId5" Type="http://schemas.openxmlformats.org/officeDocument/2006/relationships/image" Target="../media/image92.png"/><Relationship Id="rId4" Type="http://schemas.openxmlformats.org/officeDocument/2006/relationships/image" Target="../media/image91.png"/></Relationships>
</file>

<file path=ppt/slides/_rels/slide1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0.xml"/><Relationship Id="rId4" Type="http://schemas.openxmlformats.org/officeDocument/2006/relationships/image" Target="../media/image9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548680"/>
            <a:ext cx="4726969" cy="4196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ownloads\دوومیدانی+-رضا+قاسمی.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9" y="260648"/>
            <a:ext cx="9121013"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7554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8640"/>
            <a:ext cx="9144000" cy="6555641"/>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اعمالی که جهت یک دورخیز مناسب باید رعایت </a:t>
            </a:r>
            <a:r>
              <a:rPr lang="fa-IR" sz="2800" b="1" dirty="0" smtClean="0">
                <a:solidFill>
                  <a:srgbClr val="FFFF00"/>
                </a:solidFill>
                <a:cs typeface="B Nazanin" pitchFamily="2" charset="-78"/>
              </a:rPr>
              <a:t>شود</a:t>
            </a:r>
          </a:p>
          <a:p>
            <a:pPr algn="just">
              <a:lnSpc>
                <a:spcPct val="150000"/>
              </a:lnSpc>
            </a:pPr>
            <a:r>
              <a:rPr lang="fa-IR" sz="2800" dirty="0" smtClean="0">
                <a:cs typeface="B Nazanin" pitchFamily="2" charset="-78"/>
              </a:rPr>
              <a:t> </a:t>
            </a:r>
            <a:r>
              <a:rPr lang="fa-IR" sz="2800" dirty="0">
                <a:cs typeface="B Nazanin" pitchFamily="2" charset="-78"/>
              </a:rPr>
              <a:t>- نیزه به طور افقی بالاتر از شانه ها حمل می شود.</a:t>
            </a:r>
          </a:p>
          <a:p>
            <a:pPr marL="457200" indent="-457200" algn="just">
              <a:lnSpc>
                <a:spcPct val="150000"/>
              </a:lnSpc>
              <a:buFontTx/>
              <a:buChar char="-"/>
            </a:pPr>
            <a:r>
              <a:rPr lang="fa-IR" sz="2800" dirty="0" smtClean="0">
                <a:cs typeface="B Nazanin" pitchFamily="2" charset="-78"/>
              </a:rPr>
              <a:t>ارتفاع </a:t>
            </a:r>
            <a:r>
              <a:rPr lang="fa-IR" sz="2800" dirty="0">
                <a:cs typeface="B Nazanin" pitchFamily="2" charset="-78"/>
              </a:rPr>
              <a:t>نوک نیزه تقریبا هم سطح سر پرتاب کننده بوده و در حالی که نوک نیزه از دم آن کمی پایین تر است</a:t>
            </a:r>
            <a:r>
              <a:rPr lang="fa-IR" sz="2800" dirty="0" smtClean="0">
                <a:cs typeface="B Nazanin" pitchFamily="2" charset="-78"/>
              </a:rPr>
              <a:t>.</a:t>
            </a:r>
          </a:p>
          <a:p>
            <a:pPr algn="just">
              <a:lnSpc>
                <a:spcPct val="150000"/>
              </a:lnSpc>
            </a:pPr>
            <a:r>
              <a:rPr lang="fa-IR" sz="2800" dirty="0" smtClean="0">
                <a:cs typeface="B Nazanin" pitchFamily="2" charset="-78"/>
              </a:rPr>
              <a:t> - </a:t>
            </a:r>
            <a:r>
              <a:rPr lang="fa-IR" sz="2800" dirty="0">
                <a:cs typeface="B Nazanin" pitchFamily="2" charset="-78"/>
              </a:rPr>
              <a:t>به هنگام حمل نیزه در مرحله دورخیز بازو ثابت می ماند و حرکت به جلو و عقب ندارد</a:t>
            </a:r>
            <a:r>
              <a:rPr lang="fa-IR" sz="2800" dirty="0" smtClean="0">
                <a:cs typeface="B Nazanin" pitchFamily="2" charset="-78"/>
              </a:rPr>
              <a:t>.</a:t>
            </a:r>
          </a:p>
          <a:p>
            <a:pPr algn="just">
              <a:lnSpc>
                <a:spcPct val="150000"/>
              </a:lnSpc>
            </a:pPr>
            <a:r>
              <a:rPr lang="fa-IR" sz="2800" dirty="0" smtClean="0">
                <a:cs typeface="B Nazanin" pitchFamily="2" charset="-78"/>
              </a:rPr>
              <a:t>- دورخیز </a:t>
            </a:r>
            <a:r>
              <a:rPr lang="fa-IR" sz="2800" dirty="0">
                <a:cs typeface="B Nazanin" pitchFamily="2" charset="-78"/>
              </a:rPr>
              <a:t>را با هشت تا ۱۲ گام طوری انجام دهید که در عین داشتن کنترل و هماهنگی به تدریج شتاب بگیرد.</a:t>
            </a:r>
          </a:p>
          <a:p>
            <a:pPr algn="just">
              <a:lnSpc>
                <a:spcPct val="150000"/>
              </a:lnSpc>
            </a:pPr>
            <a:r>
              <a:rPr lang="fa-IR" sz="2800" dirty="0">
                <a:cs typeface="B Nazanin" pitchFamily="2" charset="-78"/>
              </a:rPr>
              <a:t>- تا رسیدن سرعت مطلوب، شتاب گرفته و شتاب به دست آمده را در مرحله پنج گام آخر افزایش دهید.</a:t>
            </a:r>
          </a:p>
        </p:txBody>
      </p:sp>
    </p:spTree>
    <p:extLst>
      <p:ext uri="{BB962C8B-B14F-4D97-AF65-F5344CB8AC3E}">
        <p14:creationId xmlns:p14="http://schemas.microsoft.com/office/powerpoint/2010/main" val="1643430580"/>
      </p:ext>
    </p:extLst>
  </p:cSld>
  <p:clrMapOvr>
    <a:masterClrMapping/>
  </p:clrMapOvr>
  <p:transition spd="slow">
    <p:checke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0"/>
            <a:ext cx="7633767" cy="2993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763" y="3573016"/>
            <a:ext cx="7536555" cy="2758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87029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83" y="43713"/>
            <a:ext cx="9144000" cy="5262979"/>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اعمالی که در ریتم پنج گام (گام قیچی) باید رعایت شود</a:t>
            </a:r>
            <a:r>
              <a:rPr lang="fa-IR" sz="2800" b="1" dirty="0" smtClean="0">
                <a:solidFill>
                  <a:srgbClr val="FFFF00"/>
                </a:solidFill>
                <a:cs typeface="B Nazanin" pitchFamily="2" charset="-78"/>
              </a:rPr>
              <a:t>:</a:t>
            </a:r>
          </a:p>
          <a:p>
            <a:pPr algn="just">
              <a:lnSpc>
                <a:spcPct val="150000"/>
              </a:lnSpc>
            </a:pPr>
            <a:r>
              <a:rPr lang="fa-IR" sz="2800" dirty="0" smtClean="0">
                <a:cs typeface="B Nazanin" pitchFamily="2" charset="-78"/>
              </a:rPr>
              <a:t> </a:t>
            </a:r>
            <a:r>
              <a:rPr lang="fa-IR" sz="2800" dirty="0">
                <a:cs typeface="B Nazanin" pitchFamily="2" charset="-78"/>
              </a:rPr>
              <a:t>- رانش فعال و بدون جهش پای چپ از ناحیه کف پا بدون از دست دادن سرعت اجرا شود.</a:t>
            </a:r>
          </a:p>
          <a:p>
            <a:pPr algn="just">
              <a:lnSpc>
                <a:spcPct val="150000"/>
              </a:lnSpc>
            </a:pPr>
            <a:r>
              <a:rPr lang="fa-IR" sz="2800" dirty="0">
                <a:cs typeface="B Nazanin" pitchFamily="2" charset="-78"/>
              </a:rPr>
              <a:t>- زانوی پای راست به طرف جلو (نه به طرف بالا) تاب داده می شود به طوری که پای راست از پای چپ به شکل قیچی عبور می کند.</a:t>
            </a:r>
          </a:p>
          <a:p>
            <a:pPr marL="457200" indent="-457200" algn="just">
              <a:lnSpc>
                <a:spcPct val="150000"/>
              </a:lnSpc>
              <a:buFontTx/>
              <a:buChar char="-"/>
            </a:pPr>
            <a:r>
              <a:rPr lang="fa-IR" sz="2800" dirty="0" smtClean="0">
                <a:cs typeface="B Nazanin" pitchFamily="2" charset="-78"/>
              </a:rPr>
              <a:t>شانه </a:t>
            </a:r>
            <a:r>
              <a:rPr lang="fa-IR" sz="2800" dirty="0">
                <a:cs typeface="B Nazanin" pitchFamily="2" charset="-78"/>
              </a:rPr>
              <a:t>چپ و سر در جهت نیزه قرار می گیرد. - محور دست پرتاب کننده و شانه موازی هستند. </a:t>
            </a:r>
            <a:endParaRPr lang="fa-IR" sz="2800" dirty="0" smtClean="0">
              <a:cs typeface="B Nazanin" pitchFamily="2" charset="-78"/>
            </a:endParaRPr>
          </a:p>
          <a:p>
            <a:pPr algn="just">
              <a:lnSpc>
                <a:spcPct val="150000"/>
              </a:lnSpc>
            </a:pPr>
            <a:r>
              <a:rPr lang="fa-IR" sz="2800" dirty="0" smtClean="0">
                <a:cs typeface="B Nazanin" pitchFamily="2" charset="-78"/>
              </a:rPr>
              <a:t>- </a:t>
            </a:r>
            <a:r>
              <a:rPr lang="fa-IR" sz="2800" dirty="0">
                <a:cs typeface="B Nazanin" pitchFamily="2" charset="-78"/>
              </a:rPr>
              <a:t>طول گام قیچی از طول گام پرتاب بلندتر است</a:t>
            </a:r>
            <a:r>
              <a:rPr lang="fa-IR" sz="2800" dirty="0" smtClean="0">
                <a:cs typeface="B Nazanin" pitchFamily="2" charset="-78"/>
              </a:rPr>
              <a:t>.</a:t>
            </a:r>
            <a:endParaRPr lang="fa-IR" sz="2800" dirty="0">
              <a:cs typeface="B Nazanin" pitchFamily="2" charset="-78"/>
            </a:endParaRPr>
          </a:p>
        </p:txBody>
      </p:sp>
    </p:spTree>
    <p:extLst>
      <p:ext uri="{BB962C8B-B14F-4D97-AF65-F5344CB8AC3E}">
        <p14:creationId xmlns:p14="http://schemas.microsoft.com/office/powerpoint/2010/main" val="1643430580"/>
      </p:ext>
    </p:extLst>
  </p:cSld>
  <p:clrMapOvr>
    <a:masterClrMapping/>
  </p:clrMapOvr>
  <p:transition spd="slow">
    <p:checke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83" y="43713"/>
            <a:ext cx="9144000" cy="4616648"/>
          </a:xfrm>
          <a:prstGeom prst="rect">
            <a:avLst/>
          </a:prstGeom>
        </p:spPr>
        <p:txBody>
          <a:bodyPr wrap="square">
            <a:spAutoFit/>
          </a:bodyPr>
          <a:lstStyle/>
          <a:p>
            <a:pPr algn="just">
              <a:lnSpc>
                <a:spcPct val="150000"/>
              </a:lnSpc>
            </a:pPr>
            <a:r>
              <a:rPr lang="fa-IR" sz="2800" b="1" dirty="0" smtClean="0">
                <a:solidFill>
                  <a:srgbClr val="FFFF00"/>
                </a:solidFill>
                <a:cs typeface="B Nazanin" pitchFamily="2" charset="-78"/>
              </a:rPr>
              <a:t>اعمالی </a:t>
            </a:r>
            <a:r>
              <a:rPr lang="fa-IR" sz="2800" b="1" dirty="0">
                <a:solidFill>
                  <a:srgbClr val="FFFF00"/>
                </a:solidFill>
                <a:cs typeface="B Nazanin" pitchFamily="2" charset="-78"/>
              </a:rPr>
              <a:t>که در گام بازیافت باید رعایت شود: </a:t>
            </a:r>
            <a:endParaRPr lang="fa-IR" sz="2800" b="1" dirty="0" smtClean="0">
              <a:solidFill>
                <a:srgbClr val="FFFF00"/>
              </a:solidFill>
              <a:cs typeface="B Nazanin" pitchFamily="2" charset="-78"/>
            </a:endParaRPr>
          </a:p>
          <a:p>
            <a:pPr algn="just">
              <a:lnSpc>
                <a:spcPct val="150000"/>
              </a:lnSpc>
            </a:pPr>
            <a:r>
              <a:rPr lang="fa-IR" sz="2800" dirty="0" smtClean="0">
                <a:cs typeface="B Nazanin" pitchFamily="2" charset="-78"/>
              </a:rPr>
              <a:t>- </a:t>
            </a:r>
            <a:r>
              <a:rPr lang="fa-IR" sz="2800" dirty="0">
                <a:cs typeface="B Nazanin" pitchFamily="2" charset="-78"/>
              </a:rPr>
              <a:t>جایگزینی سریع پای عقب به جای پای جلو پا بعد از رها کردن نیزه (پای راست به جای پای چپ در پرتاب کننده های راست دست)</a:t>
            </a:r>
          </a:p>
          <a:p>
            <a:pPr marL="457200" indent="-457200" algn="just">
              <a:lnSpc>
                <a:spcPct val="150000"/>
              </a:lnSpc>
              <a:buFontTx/>
              <a:buChar char="-"/>
            </a:pPr>
            <a:r>
              <a:rPr lang="fa-IR" sz="2800" dirty="0" smtClean="0">
                <a:cs typeface="B Nazanin" pitchFamily="2" charset="-78"/>
              </a:rPr>
              <a:t>زانوی </a:t>
            </a:r>
            <a:r>
              <a:rPr lang="fa-IR" sz="2800" dirty="0">
                <a:cs typeface="B Nazanin" pitchFamily="2" charset="-78"/>
              </a:rPr>
              <a:t>پای راست خم میشود. </a:t>
            </a:r>
            <a:endParaRPr lang="fa-IR" sz="2800" dirty="0" smtClean="0">
              <a:cs typeface="B Nazanin" pitchFamily="2" charset="-78"/>
            </a:endParaRPr>
          </a:p>
          <a:p>
            <a:pPr marL="457200" indent="-457200" algn="just">
              <a:lnSpc>
                <a:spcPct val="150000"/>
              </a:lnSpc>
              <a:buFontTx/>
              <a:buChar char="-"/>
            </a:pPr>
            <a:r>
              <a:rPr lang="fa-IR" sz="2800" dirty="0" smtClean="0">
                <a:cs typeface="B Nazanin" pitchFamily="2" charset="-78"/>
              </a:rPr>
              <a:t>بالاتنه </a:t>
            </a:r>
            <a:r>
              <a:rPr lang="fa-IR" sz="2800" dirty="0">
                <a:cs typeface="B Nazanin" pitchFamily="2" charset="-78"/>
              </a:rPr>
              <a:t>اندکی پایین کشیده شود</a:t>
            </a:r>
            <a:r>
              <a:rPr lang="fa-IR" sz="2800" dirty="0" smtClean="0">
                <a:cs typeface="B Nazanin" pitchFamily="2" charset="-78"/>
              </a:rPr>
              <a:t>.</a:t>
            </a:r>
          </a:p>
          <a:p>
            <a:pPr algn="just">
              <a:lnSpc>
                <a:spcPct val="150000"/>
              </a:lnSpc>
            </a:pPr>
            <a:r>
              <a:rPr lang="fa-IR" sz="2800" dirty="0" smtClean="0">
                <a:cs typeface="B Nazanin" pitchFamily="2" charset="-78"/>
              </a:rPr>
              <a:t> </a:t>
            </a:r>
            <a:r>
              <a:rPr lang="fa-IR" sz="2800" dirty="0">
                <a:cs typeface="B Nazanin" pitchFamily="2" charset="-78"/>
              </a:rPr>
              <a:t>- پای چپ به طرف عقب تاب داده شود. </a:t>
            </a:r>
            <a:endParaRPr lang="fa-IR" sz="2800" dirty="0" smtClean="0">
              <a:cs typeface="B Nazanin" pitchFamily="2" charset="-78"/>
            </a:endParaRPr>
          </a:p>
          <a:p>
            <a:pPr algn="just">
              <a:lnSpc>
                <a:spcPct val="150000"/>
              </a:lnSpc>
            </a:pPr>
            <a:r>
              <a:rPr lang="fa-IR" sz="2800" dirty="0" smtClean="0">
                <a:cs typeface="B Nazanin" pitchFamily="2" charset="-78"/>
              </a:rPr>
              <a:t>- </a:t>
            </a:r>
            <a:r>
              <a:rPr lang="fa-IR" sz="2800" dirty="0">
                <a:cs typeface="B Nazanin" pitchFamily="2" charset="-78"/>
              </a:rPr>
              <a:t>فاصله پای چپ از خط پرتاب بین </a:t>
            </a:r>
            <a:r>
              <a:rPr lang="fa-IR" sz="2800" dirty="0" smtClean="0">
                <a:cs typeface="B Nazanin" pitchFamily="2" charset="-78"/>
              </a:rPr>
              <a:t>1/5 </a:t>
            </a:r>
            <a:r>
              <a:rPr lang="fa-IR" sz="2800" dirty="0">
                <a:cs typeface="B Nazanin" pitchFamily="2" charset="-78"/>
              </a:rPr>
              <a:t>تا ۲ متر باشد.</a:t>
            </a:r>
          </a:p>
        </p:txBody>
      </p:sp>
    </p:spTree>
    <p:extLst>
      <p:ext uri="{BB962C8B-B14F-4D97-AF65-F5344CB8AC3E}">
        <p14:creationId xmlns:p14="http://schemas.microsoft.com/office/powerpoint/2010/main" val="3909105855"/>
      </p:ext>
    </p:extLst>
  </p:cSld>
  <p:clrMapOvr>
    <a:masterClrMapping/>
  </p:clrMapOvr>
  <p:transition spd="slow">
    <p:checke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a\Downloads\26-249-th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404664"/>
            <a:ext cx="8160247"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8704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5209118"/>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قوانین پرتاب نیزه</a:t>
            </a:r>
          </a:p>
          <a:p>
            <a:pPr algn="just">
              <a:lnSpc>
                <a:spcPct val="150000"/>
              </a:lnSpc>
            </a:pPr>
            <a:r>
              <a:rPr lang="fa-IR" sz="2800" dirty="0" smtClean="0">
                <a:cs typeface="B Nazanin" pitchFamily="2" charset="-78"/>
              </a:rPr>
              <a:t>- نیزه </a:t>
            </a:r>
            <a:r>
              <a:rPr lang="fa-IR" sz="2800" dirty="0">
                <a:cs typeface="B Nazanin" pitchFamily="2" charset="-78"/>
              </a:rPr>
              <a:t>جنس نیزه از آلیاژ آلومینیوم فشرده با چوب است و سه بخش دارد: بدنه؛ قسمت طناب پیچی شده برای گرفتن نیزه و نوک فلزی. وزن نیزه برای مردان ۸۰۰ گرم، طول آن حداکثر ۲۷۰ و حداقل ۲۶۰ سانتی متر است. وزن نیزه برای زنان ۶۰۰ گرم، طول حداکثر ۲۳۰ و حداقل ۲۲۰ سانتی متر می باشد.</a:t>
            </a:r>
          </a:p>
          <a:p>
            <a:pPr algn="just">
              <a:lnSpc>
                <a:spcPct val="150000"/>
              </a:lnSpc>
            </a:pPr>
            <a:r>
              <a:rPr lang="fa-IR" sz="2800" dirty="0">
                <a:cs typeface="B Nazanin" pitchFamily="2" charset="-78"/>
              </a:rPr>
              <a:t>مرکز ثقل نیزه باید برای مردان بین حداکثر ۱۰۶ و حداقل ۹۰ سانتی متر و برای زنان بین حداکثر ۹۲ و حداقل ۸۰ سانتی متر از نوک نیزه باشد. مقطع عرضی نیزه دایره ای شکل است و در کل به شکل ایرودینامیک ساخته شده است.</a:t>
            </a:r>
          </a:p>
        </p:txBody>
      </p:sp>
    </p:spTree>
    <p:extLst>
      <p:ext uri="{BB962C8B-B14F-4D97-AF65-F5344CB8AC3E}">
        <p14:creationId xmlns:p14="http://schemas.microsoft.com/office/powerpoint/2010/main" val="1643430580"/>
      </p:ext>
    </p:extLst>
  </p:cSld>
  <p:clrMapOvr>
    <a:masterClrMapping/>
  </p:clrMapOvr>
  <p:transition spd="slow">
    <p:checke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4616648"/>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ناحیه </a:t>
            </a:r>
            <a:r>
              <a:rPr lang="fa-IR" sz="2800" b="1" dirty="0" smtClean="0">
                <a:solidFill>
                  <a:srgbClr val="FFFF00"/>
                </a:solidFill>
                <a:cs typeface="B Nazanin" pitchFamily="2" charset="-78"/>
              </a:rPr>
              <a:t>پرتاب</a:t>
            </a:r>
          </a:p>
          <a:p>
            <a:pPr algn="just">
              <a:lnSpc>
                <a:spcPct val="150000"/>
              </a:lnSpc>
            </a:pPr>
            <a:r>
              <a:rPr lang="fa-IR" sz="2800" b="1" dirty="0" smtClean="0">
                <a:solidFill>
                  <a:srgbClr val="FFFF00"/>
                </a:solidFill>
                <a:cs typeface="B Nazanin" pitchFamily="2" charset="-78"/>
              </a:rPr>
              <a:t> - </a:t>
            </a:r>
            <a:r>
              <a:rPr lang="fa-IR" sz="2800" dirty="0" smtClean="0">
                <a:cs typeface="B Nazanin" pitchFamily="2" charset="-78"/>
              </a:rPr>
              <a:t>مسافت </a:t>
            </a:r>
            <a:r>
              <a:rPr lang="fa-IR" sz="2800" dirty="0">
                <a:cs typeface="B Nazanin" pitchFamily="2" charset="-78"/>
              </a:rPr>
              <a:t>مسیر دورخیز در پرتاب نیزه باید حداکثر </a:t>
            </a:r>
            <a:r>
              <a:rPr lang="fa-IR" sz="2800" dirty="0" smtClean="0">
                <a:cs typeface="B Nazanin" pitchFamily="2" charset="-78"/>
              </a:rPr>
              <a:t>36/5 </a:t>
            </a:r>
            <a:r>
              <a:rPr lang="fa-IR" sz="2800" dirty="0">
                <a:cs typeface="B Nazanin" pitchFamily="2" charset="-78"/>
              </a:rPr>
              <a:t>متر و حداقل ۳۰ متر باشد</a:t>
            </a:r>
            <a:r>
              <a:rPr lang="fa-IR" sz="2800" dirty="0" smtClean="0">
                <a:cs typeface="B Nazanin" pitchFamily="2" charset="-78"/>
              </a:rPr>
              <a:t>.</a:t>
            </a:r>
          </a:p>
          <a:p>
            <a:pPr marL="457200" indent="-457200" algn="just">
              <a:lnSpc>
                <a:spcPct val="150000"/>
              </a:lnSpc>
              <a:buFontTx/>
              <a:buChar char="-"/>
            </a:pPr>
            <a:r>
              <a:rPr lang="fa-IR" sz="2800" dirty="0" smtClean="0">
                <a:cs typeface="B Nazanin" pitchFamily="2" charset="-78"/>
              </a:rPr>
              <a:t>دالان </a:t>
            </a:r>
            <a:r>
              <a:rPr lang="fa-IR" sz="2800" dirty="0">
                <a:cs typeface="B Nazanin" pitchFamily="2" charset="-78"/>
              </a:rPr>
              <a:t>پرتاب نیزه از دو خط موازی به پهنای پنج سانتی متر که در فاصله چهار متری یکدیگر قرار دارند تشکیل شده است</a:t>
            </a:r>
            <a:r>
              <a:rPr lang="fa-IR" sz="2800" dirty="0" smtClean="0">
                <a:cs typeface="B Nazanin" pitchFamily="2" charset="-78"/>
              </a:rPr>
              <a:t>.</a:t>
            </a:r>
          </a:p>
          <a:p>
            <a:pPr marL="457200" indent="-457200" algn="just">
              <a:lnSpc>
                <a:spcPct val="150000"/>
              </a:lnSpc>
              <a:buFontTx/>
              <a:buChar char="-"/>
            </a:pPr>
            <a:r>
              <a:rPr lang="fa-IR" sz="2800" dirty="0" smtClean="0">
                <a:cs typeface="B Nazanin" pitchFamily="2" charset="-78"/>
              </a:rPr>
              <a:t>قوس </a:t>
            </a:r>
            <a:r>
              <a:rPr lang="fa-IR" sz="2800" dirty="0">
                <a:cs typeface="B Nazanin" pitchFamily="2" charset="-78"/>
              </a:rPr>
              <a:t>انتهایی دالان پرتاب جزیی از محیط دایره ای است که به شعاع هشت متر ترسیم می شود و در واقع محدوده انتهایی پرتاب را مشخص می کند</a:t>
            </a:r>
            <a:r>
              <a:rPr lang="fa-IR" sz="2800" dirty="0" smtClean="0">
                <a:cs typeface="B Nazanin" pitchFamily="2" charset="-78"/>
              </a:rPr>
              <a:t>.</a:t>
            </a:r>
            <a:endParaRPr lang="fa-IR" sz="2800" dirty="0">
              <a:cs typeface="B Nazanin" pitchFamily="2" charset="-78"/>
            </a:endParaRPr>
          </a:p>
        </p:txBody>
      </p:sp>
    </p:spTree>
    <p:extLst>
      <p:ext uri="{BB962C8B-B14F-4D97-AF65-F5344CB8AC3E}">
        <p14:creationId xmlns:p14="http://schemas.microsoft.com/office/powerpoint/2010/main" val="1643430580"/>
      </p:ext>
    </p:extLst>
  </p:cSld>
  <p:clrMapOvr>
    <a:masterClrMapping/>
  </p:clrMapOvr>
  <p:transition spd="slow">
    <p:checke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fa-IR" dirty="0"/>
              <a:t>فصل </a:t>
            </a:r>
            <a:r>
              <a:rPr lang="fa-IR" dirty="0" smtClean="0"/>
              <a:t>چهاردهم</a:t>
            </a:r>
            <a:r>
              <a:rPr lang="fa-IR" dirty="0"/>
              <a:t/>
            </a:r>
            <a:br>
              <a:rPr lang="fa-IR" dirty="0"/>
            </a:br>
            <a:r>
              <a:rPr lang="fa-IR" dirty="0"/>
              <a:t>پرتاب </a:t>
            </a:r>
            <a:r>
              <a:rPr lang="fa-IR" dirty="0" smtClean="0"/>
              <a:t>دیسک</a:t>
            </a:r>
            <a:endParaRPr lang="fa-IR" dirty="0"/>
          </a:p>
        </p:txBody>
      </p:sp>
      <p:pic>
        <p:nvPicPr>
          <p:cNvPr id="16386" name="Picture 2" descr="C:\Users\a\Downloads\رکورد-گیری-انتخابی-تیم-ملی-دو-و-میدانی-بانوان-ژاله-کاردان.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628800"/>
            <a:ext cx="7668344" cy="5112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6743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612" y="30065"/>
            <a:ext cx="9144000" cy="6555641"/>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ویژگی های عمومی </a:t>
            </a:r>
            <a:endParaRPr lang="fa-IR" sz="2800" b="1" dirty="0" smtClean="0">
              <a:solidFill>
                <a:srgbClr val="FFFF00"/>
              </a:solidFill>
              <a:cs typeface="B Nazanin" pitchFamily="2" charset="-78"/>
            </a:endParaRPr>
          </a:p>
          <a:p>
            <a:pPr algn="just">
              <a:lnSpc>
                <a:spcPct val="150000"/>
              </a:lnSpc>
            </a:pPr>
            <a:r>
              <a:rPr lang="fa-IR" sz="2800" dirty="0" smtClean="0">
                <a:cs typeface="B Nazanin" pitchFamily="2" charset="-78"/>
              </a:rPr>
              <a:t>حرکت </a:t>
            </a:r>
            <a:r>
              <a:rPr lang="fa-IR" sz="2800" dirty="0">
                <a:cs typeface="B Nazanin" pitchFamily="2" charset="-78"/>
              </a:rPr>
              <a:t>روان و منظم، ساختار اسکلتی قوی کشیده، داشتن عضله های توانمند </a:t>
            </a:r>
            <a:r>
              <a:rPr lang="fa-IR" sz="2800" dirty="0" smtClean="0">
                <a:cs typeface="B Nazanin" pitchFamily="2" charset="-78"/>
              </a:rPr>
              <a:t>و </a:t>
            </a:r>
            <a:r>
              <a:rPr lang="fa-IR" sz="2800" dirty="0">
                <a:cs typeface="B Nazanin" pitchFamily="2" charset="-78"/>
              </a:rPr>
              <a:t>بیشترین توانایی انفجاری ممکنه و سرعت بالای حرکت دست پرتاب، توانایی های مورد نیاز برای موفقیت در پرتاب دیسک است که توسط رکوردار اسبق پرتاب دیسک آلمان شرقی، هنریخ بو چجتر در سال ۱۹۲۸ بیان شده است.</a:t>
            </a:r>
          </a:p>
          <a:p>
            <a:pPr algn="just">
              <a:lnSpc>
                <a:spcPct val="150000"/>
              </a:lnSpc>
            </a:pPr>
            <a:r>
              <a:rPr lang="fa-IR" sz="2800" dirty="0">
                <a:cs typeface="B Nazanin" pitchFamily="2" charset="-78"/>
              </a:rPr>
              <a:t>ورزشکاران قوی، بلند قد، سریع و دارای هماهنگی و جنبش پذیری خوب، برای پرتاب دیسک مناسب می باشند. </a:t>
            </a:r>
            <a:endParaRPr lang="fa-IR" sz="2800" dirty="0" smtClean="0">
              <a:cs typeface="B Nazanin" pitchFamily="2" charset="-78"/>
            </a:endParaRPr>
          </a:p>
          <a:p>
            <a:pPr algn="just">
              <a:lnSpc>
                <a:spcPct val="150000"/>
              </a:lnSpc>
            </a:pPr>
            <a:r>
              <a:rPr lang="fa-IR" sz="2800" dirty="0" smtClean="0">
                <a:cs typeface="B Nazanin" pitchFamily="2" charset="-78"/>
              </a:rPr>
              <a:t>علاوه </a:t>
            </a:r>
            <a:r>
              <a:rPr lang="fa-IR" sz="2800" dirty="0">
                <a:cs typeface="B Nazanin" pitchFamily="2" charset="-78"/>
              </a:rPr>
              <a:t>بر نیاز به سطح بالای از قدرت بیشینه مهم ترین عامل های اثرگذار بر اجرا، قدرت سرعت در پاها و عضله های باز کننده تنه و همچنین قدرت واکنشی ویژه برای مرحله شتاب نهایی پرتاب می باشند. </a:t>
            </a:r>
          </a:p>
        </p:txBody>
      </p:sp>
    </p:spTree>
    <p:extLst>
      <p:ext uri="{BB962C8B-B14F-4D97-AF65-F5344CB8AC3E}">
        <p14:creationId xmlns:p14="http://schemas.microsoft.com/office/powerpoint/2010/main" val="1643430580"/>
      </p:ext>
    </p:extLst>
  </p:cSld>
  <p:clrMapOvr>
    <a:masterClrMapping/>
  </p:clrMapOvr>
  <p:transition spd="slow">
    <p:checke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C40B677-F173-408B-BDB3-B199F1FA3F09}" type="slidenum">
              <a:rPr lang="fa-IR" smtClean="0"/>
              <a:pPr/>
              <a:t>109</a:t>
            </a:fld>
            <a:endParaRPr lang="fa-IR"/>
          </a:p>
        </p:txBody>
      </p:sp>
      <p:pic>
        <p:nvPicPr>
          <p:cNvPr id="17410" name="Picture 2" descr="C:\Users\a\Downloads\11-8-29-12375610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718"/>
            <a:ext cx="9144001" cy="6867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543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94085"/>
          </a:xfrm>
          <a:prstGeom prst="rect">
            <a:avLst/>
          </a:prstGeom>
        </p:spPr>
        <p:txBody>
          <a:bodyPr wrap="square">
            <a:spAutoFit/>
          </a:bodyPr>
          <a:lstStyle/>
          <a:p>
            <a:pPr algn="just"/>
            <a:r>
              <a:rPr lang="fa-IR" sz="3200" dirty="0">
                <a:solidFill>
                  <a:srgbClr val="FFFF00"/>
                </a:solidFill>
                <a:latin typeface="Calibri" pitchFamily="34" charset="0"/>
                <a:ea typeface="Times New Roman" pitchFamily="18" charset="0"/>
                <a:cs typeface="B Nazanin" pitchFamily="2" charset="-78"/>
              </a:rPr>
              <a:t>مراحل استارت </a:t>
            </a:r>
            <a:r>
              <a:rPr lang="fa-IR" sz="3200" dirty="0" smtClean="0">
                <a:solidFill>
                  <a:srgbClr val="FFFF00"/>
                </a:solidFill>
                <a:latin typeface="Calibri" pitchFamily="34" charset="0"/>
                <a:ea typeface="Times New Roman" pitchFamily="18" charset="0"/>
                <a:cs typeface="B Nazanin" pitchFamily="2" charset="-78"/>
              </a:rPr>
              <a:t>نشسته</a:t>
            </a:r>
          </a:p>
          <a:p>
            <a:pPr algn="just"/>
            <a:r>
              <a:rPr lang="fa-IR" sz="3200" dirty="0" smtClean="0">
                <a:latin typeface="Calibri" pitchFamily="34" charset="0"/>
                <a:ea typeface="Times New Roman" pitchFamily="18" charset="0"/>
                <a:cs typeface="B Nazanin" pitchFamily="2" charset="-78"/>
              </a:rPr>
              <a:t> </a:t>
            </a:r>
            <a:r>
              <a:rPr lang="fa-IR" sz="3200" dirty="0">
                <a:latin typeface="Calibri" pitchFamily="34" charset="0"/>
                <a:ea typeface="Times New Roman" pitchFamily="18" charset="0"/>
                <a:cs typeface="B Nazanin" pitchFamily="2" charset="-78"/>
              </a:rPr>
              <a:t>این نوع استارت در سه مرحله متوالی و طی سه فرمان اجرا می شود، استارت نشسته را به سه روش می توان اجرا کرد:</a:t>
            </a:r>
          </a:p>
          <a:p>
            <a:pPr marL="514350" indent="-514350" algn="just">
              <a:buAutoNum type="arabicPeriod"/>
            </a:pPr>
            <a:r>
              <a:rPr lang="fa-IR" sz="3200" dirty="0" smtClean="0">
                <a:solidFill>
                  <a:srgbClr val="FFFF00"/>
                </a:solidFill>
                <a:latin typeface="Calibri" pitchFamily="34" charset="0"/>
                <a:ea typeface="Times New Roman" pitchFamily="18" charset="0"/>
                <a:cs typeface="B Nazanin" pitchFamily="2" charset="-78"/>
              </a:rPr>
              <a:t>استارت </a:t>
            </a:r>
            <a:r>
              <a:rPr lang="fa-IR" sz="3200" dirty="0">
                <a:solidFill>
                  <a:srgbClr val="FFFF00"/>
                </a:solidFill>
                <a:latin typeface="Calibri" pitchFamily="34" charset="0"/>
                <a:ea typeface="Times New Roman" pitchFamily="18" charset="0"/>
                <a:cs typeface="B Nazanin" pitchFamily="2" charset="-78"/>
              </a:rPr>
              <a:t>نشسته بسته </a:t>
            </a:r>
            <a:r>
              <a:rPr lang="fa-IR" sz="3200" dirty="0" smtClean="0">
                <a:solidFill>
                  <a:srgbClr val="FFFF00"/>
                </a:solidFill>
                <a:latin typeface="Calibri" pitchFamily="34" charset="0"/>
                <a:ea typeface="Times New Roman" pitchFamily="18" charset="0"/>
                <a:cs typeface="B Nazanin" pitchFamily="2" charset="-78"/>
              </a:rPr>
              <a:t>یا</a:t>
            </a:r>
            <a:r>
              <a:rPr lang="fa-IR" sz="3200" dirty="0" smtClean="0">
                <a:solidFill>
                  <a:srgbClr val="FFFF00"/>
                </a:solidFill>
                <a:latin typeface="Calibri" pitchFamily="34" charset="0"/>
                <a:ea typeface="Times New Roman" pitchFamily="18" charset="0"/>
                <a:cs typeface="B Nazanin" pitchFamily="2" charset="-78"/>
              </a:rPr>
              <a:t> </a:t>
            </a:r>
            <a:r>
              <a:rPr lang="fa-IR" sz="3200" dirty="0">
                <a:solidFill>
                  <a:srgbClr val="FFFF00"/>
                </a:solidFill>
                <a:latin typeface="Calibri" pitchFamily="34" charset="0"/>
                <a:ea typeface="Times New Roman" pitchFamily="18" charset="0"/>
                <a:cs typeface="B Nazanin" pitchFamily="2" charset="-78"/>
              </a:rPr>
              <a:t>کوتاه (استارت جمع): </a:t>
            </a:r>
            <a:r>
              <a:rPr lang="fa-IR" sz="3200" dirty="0">
                <a:latin typeface="Calibri" pitchFamily="34" charset="0"/>
                <a:ea typeface="Times New Roman" pitchFamily="18" charset="0"/>
                <a:cs typeface="B Nazanin" pitchFamily="2" charset="-78"/>
              </a:rPr>
              <a:t>امروزه این روش آسان ترین استارت مورد استفاده دوندگان سرعت است، نحوه ی اجرای آن به این صورت است: زانوی پای عقب در راستای پنجه پای جلو قرار می گیرد به عبارتی زانوی پای عقب نزدیک به پنجه پای جلو می باشد</a:t>
            </a:r>
            <a:r>
              <a:rPr lang="fa-IR" sz="3200" dirty="0" smtClean="0">
                <a:latin typeface="Calibri" pitchFamily="34" charset="0"/>
                <a:ea typeface="Times New Roman" pitchFamily="18" charset="0"/>
                <a:cs typeface="B Nazanin" pitchFamily="2" charset="-78"/>
              </a:rPr>
              <a:t>.</a:t>
            </a:r>
          </a:p>
          <a:p>
            <a:pPr marL="514350" indent="-514350" algn="just">
              <a:buAutoNum type="arabicPeriod"/>
            </a:pPr>
            <a:r>
              <a:rPr lang="fa-IR" sz="3200" dirty="0" smtClean="0">
                <a:solidFill>
                  <a:srgbClr val="FFFF00"/>
                </a:solidFill>
                <a:latin typeface="Calibri" pitchFamily="34" charset="0"/>
                <a:ea typeface="Times New Roman" pitchFamily="18" charset="0"/>
                <a:cs typeface="B Nazanin" pitchFamily="2" charset="-78"/>
              </a:rPr>
              <a:t>استارت نشسته متوسط: </a:t>
            </a:r>
            <a:r>
              <a:rPr lang="fa-IR" sz="3200" dirty="0" smtClean="0">
                <a:latin typeface="Calibri" pitchFamily="34" charset="0"/>
                <a:ea typeface="Times New Roman" pitchFamily="18" charset="0"/>
                <a:cs typeface="B Nazanin" pitchFamily="2" charset="-78"/>
              </a:rPr>
              <a:t>زانوی پای عقب در بین پنجه و پاشنه پای جلویی قرار دارد و در زمان فرمان حاضر، وزن بدن روی دست ها و پاها توزیع می شود.</a:t>
            </a:r>
          </a:p>
          <a:p>
            <a:pPr marL="514350" indent="-514350" algn="just">
              <a:buAutoNum type="arabicPeriod"/>
            </a:pPr>
            <a:r>
              <a:rPr lang="fa-IR" sz="3200" dirty="0" smtClean="0">
                <a:solidFill>
                  <a:srgbClr val="FFFF00"/>
                </a:solidFill>
                <a:latin typeface="Calibri" pitchFamily="34" charset="0"/>
                <a:ea typeface="Times New Roman" pitchFamily="18" charset="0"/>
                <a:cs typeface="B Nazanin" pitchFamily="2" charset="-78"/>
              </a:rPr>
              <a:t>استارت باز: </a:t>
            </a:r>
            <a:r>
              <a:rPr lang="fa-IR" sz="3200" dirty="0" smtClean="0">
                <a:latin typeface="Calibri" pitchFamily="34" charset="0"/>
                <a:ea typeface="Times New Roman" pitchFamily="18" charset="0"/>
                <a:cs typeface="B Nazanin" pitchFamily="2" charset="-78"/>
              </a:rPr>
              <a:t>زانوی پای عقب تقریباً در راسته پاشنه پای جلو و گاهی اوقات حتی کمی عقب تر از آن روی زمین قرار می گیرد.</a:t>
            </a:r>
            <a:endParaRPr lang="fa-IR" sz="3200" dirty="0">
              <a:latin typeface="Calibri" pitchFamily="34" charset="0"/>
              <a:ea typeface="Times New Roman" pitchFamily="18" charset="0"/>
              <a:cs typeface="B Nazanin" pitchFamily="2" charset="-78"/>
            </a:endParaRPr>
          </a:p>
        </p:txBody>
      </p:sp>
      <p:sp>
        <p:nvSpPr>
          <p:cNvPr id="3" name="Slide Number Placeholder 2"/>
          <p:cNvSpPr>
            <a:spLocks noGrp="1"/>
          </p:cNvSpPr>
          <p:nvPr>
            <p:ph type="sldNum" sz="quarter" idx="12"/>
          </p:nvPr>
        </p:nvSpPr>
        <p:spPr/>
        <p:txBody>
          <a:bodyPr/>
          <a:lstStyle/>
          <a:p>
            <a:r>
              <a:rPr lang="fa-IR" dirty="0" smtClean="0"/>
              <a:t>8</a:t>
            </a:r>
            <a:endParaRPr lang="fa-IR" dirty="0"/>
          </a:p>
        </p:txBody>
      </p:sp>
    </p:spTree>
  </p:cSld>
  <p:clrMapOvr>
    <a:masterClrMapping/>
  </p:clrMapOvr>
  <p:transition spd="slow">
    <p:wheel spokes="8"/>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653" y="30065"/>
            <a:ext cx="9144000" cy="3916457"/>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طریقه گرفتن </a:t>
            </a:r>
            <a:r>
              <a:rPr lang="fa-IR" sz="2800" b="1" dirty="0" smtClean="0">
                <a:solidFill>
                  <a:srgbClr val="FFFF00"/>
                </a:solidFill>
                <a:cs typeface="B Nazanin" pitchFamily="2" charset="-78"/>
              </a:rPr>
              <a:t>دیسک</a:t>
            </a:r>
          </a:p>
          <a:p>
            <a:pPr algn="just">
              <a:lnSpc>
                <a:spcPct val="150000"/>
              </a:lnSpc>
            </a:pPr>
            <a:r>
              <a:rPr lang="fa-IR" sz="2800" dirty="0" smtClean="0">
                <a:cs typeface="B Nazanin" pitchFamily="2" charset="-78"/>
              </a:rPr>
              <a:t> </a:t>
            </a:r>
            <a:r>
              <a:rPr lang="fa-IR" sz="2800" dirty="0">
                <a:cs typeface="B Nazanin" pitchFamily="2" charset="-78"/>
              </a:rPr>
              <a:t>دست به صورت صاف در مقابل صفحه دیسک قرار گرفته، حلقهی آهنی دور دیسک روی بند آخر انگشتان قرار گرفته و مرکز ثقل دیسک مابین انگشت میانی و اشاره قرار می گیرد، به علت خم شدن جزیی مچ دست، قسمت بالای دیسک با ساعد تماس پیدا می کند. این حالت باعث شل و راحت شدن عضلات و جلوگیری از رها شدن دیسک از دست، در طی حرکت می شود.</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645024"/>
            <a:ext cx="3528392" cy="3010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3430580"/>
      </p:ext>
    </p:extLst>
  </p:cSld>
  <p:clrMapOvr>
    <a:masterClrMapping/>
  </p:clrMapOvr>
  <p:transition spd="slow">
    <p:checke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55" y="188640"/>
            <a:ext cx="8589679"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140968"/>
            <a:ext cx="7039502"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49730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12" y="12772"/>
            <a:ext cx="3725918" cy="3416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3428999"/>
            <a:ext cx="6264696" cy="325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13072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32656"/>
            <a:ext cx="5912410"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79956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5855449"/>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 ديسک</a:t>
            </a:r>
          </a:p>
          <a:p>
            <a:pPr algn="just">
              <a:lnSpc>
                <a:spcPct val="150000"/>
              </a:lnSpc>
            </a:pPr>
            <a:r>
              <a:rPr lang="fa-IR" sz="2800" dirty="0" smtClean="0">
                <a:solidFill>
                  <a:prstClr val="white"/>
                </a:solidFill>
                <a:cs typeface="B Nazanin" pitchFamily="2" charset="-78"/>
              </a:rPr>
              <a:t>بدنه </a:t>
            </a:r>
            <a:r>
              <a:rPr lang="fa-IR" sz="2800" dirty="0">
                <a:solidFill>
                  <a:prstClr val="white"/>
                </a:solidFill>
                <a:cs typeface="B Nazanin" pitchFamily="2" charset="-78"/>
              </a:rPr>
              <a:t>ديسک بايد جامد يا توخالى باشد و از جنس چوب يا </a:t>
            </a:r>
            <a:r>
              <a:rPr lang="fa-IR" sz="2800" dirty="0" smtClean="0">
                <a:solidFill>
                  <a:prstClr val="white"/>
                </a:solidFill>
                <a:cs typeface="B Nazanin" pitchFamily="2" charset="-78"/>
              </a:rPr>
              <a:t>ماده </a:t>
            </a:r>
            <a:r>
              <a:rPr lang="fa-IR" sz="2800" dirty="0">
                <a:solidFill>
                  <a:prstClr val="white"/>
                </a:solidFill>
                <a:cs typeface="B Nazanin" pitchFamily="2" charset="-78"/>
              </a:rPr>
              <a:t>مناسب ديگرى با لبه‌اى از فلز و به‌شکل </a:t>
            </a:r>
            <a:r>
              <a:rPr lang="fa-IR" sz="2800" dirty="0" smtClean="0">
                <a:solidFill>
                  <a:prstClr val="white"/>
                </a:solidFill>
                <a:cs typeface="B Nazanin" pitchFamily="2" charset="-78"/>
              </a:rPr>
              <a:t>دايره </a:t>
            </a:r>
            <a:r>
              <a:rPr lang="fa-IR" sz="2800" dirty="0">
                <a:solidFill>
                  <a:prstClr val="white"/>
                </a:solidFill>
                <a:cs typeface="B Nazanin" pitchFamily="2" charset="-78"/>
              </a:rPr>
              <a:t>کامل ساخته شود. </a:t>
            </a:r>
            <a:endParaRPr lang="fa-IR" sz="2800" dirty="0" smtClean="0">
              <a:solidFill>
                <a:prstClr val="white"/>
              </a:solidFill>
              <a:cs typeface="B Nazanin" pitchFamily="2" charset="-78"/>
            </a:endParaRPr>
          </a:p>
          <a:p>
            <a:pPr algn="just">
              <a:lnSpc>
                <a:spcPct val="150000"/>
              </a:lnSpc>
            </a:pPr>
            <a:r>
              <a:rPr lang="fa-IR" sz="2800" dirty="0" smtClean="0">
                <a:solidFill>
                  <a:prstClr val="white"/>
                </a:solidFill>
                <a:cs typeface="B Nazanin" pitchFamily="2" charset="-78"/>
              </a:rPr>
              <a:t>لبه </a:t>
            </a:r>
            <a:r>
              <a:rPr lang="fa-IR" sz="2800" dirty="0">
                <a:solidFill>
                  <a:prstClr val="white"/>
                </a:solidFill>
                <a:cs typeface="B Nazanin" pitchFamily="2" charset="-78"/>
              </a:rPr>
              <a:t>ديسک بايد کاملاً گرد و شعاع آن ۶ ميلى‌متر باشد. ضخامت ديسک در قسمت وسط بيشتر است و بايد در حدود ۴۴ تا ۴۶ ميلى‌متر باشد. </a:t>
            </a:r>
            <a:endParaRPr lang="fa-IR" sz="2800" dirty="0" smtClean="0">
              <a:solidFill>
                <a:prstClr val="white"/>
              </a:solidFill>
              <a:cs typeface="B Nazanin" pitchFamily="2" charset="-78"/>
            </a:endParaRPr>
          </a:p>
          <a:p>
            <a:pPr algn="just">
              <a:lnSpc>
                <a:spcPct val="150000"/>
              </a:lnSpc>
            </a:pPr>
            <a:r>
              <a:rPr lang="fa-IR" sz="2800" dirty="0" smtClean="0">
                <a:solidFill>
                  <a:prstClr val="white"/>
                </a:solidFill>
                <a:cs typeface="B Nazanin" pitchFamily="2" charset="-78"/>
              </a:rPr>
              <a:t>وزن </a:t>
            </a:r>
            <a:r>
              <a:rPr lang="fa-IR" sz="2800" dirty="0">
                <a:solidFill>
                  <a:prstClr val="white"/>
                </a:solidFill>
                <a:cs typeface="B Nazanin" pitchFamily="2" charset="-78"/>
              </a:rPr>
              <a:t>ديسک براى مردان ۲ کيلوگرم و قطر آن حداکثر ۲۲۱ و حداقل ۲۱۹ ميلى‌متر و براى زنان ۱ کيلوگرم و قطر آن حداکثر ۱۸۲ و حداقل ۱۸۰ ميلى‌متر است</a:t>
            </a:r>
            <a:r>
              <a:rPr lang="fa-IR" sz="2800" dirty="0" smtClean="0">
                <a:solidFill>
                  <a:prstClr val="white"/>
                </a:solidFill>
                <a:cs typeface="B Nazanin" pitchFamily="2" charset="-78"/>
              </a:rPr>
              <a:t>.</a:t>
            </a:r>
          </a:p>
          <a:p>
            <a:pPr algn="just">
              <a:lnSpc>
                <a:spcPct val="150000"/>
              </a:lnSpc>
            </a:pPr>
            <a:r>
              <a:rPr lang="fa-IR" sz="2800" dirty="0" smtClean="0">
                <a:solidFill>
                  <a:prstClr val="white"/>
                </a:solidFill>
                <a:cs typeface="B Nazanin" pitchFamily="2" charset="-78"/>
              </a:rPr>
              <a:t> </a:t>
            </a:r>
            <a:r>
              <a:rPr lang="fa-IR" sz="2800" dirty="0">
                <a:solidFill>
                  <a:prstClr val="white"/>
                </a:solidFill>
                <a:cs typeface="B Nazanin" pitchFamily="2" charset="-78"/>
              </a:rPr>
              <a:t>ديسک‌ها بايد طورى ساخته شوند که همواره داراى حالت تعادل باشند و دوطرف آنها متقارن باشد.</a:t>
            </a:r>
          </a:p>
        </p:txBody>
      </p:sp>
    </p:spTree>
    <p:extLst>
      <p:ext uri="{BB962C8B-B14F-4D97-AF65-F5344CB8AC3E}">
        <p14:creationId xmlns:p14="http://schemas.microsoft.com/office/powerpoint/2010/main" val="1720603472"/>
      </p:ext>
    </p:extLst>
  </p:cSld>
  <p:clrMapOvr>
    <a:masterClrMapping/>
  </p:clrMapOvr>
  <p:transition spd="slow">
    <p:checke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4562788"/>
          </a:xfrm>
          <a:prstGeom prst="rect">
            <a:avLst/>
          </a:prstGeom>
        </p:spPr>
        <p:txBody>
          <a:bodyPr wrap="square">
            <a:spAutoFit/>
          </a:bodyPr>
          <a:lstStyle/>
          <a:p>
            <a:pPr algn="just">
              <a:lnSpc>
                <a:spcPct val="150000"/>
              </a:lnSpc>
            </a:pPr>
            <a:r>
              <a:rPr lang="fa-IR" sz="2800" b="1" dirty="0" smtClean="0">
                <a:solidFill>
                  <a:srgbClr val="FFFF00"/>
                </a:solidFill>
                <a:cs typeface="B Nazanin" pitchFamily="2" charset="-78"/>
              </a:rPr>
              <a:t>ناحيه </a:t>
            </a:r>
            <a:r>
              <a:rPr lang="fa-IR" sz="2800" b="1" dirty="0">
                <a:solidFill>
                  <a:srgbClr val="FFFF00"/>
                </a:solidFill>
                <a:cs typeface="B Nazanin" pitchFamily="2" charset="-78"/>
              </a:rPr>
              <a:t>پرتاب ديسک</a:t>
            </a:r>
          </a:p>
          <a:p>
            <a:pPr algn="just">
              <a:lnSpc>
                <a:spcPct val="150000"/>
              </a:lnSpc>
            </a:pPr>
            <a:r>
              <a:rPr lang="fa-IR" sz="2800" dirty="0">
                <a:cs typeface="B Nazanin" pitchFamily="2" charset="-78"/>
              </a:rPr>
              <a:t>ديسک از دايره‌اى به قطر ۵/۲ متر که داخل يک قفس ساخته‌شده و تنها با حلقه‌اى از آهن که معمولاً با رنگ سفيد رنگ‌آميزى شده و به‌شکل دايره درآمده است پرتاب مى‌شود. </a:t>
            </a:r>
            <a:endParaRPr lang="fa-IR" sz="2800" dirty="0" smtClean="0">
              <a:cs typeface="B Nazanin" pitchFamily="2" charset="-78"/>
            </a:endParaRPr>
          </a:p>
          <a:p>
            <a:pPr algn="just">
              <a:lnSpc>
                <a:spcPct val="150000"/>
              </a:lnSpc>
            </a:pPr>
            <a:r>
              <a:rPr lang="fa-IR" sz="2800" dirty="0" smtClean="0">
                <a:cs typeface="B Nazanin" pitchFamily="2" charset="-78"/>
              </a:rPr>
              <a:t>کف </a:t>
            </a:r>
            <a:r>
              <a:rPr lang="fa-IR" sz="2800" dirty="0">
                <a:cs typeface="B Nazanin" pitchFamily="2" charset="-78"/>
              </a:rPr>
              <a:t>دايره بايد از جنس سختى مانند سيمان يا آسفالت باشد و نبايد خيلى صاف باشد به طورى‌که پرتاب‌کننده روى آن سُر بخورد. کف کاملاً مسطّح، دايره بايد در حدود ۱۴ تا ۲۶ ميلى‌متر پائين‌تر از </a:t>
            </a:r>
            <a:r>
              <a:rPr lang="fa-IR" sz="2800" dirty="0" smtClean="0">
                <a:cs typeface="B Nazanin" pitchFamily="2" charset="-78"/>
              </a:rPr>
              <a:t>لبه </a:t>
            </a:r>
            <a:r>
              <a:rPr lang="fa-IR" sz="2800" dirty="0">
                <a:cs typeface="B Nazanin" pitchFamily="2" charset="-78"/>
              </a:rPr>
              <a:t>بالائى حلقه‌ آهنى باشد.</a:t>
            </a:r>
          </a:p>
        </p:txBody>
      </p:sp>
    </p:spTree>
    <p:extLst>
      <p:ext uri="{BB962C8B-B14F-4D97-AF65-F5344CB8AC3E}">
        <p14:creationId xmlns:p14="http://schemas.microsoft.com/office/powerpoint/2010/main" val="1643430580"/>
      </p:ext>
    </p:extLst>
  </p:cSld>
  <p:clrMapOvr>
    <a:masterClrMapping/>
  </p:clrMapOvr>
  <p:transition spd="slow">
    <p:checke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653" y="0"/>
            <a:ext cx="9144000" cy="6978834"/>
          </a:xfrm>
          <a:prstGeom prst="rect">
            <a:avLst/>
          </a:prstGeom>
        </p:spPr>
        <p:txBody>
          <a:bodyPr wrap="square">
            <a:spAutoFit/>
          </a:bodyPr>
          <a:lstStyle/>
          <a:p>
            <a:pPr algn="just">
              <a:lnSpc>
                <a:spcPct val="150000"/>
              </a:lnSpc>
            </a:pPr>
            <a:r>
              <a:rPr lang="fa-IR" sz="2000" dirty="0">
                <a:solidFill>
                  <a:srgbClr val="FFFF00"/>
                </a:solidFill>
                <a:cs typeface="B Nazanin" pitchFamily="2" charset="-78"/>
              </a:rPr>
              <a:t>قوانين مربوط به </a:t>
            </a:r>
            <a:r>
              <a:rPr lang="fa-IR" sz="2000" dirty="0" smtClean="0">
                <a:solidFill>
                  <a:srgbClr val="FFFF00"/>
                </a:solidFill>
                <a:cs typeface="B Nazanin" pitchFamily="2" charset="-78"/>
              </a:rPr>
              <a:t>مسابقات</a:t>
            </a:r>
          </a:p>
          <a:p>
            <a:pPr algn="just">
              <a:lnSpc>
                <a:spcPct val="150000"/>
              </a:lnSpc>
            </a:pPr>
            <a:r>
              <a:rPr lang="fa-IR" sz="2000" dirty="0">
                <a:cs typeface="B Nazanin" pitchFamily="2" charset="-78"/>
              </a:rPr>
              <a:t>۱. ترتيب پرتاب شرکت‌کنندگان با قرعه‌کشى تعيين مى‌شود.</a:t>
            </a:r>
          </a:p>
          <a:p>
            <a:pPr algn="just">
              <a:lnSpc>
                <a:spcPct val="150000"/>
              </a:lnSpc>
            </a:pPr>
            <a:r>
              <a:rPr lang="fa-IR" sz="2000" dirty="0" smtClean="0">
                <a:cs typeface="B Nazanin" pitchFamily="2" charset="-78"/>
              </a:rPr>
              <a:t>۲. </a:t>
            </a:r>
            <a:r>
              <a:rPr lang="fa-IR" sz="2000" dirty="0">
                <a:cs typeface="B Nazanin" pitchFamily="2" charset="-78"/>
              </a:rPr>
              <a:t>اگر تعداد شرکت‌کنندگان بيش از ۸ نفر باشد، به هر نفر </a:t>
            </a:r>
            <a:r>
              <a:rPr lang="fa-IR" sz="2000" dirty="0" smtClean="0">
                <a:cs typeface="B Nazanin" pitchFamily="2" charset="-78"/>
              </a:rPr>
              <a:t>اجازه </a:t>
            </a:r>
            <a:r>
              <a:rPr lang="fa-IR" sz="2000" dirty="0">
                <a:cs typeface="B Nazanin" pitchFamily="2" charset="-78"/>
              </a:rPr>
              <a:t>سه پرتاب داده مى‌شود و به ۸ نفرى که نتايج بهترى کسب کرده‌اند </a:t>
            </a:r>
            <a:r>
              <a:rPr lang="fa-IR" sz="2000" dirty="0" smtClean="0">
                <a:cs typeface="B Nazanin" pitchFamily="2" charset="-78"/>
              </a:rPr>
              <a:t>اجازه </a:t>
            </a:r>
            <a:r>
              <a:rPr lang="fa-IR" sz="2000" dirty="0">
                <a:cs typeface="B Nazanin" pitchFamily="2" charset="-78"/>
              </a:rPr>
              <a:t>سه‌ پرتاب ديگر (يعنى مجموعاً ۶ پرتاب) داده مى‌شود</a:t>
            </a:r>
            <a:r>
              <a:rPr lang="fa-IR" sz="2000" dirty="0" smtClean="0">
                <a:cs typeface="B Nazanin" pitchFamily="2" charset="-78"/>
              </a:rPr>
              <a:t>.</a:t>
            </a:r>
          </a:p>
          <a:p>
            <a:pPr algn="just">
              <a:lnSpc>
                <a:spcPct val="150000"/>
              </a:lnSpc>
            </a:pPr>
            <a:r>
              <a:rPr lang="fa-IR" sz="2000" dirty="0">
                <a:cs typeface="B Nazanin" pitchFamily="2" charset="-78"/>
              </a:rPr>
              <a:t>الف: هنگام پرتاب، پاى پرتاب‌کننده يا هيچ بخش از بدن او نبايد با </a:t>
            </a:r>
            <a:r>
              <a:rPr lang="fa-IR" sz="2000" dirty="0" smtClean="0">
                <a:cs typeface="B Nazanin" pitchFamily="2" charset="-78"/>
              </a:rPr>
              <a:t>لبه </a:t>
            </a:r>
            <a:r>
              <a:rPr lang="fa-IR" sz="2000" dirty="0">
                <a:cs typeface="B Nazanin" pitchFamily="2" charset="-78"/>
              </a:rPr>
              <a:t>بالائى </a:t>
            </a:r>
            <a:r>
              <a:rPr lang="fa-IR" sz="2000" dirty="0" smtClean="0">
                <a:cs typeface="B Nazanin" pitchFamily="2" charset="-78"/>
              </a:rPr>
              <a:t>حلقه </a:t>
            </a:r>
            <a:r>
              <a:rPr lang="fa-IR" sz="2000" dirty="0">
                <a:cs typeface="B Nazanin" pitchFamily="2" charset="-78"/>
              </a:rPr>
              <a:t>دايره يا زمين اطراف آن تماس پيدا کند.</a:t>
            </a:r>
          </a:p>
          <a:p>
            <a:pPr algn="just">
              <a:lnSpc>
                <a:spcPct val="150000"/>
              </a:lnSpc>
            </a:pPr>
            <a:r>
              <a:rPr lang="fa-IR" sz="2000" dirty="0" smtClean="0">
                <a:cs typeface="B Nazanin" pitchFamily="2" charset="-78"/>
              </a:rPr>
              <a:t>ب</a:t>
            </a:r>
            <a:r>
              <a:rPr lang="fa-IR" sz="2000" dirty="0">
                <a:cs typeface="B Nazanin" pitchFamily="2" charset="-78"/>
              </a:rPr>
              <a:t>: پس از انجام پرتاب، ورزشکار بايد از </a:t>
            </a:r>
            <a:r>
              <a:rPr lang="fa-IR" sz="2000" dirty="0" smtClean="0">
                <a:cs typeface="B Nazanin" pitchFamily="2" charset="-78"/>
              </a:rPr>
              <a:t>نيمه </a:t>
            </a:r>
            <a:r>
              <a:rPr lang="fa-IR" sz="2000" dirty="0">
                <a:cs typeface="B Nazanin" pitchFamily="2" charset="-78"/>
              </a:rPr>
              <a:t>دوم دايره خارج شود.</a:t>
            </a:r>
          </a:p>
          <a:p>
            <a:pPr algn="just">
              <a:lnSpc>
                <a:spcPct val="150000"/>
              </a:lnSpc>
            </a:pPr>
            <a:r>
              <a:rPr lang="fa-IR" sz="2000" dirty="0" smtClean="0">
                <a:cs typeface="B Nazanin" pitchFamily="2" charset="-78"/>
              </a:rPr>
              <a:t>ج</a:t>
            </a:r>
            <a:r>
              <a:rPr lang="fa-IR" sz="2000" dirty="0">
                <a:cs typeface="B Nazanin" pitchFamily="2" charset="-78"/>
              </a:rPr>
              <a:t>: ديسک پرتاب‌شده بايد به‌طور کامل در داخل قطاع فرود آيد.</a:t>
            </a:r>
          </a:p>
          <a:p>
            <a:pPr algn="just">
              <a:lnSpc>
                <a:spcPct val="150000"/>
              </a:lnSpc>
            </a:pPr>
            <a:r>
              <a:rPr lang="fa-IR" sz="2000" dirty="0" smtClean="0">
                <a:cs typeface="B Nazanin" pitchFamily="2" charset="-78"/>
              </a:rPr>
              <a:t>د</a:t>
            </a:r>
            <a:r>
              <a:rPr lang="fa-IR" sz="2000" dirty="0">
                <a:cs typeface="B Nazanin" pitchFamily="2" charset="-78"/>
              </a:rPr>
              <a:t>: پرتاب‌کننده بايد تا بعد از فرود کامل ديسک در داخل دايره باقى بماند و سپس با </a:t>
            </a:r>
            <a:r>
              <a:rPr lang="fa-IR" sz="2000" dirty="0" smtClean="0">
                <a:cs typeface="B Nazanin" pitchFamily="2" charset="-78"/>
              </a:rPr>
              <a:t>اجازه </a:t>
            </a:r>
            <a:r>
              <a:rPr lang="fa-IR" sz="2000" dirty="0">
                <a:cs typeface="B Nazanin" pitchFamily="2" charset="-78"/>
              </a:rPr>
              <a:t>سرداور خارج شود.</a:t>
            </a:r>
          </a:p>
          <a:p>
            <a:pPr algn="just">
              <a:lnSpc>
                <a:spcPct val="150000"/>
              </a:lnSpc>
            </a:pPr>
            <a:r>
              <a:rPr lang="fa-IR" sz="2000" dirty="0" smtClean="0">
                <a:cs typeface="B Nazanin" pitchFamily="2" charset="-78"/>
              </a:rPr>
              <a:t>ه: </a:t>
            </a:r>
            <a:r>
              <a:rPr lang="fa-IR" sz="2000" dirty="0">
                <a:cs typeface="B Nazanin" pitchFamily="2" charset="-78"/>
              </a:rPr>
              <a:t>استفاده از دستکش يا نوار پيچ‌کردن انگشتان و يا پاشيدن هر نوع ماده بر کف دايره يا کفش‌ها مجاز نيست ولى استفاده از کمربند براى محافظت از ستون فقرات اشکالى ندارد.</a:t>
            </a:r>
          </a:p>
          <a:p>
            <a:pPr algn="just">
              <a:lnSpc>
                <a:spcPct val="150000"/>
              </a:lnSpc>
            </a:pPr>
            <a:r>
              <a:rPr lang="fa-IR" sz="2000" dirty="0" smtClean="0">
                <a:cs typeface="B Nazanin" pitchFamily="2" charset="-78"/>
              </a:rPr>
              <a:t>و: </a:t>
            </a:r>
            <a:r>
              <a:rPr lang="fa-IR" sz="2000" dirty="0">
                <a:cs typeface="B Nazanin" pitchFamily="2" charset="-78"/>
              </a:rPr>
              <a:t>اگر پرتاب‌کننده‌اى طبق مقررات وارد دايره شود ولى پس از شروع پرتاب، آن را به هر دليلى متوقف کند مى‌تواند ديسک را در داخل يا خارج دايره قرار داده، از قسمت عقب دايره خارج شود. پرتاب مجدد وى نيز ممکن است مشروط بر اينکه در </a:t>
            </a:r>
            <a:r>
              <a:rPr lang="fa-IR" sz="2000" dirty="0" smtClean="0">
                <a:cs typeface="B Nazanin" pitchFamily="2" charset="-78"/>
              </a:rPr>
              <a:t>محدوده </a:t>
            </a:r>
            <a:r>
              <a:rPr lang="fa-IR" sz="2000" dirty="0">
                <a:cs typeface="B Nazanin" pitchFamily="2" charset="-78"/>
              </a:rPr>
              <a:t>زمانى مجاز يک دقيقه باشد.</a:t>
            </a:r>
          </a:p>
          <a:p>
            <a:pPr algn="just">
              <a:lnSpc>
                <a:spcPct val="150000"/>
              </a:lnSpc>
            </a:pPr>
            <a:r>
              <a:rPr lang="fa-IR" sz="2000" dirty="0" smtClean="0">
                <a:cs typeface="B Nazanin" pitchFamily="2" charset="-78"/>
              </a:rPr>
              <a:t>ز</a:t>
            </a:r>
            <a:r>
              <a:rPr lang="fa-IR" sz="2000" dirty="0">
                <a:cs typeface="B Nazanin" pitchFamily="2" charset="-78"/>
              </a:rPr>
              <a:t>: حتى‌الامکان هر پرتاب بايد اندازه‌گيرى شود</a:t>
            </a:r>
            <a:r>
              <a:rPr lang="fa-IR" sz="2000" dirty="0" smtClean="0">
                <a:cs typeface="B Nazanin" pitchFamily="2" charset="-78"/>
              </a:rPr>
              <a:t>.</a:t>
            </a:r>
            <a:endParaRPr lang="fa-IR" sz="2000" dirty="0">
              <a:cs typeface="B Nazanin" pitchFamily="2" charset="-78"/>
            </a:endParaRPr>
          </a:p>
        </p:txBody>
      </p:sp>
    </p:spTree>
    <p:extLst>
      <p:ext uri="{BB962C8B-B14F-4D97-AF65-F5344CB8AC3E}">
        <p14:creationId xmlns:p14="http://schemas.microsoft.com/office/powerpoint/2010/main" val="1643430580"/>
      </p:ext>
    </p:extLst>
  </p:cSld>
  <p:clrMapOvr>
    <a:masterClrMapping/>
  </p:clrMapOvr>
  <p:transition spd="slow">
    <p:checke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fa-IR" dirty="0"/>
              <a:t>فصل </a:t>
            </a:r>
            <a:r>
              <a:rPr lang="fa-IR" dirty="0" smtClean="0"/>
              <a:t>پانزدهم</a:t>
            </a:r>
            <a:r>
              <a:rPr lang="fa-IR" dirty="0"/>
              <a:t/>
            </a:r>
            <a:br>
              <a:rPr lang="fa-IR" dirty="0"/>
            </a:br>
            <a:r>
              <a:rPr lang="fa-IR" dirty="0"/>
              <a:t>پرتاب </a:t>
            </a:r>
            <a:r>
              <a:rPr lang="fa-IR" dirty="0" smtClean="0"/>
              <a:t>چکش</a:t>
            </a:r>
            <a:endParaRPr lang="fa-IR" dirty="0"/>
          </a:p>
        </p:txBody>
      </p:sp>
      <p:pic>
        <p:nvPicPr>
          <p:cNvPr id="18434" name="Picture 2" descr="C:\Users\a\Downloads\rules-throw-hammer-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56792"/>
            <a:ext cx="7344816" cy="5222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6202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8640"/>
            <a:ext cx="9144000" cy="6501780"/>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ویژگی های </a:t>
            </a:r>
            <a:r>
              <a:rPr lang="fa-IR" sz="2800" b="1" dirty="0" smtClean="0">
                <a:solidFill>
                  <a:srgbClr val="FFFF00"/>
                </a:solidFill>
                <a:cs typeface="B Nazanin" pitchFamily="2" charset="-78"/>
              </a:rPr>
              <a:t>عمومی</a:t>
            </a:r>
          </a:p>
          <a:p>
            <a:pPr algn="just">
              <a:lnSpc>
                <a:spcPct val="150000"/>
              </a:lnSpc>
            </a:pPr>
            <a:r>
              <a:rPr lang="fa-IR" sz="2800" dirty="0" smtClean="0">
                <a:cs typeface="B Nazanin" pitchFamily="2" charset="-78"/>
              </a:rPr>
              <a:t> </a:t>
            </a:r>
            <a:r>
              <a:rPr lang="fa-IR" sz="2800" dirty="0">
                <a:cs typeface="B Nazanin" pitchFamily="2" charset="-78"/>
              </a:rPr>
              <a:t>قد بلند عامل مهمی در پرتاب وزنه و دیسک است اما یک نیاز اساسی در پرتاب چکش محسوب نمی شود. </a:t>
            </a:r>
            <a:endParaRPr lang="fa-IR" sz="2800" dirty="0" smtClean="0">
              <a:cs typeface="B Nazanin" pitchFamily="2" charset="-78"/>
            </a:endParaRPr>
          </a:p>
          <a:p>
            <a:pPr algn="just">
              <a:lnSpc>
                <a:spcPct val="150000"/>
              </a:lnSpc>
            </a:pPr>
            <a:r>
              <a:rPr lang="fa-IR" sz="2800" dirty="0" smtClean="0">
                <a:cs typeface="B Nazanin" pitchFamily="2" charset="-78"/>
              </a:rPr>
              <a:t>گوندلیچ </a:t>
            </a:r>
            <a:r>
              <a:rPr lang="fa-IR" sz="2800" dirty="0">
                <a:cs typeface="B Nazanin" pitchFamily="2" charset="-78"/>
              </a:rPr>
              <a:t>در گزارش خود بیان می کند که در المپیک ۱۹۶۰ رم، میانگین قد پرتاب کنندگان چکش ۱۶ ۱۸۳ سانتی متر و باید گفت که کم شدن شعاع مسیر چکش که به واسطه طول بازوی کوتاه ایجاد می شود را می توان با سرعت چرخش بالاتر جبران نمود. و این امر تنها با قدرت عضله ای بیشتر که آن هم با وزن نسبتا بالا نمایان می شود، امکان پذیر می باشد. اگر چه ظاهرة قد از اهمیت زیادی برخوردار نیست روند تکامل پیشرفته برای ورزشکاران نخبه پرتاب چکش اندازه های طبیعی ۹۰ تا ۹۵ کیلوگرم و ۱۸۰ تا ۱۹۰ سانتی متر برای وزن و قد را تعیین نموده است.</a:t>
            </a:r>
          </a:p>
        </p:txBody>
      </p:sp>
    </p:spTree>
    <p:extLst>
      <p:ext uri="{BB962C8B-B14F-4D97-AF65-F5344CB8AC3E}">
        <p14:creationId xmlns:p14="http://schemas.microsoft.com/office/powerpoint/2010/main" val="1643430580"/>
      </p:ext>
    </p:extLst>
  </p:cSld>
  <p:clrMapOvr>
    <a:masterClrMapping/>
  </p:clrMapOvr>
  <p:transition spd="slow">
    <p:checke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5209118"/>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مشخصات چکش </a:t>
            </a:r>
            <a:endParaRPr lang="fa-IR" sz="2800" b="1" dirty="0" smtClean="0">
              <a:solidFill>
                <a:srgbClr val="FFFF00"/>
              </a:solidFill>
              <a:cs typeface="B Nazanin" pitchFamily="2" charset="-78"/>
            </a:endParaRPr>
          </a:p>
          <a:p>
            <a:pPr algn="just">
              <a:lnSpc>
                <a:spcPct val="150000"/>
              </a:lnSpc>
            </a:pPr>
            <a:r>
              <a:rPr lang="fa-IR" sz="2800" dirty="0" smtClean="0">
                <a:cs typeface="B Nazanin" pitchFamily="2" charset="-78"/>
              </a:rPr>
              <a:t>چکش </a:t>
            </a:r>
            <a:r>
              <a:rPr lang="fa-IR" sz="2800" dirty="0">
                <a:cs typeface="B Nazanin" pitchFamily="2" charset="-78"/>
              </a:rPr>
              <a:t>از سه قسمت تشکیل شده است: الف) سر ب) سیم پ) دسته. </a:t>
            </a:r>
            <a:endParaRPr lang="fa-IR" sz="2800" dirty="0" smtClean="0">
              <a:cs typeface="B Nazanin" pitchFamily="2" charset="-78"/>
            </a:endParaRPr>
          </a:p>
          <a:p>
            <a:pPr algn="just">
              <a:lnSpc>
                <a:spcPct val="150000"/>
              </a:lnSpc>
            </a:pPr>
            <a:r>
              <a:rPr lang="fa-IR" sz="2800" dirty="0" smtClean="0">
                <a:cs typeface="B Nazanin" pitchFamily="2" charset="-78"/>
              </a:rPr>
              <a:t> </a:t>
            </a:r>
            <a:r>
              <a:rPr lang="fa-IR" sz="2800" b="1" dirty="0">
                <a:solidFill>
                  <a:srgbClr val="FFFF00"/>
                </a:solidFill>
                <a:cs typeface="B Nazanin" pitchFamily="2" charset="-78"/>
              </a:rPr>
              <a:t>الف) سر </a:t>
            </a:r>
            <a:r>
              <a:rPr lang="fa-IR" sz="2800" b="1" dirty="0" smtClean="0">
                <a:solidFill>
                  <a:srgbClr val="FFFF00"/>
                </a:solidFill>
                <a:cs typeface="B Nazanin" pitchFamily="2" charset="-78"/>
              </a:rPr>
              <a:t>چکش</a:t>
            </a:r>
          </a:p>
          <a:p>
            <a:pPr algn="just">
              <a:lnSpc>
                <a:spcPct val="150000"/>
              </a:lnSpc>
            </a:pPr>
            <a:r>
              <a:rPr lang="fa-IR" sz="2800" b="1" dirty="0" smtClean="0">
                <a:solidFill>
                  <a:srgbClr val="FFFF00"/>
                </a:solidFill>
                <a:cs typeface="B Nazanin" pitchFamily="2" charset="-78"/>
              </a:rPr>
              <a:t> </a:t>
            </a:r>
            <a:r>
              <a:rPr lang="fa-IR" sz="2800" dirty="0">
                <a:cs typeface="B Nazanin" pitchFamily="2" charset="-78"/>
              </a:rPr>
              <a:t>سر چکش که گاه توپ نیز نامیده می شود، جسمی است کروی که ممکن است از آهن یا موادی که سخت تر از مواد برنجی باشد، ساخته شود</a:t>
            </a:r>
            <a:r>
              <a:rPr lang="fa-IR" sz="2800" dirty="0" smtClean="0">
                <a:cs typeface="B Nazanin" pitchFamily="2" charset="-78"/>
              </a:rPr>
              <a:t>.</a:t>
            </a:r>
          </a:p>
          <a:p>
            <a:pPr algn="just">
              <a:lnSpc>
                <a:spcPct val="150000"/>
              </a:lnSpc>
            </a:pPr>
            <a:r>
              <a:rPr lang="fa-IR" sz="2800" dirty="0" smtClean="0">
                <a:cs typeface="B Nazanin" pitchFamily="2" charset="-78"/>
              </a:rPr>
              <a:t> </a:t>
            </a:r>
            <a:r>
              <a:rPr lang="fa-IR" sz="2800" dirty="0">
                <a:cs typeface="B Nazanin" pitchFamily="2" charset="-78"/>
              </a:rPr>
              <a:t>سر چکش می تواند تو پر یا تو خالی بوده و شکل آن باید طوری باشد که هنگام پرتاب بتوان به مرکز ثقل چکش که شش میلی متر از مرکز جسم فاصله دارد، نیرو وارد کرد.</a:t>
            </a:r>
          </a:p>
        </p:txBody>
      </p:sp>
    </p:spTree>
    <p:extLst>
      <p:ext uri="{BB962C8B-B14F-4D97-AF65-F5344CB8AC3E}">
        <p14:creationId xmlns:p14="http://schemas.microsoft.com/office/powerpoint/2010/main" val="1643430580"/>
      </p:ext>
    </p:extLst>
  </p:cSld>
  <p:clrMapOvr>
    <a:masterClrMapping/>
  </p:clrMapOvr>
  <p:transition spd="slow">
    <p:check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0" y="0"/>
            <a:ext cx="6858000" cy="5509200"/>
          </a:xfrm>
          <a:prstGeom prst="rect">
            <a:avLst/>
          </a:prstGeom>
        </p:spPr>
        <p:txBody>
          <a:bodyPr wrap="square">
            <a:spAutoFit/>
          </a:bodyPr>
          <a:lstStyle/>
          <a:p>
            <a:pPr algn="just"/>
            <a:endParaRPr lang="fa-IR" sz="3200" dirty="0" smtClean="0">
              <a:cs typeface="B Nazanin" pitchFamily="2" charset="-78"/>
            </a:endParaRPr>
          </a:p>
          <a:p>
            <a:pPr algn="just"/>
            <a:r>
              <a:rPr lang="fa-IR" sz="3200" dirty="0" smtClean="0">
                <a:cs typeface="B Nazanin" pitchFamily="2" charset="-78"/>
              </a:rPr>
              <a:t>معرفي انواع رشته دووميداني</a:t>
            </a:r>
          </a:p>
          <a:p>
            <a:pPr algn="just"/>
            <a:r>
              <a:rPr lang="fa-IR" sz="3200" dirty="0" smtClean="0">
                <a:solidFill>
                  <a:srgbClr val="FFC000"/>
                </a:solidFill>
                <a:cs typeface="B Nazanin" pitchFamily="2" charset="-78"/>
              </a:rPr>
              <a:t>انواع دو ها</a:t>
            </a:r>
          </a:p>
          <a:p>
            <a:pPr algn="just"/>
            <a:r>
              <a:rPr lang="fa-IR" sz="3200" dirty="0" smtClean="0">
                <a:cs typeface="B Nazanin" pitchFamily="2" charset="-78"/>
              </a:rPr>
              <a:t>1- دوي سرعت : 100 متر -200 متر- 400 متر</a:t>
            </a:r>
          </a:p>
          <a:p>
            <a:pPr algn="just"/>
            <a:r>
              <a:rPr lang="fa-IR" sz="3200" dirty="0" smtClean="0">
                <a:cs typeface="B Nazanin" pitchFamily="2" charset="-78"/>
              </a:rPr>
              <a:t>2- دوي امدادي : 4100 متر - 4400 متر</a:t>
            </a:r>
          </a:p>
          <a:p>
            <a:pPr algn="just"/>
            <a:r>
              <a:rPr lang="fa-IR" sz="3200" dirty="0" smtClean="0">
                <a:cs typeface="B Nazanin" pitchFamily="2" charset="-78"/>
              </a:rPr>
              <a:t>3- دوي با مانع : 100 متر با مانع ( مخصوص خانمها ) - 400 متر با مانع ( مخصوص آقايان ) - 110 متر با مانع ( مخصوص آقايان )</a:t>
            </a:r>
          </a:p>
          <a:p>
            <a:pPr algn="just"/>
            <a:r>
              <a:rPr lang="fa-IR" sz="3200" dirty="0" smtClean="0">
                <a:cs typeface="B Nazanin" pitchFamily="2" charset="-78"/>
              </a:rPr>
              <a:t>4- دوي نيمه استقامت : 800 متر - 1500 متر</a:t>
            </a:r>
          </a:p>
          <a:p>
            <a:pPr algn="just"/>
            <a:r>
              <a:rPr lang="fa-IR" sz="3200" dirty="0" smtClean="0">
                <a:cs typeface="B Nazanin" pitchFamily="2" charset="-78"/>
              </a:rPr>
              <a:t>5- دوي استقامت : 3000 متر ( مخصوص خانمها ) - 5000 متر ( مخصوص آقايان ) - 10000 متر ( مخصوص آقايان )- دوي ماراتن 42 كيلومتر و 195 متر - دوي راهپيمايي</a:t>
            </a:r>
            <a:endParaRPr lang="fa-IR" sz="3200" dirty="0">
              <a:cs typeface="B Nazanin" pitchFamily="2" charset="-78"/>
            </a:endParaRPr>
          </a:p>
        </p:txBody>
      </p:sp>
      <p:sp>
        <p:nvSpPr>
          <p:cNvPr id="3" name="Slide Number Placeholder 2"/>
          <p:cNvSpPr>
            <a:spLocks noGrp="1"/>
          </p:cNvSpPr>
          <p:nvPr>
            <p:ph type="sldNum" sz="quarter" idx="12"/>
          </p:nvPr>
        </p:nvSpPr>
        <p:spPr/>
        <p:txBody>
          <a:bodyPr/>
          <a:lstStyle/>
          <a:p>
            <a:r>
              <a:rPr lang="fa-IR" dirty="0" smtClean="0"/>
              <a:t>9</a:t>
            </a:r>
            <a:endParaRPr lang="fa-IR" dirty="0"/>
          </a:p>
        </p:txBody>
      </p:sp>
    </p:spTree>
  </p:cSld>
  <p:clrMapOvr>
    <a:masterClrMapping/>
  </p:clrMapOvr>
  <p:transition spd="slow">
    <p:strips/>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6278"/>
            <a:ext cx="9144000" cy="5262979"/>
          </a:xfrm>
          <a:prstGeom prst="rect">
            <a:avLst/>
          </a:prstGeom>
        </p:spPr>
        <p:txBody>
          <a:bodyPr wrap="square">
            <a:spAutoFit/>
          </a:bodyPr>
          <a:lstStyle/>
          <a:p>
            <a:pPr algn="just">
              <a:lnSpc>
                <a:spcPct val="150000"/>
              </a:lnSpc>
            </a:pPr>
            <a:r>
              <a:rPr lang="fa-IR" sz="2800" dirty="0">
                <a:solidFill>
                  <a:srgbClr val="FFFF00"/>
                </a:solidFill>
                <a:cs typeface="B Nazanin" pitchFamily="2" charset="-78"/>
              </a:rPr>
              <a:t>ب) سیم چکش </a:t>
            </a:r>
            <a:r>
              <a:rPr lang="fa-IR" sz="2800" dirty="0">
                <a:cs typeface="B Nazanin" pitchFamily="2" charset="-78"/>
              </a:rPr>
              <a:t>سیم فولادی و فنری و صافی است که قطر آن نباید بیش از سه میلی متر باشد و به </a:t>
            </a:r>
            <a:r>
              <a:rPr lang="fa-IR" sz="2800" dirty="0" smtClean="0">
                <a:cs typeface="B Nazanin" pitchFamily="2" charset="-78"/>
              </a:rPr>
              <a:t>دو انتها </a:t>
            </a:r>
            <a:r>
              <a:rPr lang="fa-IR" sz="2800" dirty="0">
                <a:cs typeface="B Nazanin" pitchFamily="2" charset="-78"/>
              </a:rPr>
              <a:t>(دسته و سر چکش) </a:t>
            </a:r>
            <a:r>
              <a:rPr lang="fa-IR" sz="2800" dirty="0" smtClean="0">
                <a:cs typeface="B Nazanin" pitchFamily="2" charset="-78"/>
              </a:rPr>
              <a:t>وصل می گردد.</a:t>
            </a:r>
            <a:endParaRPr lang="fa-IR" sz="2800" dirty="0">
              <a:cs typeface="B Nazanin" pitchFamily="2" charset="-78"/>
            </a:endParaRPr>
          </a:p>
          <a:p>
            <a:pPr algn="just">
              <a:lnSpc>
                <a:spcPct val="150000"/>
              </a:lnSpc>
            </a:pPr>
            <a:r>
              <a:rPr lang="fa-IR" sz="2800" b="1" dirty="0">
                <a:solidFill>
                  <a:srgbClr val="FFFF00"/>
                </a:solidFill>
                <a:cs typeface="B Nazanin" pitchFamily="2" charset="-78"/>
              </a:rPr>
              <a:t>ج) دسته چکش </a:t>
            </a:r>
            <a:r>
              <a:rPr lang="fa-IR" sz="2800" dirty="0">
                <a:cs typeface="B Nazanin" pitchFamily="2" charset="-78"/>
              </a:rPr>
              <a:t>دسته دارای یک یا دو حلقه است که به منظور جلوگیری از هرگونه کشیده شدن جزیی در طی پرتاب استفاده می شود و باید کاملا محکم و سفت باشد. </a:t>
            </a:r>
            <a:endParaRPr lang="fa-IR" sz="2800" dirty="0" smtClean="0">
              <a:cs typeface="B Nazanin" pitchFamily="2" charset="-78"/>
            </a:endParaRPr>
          </a:p>
          <a:p>
            <a:pPr algn="just">
              <a:lnSpc>
                <a:spcPct val="150000"/>
              </a:lnSpc>
            </a:pPr>
            <a:r>
              <a:rPr lang="fa-IR" sz="2800" dirty="0" smtClean="0">
                <a:cs typeface="B Nazanin" pitchFamily="2" charset="-78"/>
              </a:rPr>
              <a:t>دسته </a:t>
            </a:r>
            <a:r>
              <a:rPr lang="fa-IR" sz="2800" dirty="0">
                <a:cs typeface="B Nazanin" pitchFamily="2" charset="-78"/>
              </a:rPr>
              <a:t>به سیم چکش متصل است و باعث جلوگیری از هرگونه افزایش در طول سیم یا چکش در هنگام تاب دادن می شود. قسمت دیگر سیم نیز با یک وسیله </a:t>
            </a:r>
            <a:r>
              <a:rPr lang="fa-IR" sz="2800" dirty="0" smtClean="0">
                <a:cs typeface="B Nazanin" pitchFamily="2" charset="-78"/>
              </a:rPr>
              <a:t>چرخاننده </a:t>
            </a:r>
            <a:r>
              <a:rPr lang="fa-IR" sz="2800" dirty="0">
                <a:cs typeface="B Nazanin" pitchFamily="2" charset="-78"/>
              </a:rPr>
              <a:t>که ممکن است مسطح یا به صورت بلبرینگ باشد، به سر چکش متصل می شود.</a:t>
            </a:r>
          </a:p>
        </p:txBody>
      </p:sp>
    </p:spTree>
    <p:extLst>
      <p:ext uri="{BB962C8B-B14F-4D97-AF65-F5344CB8AC3E}">
        <p14:creationId xmlns:p14="http://schemas.microsoft.com/office/powerpoint/2010/main" val="1994692002"/>
      </p:ext>
    </p:extLst>
  </p:cSld>
  <p:clrMapOvr>
    <a:masterClrMapping/>
  </p:clrMapOvr>
  <p:transition spd="slow">
    <p:checke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39" y="523875"/>
            <a:ext cx="6676509" cy="5425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34996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87326"/>
            <a:ext cx="6087411" cy="2953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423962"/>
            <a:ext cx="6087411" cy="3236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198015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332656"/>
            <a:ext cx="6027416" cy="3102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933056"/>
            <a:ext cx="6970822"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86883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6278"/>
            <a:ext cx="9144000" cy="4562788"/>
          </a:xfrm>
          <a:prstGeom prst="rect">
            <a:avLst/>
          </a:prstGeom>
        </p:spPr>
        <p:txBody>
          <a:bodyPr wrap="square">
            <a:spAutoFit/>
          </a:bodyPr>
          <a:lstStyle/>
          <a:p>
            <a:pPr algn="just">
              <a:lnSpc>
                <a:spcPct val="150000"/>
              </a:lnSpc>
            </a:pPr>
            <a:r>
              <a:rPr lang="fa-IR" sz="2800" dirty="0">
                <a:cs typeface="B Nazanin" pitchFamily="2" charset="-78"/>
              </a:rPr>
              <a:t> </a:t>
            </a:r>
            <a:r>
              <a:rPr lang="fa-IR" sz="2800" b="1" dirty="0" smtClean="0">
                <a:solidFill>
                  <a:srgbClr val="FFFF00"/>
                </a:solidFill>
                <a:cs typeface="B Nazanin" pitchFamily="2" charset="-78"/>
              </a:rPr>
              <a:t>دستگيره </a:t>
            </a:r>
            <a:r>
              <a:rPr lang="fa-IR" sz="2800" b="1" dirty="0">
                <a:solidFill>
                  <a:srgbClr val="FFFF00"/>
                </a:solidFill>
                <a:cs typeface="B Nazanin" pitchFamily="2" charset="-78"/>
              </a:rPr>
              <a:t>چکش</a:t>
            </a:r>
          </a:p>
          <a:p>
            <a:pPr algn="just">
              <a:lnSpc>
                <a:spcPct val="150000"/>
              </a:lnSpc>
            </a:pPr>
            <a:r>
              <a:rPr lang="fa-IR" sz="2800" dirty="0" smtClean="0">
                <a:cs typeface="B Nazanin" pitchFamily="2" charset="-78"/>
              </a:rPr>
              <a:t>دستگيره </a:t>
            </a:r>
            <a:r>
              <a:rPr lang="fa-IR" sz="2800" dirty="0">
                <a:cs typeface="B Nazanin" pitchFamily="2" charset="-78"/>
              </a:rPr>
              <a:t>چکش که معمولاً به‌شکل مثلث ساخته مى‌شود از يک يا دو حلقه فلز جامد و سخت تشکيل شده است و نبايد در هيچ‌قسمت آن برآمدگى يا مفصل ديده شود</a:t>
            </a:r>
            <a:r>
              <a:rPr lang="fa-IR" sz="2800" dirty="0" smtClean="0">
                <a:cs typeface="B Nazanin" pitchFamily="2" charset="-78"/>
              </a:rPr>
              <a:t>.</a:t>
            </a:r>
            <a:endParaRPr lang="en-US" sz="2800" dirty="0" smtClean="0">
              <a:cs typeface="B Nazanin" pitchFamily="2" charset="-78"/>
            </a:endParaRPr>
          </a:p>
          <a:p>
            <a:pPr algn="just">
              <a:lnSpc>
                <a:spcPct val="150000"/>
              </a:lnSpc>
            </a:pPr>
            <a:r>
              <a:rPr lang="fa-IR" sz="2800" dirty="0" smtClean="0">
                <a:cs typeface="B Nazanin" pitchFamily="2" charset="-78"/>
              </a:rPr>
              <a:t> </a:t>
            </a:r>
            <a:r>
              <a:rPr lang="fa-IR" sz="2800" dirty="0">
                <a:cs typeface="B Nazanin" pitchFamily="2" charset="-78"/>
              </a:rPr>
              <a:t>جنس دستگيره بايد طورى باشد که در هنگام پرتاب قابليت کشش نداشته باشد و بايد به‌گونه‌اى با حلقه، به سيم‌بند چکش متصل شود که طول آن ثابت باقى بماند. شعاع دستگيره در حدود ۱۱۰ ميلى‌متر است</a:t>
            </a:r>
            <a:r>
              <a:rPr lang="fa-IR" sz="2800" dirty="0" smtClean="0">
                <a:cs typeface="B Nazanin" pitchFamily="2" charset="-78"/>
              </a:rPr>
              <a:t>.</a:t>
            </a:r>
            <a:endParaRPr lang="fa-IR" sz="2800" dirty="0">
              <a:cs typeface="B Nazanin" pitchFamily="2" charset="-78"/>
            </a:endParaRPr>
          </a:p>
        </p:txBody>
      </p:sp>
    </p:spTree>
    <p:extLst>
      <p:ext uri="{BB962C8B-B14F-4D97-AF65-F5344CB8AC3E}">
        <p14:creationId xmlns:p14="http://schemas.microsoft.com/office/powerpoint/2010/main" val="946783134"/>
      </p:ext>
    </p:extLst>
  </p:cSld>
  <p:clrMapOvr>
    <a:masterClrMapping/>
  </p:clrMapOvr>
  <p:transition spd="slow">
    <p:checke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6278"/>
            <a:ext cx="9144000" cy="5855449"/>
          </a:xfrm>
          <a:prstGeom prst="rect">
            <a:avLst/>
          </a:prstGeom>
        </p:spPr>
        <p:txBody>
          <a:bodyPr wrap="square">
            <a:spAutoFit/>
          </a:bodyPr>
          <a:lstStyle/>
          <a:p>
            <a:pPr algn="just">
              <a:lnSpc>
                <a:spcPct val="150000"/>
              </a:lnSpc>
            </a:pPr>
            <a:r>
              <a:rPr lang="fa-IR" sz="2800" b="1" dirty="0" smtClean="0">
                <a:solidFill>
                  <a:srgbClr val="FFFF00"/>
                </a:solidFill>
                <a:cs typeface="B Nazanin" pitchFamily="2" charset="-78"/>
              </a:rPr>
              <a:t> </a:t>
            </a:r>
            <a:r>
              <a:rPr lang="fa-IR" sz="2800" b="1" dirty="0">
                <a:solidFill>
                  <a:srgbClr val="FFFF00"/>
                </a:solidFill>
                <a:cs typeface="B Nazanin" pitchFamily="2" charset="-78"/>
              </a:rPr>
              <a:t>سيم‌بند چکش</a:t>
            </a:r>
          </a:p>
          <a:p>
            <a:pPr algn="just">
              <a:lnSpc>
                <a:spcPct val="150000"/>
              </a:lnSpc>
            </a:pPr>
            <a:r>
              <a:rPr lang="fa-IR" sz="2800" dirty="0">
                <a:cs typeface="B Nazanin" pitchFamily="2" charset="-78"/>
              </a:rPr>
              <a:t>از يک‌رشته سيم فولاى فنرى (سيم فنرى </a:t>
            </a:r>
            <a:r>
              <a:rPr lang="fa-IR" sz="2800" dirty="0" smtClean="0">
                <a:cs typeface="B Nazanin" pitchFamily="2" charset="-78"/>
              </a:rPr>
              <a:t>شماره </a:t>
            </a:r>
            <a:r>
              <a:rPr lang="fa-IR" sz="2800" dirty="0">
                <a:cs typeface="B Nazanin" pitchFamily="2" charset="-78"/>
              </a:rPr>
              <a:t>۱۱ مخصوص ساخت قفس‌ها) که در دو طرف براى اتصال، پيچ‌خورده، تشکيل شده است. </a:t>
            </a:r>
            <a:endParaRPr lang="en-US" sz="2800" dirty="0" smtClean="0">
              <a:cs typeface="B Nazanin" pitchFamily="2" charset="-78"/>
            </a:endParaRPr>
          </a:p>
          <a:p>
            <a:pPr algn="just">
              <a:lnSpc>
                <a:spcPct val="150000"/>
              </a:lnSpc>
            </a:pPr>
            <a:r>
              <a:rPr lang="fa-IR" sz="2800" dirty="0" smtClean="0">
                <a:cs typeface="B Nazanin" pitchFamily="2" charset="-78"/>
              </a:rPr>
              <a:t>جنس </a:t>
            </a:r>
            <a:r>
              <a:rPr lang="fa-IR" sz="2800" dirty="0">
                <a:cs typeface="B Nazanin" pitchFamily="2" charset="-78"/>
              </a:rPr>
              <a:t>سيم‌بند نبايد قابليت کشش به‌خود بگيرد و نبايد در نواحى اتصال برآمدگى داشته باشد. سيم‌دسته چکش با يک حلقه در قسمت دسته و يا پيچ‌هاى سر پهن مسطّح بلبرينگ‌دار به سرچکش و </a:t>
            </a:r>
            <a:r>
              <a:rPr lang="fa-IR" sz="2800" dirty="0" smtClean="0">
                <a:cs typeface="B Nazanin" pitchFamily="2" charset="-78"/>
              </a:rPr>
              <a:t>دستگيره </a:t>
            </a:r>
            <a:r>
              <a:rPr lang="fa-IR" sz="2800" dirty="0">
                <a:cs typeface="B Nazanin" pitchFamily="2" charset="-78"/>
              </a:rPr>
              <a:t>چکش متصل مى‌شوند. </a:t>
            </a:r>
            <a:endParaRPr lang="en-US" sz="2800" dirty="0" smtClean="0">
              <a:cs typeface="B Nazanin" pitchFamily="2" charset="-78"/>
            </a:endParaRPr>
          </a:p>
          <a:p>
            <a:pPr algn="just">
              <a:lnSpc>
                <a:spcPct val="150000"/>
              </a:lnSpc>
            </a:pPr>
            <a:r>
              <a:rPr lang="fa-IR" sz="2800" dirty="0" smtClean="0">
                <a:cs typeface="B Nazanin" pitchFamily="2" charset="-78"/>
              </a:rPr>
              <a:t>طول </a:t>
            </a:r>
            <a:r>
              <a:rPr lang="fa-IR" sz="2800" dirty="0">
                <a:cs typeface="B Nazanin" pitchFamily="2" charset="-78"/>
              </a:rPr>
              <a:t>مجاز سيم‌بند و </a:t>
            </a:r>
            <a:r>
              <a:rPr lang="fa-IR" sz="2800" dirty="0" smtClean="0">
                <a:cs typeface="B Nazanin" pitchFamily="2" charset="-78"/>
              </a:rPr>
              <a:t>دستگيره </a:t>
            </a:r>
            <a:r>
              <a:rPr lang="fa-IR" sz="2800" dirty="0">
                <a:cs typeface="B Nazanin" pitchFamily="2" charset="-78"/>
              </a:rPr>
              <a:t>چکش در حالت کشش عادى حداکثر </a:t>
            </a:r>
            <a:r>
              <a:rPr lang="fa-IR" sz="2800" dirty="0" smtClean="0">
                <a:cs typeface="B Nazanin" pitchFamily="2" charset="-78"/>
              </a:rPr>
              <a:t>121/5 </a:t>
            </a:r>
            <a:r>
              <a:rPr lang="fa-IR" sz="2800" dirty="0">
                <a:cs typeface="B Nazanin" pitchFamily="2" charset="-78"/>
              </a:rPr>
              <a:t>سانتى‌متر و حداقل </a:t>
            </a:r>
            <a:r>
              <a:rPr lang="fa-IR" sz="2800" dirty="0" smtClean="0">
                <a:cs typeface="B Nazanin" pitchFamily="2" charset="-78"/>
              </a:rPr>
              <a:t>117/5 </a:t>
            </a:r>
            <a:r>
              <a:rPr lang="fa-IR" sz="2800" dirty="0">
                <a:cs typeface="B Nazanin" pitchFamily="2" charset="-78"/>
              </a:rPr>
              <a:t>سانتى‌متر براى مردان و حداکثر </a:t>
            </a:r>
            <a:r>
              <a:rPr lang="fa-IR" sz="2800" dirty="0" smtClean="0">
                <a:cs typeface="B Nazanin" pitchFamily="2" charset="-78"/>
              </a:rPr>
              <a:t>119/5 </a:t>
            </a:r>
            <a:r>
              <a:rPr lang="fa-IR" sz="2800" dirty="0">
                <a:cs typeface="B Nazanin" pitchFamily="2" charset="-78"/>
              </a:rPr>
              <a:t>سانتى‌متر و حداقل ۱۱۶ سانتى‌متر براى زنان است.</a:t>
            </a:r>
          </a:p>
        </p:txBody>
      </p:sp>
    </p:spTree>
    <p:extLst>
      <p:ext uri="{BB962C8B-B14F-4D97-AF65-F5344CB8AC3E}">
        <p14:creationId xmlns:p14="http://schemas.microsoft.com/office/powerpoint/2010/main" val="2992196809"/>
      </p:ext>
    </p:extLst>
  </p:cSld>
  <p:clrMapOvr>
    <a:masterClrMapping/>
  </p:clrMapOvr>
  <p:transition spd="slow">
    <p:checke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386"/>
            <a:ext cx="9144000" cy="6896119"/>
          </a:xfrm>
          <a:prstGeom prst="rect">
            <a:avLst/>
          </a:prstGeom>
        </p:spPr>
        <p:txBody>
          <a:bodyPr wrap="square">
            <a:spAutoFit/>
          </a:bodyPr>
          <a:lstStyle/>
          <a:p>
            <a:pPr algn="just">
              <a:lnSpc>
                <a:spcPct val="150000"/>
              </a:lnSpc>
            </a:pPr>
            <a:r>
              <a:rPr lang="fa-IR" sz="2700" b="1" dirty="0">
                <a:solidFill>
                  <a:srgbClr val="FFFF00"/>
                </a:solidFill>
                <a:cs typeface="B Nazanin" pitchFamily="2" charset="-78"/>
              </a:rPr>
              <a:t> قوانين مربوط به </a:t>
            </a:r>
            <a:r>
              <a:rPr lang="fa-IR" sz="2700" b="1" dirty="0" smtClean="0">
                <a:solidFill>
                  <a:srgbClr val="FFFF00"/>
                </a:solidFill>
                <a:cs typeface="B Nazanin" pitchFamily="2" charset="-78"/>
              </a:rPr>
              <a:t>مسابقات</a:t>
            </a:r>
          </a:p>
          <a:p>
            <a:pPr algn="just">
              <a:lnSpc>
                <a:spcPct val="150000"/>
              </a:lnSpc>
            </a:pPr>
            <a:r>
              <a:rPr lang="fa-IR" sz="2700" dirty="0">
                <a:cs typeface="B Nazanin" pitchFamily="2" charset="-78"/>
              </a:rPr>
              <a:t>۱. ترتيب پرتاب شرکت‌کنندگان با قرعه‌کشى تعيين مى‌شود.</a:t>
            </a:r>
          </a:p>
          <a:p>
            <a:pPr algn="just">
              <a:lnSpc>
                <a:spcPct val="150000"/>
              </a:lnSpc>
            </a:pPr>
            <a:r>
              <a:rPr lang="fa-IR" sz="2700" dirty="0" smtClean="0">
                <a:cs typeface="B Nazanin" pitchFamily="2" charset="-78"/>
              </a:rPr>
              <a:t>۲</a:t>
            </a:r>
            <a:r>
              <a:rPr lang="fa-IR" sz="2700" dirty="0">
                <a:cs typeface="B Nazanin" pitchFamily="2" charset="-78"/>
              </a:rPr>
              <a:t>. اگر تعداد شرکت‌کنندگان بيش از ۸ نفر باشد، به هر نفر اجازهٔ سه پرتاب داده مى‌شود و به ۸ نفر برتر </a:t>
            </a:r>
            <a:r>
              <a:rPr lang="fa-IR" sz="2700" dirty="0" smtClean="0">
                <a:cs typeface="B Nazanin" pitchFamily="2" charset="-78"/>
              </a:rPr>
              <a:t>اجازه </a:t>
            </a:r>
            <a:r>
              <a:rPr lang="fa-IR" sz="2700" dirty="0">
                <a:cs typeface="B Nazanin" pitchFamily="2" charset="-78"/>
              </a:rPr>
              <a:t>سه پرتاب ديگر داده مى‌شود. چنانچه تعدادپرتاب‌کنندگان ۸ نفر يا کمتر باشد، به هر نفر اجازهٔ ۶ پرتاب داده مى‌شود. در وضعيت‌هاى ذکرشده، چون مسابقه به‌صورت نهائى برگزار مى‌شود بهترين نتيجهٔ هر پرتاب‌کننده، ملاک رده‌بندى وى خواهد شد.</a:t>
            </a:r>
          </a:p>
          <a:p>
            <a:pPr algn="just">
              <a:lnSpc>
                <a:spcPct val="150000"/>
              </a:lnSpc>
            </a:pPr>
            <a:r>
              <a:rPr lang="fa-IR" sz="2700" dirty="0" smtClean="0">
                <a:cs typeface="B Nazanin" pitchFamily="2" charset="-78"/>
              </a:rPr>
              <a:t>هر </a:t>
            </a:r>
            <a:r>
              <a:rPr lang="fa-IR" sz="2700" dirty="0">
                <a:cs typeface="B Nazanin" pitchFamily="2" charset="-78"/>
              </a:rPr>
              <a:t>پرتاب‌کنند مجاز است پرتاب خود را در </a:t>
            </a:r>
            <a:r>
              <a:rPr lang="fa-IR" sz="2700" dirty="0" smtClean="0">
                <a:cs typeface="B Nazanin" pitchFamily="2" charset="-78"/>
              </a:rPr>
              <a:t>محدوده </a:t>
            </a:r>
            <a:r>
              <a:rPr lang="fa-IR" sz="2700" dirty="0">
                <a:cs typeface="B Nazanin" pitchFamily="2" charset="-78"/>
              </a:rPr>
              <a:t>زمانى يک دقيقه انجام دهد. معمولاً قبل از شروع مسابقه به هر پرتاب‌کننده </a:t>
            </a:r>
            <a:r>
              <a:rPr lang="fa-IR" sz="2700" dirty="0" smtClean="0">
                <a:cs typeface="B Nazanin" pitchFamily="2" charset="-78"/>
              </a:rPr>
              <a:t>اجازه </a:t>
            </a:r>
            <a:r>
              <a:rPr lang="fa-IR" sz="2700" dirty="0">
                <a:cs typeface="B Nazanin" pitchFamily="2" charset="-78"/>
              </a:rPr>
              <a:t>دو پرتاب تمرينى در داخل دايرهٔ مسابقه داده مى‌شود. ولى پس از شروع مسابقه ورزشکار مجاز نيست از دايرهٔ مخصوص مسابقه براى تمرين استفاده کند.</a:t>
            </a:r>
          </a:p>
        </p:txBody>
      </p:sp>
    </p:spTree>
    <p:extLst>
      <p:ext uri="{BB962C8B-B14F-4D97-AF65-F5344CB8AC3E}">
        <p14:creationId xmlns:p14="http://schemas.microsoft.com/office/powerpoint/2010/main" val="946783134"/>
      </p:ext>
    </p:extLst>
  </p:cSld>
  <p:clrMapOvr>
    <a:masterClrMapping/>
  </p:clrMapOvr>
  <p:transition spd="slow">
    <p:checke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6278"/>
            <a:ext cx="9144000" cy="6555641"/>
          </a:xfrm>
          <a:prstGeom prst="rect">
            <a:avLst/>
          </a:prstGeom>
        </p:spPr>
        <p:txBody>
          <a:bodyPr wrap="square">
            <a:spAutoFit/>
          </a:bodyPr>
          <a:lstStyle/>
          <a:p>
            <a:pPr algn="just">
              <a:lnSpc>
                <a:spcPct val="150000"/>
              </a:lnSpc>
            </a:pPr>
            <a:r>
              <a:rPr lang="fa-IR" sz="2800" b="1" dirty="0" smtClean="0">
                <a:solidFill>
                  <a:srgbClr val="FFFF00"/>
                </a:solidFill>
                <a:cs typeface="B Nazanin" pitchFamily="2" charset="-78"/>
              </a:rPr>
              <a:t>رعايت </a:t>
            </a:r>
            <a:r>
              <a:rPr lang="fa-IR" sz="2800" b="1" dirty="0">
                <a:solidFill>
                  <a:srgbClr val="FFFF00"/>
                </a:solidFill>
                <a:cs typeface="B Nazanin" pitchFamily="2" charset="-78"/>
              </a:rPr>
              <a:t>قوانين زير در پرتاب چکش ضرورى است:</a:t>
            </a:r>
          </a:p>
          <a:p>
            <a:pPr algn="just">
              <a:lnSpc>
                <a:spcPct val="150000"/>
              </a:lnSpc>
            </a:pPr>
            <a:r>
              <a:rPr lang="fa-IR" sz="2800" dirty="0" smtClean="0">
                <a:cs typeface="B Nazanin" pitchFamily="2" charset="-78"/>
              </a:rPr>
              <a:t>الف</a:t>
            </a:r>
            <a:r>
              <a:rPr lang="fa-IR" sz="2800" dirty="0">
                <a:cs typeface="B Nazanin" pitchFamily="2" charset="-78"/>
              </a:rPr>
              <a:t>. پرتاب چکش مانند پرتاب وزنه و ديسک بايد از داخل دايره و از حالت سکون شروع شود.</a:t>
            </a:r>
          </a:p>
          <a:p>
            <a:pPr algn="just">
              <a:lnSpc>
                <a:spcPct val="150000"/>
              </a:lnSpc>
            </a:pPr>
            <a:r>
              <a:rPr lang="fa-IR" sz="2800" dirty="0" smtClean="0">
                <a:cs typeface="B Nazanin" pitchFamily="2" charset="-78"/>
              </a:rPr>
              <a:t>ب</a:t>
            </a:r>
            <a:r>
              <a:rPr lang="fa-IR" sz="2800" dirty="0">
                <a:cs typeface="B Nazanin" pitchFamily="2" charset="-78"/>
              </a:rPr>
              <a:t>. اگر سر چکش در خلال چرخش و پرتاب، با محيط داخل دايره برخورد کند خطا نيست اما برخورد سر چکش با محيط خارج از دايره خطا محسوب مى‌شود.</a:t>
            </a:r>
          </a:p>
          <a:p>
            <a:pPr algn="just">
              <a:lnSpc>
                <a:spcPct val="150000"/>
              </a:lnSpc>
            </a:pPr>
            <a:r>
              <a:rPr lang="fa-IR" sz="2800" dirty="0" smtClean="0">
                <a:cs typeface="B Nazanin" pitchFamily="2" charset="-78"/>
              </a:rPr>
              <a:t>ج</a:t>
            </a:r>
            <a:r>
              <a:rPr lang="fa-IR" sz="2800" dirty="0">
                <a:cs typeface="B Nazanin" pitchFamily="2" charset="-78"/>
              </a:rPr>
              <a:t>. در صورتى‌که پرتاب‌کننده عمل تاب‌دادن يا چرخش را شروع کند و پس از برخورد سر چکش با </a:t>
            </a:r>
            <a:r>
              <a:rPr lang="fa-IR" sz="2800" dirty="0" smtClean="0">
                <a:cs typeface="B Nazanin" pitchFamily="2" charset="-78"/>
              </a:rPr>
              <a:t>لبه </a:t>
            </a:r>
            <a:r>
              <a:rPr lang="fa-IR" sz="2800" dirty="0">
                <a:cs typeface="B Nazanin" pitchFamily="2" charset="-78"/>
              </a:rPr>
              <a:t>بالائى دايره يا محوطه خارج از دايره، عمل پرتاب متوقّف کند، پرتاب، خطا محسوب مى‌شود.</a:t>
            </a:r>
          </a:p>
          <a:p>
            <a:pPr algn="just">
              <a:lnSpc>
                <a:spcPct val="150000"/>
              </a:lnSpc>
            </a:pPr>
            <a:r>
              <a:rPr lang="fa-IR" sz="2800" dirty="0" smtClean="0">
                <a:cs typeface="B Nazanin" pitchFamily="2" charset="-78"/>
              </a:rPr>
              <a:t>د</a:t>
            </a:r>
            <a:r>
              <a:rPr lang="fa-IR" sz="2800" dirty="0">
                <a:cs typeface="B Nazanin" pitchFamily="2" charset="-78"/>
              </a:rPr>
              <a:t>. در خلال پرتاب، پاى پرتاب‌کننده يا هيچ قسمت ديگرى از بدن وى نبايد با لبهٔ بالائى دايره يا زمينِ اطراف آن، تماس پيدا کند</a:t>
            </a:r>
            <a:r>
              <a:rPr lang="fa-IR" sz="2800" dirty="0" smtClean="0">
                <a:cs typeface="B Nazanin" pitchFamily="2" charset="-78"/>
              </a:rPr>
              <a:t>.</a:t>
            </a:r>
            <a:endParaRPr lang="fa-IR" sz="2800" dirty="0">
              <a:cs typeface="B Nazanin" pitchFamily="2" charset="-78"/>
            </a:endParaRPr>
          </a:p>
        </p:txBody>
      </p:sp>
    </p:spTree>
    <p:extLst>
      <p:ext uri="{BB962C8B-B14F-4D97-AF65-F5344CB8AC3E}">
        <p14:creationId xmlns:p14="http://schemas.microsoft.com/office/powerpoint/2010/main" val="946783134"/>
      </p:ext>
    </p:extLst>
  </p:cSld>
  <p:clrMapOvr>
    <a:masterClrMapping/>
  </p:clrMapOvr>
  <p:transition spd="slow">
    <p:checke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6278"/>
            <a:ext cx="9144000" cy="6555641"/>
          </a:xfrm>
          <a:prstGeom prst="rect">
            <a:avLst/>
          </a:prstGeom>
        </p:spPr>
        <p:txBody>
          <a:bodyPr wrap="square">
            <a:spAutoFit/>
          </a:bodyPr>
          <a:lstStyle/>
          <a:p>
            <a:pPr algn="just">
              <a:lnSpc>
                <a:spcPct val="150000"/>
              </a:lnSpc>
            </a:pPr>
            <a:r>
              <a:rPr lang="fa-IR" sz="2800" b="1" dirty="0" smtClean="0">
                <a:solidFill>
                  <a:srgbClr val="FFFF00"/>
                </a:solidFill>
                <a:cs typeface="B Nazanin" pitchFamily="2" charset="-78"/>
              </a:rPr>
              <a:t>رعايت </a:t>
            </a:r>
            <a:r>
              <a:rPr lang="fa-IR" sz="2800" b="1" dirty="0">
                <a:solidFill>
                  <a:srgbClr val="FFFF00"/>
                </a:solidFill>
                <a:cs typeface="B Nazanin" pitchFamily="2" charset="-78"/>
              </a:rPr>
              <a:t>قوانين زير در پرتاب چکش ضرورى است:</a:t>
            </a:r>
          </a:p>
          <a:p>
            <a:pPr algn="just">
              <a:lnSpc>
                <a:spcPct val="150000"/>
              </a:lnSpc>
            </a:pPr>
            <a:r>
              <a:rPr lang="fa-IR" sz="2800" dirty="0" smtClean="0">
                <a:cs typeface="B Nazanin" pitchFamily="2" charset="-78"/>
              </a:rPr>
              <a:t>ه</a:t>
            </a:r>
            <a:r>
              <a:rPr lang="fa-IR" sz="2800" dirty="0">
                <a:cs typeface="B Nazanin" pitchFamily="2" charset="-78"/>
              </a:rPr>
              <a:t>. پرتاب‌کننده بايد پس از فرود چکش و با </a:t>
            </a:r>
            <a:r>
              <a:rPr lang="fa-IR" sz="2800" dirty="0" smtClean="0">
                <a:cs typeface="B Nazanin" pitchFamily="2" charset="-78"/>
              </a:rPr>
              <a:t>اجازه </a:t>
            </a:r>
            <a:r>
              <a:rPr lang="fa-IR" sz="2800" dirty="0">
                <a:cs typeface="B Nazanin" pitchFamily="2" charset="-78"/>
              </a:rPr>
              <a:t>سرداور، از </a:t>
            </a:r>
            <a:r>
              <a:rPr lang="fa-IR" sz="2800" dirty="0" smtClean="0">
                <a:cs typeface="B Nazanin" pitchFamily="2" charset="-78"/>
              </a:rPr>
              <a:t>نيمه </a:t>
            </a:r>
            <a:r>
              <a:rPr lang="fa-IR" sz="2800" dirty="0">
                <a:cs typeface="B Nazanin" pitchFamily="2" charset="-78"/>
              </a:rPr>
              <a:t>دوم دايره خارج شود.</a:t>
            </a:r>
          </a:p>
          <a:p>
            <a:pPr algn="just">
              <a:lnSpc>
                <a:spcPct val="150000"/>
              </a:lnSpc>
            </a:pPr>
            <a:r>
              <a:rPr lang="fa-IR" sz="2800" dirty="0" smtClean="0">
                <a:cs typeface="B Nazanin" pitchFamily="2" charset="-78"/>
              </a:rPr>
              <a:t>و</a:t>
            </a:r>
            <a:r>
              <a:rPr lang="fa-IR" sz="2800" dirty="0">
                <a:cs typeface="B Nazanin" pitchFamily="2" charset="-78"/>
              </a:rPr>
              <a:t>. استفاده از دستکش يا نوارپيچ‌ کردن انگشتان به‌جزء انگشت شست و يا استفاده از هر ماده‌اى براى محافظت از دست و به‌کار گرفتنِ کمربند براى محافظت از ستون فقرات مجاز است. اما استفاده از موادى که باعث سُر شدن کف دايره يا کفش‌هاى پرتاب‌کننده شود مجاز نيست.</a:t>
            </a:r>
          </a:p>
          <a:p>
            <a:pPr algn="just">
              <a:lnSpc>
                <a:spcPct val="150000"/>
              </a:lnSpc>
            </a:pPr>
            <a:r>
              <a:rPr lang="fa-IR" sz="2800" dirty="0" smtClean="0">
                <a:cs typeface="B Nazanin" pitchFamily="2" charset="-78"/>
              </a:rPr>
              <a:t>ز. </a:t>
            </a:r>
            <a:r>
              <a:rPr lang="fa-IR" sz="2800" dirty="0">
                <a:cs typeface="B Nazanin" pitchFamily="2" charset="-78"/>
              </a:rPr>
              <a:t>چکش پرتاب‌شده بايد کاملاً در داخل قطاع پرتاب فرود آيد.</a:t>
            </a:r>
          </a:p>
          <a:p>
            <a:pPr algn="just">
              <a:lnSpc>
                <a:spcPct val="150000"/>
              </a:lnSpc>
            </a:pPr>
            <a:r>
              <a:rPr lang="fa-IR" sz="2800" dirty="0" smtClean="0">
                <a:cs typeface="B Nazanin" pitchFamily="2" charset="-78"/>
              </a:rPr>
              <a:t>ح</a:t>
            </a:r>
            <a:r>
              <a:rPr lang="fa-IR" sz="2800" dirty="0">
                <a:cs typeface="B Nazanin" pitchFamily="2" charset="-78"/>
              </a:rPr>
              <a:t>. اگر چکش در هوا بشکند يا دستگيره يا </a:t>
            </a:r>
            <a:r>
              <a:rPr lang="fa-IR" sz="2800" dirty="0" smtClean="0">
                <a:cs typeface="B Nazanin" pitchFamily="2" charset="-78"/>
              </a:rPr>
              <a:t>دسته </a:t>
            </a:r>
            <a:r>
              <a:rPr lang="fa-IR" sz="2800" dirty="0">
                <a:cs typeface="B Nazanin" pitchFamily="2" charset="-78"/>
              </a:rPr>
              <a:t>چکش از آن جدا شود پرتاب خطا محسوب نمى‌شود و تکرار مى‌گيرد</a:t>
            </a:r>
            <a:r>
              <a:rPr lang="fa-IR" sz="2800" dirty="0" smtClean="0">
                <a:cs typeface="B Nazanin" pitchFamily="2" charset="-78"/>
              </a:rPr>
              <a:t>.</a:t>
            </a:r>
            <a:endParaRPr lang="fa-IR" sz="2800" dirty="0">
              <a:cs typeface="B Nazanin" pitchFamily="2" charset="-78"/>
            </a:endParaRPr>
          </a:p>
        </p:txBody>
      </p:sp>
    </p:spTree>
    <p:extLst>
      <p:ext uri="{BB962C8B-B14F-4D97-AF65-F5344CB8AC3E}">
        <p14:creationId xmlns:p14="http://schemas.microsoft.com/office/powerpoint/2010/main" val="3964801206"/>
      </p:ext>
    </p:extLst>
  </p:cSld>
  <p:clrMapOvr>
    <a:masterClrMapping/>
  </p:clrMapOvr>
  <p:transition spd="slow">
    <p:checke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fa-IR" dirty="0"/>
              <a:t>فصل </a:t>
            </a:r>
            <a:r>
              <a:rPr lang="fa-IR" dirty="0" smtClean="0"/>
              <a:t>شانزدهم</a:t>
            </a:r>
            <a:r>
              <a:rPr lang="fa-IR" dirty="0"/>
              <a:t/>
            </a:r>
            <a:br>
              <a:rPr lang="fa-IR" dirty="0"/>
            </a:br>
            <a:r>
              <a:rPr lang="fa-IR" dirty="0" smtClean="0"/>
              <a:t>توصیه های تمرینی</a:t>
            </a:r>
            <a:endParaRPr lang="fa-IR" dirty="0"/>
          </a:p>
        </p:txBody>
      </p:sp>
      <p:pic>
        <p:nvPicPr>
          <p:cNvPr id="5" name="Picture 2" descr="C:\Users\a\Downloads\olgoo-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700808"/>
            <a:ext cx="7272808" cy="4503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816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C40B677-F173-408B-BDB3-B199F1FA3F09}" type="slidenum">
              <a:rPr lang="fa-IR" smtClean="0">
                <a:solidFill>
                  <a:prstClr val="black"/>
                </a:solidFill>
              </a:rPr>
              <a:pPr/>
              <a:t>13</a:t>
            </a:fld>
            <a:endParaRPr lang="fa-IR">
              <a:solidFill>
                <a:prstClr val="black"/>
              </a:solidFill>
            </a:endParaRPr>
          </a:p>
        </p:txBody>
      </p:sp>
      <p:sp>
        <p:nvSpPr>
          <p:cNvPr id="4" name="Title 3"/>
          <p:cNvSpPr>
            <a:spLocks noGrp="1"/>
          </p:cNvSpPr>
          <p:nvPr>
            <p:ph type="title"/>
          </p:nvPr>
        </p:nvSpPr>
        <p:spPr/>
        <p:txBody>
          <a:bodyPr>
            <a:normAutofit/>
          </a:bodyPr>
          <a:lstStyle/>
          <a:p>
            <a:pPr algn="ctr"/>
            <a:r>
              <a:rPr lang="fa-IR" dirty="0" smtClean="0"/>
              <a:t>فصل سوم : دوها، دوهای سرعت</a:t>
            </a:r>
            <a:endParaRPr lang="en-US" dirty="0"/>
          </a:p>
        </p:txBody>
      </p:sp>
      <p:pic>
        <p:nvPicPr>
          <p:cNvPr id="5" name="Picture 2" descr="C:\Users\a\Downloads\unnamed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73673"/>
            <a:ext cx="8566860"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96349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6278"/>
            <a:ext cx="9144000" cy="5855449"/>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توصیه های </a:t>
            </a:r>
            <a:r>
              <a:rPr lang="fa-IR" sz="2800" b="1" dirty="0" smtClean="0">
                <a:solidFill>
                  <a:srgbClr val="FFFF00"/>
                </a:solidFill>
                <a:cs typeface="B Nazanin" pitchFamily="2" charset="-78"/>
              </a:rPr>
              <a:t>تمرینی</a:t>
            </a:r>
          </a:p>
          <a:p>
            <a:pPr algn="just">
              <a:lnSpc>
                <a:spcPct val="150000"/>
              </a:lnSpc>
            </a:pPr>
            <a:r>
              <a:rPr lang="fa-IR" sz="2800" dirty="0" smtClean="0">
                <a:cs typeface="B Nazanin" pitchFamily="2" charset="-78"/>
              </a:rPr>
              <a:t> </a:t>
            </a:r>
            <a:r>
              <a:rPr lang="fa-IR" sz="2800" dirty="0">
                <a:cs typeface="B Nazanin" pitchFamily="2" charset="-78"/>
              </a:rPr>
              <a:t>برای رسیدن به اهداف تمرین مورد نظر برنامه های تمرینی زیر را انجام دهید. این برنامه ها به منظور راهنمایی و کمک در زمینهی تقسیم میزان فشار مفید بوده و باید با شرایط و نیازهای فردی تطابق داده شود.</a:t>
            </a:r>
          </a:p>
          <a:p>
            <a:pPr algn="just">
              <a:lnSpc>
                <a:spcPct val="150000"/>
              </a:lnSpc>
            </a:pPr>
            <a:r>
              <a:rPr lang="fa-IR" sz="2800" dirty="0">
                <a:cs typeface="B Nazanin" pitchFamily="2" charset="-78"/>
              </a:rPr>
              <a:t>از مهم ترین و تعیین کننده ترین مسایل در تنظیم تمرین، علاوه بر حجم تمرین، تعیین میزان شدت تمرین و آشنایی با تعداد ضربان نبض (حداکثر ضربان نبض)، تداخل دستگاه های انرژی هوازی و غیر هوازی، تعداد ضربان نبض در هر دستگاه، میزان و سرعت تجمع اسیدلاکتیک و سرعت دویدن و آگاهی از سطح توانایی تمرینی و مسابقه ای فرد است.</a:t>
            </a:r>
          </a:p>
        </p:txBody>
      </p:sp>
    </p:spTree>
    <p:extLst>
      <p:ext uri="{BB962C8B-B14F-4D97-AF65-F5344CB8AC3E}">
        <p14:creationId xmlns:p14="http://schemas.microsoft.com/office/powerpoint/2010/main" val="946783134"/>
      </p:ext>
    </p:extLst>
  </p:cSld>
  <p:clrMapOvr>
    <a:masterClrMapping/>
  </p:clrMapOvr>
  <p:transition spd="slow">
    <p:checke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8648441"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6783134"/>
      </p:ext>
    </p:extLst>
  </p:cSld>
  <p:clrMapOvr>
    <a:masterClrMapping/>
  </p:clrMapOvr>
  <p:transition spd="slow">
    <p:checke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6278"/>
            <a:ext cx="9144000" cy="4562788"/>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یادداشت های روزانه (کسب اطلاعات - تمرین - یادداشت</a:t>
            </a:r>
            <a:r>
              <a:rPr lang="fa-IR" sz="2800" b="1" dirty="0" smtClean="0">
                <a:solidFill>
                  <a:srgbClr val="FFFF00"/>
                </a:solidFill>
                <a:cs typeface="B Nazanin" pitchFamily="2" charset="-78"/>
              </a:rPr>
              <a:t>)</a:t>
            </a:r>
          </a:p>
          <a:p>
            <a:pPr algn="just">
              <a:lnSpc>
                <a:spcPct val="150000"/>
              </a:lnSpc>
            </a:pPr>
            <a:r>
              <a:rPr lang="fa-IR" sz="2800" dirty="0" smtClean="0">
                <a:cs typeface="B Nazanin" pitchFamily="2" charset="-78"/>
              </a:rPr>
              <a:t> </a:t>
            </a:r>
            <a:r>
              <a:rPr lang="fa-IR" sz="2800" dirty="0">
                <a:cs typeface="B Nazanin" pitchFamily="2" charset="-78"/>
              </a:rPr>
              <a:t>گفته می شود، بهترین مربی هر شخص، تجربیات او از تمرینات قبلی است. خاطرهی تمرین های هفته ها یا ماه های گذشته، خیلی سریع فراموش می شوند، اما با یادداشت منظم در دفترچه تمرینی، هیچ چیز از بین نمی رود</a:t>
            </a:r>
            <a:r>
              <a:rPr lang="fa-IR" sz="2800" dirty="0" smtClean="0">
                <a:cs typeface="B Nazanin" pitchFamily="2" charset="-78"/>
              </a:rPr>
              <a:t>.</a:t>
            </a:r>
          </a:p>
          <a:p>
            <a:pPr algn="just">
              <a:lnSpc>
                <a:spcPct val="150000"/>
              </a:lnSpc>
            </a:pPr>
            <a:r>
              <a:rPr lang="fa-IR" sz="2800" dirty="0" smtClean="0">
                <a:cs typeface="B Nazanin" pitchFamily="2" charset="-78"/>
              </a:rPr>
              <a:t> </a:t>
            </a:r>
            <a:r>
              <a:rPr lang="fa-IR" sz="2800" dirty="0">
                <a:cs typeface="B Nazanin" pitchFamily="2" charset="-78"/>
              </a:rPr>
              <a:t>به این ترتیب، بعد از هر مسابقه می توان با مراجعه به تکرار، مسافت و شدت تمرین و مقایسه ی آن با نتیجه ی به دست آمده، به نقاط ضعف و قوت برنامه ی تمرینی پی برده و برای بهبود آن تدابیر جدیدی را اتخاذ کرد.</a:t>
            </a:r>
          </a:p>
        </p:txBody>
      </p:sp>
    </p:spTree>
    <p:extLst>
      <p:ext uri="{BB962C8B-B14F-4D97-AF65-F5344CB8AC3E}">
        <p14:creationId xmlns:p14="http://schemas.microsoft.com/office/powerpoint/2010/main" val="946783134"/>
      </p:ext>
    </p:extLst>
  </p:cSld>
  <p:clrMapOvr>
    <a:masterClrMapping/>
  </p:clrMapOvr>
  <p:transition spd="slow">
    <p:checke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Downloads\How-To-Recover-After-Your-Run-2-1200x6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9" y="1503001"/>
            <a:ext cx="8640193" cy="4860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80677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6278"/>
            <a:ext cx="9144000" cy="3916457"/>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حرکات کششی </a:t>
            </a:r>
            <a:endParaRPr lang="fa-IR" sz="2800" b="1" dirty="0" smtClean="0">
              <a:solidFill>
                <a:srgbClr val="FFFF00"/>
              </a:solidFill>
              <a:cs typeface="B Nazanin" pitchFamily="2" charset="-78"/>
            </a:endParaRPr>
          </a:p>
          <a:p>
            <a:pPr algn="just">
              <a:lnSpc>
                <a:spcPct val="150000"/>
              </a:lnSpc>
            </a:pPr>
            <a:r>
              <a:rPr lang="fa-IR" sz="2800" dirty="0" smtClean="0">
                <a:cs typeface="B Nazanin" pitchFamily="2" charset="-78"/>
              </a:rPr>
              <a:t>حرکات </a:t>
            </a:r>
            <a:r>
              <a:rPr lang="fa-IR" sz="2800" dirty="0">
                <a:cs typeface="B Nazanin" pitchFamily="2" charset="-78"/>
              </a:rPr>
              <a:t>کششی نیز، همچون دویدن، باید جزء برنامه ی تمرینی هر دونده باشد</a:t>
            </a:r>
            <a:r>
              <a:rPr lang="fa-IR" sz="2800" dirty="0" smtClean="0">
                <a:cs typeface="B Nazanin" pitchFamily="2" charset="-78"/>
              </a:rPr>
              <a:t>.</a:t>
            </a:r>
          </a:p>
          <a:p>
            <a:pPr algn="just">
              <a:lnSpc>
                <a:spcPct val="150000"/>
              </a:lnSpc>
            </a:pPr>
            <a:r>
              <a:rPr lang="fa-IR" sz="2800" dirty="0" smtClean="0">
                <a:cs typeface="B Nazanin" pitchFamily="2" charset="-78"/>
              </a:rPr>
              <a:t> </a:t>
            </a:r>
            <a:r>
              <a:rPr lang="fa-IR" sz="2800" dirty="0">
                <a:cs typeface="B Nazanin" pitchFamily="2" charset="-78"/>
              </a:rPr>
              <a:t>داشتن انعطاف پذیری مناسب، شرط اساسی برای انجام صحیح حرکات است</a:t>
            </a:r>
            <a:r>
              <a:rPr lang="fa-IR" sz="2800" dirty="0" smtClean="0">
                <a:cs typeface="B Nazanin" pitchFamily="2" charset="-78"/>
              </a:rPr>
              <a:t>.</a:t>
            </a:r>
          </a:p>
          <a:p>
            <a:pPr algn="just">
              <a:lnSpc>
                <a:spcPct val="150000"/>
              </a:lnSpc>
            </a:pPr>
            <a:r>
              <a:rPr lang="fa-IR" sz="2800" dirty="0" smtClean="0">
                <a:cs typeface="B Nazanin" pitchFamily="2" charset="-78"/>
              </a:rPr>
              <a:t> </a:t>
            </a:r>
            <a:r>
              <a:rPr lang="fa-IR" sz="2800" dirty="0">
                <a:cs typeface="B Nazanin" pitchFamily="2" charset="-78"/>
              </a:rPr>
              <a:t>گذشته از آن انعطاف پذیری مناسب، خطر آسیب دیدگی را کاهش می دهد</a:t>
            </a:r>
            <a:r>
              <a:rPr lang="fa-IR" sz="2800" dirty="0" smtClean="0">
                <a:cs typeface="B Nazanin" pitchFamily="2" charset="-78"/>
              </a:rPr>
              <a:t>.</a:t>
            </a:r>
          </a:p>
          <a:p>
            <a:pPr algn="just">
              <a:lnSpc>
                <a:spcPct val="150000"/>
              </a:lnSpc>
            </a:pPr>
            <a:r>
              <a:rPr lang="fa-IR" sz="2800" dirty="0" smtClean="0">
                <a:cs typeface="B Nazanin" pitchFamily="2" charset="-78"/>
              </a:rPr>
              <a:t> </a:t>
            </a:r>
            <a:r>
              <a:rPr lang="fa-IR" sz="2800" dirty="0">
                <a:cs typeface="B Nazanin" pitchFamily="2" charset="-78"/>
              </a:rPr>
              <a:t>حرکات کششی را می توان هر جا و هر زمان انجام داد. حرکات زیر باید حتما جزء برنامه ی تمرینی روزانه شما باشد.</a:t>
            </a:r>
          </a:p>
        </p:txBody>
      </p:sp>
    </p:spTree>
    <p:extLst>
      <p:ext uri="{BB962C8B-B14F-4D97-AF65-F5344CB8AC3E}">
        <p14:creationId xmlns:p14="http://schemas.microsoft.com/office/powerpoint/2010/main" val="946783134"/>
      </p:ext>
    </p:extLst>
  </p:cSld>
  <p:clrMapOvr>
    <a:masterClrMapping/>
  </p:clrMapOvr>
  <p:transition spd="slow">
    <p:checke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5" y="548680"/>
            <a:ext cx="4368929"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206" y="548680"/>
            <a:ext cx="3457178" cy="300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717032"/>
            <a:ext cx="2507230" cy="2950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911205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67" y="-1"/>
            <a:ext cx="3033965" cy="3348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16632"/>
            <a:ext cx="3182935" cy="3348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3603330"/>
            <a:ext cx="2665725" cy="3035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314329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6278"/>
            <a:ext cx="9144000" cy="5262979"/>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روزی شش حرکت قدرتی (تقویتی) </a:t>
            </a:r>
            <a:endParaRPr lang="fa-IR" sz="2800" b="1" dirty="0" smtClean="0">
              <a:solidFill>
                <a:srgbClr val="FFFF00"/>
              </a:solidFill>
              <a:cs typeface="B Nazanin" pitchFamily="2" charset="-78"/>
            </a:endParaRPr>
          </a:p>
          <a:p>
            <a:pPr algn="just">
              <a:lnSpc>
                <a:spcPct val="150000"/>
              </a:lnSpc>
            </a:pPr>
            <a:r>
              <a:rPr lang="fa-IR" sz="2800" dirty="0" smtClean="0">
                <a:cs typeface="B Nazanin" pitchFamily="2" charset="-78"/>
              </a:rPr>
              <a:t>تمرینات </a:t>
            </a:r>
            <a:r>
              <a:rPr lang="fa-IR" sz="2800" dirty="0">
                <a:cs typeface="B Nazanin" pitchFamily="2" charset="-78"/>
              </a:rPr>
              <a:t>قدرتی، حتما باید در برنامه ی تمرینی دوندگان وجود داشته باشد، زیرا انجام تمرینات قدرتی از یک طرف موجب بهبود روش دویدن شده و از سوی دیگر، عضلاتی را که معمولا در هنگام دویدن کمتر به کار گرفته می شوند تقویت می کند</a:t>
            </a:r>
            <a:r>
              <a:rPr lang="fa-IR" sz="2800" dirty="0" smtClean="0">
                <a:cs typeface="B Nazanin" pitchFamily="2" charset="-78"/>
              </a:rPr>
              <a:t>.</a:t>
            </a:r>
          </a:p>
          <a:p>
            <a:pPr algn="just">
              <a:lnSpc>
                <a:spcPct val="150000"/>
              </a:lnSpc>
            </a:pPr>
            <a:r>
              <a:rPr lang="fa-IR" sz="2800" dirty="0" smtClean="0">
                <a:cs typeface="B Nazanin" pitchFamily="2" charset="-78"/>
              </a:rPr>
              <a:t> </a:t>
            </a:r>
            <a:r>
              <a:rPr lang="fa-IR" sz="2800" dirty="0">
                <a:cs typeface="B Nazanin" pitchFamily="2" charset="-78"/>
              </a:rPr>
              <a:t>هدف از این تمرینات این است که مجموعه ای از عضلات تقویت شده تا تحمل فشارهای واردهی را داشته باشند</a:t>
            </a:r>
            <a:r>
              <a:rPr lang="fa-IR" sz="2800" dirty="0" smtClean="0">
                <a:cs typeface="B Nazanin" pitchFamily="2" charset="-78"/>
              </a:rPr>
              <a:t>.</a:t>
            </a:r>
          </a:p>
          <a:p>
            <a:pPr algn="just">
              <a:lnSpc>
                <a:spcPct val="150000"/>
              </a:lnSpc>
            </a:pPr>
            <a:r>
              <a:rPr lang="fa-IR" sz="2800" dirty="0" smtClean="0">
                <a:cs typeface="B Nazanin" pitchFamily="2" charset="-78"/>
              </a:rPr>
              <a:t> </a:t>
            </a:r>
            <a:r>
              <a:rPr lang="fa-IR" sz="2800" dirty="0">
                <a:cs typeface="B Nazanin" pitchFamily="2" charset="-78"/>
              </a:rPr>
              <a:t>همانند حرکات کششی، تمرینات قدرتی نیز باید در برنامه ی روزانه و به خصوص در دوره ی آمادگی وجود داشته باشند. </a:t>
            </a:r>
          </a:p>
        </p:txBody>
      </p:sp>
    </p:spTree>
    <p:extLst>
      <p:ext uri="{BB962C8B-B14F-4D97-AF65-F5344CB8AC3E}">
        <p14:creationId xmlns:p14="http://schemas.microsoft.com/office/powerpoint/2010/main" val="946783134"/>
      </p:ext>
    </p:extLst>
  </p:cSld>
  <p:clrMapOvr>
    <a:masterClrMapping/>
  </p:clrMapOvr>
  <p:transition spd="slow">
    <p:checke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3384376" cy="2420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284984"/>
            <a:ext cx="2864954"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332656"/>
            <a:ext cx="4129118" cy="2276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3825044"/>
            <a:ext cx="4163136"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31432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88640"/>
            <a:ext cx="3056395"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79" y="188801"/>
            <a:ext cx="5317815" cy="2796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891" y="3405751"/>
            <a:ext cx="5308031" cy="2903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3143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512" y="0"/>
            <a:ext cx="8964488" cy="6001643"/>
          </a:xfrm>
          <a:prstGeom prst="rect">
            <a:avLst/>
          </a:prstGeom>
        </p:spPr>
        <p:txBody>
          <a:bodyPr wrap="square">
            <a:spAutoFit/>
          </a:bodyPr>
          <a:lstStyle/>
          <a:p>
            <a:pPr algn="just"/>
            <a:endParaRPr lang="fa-IR" sz="3200" dirty="0" smtClean="0">
              <a:solidFill>
                <a:srgbClr val="FFC000"/>
              </a:solidFill>
              <a:cs typeface="B Nazanin" pitchFamily="2" charset="-78"/>
            </a:endParaRPr>
          </a:p>
          <a:p>
            <a:pPr algn="just"/>
            <a:r>
              <a:rPr lang="fa-IR" sz="3200" b="1" dirty="0">
                <a:solidFill>
                  <a:srgbClr val="FFFF00"/>
                </a:solidFill>
                <a:cs typeface="B Nazanin" pitchFamily="2" charset="-78"/>
              </a:rPr>
              <a:t>دوهای </a:t>
            </a:r>
            <a:r>
              <a:rPr lang="fa-IR" sz="3200" b="1" dirty="0" smtClean="0">
                <a:solidFill>
                  <a:srgbClr val="FFFF00"/>
                </a:solidFill>
                <a:cs typeface="B Nazanin" pitchFamily="2" charset="-78"/>
              </a:rPr>
              <a:t>سرعت</a:t>
            </a:r>
          </a:p>
          <a:p>
            <a:pPr algn="just"/>
            <a:r>
              <a:rPr lang="fa-IR" sz="3200" dirty="0" smtClean="0">
                <a:cs typeface="B Nazanin" pitchFamily="2" charset="-78"/>
              </a:rPr>
              <a:t>شیوه </a:t>
            </a:r>
            <a:r>
              <a:rPr lang="fa-IR" sz="3200" dirty="0">
                <a:cs typeface="B Nazanin" pitchFamily="2" charset="-78"/>
              </a:rPr>
              <a:t>در بهبود نتایج و رکوردهای دوندگان سرعت نقش مؤثری را ایفا می کند. حركات دونده سرعت تا حد زیادی براساس نیرو و سرعت انقباض و آزاد شدن عضلات تعیین می شود و به صورت حرکتی دورانی و ممتد پشت سر هم ادامه می یابد. ویژگی یک دونده خوب سرعت، تلاش توأم با رعایت اصول شیوه ای است.</a:t>
            </a:r>
          </a:p>
          <a:p>
            <a:pPr algn="just"/>
            <a:r>
              <a:rPr lang="fa-IR" sz="3200" dirty="0">
                <a:cs typeface="B Nazanin" pitchFamily="2" charset="-78"/>
              </a:rPr>
              <a:t>در رشته دوومیدانی، مواد ۶۰، ۱۰۰، ۲۰۰ و ۴۰۰ متر را تحت عنوان دوهای سرعت می شناسند. این مواد از نظر برخی از خصوصیات مانند شدت انجام کار، ماهیت الگوهای حرکتی و درگیری منابع مختلف انرژی شباهت هایی دارند ولی از برخی جهات همچون نوع مسیر دویدن و اقتصاد دویدن نیز دارای تفاوت هایی هستند </a:t>
            </a:r>
            <a:r>
              <a:rPr lang="fa-IR" sz="3200" dirty="0" smtClean="0">
                <a:cs typeface="B Nazanin" pitchFamily="2" charset="-78"/>
              </a:rPr>
              <a:t>.</a:t>
            </a:r>
            <a:endParaRPr lang="fa-IR" sz="3200" dirty="0">
              <a:cs typeface="B Nazanin" pitchFamily="2" charset="-78"/>
            </a:endParaRPr>
          </a:p>
        </p:txBody>
      </p:sp>
      <p:sp>
        <p:nvSpPr>
          <p:cNvPr id="3" name="Slide Number Placeholder 2"/>
          <p:cNvSpPr>
            <a:spLocks noGrp="1"/>
          </p:cNvSpPr>
          <p:nvPr>
            <p:ph type="sldNum" sz="quarter" idx="12"/>
          </p:nvPr>
        </p:nvSpPr>
        <p:spPr/>
        <p:txBody>
          <a:bodyPr/>
          <a:lstStyle/>
          <a:p>
            <a:r>
              <a:rPr lang="fa-IR" dirty="0" smtClean="0"/>
              <a:t>10</a:t>
            </a:r>
            <a:endParaRPr lang="fa-IR" dirty="0"/>
          </a:p>
        </p:txBody>
      </p:sp>
    </p:spTree>
  </p:cSld>
  <p:clrMapOvr>
    <a:masterClrMapping/>
  </p:clrMapOvr>
  <p:transition spd="slow">
    <p:cover dir="ld"/>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6278"/>
            <a:ext cx="9144000" cy="5209118"/>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تمرینات </a:t>
            </a:r>
            <a:r>
              <a:rPr lang="fa-IR" sz="2800" b="1" dirty="0" smtClean="0">
                <a:solidFill>
                  <a:srgbClr val="FFFF00"/>
                </a:solidFill>
                <a:cs typeface="B Nazanin" pitchFamily="2" charset="-78"/>
              </a:rPr>
              <a:t>هماهنگی</a:t>
            </a:r>
          </a:p>
          <a:p>
            <a:pPr algn="just">
              <a:lnSpc>
                <a:spcPct val="150000"/>
              </a:lnSpc>
            </a:pPr>
            <a:r>
              <a:rPr lang="fa-IR" sz="2800" dirty="0" smtClean="0">
                <a:cs typeface="B Nazanin" pitchFamily="2" charset="-78"/>
              </a:rPr>
              <a:t> </a:t>
            </a:r>
            <a:r>
              <a:rPr lang="fa-IR" sz="2800" dirty="0">
                <a:cs typeface="B Nazanin" pitchFamily="2" charset="-78"/>
              </a:rPr>
              <a:t>انجام مرتب حرکات کششی و تمرینات قدرتی، داشتن وزن مناسب با روش مناسب دویدن، شرایط اصلی جلوگیری از آسیب دیدگی به شمار می روند.</a:t>
            </a:r>
          </a:p>
          <a:p>
            <a:pPr algn="just">
              <a:lnSpc>
                <a:spcPct val="150000"/>
              </a:lnSpc>
            </a:pPr>
            <a:r>
              <a:rPr lang="fa-IR" sz="2800" dirty="0">
                <a:cs typeface="B Nazanin" pitchFamily="2" charset="-78"/>
              </a:rPr>
              <a:t>هر قدر روش دویدن بهتر باشد، به همان اندازه صرفه جویی در مصرف انرژی به وجود می آید و گذشته از آن، خطر آسیب دیدگی را به طور محسوسی کاهش می دهد.</a:t>
            </a:r>
          </a:p>
          <a:p>
            <a:pPr algn="just">
              <a:lnSpc>
                <a:spcPct val="150000"/>
              </a:lnSpc>
            </a:pPr>
            <a:r>
              <a:rPr lang="fa-IR" sz="2800" dirty="0">
                <a:cs typeface="B Nazanin" pitchFamily="2" charset="-78"/>
              </a:rPr>
              <a:t>این حرکات فقط به چند دقیقه وقت نیاز دارند و آنها را می توان قبل از تمرین دویدن (پس از گرم کردن و حرکات کششی) یا بعد از دو استقامتی نرم انجام داد.</a:t>
            </a:r>
          </a:p>
        </p:txBody>
      </p:sp>
    </p:spTree>
    <p:extLst>
      <p:ext uri="{BB962C8B-B14F-4D97-AF65-F5344CB8AC3E}">
        <p14:creationId xmlns:p14="http://schemas.microsoft.com/office/powerpoint/2010/main" val="946783134"/>
      </p:ext>
    </p:extLst>
  </p:cSld>
  <p:clrMapOvr>
    <a:masterClrMapping/>
  </p:clrMapOvr>
  <p:transition spd="slow">
    <p:check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5855449"/>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روش های صحیح دویدن و مراحل مهم آن </a:t>
            </a:r>
            <a:endParaRPr lang="fa-IR" sz="2800" b="1" dirty="0" smtClean="0">
              <a:solidFill>
                <a:srgbClr val="FFFF00"/>
              </a:solidFill>
              <a:cs typeface="B Nazanin" pitchFamily="2" charset="-78"/>
            </a:endParaRPr>
          </a:p>
          <a:p>
            <a:pPr algn="just">
              <a:lnSpc>
                <a:spcPct val="150000"/>
              </a:lnSpc>
            </a:pPr>
            <a:r>
              <a:rPr lang="fa-IR" sz="2800" dirty="0" smtClean="0">
                <a:cs typeface="B Nazanin" pitchFamily="2" charset="-78"/>
              </a:rPr>
              <a:t>دویدن</a:t>
            </a:r>
            <a:r>
              <a:rPr lang="fa-IR" sz="2800" dirty="0">
                <a:cs typeface="B Nazanin" pitchFamily="2" charset="-78"/>
              </a:rPr>
              <a:t>، ترکیبی از حرکات مختلف نظیر راندن بدن و جداشدن از زمین، پرواز و فرود آوردن و تماس پاها با زمین است که در دوهای سرعت این اعمال در زمانهایی کوتاه و بدون کاهش سرعت انجام می گیرد. </a:t>
            </a:r>
            <a:endParaRPr lang="fa-IR" sz="2800" dirty="0" smtClean="0">
              <a:cs typeface="B Nazanin" pitchFamily="2" charset="-78"/>
            </a:endParaRPr>
          </a:p>
          <a:p>
            <a:pPr algn="just">
              <a:lnSpc>
                <a:spcPct val="150000"/>
              </a:lnSpc>
            </a:pPr>
            <a:r>
              <a:rPr lang="fa-IR" sz="2800" dirty="0" smtClean="0">
                <a:cs typeface="B Nazanin" pitchFamily="2" charset="-78"/>
              </a:rPr>
              <a:t>تفاوت </a:t>
            </a:r>
            <a:r>
              <a:rPr lang="fa-IR" sz="2800" dirty="0">
                <a:cs typeface="B Nazanin" pitchFamily="2" charset="-78"/>
              </a:rPr>
              <a:t>دویدن با پیاده روی این است که در پیاده روی مرحله پرواز وجود ندارد و باید یک پا همواره روی زمین باشد؛ ولی در دویدن حالتی وجود دارد که هیچ یک از پاها با زمین تماس ندارد و بدن به حالت پرواز در فضا قرار می گیرد.</a:t>
            </a:r>
          </a:p>
          <a:p>
            <a:pPr algn="just">
              <a:lnSpc>
                <a:spcPct val="150000"/>
              </a:lnSpc>
            </a:pPr>
            <a:r>
              <a:rPr lang="fa-IR" sz="2800" dirty="0">
                <a:cs typeface="B Nazanin" pitchFamily="2" charset="-78"/>
              </a:rPr>
              <a:t> دویدن شامل دو مرحله متوالی است: مرحله اتکا که یک پا روی زمین قرار دارد و مرحله غيراتکایی با پرواز که بدن به حالت تعلیق در می آید.</a:t>
            </a:r>
          </a:p>
        </p:txBody>
      </p:sp>
      <p:sp>
        <p:nvSpPr>
          <p:cNvPr id="3" name="Slide Number Placeholder 2"/>
          <p:cNvSpPr>
            <a:spLocks noGrp="1"/>
          </p:cNvSpPr>
          <p:nvPr>
            <p:ph type="sldNum" sz="quarter" idx="12"/>
          </p:nvPr>
        </p:nvSpPr>
        <p:spPr/>
        <p:txBody>
          <a:bodyPr/>
          <a:lstStyle/>
          <a:p>
            <a:r>
              <a:rPr lang="fa-IR" dirty="0" smtClean="0"/>
              <a:t>11</a:t>
            </a:r>
            <a:endParaRPr lang="fa-IR" dirty="0"/>
          </a:p>
        </p:txBody>
      </p:sp>
    </p:spTree>
  </p:cSld>
  <p:clrMapOvr>
    <a:masterClrMapping/>
  </p:clrMapOvr>
  <p:transition spd="slow">
    <p:check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154" y="538609"/>
            <a:ext cx="9144000" cy="1077218"/>
          </a:xfrm>
          <a:prstGeom prst="rect">
            <a:avLst/>
          </a:prstGeom>
        </p:spPr>
        <p:txBody>
          <a:bodyPr wrap="square">
            <a:spAutoFit/>
          </a:bodyPr>
          <a:lstStyle/>
          <a:p>
            <a:pPr algn="ctr"/>
            <a:r>
              <a:rPr lang="fa-IR" sz="3200" dirty="0">
                <a:solidFill>
                  <a:srgbClr val="FFC000"/>
                </a:solidFill>
                <a:cs typeface="B Nazanin" pitchFamily="2" charset="-78"/>
              </a:rPr>
              <a:t>روش صحیح گام برداری </a:t>
            </a:r>
            <a:endParaRPr lang="fa-IR" sz="3200" dirty="0" smtClean="0">
              <a:solidFill>
                <a:srgbClr val="FFC000"/>
              </a:solidFill>
              <a:cs typeface="B Nazanin" pitchFamily="2" charset="-78"/>
            </a:endParaRPr>
          </a:p>
          <a:p>
            <a:endParaRPr lang="fa-IR" sz="3200" dirty="0">
              <a:solidFill>
                <a:srgbClr val="FFC000"/>
              </a:solidFill>
              <a:cs typeface="B Nazanin" pitchFamily="2" charset="-78"/>
            </a:endParaRPr>
          </a:p>
        </p:txBody>
      </p:sp>
      <p:sp>
        <p:nvSpPr>
          <p:cNvPr id="3" name="Slide Number Placeholder 2"/>
          <p:cNvSpPr>
            <a:spLocks noGrp="1"/>
          </p:cNvSpPr>
          <p:nvPr>
            <p:ph type="sldNum" sz="quarter" idx="12"/>
          </p:nvPr>
        </p:nvSpPr>
        <p:spPr/>
        <p:txBody>
          <a:bodyPr/>
          <a:lstStyle/>
          <a:p>
            <a:r>
              <a:rPr lang="fa-IR" dirty="0" smtClean="0"/>
              <a:t>12</a:t>
            </a:r>
            <a:endParaRPr lang="fa-IR"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295400"/>
            <a:ext cx="8568952" cy="3789784"/>
          </a:xfrm>
          <a:prstGeom prst="rect">
            <a:avLst/>
          </a:prstGeom>
          <a:noFill/>
          <a:ln>
            <a:noFill/>
          </a:ln>
        </p:spPr>
      </p:pic>
    </p:spTree>
  </p:cSld>
  <p:clrMapOvr>
    <a:masterClrMapping/>
  </p:clrMapOvr>
  <p:transition spd="slow">
    <p:pull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5447645"/>
          </a:xfrm>
          <a:prstGeom prst="rect">
            <a:avLst/>
          </a:prstGeom>
        </p:spPr>
        <p:txBody>
          <a:bodyPr wrap="square">
            <a:spAutoFit/>
          </a:bodyPr>
          <a:lstStyle/>
          <a:p>
            <a:pPr algn="just">
              <a:lnSpc>
                <a:spcPct val="150000"/>
              </a:lnSpc>
            </a:pPr>
            <a:r>
              <a:rPr lang="fa-IR" sz="3200" b="1" dirty="0" smtClean="0">
                <a:solidFill>
                  <a:srgbClr val="FFFF00"/>
                </a:solidFill>
                <a:cs typeface="B Nazanin" pitchFamily="2" charset="-78"/>
              </a:rPr>
              <a:t>شیوه </a:t>
            </a:r>
            <a:r>
              <a:rPr lang="fa-IR" sz="3200" b="1" dirty="0">
                <a:solidFill>
                  <a:srgbClr val="FFFF00"/>
                </a:solidFill>
                <a:cs typeface="B Nazanin" pitchFamily="2" charset="-78"/>
              </a:rPr>
              <a:t>های سرعت </a:t>
            </a:r>
            <a:endParaRPr lang="fa-IR" sz="3200" b="1" dirty="0" smtClean="0">
              <a:solidFill>
                <a:srgbClr val="FFFF00"/>
              </a:solidFill>
              <a:cs typeface="B Nazanin" pitchFamily="2" charset="-78"/>
            </a:endParaRPr>
          </a:p>
          <a:p>
            <a:pPr algn="just">
              <a:lnSpc>
                <a:spcPct val="150000"/>
              </a:lnSpc>
            </a:pPr>
            <a:r>
              <a:rPr lang="fa-IR" sz="2800" dirty="0" smtClean="0">
                <a:cs typeface="B Nazanin" pitchFamily="2" charset="-78"/>
              </a:rPr>
              <a:t>دوی </a:t>
            </a:r>
            <a:r>
              <a:rPr lang="fa-IR" sz="2800" dirty="0">
                <a:cs typeface="B Nazanin" pitchFamily="2" charset="-78"/>
              </a:rPr>
              <a:t>۱۰۰ متر را می توان به عنوان نمونه به مرحله های زیر تقسیم بندی نمود:</a:t>
            </a:r>
          </a:p>
          <a:p>
            <a:pPr algn="just">
              <a:lnSpc>
                <a:spcPct val="150000"/>
              </a:lnSpc>
            </a:pPr>
            <a:r>
              <a:rPr lang="fa-IR" sz="2800" dirty="0" smtClean="0">
                <a:cs typeface="B Nazanin" pitchFamily="2" charset="-78"/>
              </a:rPr>
              <a:t>1. </a:t>
            </a:r>
            <a:r>
              <a:rPr lang="fa-IR" sz="2800" dirty="0">
                <a:cs typeface="B Nazanin" pitchFamily="2" charset="-78"/>
              </a:rPr>
              <a:t>واکنش و جدا شدن از تخته استارت ۲. شتاب ٣. انتقال ۴. سرعت بیشینه ۵. حفظ سرعت ۶. مرحله عبور از خط پایان</a:t>
            </a:r>
          </a:p>
          <a:p>
            <a:pPr algn="just">
              <a:lnSpc>
                <a:spcPct val="150000"/>
              </a:lnSpc>
            </a:pPr>
            <a:r>
              <a:rPr lang="fa-IR" sz="2800" dirty="0">
                <a:solidFill>
                  <a:srgbClr val="FFFF00"/>
                </a:solidFill>
                <a:cs typeface="B Nazanin" pitchFamily="2" charset="-78"/>
              </a:rPr>
              <a:t>نشانه های عمده مرحله های حیات (روی یک پا بودن) به قرار زیر می باشد:</a:t>
            </a:r>
          </a:p>
          <a:p>
            <a:pPr algn="just">
              <a:lnSpc>
                <a:spcPct val="150000"/>
              </a:lnSpc>
            </a:pPr>
            <a:r>
              <a:rPr lang="fa-IR" sz="2800" dirty="0">
                <a:cs typeface="B Nazanin" pitchFamily="2" charset="-78"/>
              </a:rPr>
              <a:t>- زمان کوتاه كل مرحله روی یک پا بودن (حمایت) - شتاب ناگهانی قابل توجه در مرحله روی پای عقب (حمایت) - زمان مطلوب شتاب ناگهانی در مرحله روی پای عقب عدم وجود نیروی بازدارنده افقی در مرحله روی پای جلو بودن</a:t>
            </a:r>
          </a:p>
        </p:txBody>
      </p:sp>
      <p:sp>
        <p:nvSpPr>
          <p:cNvPr id="3" name="Slide Number Placeholder 2"/>
          <p:cNvSpPr>
            <a:spLocks noGrp="1"/>
          </p:cNvSpPr>
          <p:nvPr>
            <p:ph type="sldNum" sz="quarter" idx="12"/>
          </p:nvPr>
        </p:nvSpPr>
        <p:spPr/>
        <p:txBody>
          <a:bodyPr/>
          <a:lstStyle/>
          <a:p>
            <a:r>
              <a:rPr lang="fa-IR" dirty="0" smtClean="0"/>
              <a:t>11</a:t>
            </a:r>
            <a:endParaRPr lang="fa-IR" dirty="0"/>
          </a:p>
        </p:txBody>
      </p:sp>
    </p:spTree>
    <p:extLst>
      <p:ext uri="{BB962C8B-B14F-4D97-AF65-F5344CB8AC3E}">
        <p14:creationId xmlns:p14="http://schemas.microsoft.com/office/powerpoint/2010/main" val="2395847569"/>
      </p:ext>
    </p:extLst>
  </p:cSld>
  <p:clrMapOvr>
    <a:masterClrMapping/>
  </p:clrMapOvr>
  <p:transition spd="slow">
    <p:check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fa-IR" dirty="0" smtClean="0"/>
              <a:t>11</a:t>
            </a:r>
            <a:endParaRPr lang="fa-IR"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114"/>
            <a:ext cx="9144000" cy="6878114"/>
          </a:xfrm>
          <a:prstGeom prst="rect">
            <a:avLst/>
          </a:prstGeom>
          <a:noFill/>
          <a:ln>
            <a:noFill/>
          </a:ln>
        </p:spPr>
      </p:pic>
    </p:spTree>
    <p:extLst>
      <p:ext uri="{BB962C8B-B14F-4D97-AF65-F5344CB8AC3E}">
        <p14:creationId xmlns:p14="http://schemas.microsoft.com/office/powerpoint/2010/main" val="2395847569"/>
      </p:ext>
    </p:extLst>
  </p:cSld>
  <p:clrMapOvr>
    <a:masterClrMapping/>
  </p:clrMapOvr>
  <p:transition spd="slow">
    <p:check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4524315"/>
          </a:xfrm>
          <a:prstGeom prst="rect">
            <a:avLst/>
          </a:prstGeom>
        </p:spPr>
        <p:txBody>
          <a:bodyPr wrap="square">
            <a:spAutoFit/>
          </a:bodyPr>
          <a:lstStyle/>
          <a:p>
            <a:pPr algn="just">
              <a:lnSpc>
                <a:spcPct val="150000"/>
              </a:lnSpc>
            </a:pPr>
            <a:r>
              <a:rPr lang="fa-IR" sz="2400" b="1" dirty="0">
                <a:solidFill>
                  <a:srgbClr val="FFFF00"/>
                </a:solidFill>
                <a:cs typeface="B Nazanin" pitchFamily="2" charset="-78"/>
              </a:rPr>
              <a:t>لوازم و تجهیزات دوندگان </a:t>
            </a:r>
            <a:endParaRPr lang="fa-IR" sz="2400" b="1" dirty="0" smtClean="0">
              <a:solidFill>
                <a:srgbClr val="FFFF00"/>
              </a:solidFill>
              <a:cs typeface="B Nazanin" pitchFamily="2" charset="-78"/>
            </a:endParaRPr>
          </a:p>
          <a:p>
            <a:pPr algn="just">
              <a:lnSpc>
                <a:spcPct val="150000"/>
              </a:lnSpc>
            </a:pPr>
            <a:r>
              <a:rPr lang="fa-IR" sz="2400" dirty="0" smtClean="0">
                <a:cs typeface="B Nazanin" pitchFamily="2" charset="-78"/>
              </a:rPr>
              <a:t>لباس </a:t>
            </a:r>
            <a:r>
              <a:rPr lang="fa-IR" sz="2400" dirty="0">
                <a:cs typeface="B Nazanin" pitchFamily="2" charset="-78"/>
              </a:rPr>
              <a:t>شرکت کنندگان (گرمکن و پیراهن باید دارای شماره باشد</a:t>
            </a:r>
            <a:r>
              <a:rPr lang="fa-IR" sz="2400" dirty="0" smtClean="0">
                <a:cs typeface="B Nazanin" pitchFamily="2" charset="-78"/>
              </a:rPr>
              <a:t>.</a:t>
            </a:r>
          </a:p>
          <a:p>
            <a:pPr algn="just">
              <a:lnSpc>
                <a:spcPct val="150000"/>
              </a:lnSpc>
            </a:pPr>
            <a:r>
              <a:rPr lang="fa-IR" sz="2400" dirty="0" smtClean="0">
                <a:cs typeface="B Nazanin" pitchFamily="2" charset="-78"/>
              </a:rPr>
              <a:t> </a:t>
            </a:r>
            <a:r>
              <a:rPr lang="fa-IR" sz="2400" dirty="0">
                <a:cs typeface="B Nazanin" pitchFamily="2" charset="-78"/>
              </a:rPr>
              <a:t>برای پیراهن یک شماره روی سینه و یک شماره در پشت نصب می شود. هر گاه از دستگاه فتوفینیش</a:t>
            </a:r>
          </a:p>
          <a:p>
            <a:pPr algn="just">
              <a:lnSpc>
                <a:spcPct val="150000"/>
              </a:lnSpc>
            </a:pPr>
            <a:r>
              <a:rPr lang="fa-IR" sz="2400" dirty="0">
                <a:cs typeface="B Nazanin" pitchFamily="2" charset="-78"/>
              </a:rPr>
              <a:t>زمان سنج الکتریکی در خط پایان مسابقات) استفاده شود دوندگان موظف هستند در دو طرف جانبی شورت ورزشی نیز شماره خود را الصاق نمایند.</a:t>
            </a:r>
          </a:p>
          <a:p>
            <a:pPr algn="just">
              <a:lnSpc>
                <a:spcPct val="150000"/>
              </a:lnSpc>
            </a:pPr>
            <a:r>
              <a:rPr lang="fa-IR" sz="2400" dirty="0">
                <a:cs typeface="B Nazanin" pitchFamily="2" charset="-78"/>
              </a:rPr>
              <a:t>کف کفش یا پاشنه آن ممکن است شیاردار باشد ولی ضخامت کف کفش با زیر آن نباید از ۱۳ میلی متر و ضخامت پاشنه نباید از ۱۹ میلی متر بیشتر باشد. </a:t>
            </a:r>
          </a:p>
        </p:txBody>
      </p:sp>
      <p:sp>
        <p:nvSpPr>
          <p:cNvPr id="3" name="Slide Number Placeholder 2"/>
          <p:cNvSpPr>
            <a:spLocks noGrp="1"/>
          </p:cNvSpPr>
          <p:nvPr>
            <p:ph type="sldNum" sz="quarter" idx="12"/>
          </p:nvPr>
        </p:nvSpPr>
        <p:spPr/>
        <p:txBody>
          <a:bodyPr/>
          <a:lstStyle/>
          <a:p>
            <a:r>
              <a:rPr lang="fa-IR" dirty="0" smtClean="0"/>
              <a:t>11</a:t>
            </a:r>
            <a:endParaRPr lang="fa-IR" dirty="0"/>
          </a:p>
        </p:txBody>
      </p:sp>
    </p:spTree>
    <p:extLst>
      <p:ext uri="{BB962C8B-B14F-4D97-AF65-F5344CB8AC3E}">
        <p14:creationId xmlns:p14="http://schemas.microsoft.com/office/powerpoint/2010/main" val="1149003381"/>
      </p:ext>
    </p:extLst>
  </p:cSld>
  <p:clrMapOvr>
    <a:masterClrMapping/>
  </p:clrMapOvr>
  <p:transition spd="slow">
    <p:check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C40B677-F173-408B-BDB3-B199F1FA3F09}" type="slidenum">
              <a:rPr lang="fa-IR" smtClean="0"/>
              <a:pPr/>
              <a:t>2</a:t>
            </a:fld>
            <a:endParaRPr lang="fa-IR"/>
          </a:p>
        </p:txBody>
      </p:sp>
      <p:sp>
        <p:nvSpPr>
          <p:cNvPr id="4" name="Title 3"/>
          <p:cNvSpPr>
            <a:spLocks noGrp="1"/>
          </p:cNvSpPr>
          <p:nvPr>
            <p:ph type="title"/>
          </p:nvPr>
        </p:nvSpPr>
        <p:spPr/>
        <p:txBody>
          <a:bodyPr>
            <a:normAutofit fontScale="90000"/>
          </a:bodyPr>
          <a:lstStyle/>
          <a:p>
            <a:pPr algn="just"/>
            <a:r>
              <a:rPr lang="fa-IR" dirty="0" smtClean="0"/>
              <a:t>فصل اول : دوومیدانی و شناخت اصول کلی دویدن</a:t>
            </a:r>
            <a:endParaRPr lang="en-US" dirty="0"/>
          </a:p>
        </p:txBody>
      </p:sp>
      <p:pic>
        <p:nvPicPr>
          <p:cNvPr id="5" name="Picture 1" descr="K:\06_08_12_Athletics_09_hd.jpg"/>
          <p:cNvPicPr>
            <a:picLocks noChangeAspect="1" noChangeArrowheads="1"/>
          </p:cNvPicPr>
          <p:nvPr/>
        </p:nvPicPr>
        <p:blipFill>
          <a:blip r:embed="rId4" cstate="print"/>
          <a:srcRect/>
          <a:stretch>
            <a:fillRect/>
          </a:stretch>
        </p:blipFill>
        <p:spPr bwMode="auto">
          <a:xfrm>
            <a:off x="755576" y="1484784"/>
            <a:ext cx="7776864" cy="5184572"/>
          </a:xfrm>
          <a:prstGeom prst="rect">
            <a:avLst/>
          </a:prstGeom>
          <a:noFill/>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7640" y="3620531"/>
            <a:ext cx="609600" cy="609600"/>
          </a:xfrm>
          <a:prstGeom prst="rect">
            <a:avLst/>
          </a:prstGeom>
        </p:spPr>
      </p:pic>
    </p:spTree>
    <p:extLst>
      <p:ext uri="{BB962C8B-B14F-4D97-AF65-F5344CB8AC3E}">
        <p14:creationId xmlns:p14="http://schemas.microsoft.com/office/powerpoint/2010/main" val="2334313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5909310"/>
          </a:xfrm>
          <a:prstGeom prst="rect">
            <a:avLst/>
          </a:prstGeom>
        </p:spPr>
        <p:txBody>
          <a:bodyPr wrap="square">
            <a:spAutoFit/>
          </a:bodyPr>
          <a:lstStyle/>
          <a:p>
            <a:pPr algn="just">
              <a:lnSpc>
                <a:spcPct val="150000"/>
              </a:lnSpc>
            </a:pPr>
            <a:r>
              <a:rPr lang="fa-IR" sz="2800" b="1" dirty="0" smtClean="0">
                <a:solidFill>
                  <a:srgbClr val="FFFF00"/>
                </a:solidFill>
                <a:cs typeface="B Nazanin" pitchFamily="2" charset="-78"/>
              </a:rPr>
              <a:t>داوران</a:t>
            </a:r>
            <a:r>
              <a:rPr lang="fa-IR" sz="2800" dirty="0" smtClean="0">
                <a:cs typeface="B Nazanin" pitchFamily="2" charset="-78"/>
              </a:rPr>
              <a:t> </a:t>
            </a:r>
          </a:p>
          <a:p>
            <a:pPr algn="just">
              <a:lnSpc>
                <a:spcPct val="150000"/>
              </a:lnSpc>
            </a:pPr>
            <a:r>
              <a:rPr lang="fa-IR" sz="2800" dirty="0" smtClean="0">
                <a:cs typeface="B Nazanin" pitchFamily="2" charset="-78"/>
              </a:rPr>
              <a:t>داوران </a:t>
            </a:r>
            <a:r>
              <a:rPr lang="fa-IR" sz="2800" dirty="0">
                <a:cs typeface="B Nazanin" pitchFamily="2" charset="-78"/>
              </a:rPr>
              <a:t>دو سرعت عبارت اند از: استارتر، کمک استارتر، دستیاران استارتر، داوران خط، وقت نگهداران، سر داور مسابقه، مسؤول بادسنج و منشی.</a:t>
            </a:r>
          </a:p>
          <a:p>
            <a:pPr algn="just">
              <a:lnSpc>
                <a:spcPct val="150000"/>
              </a:lnSpc>
            </a:pPr>
            <a:r>
              <a:rPr lang="fa-IR" sz="2800" dirty="0">
                <a:cs typeface="B Nazanin" pitchFamily="2" charset="-78"/>
              </a:rPr>
              <a:t>امکان استارتر، کمک استارتر و دستیاران استارتر در خط شروع مسابقه، مکان داوران خط، در طول مسیر است و داوران وقت نگهدار در خط پایان در فاصله تقریبا ۵ متری و بالاتر از سطح پیست روی سکویی پلکانی به موازات خط پایان، مستقر می شوند.</a:t>
            </a:r>
          </a:p>
          <a:p>
            <a:pPr algn="just">
              <a:lnSpc>
                <a:spcPct val="150000"/>
              </a:lnSpc>
            </a:pPr>
            <a:r>
              <a:rPr lang="fa-IR" sz="2800" dirty="0">
                <a:cs typeface="B Nazanin" pitchFamily="2" charset="-78"/>
              </a:rPr>
              <a:t>در مسابقه هایی که از زمان سنج الکترونیکی استفاده می شود داور و کمک داور فتوفینیش نیز به تعداد داوران اضافه می شود.</a:t>
            </a:r>
          </a:p>
        </p:txBody>
      </p:sp>
      <p:sp>
        <p:nvSpPr>
          <p:cNvPr id="3" name="Slide Number Placeholder 2"/>
          <p:cNvSpPr>
            <a:spLocks noGrp="1"/>
          </p:cNvSpPr>
          <p:nvPr>
            <p:ph type="sldNum" sz="quarter" idx="12"/>
          </p:nvPr>
        </p:nvSpPr>
        <p:spPr/>
        <p:txBody>
          <a:bodyPr/>
          <a:lstStyle/>
          <a:p>
            <a:r>
              <a:rPr lang="fa-IR" dirty="0" smtClean="0"/>
              <a:t>11</a:t>
            </a:r>
            <a:endParaRPr lang="fa-IR" dirty="0"/>
          </a:p>
        </p:txBody>
      </p:sp>
    </p:spTree>
    <p:extLst>
      <p:ext uri="{BB962C8B-B14F-4D97-AF65-F5344CB8AC3E}">
        <p14:creationId xmlns:p14="http://schemas.microsoft.com/office/powerpoint/2010/main" val="1149003381"/>
      </p:ext>
    </p:extLst>
  </p:cSld>
  <p:clrMapOvr>
    <a:masterClrMapping/>
  </p:clrMapOvr>
  <p:transition spd="slow">
    <p:check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fa-IR" dirty="0" smtClean="0"/>
              <a:t>فصل چهارم: دوهای نیمه استقامت و استقامت</a:t>
            </a:r>
            <a:endParaRPr lang="en-US" dirty="0"/>
          </a:p>
        </p:txBody>
      </p:sp>
      <p:pic>
        <p:nvPicPr>
          <p:cNvPr id="1026" name="Picture 2" descr="C:\Users\a\Downloads\unnam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340768"/>
            <a:ext cx="7344816" cy="5049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505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8640"/>
            <a:ext cx="9144000" cy="6501780"/>
          </a:xfrm>
          <a:prstGeom prst="rect">
            <a:avLst/>
          </a:prstGeom>
        </p:spPr>
        <p:txBody>
          <a:bodyPr wrap="square">
            <a:spAutoFit/>
          </a:bodyPr>
          <a:lstStyle/>
          <a:p>
            <a:pPr algn="just">
              <a:lnSpc>
                <a:spcPct val="150000"/>
              </a:lnSpc>
            </a:pPr>
            <a:r>
              <a:rPr lang="fa-IR" sz="2800" dirty="0">
                <a:cs typeface="B Nazanin" pitchFamily="2" charset="-78"/>
              </a:rPr>
              <a:t>در دوهای استقامت و نیمه استقامت به خاطر ادامه دو در مدت زمان طولانی تر؛ فاصله گام ها کوتاه تر از دوهای سرعت، سر زانو پایین، ساق پاها از عقب بیشتر بالا کشیده می شود و بدن نسبت به زمین زاویه تندتری دارد و متمایل به جلو است.</a:t>
            </a:r>
          </a:p>
          <a:p>
            <a:pPr algn="just">
              <a:lnSpc>
                <a:spcPct val="150000"/>
              </a:lnSpc>
            </a:pPr>
            <a:r>
              <a:rPr lang="fa-IR" sz="2800" dirty="0">
                <a:cs typeface="B Nazanin" pitchFamily="2" charset="-78"/>
              </a:rPr>
              <a:t>هر قدر مسافت زیادتر شود استقامت اهمیت زیادتری پیدا می کند و لزوم صرفه جویی در دویدن بیشتر مطرح می شود. در این هنگام فشار با قدرت کمتر انجام می شود، پای راهنما نسبت به دوی سرعت دیگر خیلی بالا نمی آید و مرحله پرواز کوتاه تر است. طول گام ها کوتاه تر شده و تواتر گام ها در یک ثانیه نیز کمتر می شود.</a:t>
            </a:r>
          </a:p>
          <a:p>
            <a:pPr algn="just">
              <a:lnSpc>
                <a:spcPct val="150000"/>
              </a:lnSpc>
            </a:pPr>
            <a:r>
              <a:rPr lang="fa-IR" sz="2800" dirty="0">
                <a:cs typeface="B Nazanin" pitchFamily="2" charset="-78"/>
              </a:rPr>
              <a:t>در دوهای استقامتی که با مسافت بیشتر انجام می شوند، باید قسمت خارجی پاشنه ی پا روی زمین قرار گیرد و پا عمل غلتیدن به طرف جلو یعنی پنجه ها را ادامه دهد و آماده جدا شدن از زمین شود تا بهترین حالت گام برداری شکل بگیرد.</a:t>
            </a:r>
          </a:p>
        </p:txBody>
      </p:sp>
      <p:sp>
        <p:nvSpPr>
          <p:cNvPr id="3" name="Slide Number Placeholder 2"/>
          <p:cNvSpPr>
            <a:spLocks noGrp="1"/>
          </p:cNvSpPr>
          <p:nvPr>
            <p:ph type="sldNum" sz="quarter" idx="12"/>
          </p:nvPr>
        </p:nvSpPr>
        <p:spPr/>
        <p:txBody>
          <a:bodyPr/>
          <a:lstStyle/>
          <a:p>
            <a:r>
              <a:rPr lang="fa-IR" dirty="0" smtClean="0"/>
              <a:t>11</a:t>
            </a:r>
            <a:endParaRPr lang="fa-IR" dirty="0"/>
          </a:p>
        </p:txBody>
      </p:sp>
    </p:spTree>
    <p:extLst>
      <p:ext uri="{BB962C8B-B14F-4D97-AF65-F5344CB8AC3E}">
        <p14:creationId xmlns:p14="http://schemas.microsoft.com/office/powerpoint/2010/main" val="1149003381"/>
      </p:ext>
    </p:extLst>
  </p:cSld>
  <p:clrMapOvr>
    <a:masterClrMapping/>
  </p:clrMapOvr>
  <p:transition spd="slow">
    <p:check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4801314"/>
          </a:xfrm>
          <a:prstGeom prst="rect">
            <a:avLst/>
          </a:prstGeom>
        </p:spPr>
        <p:txBody>
          <a:bodyPr wrap="square">
            <a:spAutoFit/>
          </a:bodyPr>
          <a:lstStyle/>
          <a:p>
            <a:pPr algn="just">
              <a:lnSpc>
                <a:spcPct val="150000"/>
              </a:lnSpc>
            </a:pPr>
            <a:r>
              <a:rPr lang="fa-IR" sz="3200" dirty="0">
                <a:solidFill>
                  <a:srgbClr val="FFFF00"/>
                </a:solidFill>
                <a:cs typeface="B Nazanin" pitchFamily="2" charset="-78"/>
              </a:rPr>
              <a:t>روش صحیح استارت دوهای نیمه استقامت و </a:t>
            </a:r>
            <a:r>
              <a:rPr lang="fa-IR" sz="3200" dirty="0" smtClean="0">
                <a:solidFill>
                  <a:srgbClr val="FFFF00"/>
                </a:solidFill>
                <a:cs typeface="B Nazanin" pitchFamily="2" charset="-78"/>
              </a:rPr>
              <a:t>استقامت</a:t>
            </a:r>
          </a:p>
          <a:p>
            <a:pPr algn="just">
              <a:lnSpc>
                <a:spcPct val="150000"/>
              </a:lnSpc>
            </a:pPr>
            <a:r>
              <a:rPr lang="fa-IR" sz="3200" dirty="0" smtClean="0">
                <a:solidFill>
                  <a:srgbClr val="FFFF00"/>
                </a:solidFill>
                <a:cs typeface="B Nazanin" pitchFamily="2" charset="-78"/>
              </a:rPr>
              <a:t> </a:t>
            </a:r>
            <a:r>
              <a:rPr lang="fa-IR" sz="2800" dirty="0">
                <a:cs typeface="B Nazanin" pitchFamily="2" charset="-78"/>
              </a:rPr>
              <a:t>- پای راست یا چپ پشت خط شروع قرار می گیرد و پای دیگر به اندازه ی عرض شانه باز می شود و پشت آن قرار می گیرد.</a:t>
            </a:r>
          </a:p>
          <a:p>
            <a:pPr marL="457200" indent="-457200" algn="just">
              <a:lnSpc>
                <a:spcPct val="150000"/>
              </a:lnSpc>
              <a:buFontTx/>
              <a:buChar char="-"/>
            </a:pPr>
            <a:r>
              <a:rPr lang="fa-IR" sz="2800" dirty="0" smtClean="0">
                <a:cs typeface="B Nazanin" pitchFamily="2" charset="-78"/>
              </a:rPr>
              <a:t>وزن </a:t>
            </a:r>
            <a:r>
              <a:rPr lang="fa-IR" sz="2800" dirty="0">
                <a:cs typeface="B Nazanin" pitchFamily="2" charset="-78"/>
              </a:rPr>
              <a:t>بدن روی پای جلویی قرار دارد. </a:t>
            </a:r>
            <a:endParaRPr lang="fa-IR" sz="2800" dirty="0" smtClean="0">
              <a:cs typeface="B Nazanin" pitchFamily="2" charset="-78"/>
            </a:endParaRPr>
          </a:p>
          <a:p>
            <a:pPr algn="just">
              <a:lnSpc>
                <a:spcPct val="150000"/>
              </a:lnSpc>
            </a:pPr>
            <a:r>
              <a:rPr lang="fa-IR" sz="2800" dirty="0" smtClean="0">
                <a:cs typeface="B Nazanin" pitchFamily="2" charset="-78"/>
              </a:rPr>
              <a:t>- </a:t>
            </a:r>
            <a:r>
              <a:rPr lang="fa-IR" sz="2800" dirty="0">
                <a:cs typeface="B Nazanin" pitchFamily="2" charset="-78"/>
              </a:rPr>
              <a:t>دستها در وضعیتی قرار می گیرند تا بلافاصله هماهنگ با حرکت پاها عمل کنند.</a:t>
            </a:r>
          </a:p>
          <a:p>
            <a:pPr algn="just">
              <a:lnSpc>
                <a:spcPct val="150000"/>
              </a:lnSpc>
            </a:pPr>
            <a:r>
              <a:rPr lang="fa-IR" sz="2800" dirty="0">
                <a:cs typeface="B Nazanin" pitchFamily="2" charset="-78"/>
              </a:rPr>
              <a:t>- با اعلان شروع، وزن بدن به پای جلویی منتقل شده و دونده در خط مستقيم شتاب می گیرد.</a:t>
            </a:r>
          </a:p>
        </p:txBody>
      </p:sp>
      <p:sp>
        <p:nvSpPr>
          <p:cNvPr id="3" name="Slide Number Placeholder 2"/>
          <p:cNvSpPr>
            <a:spLocks noGrp="1"/>
          </p:cNvSpPr>
          <p:nvPr>
            <p:ph type="sldNum" sz="quarter" idx="12"/>
          </p:nvPr>
        </p:nvSpPr>
        <p:spPr/>
        <p:txBody>
          <a:bodyPr/>
          <a:lstStyle/>
          <a:p>
            <a:r>
              <a:rPr lang="fa-IR" dirty="0" smtClean="0"/>
              <a:t>11</a:t>
            </a:r>
            <a:endParaRPr lang="fa-IR" dirty="0"/>
          </a:p>
        </p:txBody>
      </p:sp>
    </p:spTree>
    <p:extLst>
      <p:ext uri="{BB962C8B-B14F-4D97-AF65-F5344CB8AC3E}">
        <p14:creationId xmlns:p14="http://schemas.microsoft.com/office/powerpoint/2010/main" val="1149003381"/>
      </p:ext>
    </p:extLst>
  </p:cSld>
  <p:clrMapOvr>
    <a:masterClrMapping/>
  </p:clrMapOvr>
  <p:transition spd="slow">
    <p:check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2617"/>
            <a:ext cx="9144000" cy="6694140"/>
          </a:xfrm>
          <a:prstGeom prst="rect">
            <a:avLst/>
          </a:prstGeom>
        </p:spPr>
        <p:txBody>
          <a:bodyPr wrap="square">
            <a:spAutoFit/>
          </a:bodyPr>
          <a:lstStyle/>
          <a:p>
            <a:pPr algn="just">
              <a:lnSpc>
                <a:spcPct val="150000"/>
              </a:lnSpc>
            </a:pPr>
            <a:r>
              <a:rPr lang="fa-IR" sz="2400" b="1" dirty="0">
                <a:solidFill>
                  <a:srgbClr val="FFFF00"/>
                </a:solidFill>
                <a:cs typeface="B Nazanin" pitchFamily="2" charset="-78"/>
              </a:rPr>
              <a:t>طريقه برگزاری دوهای نیمه استقامت و </a:t>
            </a:r>
            <a:r>
              <a:rPr lang="fa-IR" sz="2400" b="1" dirty="0" smtClean="0">
                <a:solidFill>
                  <a:srgbClr val="FFFF00"/>
                </a:solidFill>
                <a:cs typeface="B Nazanin" pitchFamily="2" charset="-78"/>
              </a:rPr>
              <a:t>استقامت</a:t>
            </a:r>
          </a:p>
          <a:p>
            <a:pPr algn="just">
              <a:lnSpc>
                <a:spcPct val="150000"/>
              </a:lnSpc>
            </a:pPr>
            <a:r>
              <a:rPr lang="fa-IR" sz="2400" dirty="0" smtClean="0">
                <a:solidFill>
                  <a:srgbClr val="FFFF00"/>
                </a:solidFill>
                <a:cs typeface="B Nazanin" pitchFamily="2" charset="-78"/>
              </a:rPr>
              <a:t> </a:t>
            </a:r>
            <a:r>
              <a:rPr lang="fa-IR" sz="2400" dirty="0">
                <a:solidFill>
                  <a:srgbClr val="FFFF00"/>
                </a:solidFill>
                <a:cs typeface="B Nazanin" pitchFamily="2" charset="-78"/>
              </a:rPr>
              <a:t>١. دوی ۸۰۰ متر </a:t>
            </a:r>
            <a:endParaRPr lang="fa-IR" sz="2400" dirty="0" smtClean="0">
              <a:solidFill>
                <a:srgbClr val="FFFF00"/>
              </a:solidFill>
              <a:cs typeface="B Nazanin" pitchFamily="2" charset="-78"/>
            </a:endParaRPr>
          </a:p>
          <a:p>
            <a:pPr algn="just">
              <a:lnSpc>
                <a:spcPct val="150000"/>
              </a:lnSpc>
            </a:pPr>
            <a:r>
              <a:rPr lang="fa-IR" sz="2400" dirty="0" smtClean="0">
                <a:cs typeface="B Nazanin" pitchFamily="2" charset="-78"/>
              </a:rPr>
              <a:t>در </a:t>
            </a:r>
            <a:r>
              <a:rPr lang="fa-IR" sz="2400" dirty="0">
                <a:cs typeface="B Nazanin" pitchFamily="2" charset="-78"/>
              </a:rPr>
              <a:t>مسابقه های رسمی معمولا دوندگان ۸۰۰ متر باید در خطوط خود بدوند و به همین دلیل به صورت نردبانی (پلکانی) در خطوط قرار می گیرند که پس از طی قوس اول مسیر مسابقه، می توانند به خط یک حرکت کرده، مسابقه را در خط یک تمام کنند البته در برخی از مسابقات می توان از خط شروع قوسی شکل استفاده کرد. در این صورت همه ی دونده های ۸۰۰ متر می تواند بلافاصله پس از شروع مسابقه، به طرف خط یک حرکت کنند.</a:t>
            </a:r>
          </a:p>
          <a:p>
            <a:pPr algn="just">
              <a:lnSpc>
                <a:spcPct val="150000"/>
              </a:lnSpc>
            </a:pPr>
            <a:r>
              <a:rPr lang="fa-IR" sz="2400" dirty="0">
                <a:cs typeface="B Nazanin" pitchFamily="2" charset="-78"/>
              </a:rPr>
              <a:t>چنانچه در مسابقه های رسمی تعداد شرکت کننده ها بین ۹ تا ۱۶ دونده باشد و از سیستم خطی استفاده گردد، یک دور مقدماتی برگزار می شود و از هر گروه ۳ نفر که مجموعة ۶ نفر می شوند به اضافه ی دو نفر دیگر که بهترین زمان را دارند برای دور نهایی انتخاب می شوند.</a:t>
            </a:r>
          </a:p>
          <a:p>
            <a:pPr algn="just">
              <a:lnSpc>
                <a:spcPct val="150000"/>
              </a:lnSpc>
            </a:pPr>
            <a:r>
              <a:rPr lang="fa-IR" sz="2400" dirty="0">
                <a:cs typeface="B Nazanin" pitchFamily="2" charset="-78"/>
              </a:rPr>
              <a:t>چنانچه تعداد شرکت کنندگان بین ۱۷ تا ۲۴ نفر باشد، در سه گروه می دوند و از هر گروه نفر اول و دوم به اضافه ی دو نفر دیگر را که بهترین زمان را دارند برای دور نهایی انتخاب می کنند.</a:t>
            </a:r>
          </a:p>
        </p:txBody>
      </p:sp>
      <p:sp>
        <p:nvSpPr>
          <p:cNvPr id="3" name="Slide Number Placeholder 2"/>
          <p:cNvSpPr>
            <a:spLocks noGrp="1"/>
          </p:cNvSpPr>
          <p:nvPr>
            <p:ph type="sldNum" sz="quarter" idx="12"/>
          </p:nvPr>
        </p:nvSpPr>
        <p:spPr/>
        <p:txBody>
          <a:bodyPr/>
          <a:lstStyle/>
          <a:p>
            <a:r>
              <a:rPr lang="fa-IR" dirty="0" smtClean="0"/>
              <a:t>11</a:t>
            </a:r>
            <a:endParaRPr lang="fa-IR" dirty="0"/>
          </a:p>
        </p:txBody>
      </p:sp>
    </p:spTree>
    <p:extLst>
      <p:ext uri="{BB962C8B-B14F-4D97-AF65-F5344CB8AC3E}">
        <p14:creationId xmlns:p14="http://schemas.microsoft.com/office/powerpoint/2010/main" val="1149003381"/>
      </p:ext>
    </p:extLst>
  </p:cSld>
  <p:clrMapOvr>
    <a:masterClrMapping/>
  </p:clrMapOvr>
  <p:transition spd="slow">
    <p:check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5909310"/>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٢. دوی ۱۵۰۰ متر </a:t>
            </a:r>
            <a:r>
              <a:rPr lang="fa-IR" sz="2800" b="1" dirty="0" smtClean="0">
                <a:solidFill>
                  <a:srgbClr val="FFFF00"/>
                </a:solidFill>
                <a:cs typeface="B Nazanin" pitchFamily="2" charset="-78"/>
              </a:rPr>
              <a:t>: </a:t>
            </a:r>
            <a:r>
              <a:rPr lang="fa-IR" sz="2800" dirty="0" smtClean="0">
                <a:cs typeface="B Nazanin" pitchFamily="2" charset="-78"/>
              </a:rPr>
              <a:t>به </a:t>
            </a:r>
            <a:r>
              <a:rPr lang="fa-IR" sz="2800" dirty="0">
                <a:cs typeface="B Nazanin" pitchFamily="2" charset="-78"/>
              </a:rPr>
              <a:t>صورت گروهی و از روی خط برگزار می شود. اگر تعداد دوندگان بین ۱۶ تا ۲۴ نفر باشد، مسابقه مقدماتی در دو گروه انجام می شود و از هر گروه چهار نفر اول به اضافه ی چهار دونده دیگری که بهترین زمان را دارند برای دور نهایی انخاب می شوند. به عبارت دیگر تعداد دوندگان مجاز برای دور نهایی باید ۱۲ نفر باشد. |</a:t>
            </a:r>
          </a:p>
          <a:p>
            <a:pPr algn="just">
              <a:lnSpc>
                <a:spcPct val="150000"/>
              </a:lnSpc>
            </a:pPr>
            <a:r>
              <a:rPr lang="fa-IR" sz="2800" dirty="0">
                <a:cs typeface="B Nazanin" pitchFamily="2" charset="-78"/>
              </a:rPr>
              <a:t>٣</a:t>
            </a:r>
            <a:r>
              <a:rPr lang="fa-IR" sz="2800" b="1" dirty="0">
                <a:solidFill>
                  <a:srgbClr val="FFFF00"/>
                </a:solidFill>
                <a:cs typeface="B Nazanin" pitchFamily="2" charset="-78"/>
              </a:rPr>
              <a:t>. دوی ۵۰۰۰ متر </a:t>
            </a:r>
            <a:r>
              <a:rPr lang="fa-IR" sz="2800" dirty="0" smtClean="0">
                <a:cs typeface="B Nazanin" pitchFamily="2" charset="-78"/>
              </a:rPr>
              <a:t>نیز </a:t>
            </a:r>
            <a:r>
              <a:rPr lang="fa-IR" sz="2800" dirty="0">
                <a:cs typeface="B Nazanin" pitchFamily="2" charset="-78"/>
              </a:rPr>
              <a:t>به صورت گروهی برگزار می شود و خط شروع آن خط شروع ۲۰۰ متر است که در آنجا خط شروع قوسی شکل ترسیم شده و دوندگان از پشت آن مسابقه را شروع می کنند و مجاز هستند که خود را بلافاصله برای ادامه مسابقه به خط یک برسانند. </a:t>
            </a:r>
          </a:p>
        </p:txBody>
      </p:sp>
      <p:sp>
        <p:nvSpPr>
          <p:cNvPr id="3" name="Slide Number Placeholder 2"/>
          <p:cNvSpPr>
            <a:spLocks noGrp="1"/>
          </p:cNvSpPr>
          <p:nvPr>
            <p:ph type="sldNum" sz="quarter" idx="12"/>
          </p:nvPr>
        </p:nvSpPr>
        <p:spPr/>
        <p:txBody>
          <a:bodyPr/>
          <a:lstStyle/>
          <a:p>
            <a:r>
              <a:rPr lang="fa-IR" dirty="0" smtClean="0"/>
              <a:t>11</a:t>
            </a:r>
            <a:endParaRPr lang="fa-IR" dirty="0"/>
          </a:p>
        </p:txBody>
      </p:sp>
    </p:spTree>
    <p:extLst>
      <p:ext uri="{BB962C8B-B14F-4D97-AF65-F5344CB8AC3E}">
        <p14:creationId xmlns:p14="http://schemas.microsoft.com/office/powerpoint/2010/main" val="1149003381"/>
      </p:ext>
    </p:extLst>
  </p:cSld>
  <p:clrMapOvr>
    <a:masterClrMapping/>
  </p:clrMapOvr>
  <p:transition spd="slow">
    <p:check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4562788"/>
          </a:xfrm>
          <a:prstGeom prst="rect">
            <a:avLst/>
          </a:prstGeom>
        </p:spPr>
        <p:txBody>
          <a:bodyPr wrap="square">
            <a:spAutoFit/>
          </a:bodyPr>
          <a:lstStyle/>
          <a:p>
            <a:pPr algn="just">
              <a:lnSpc>
                <a:spcPct val="150000"/>
              </a:lnSpc>
            </a:pPr>
            <a:r>
              <a:rPr lang="fa-IR" sz="2800" b="1" dirty="0" smtClean="0">
                <a:solidFill>
                  <a:srgbClr val="FFFF00"/>
                </a:solidFill>
                <a:cs typeface="B Nazanin" pitchFamily="2" charset="-78"/>
              </a:rPr>
              <a:t>۴</a:t>
            </a:r>
            <a:r>
              <a:rPr lang="fa-IR" sz="2800" b="1" dirty="0">
                <a:solidFill>
                  <a:srgbClr val="FFFF00"/>
                </a:solidFill>
                <a:cs typeface="B Nazanin" pitchFamily="2" charset="-78"/>
              </a:rPr>
              <a:t>. دوی ۱۰۰۰۰ متر </a:t>
            </a:r>
            <a:r>
              <a:rPr lang="fa-IR" sz="2800" dirty="0">
                <a:cs typeface="B Nazanin" pitchFamily="2" charset="-78"/>
              </a:rPr>
              <a:t>این دو نیز به صورت گروهی برگزار می شود و خط شروع آن خط شروع ۴۰۰ متر است و دوندگان مسابقه را از پشت خط قوسی شکل شروع می کنند. اگر تعداد دوندگان در مسابقات بین المللی کمتر از ۲۰ نفر باشد مسابقه به صورت نهایی برگزار می شود ولی اگر این تعداد بین ۲۸ تا ۵۴ نفر باشد مسابقه به صورت مقدماتی و نهایی انجام می گیرد یعنی شرکت کننده ها به دو گروه تقسیم می شوند و از هر گروه ۸ نفر (نفرات اول تا هشتم) به اضافه ۴ نفر دیگر که دارای بهترین زمان هستند (یعنی در مجموع ۲۰ نفر) مسابقه نهایی را برگزار خواهند کرد.</a:t>
            </a:r>
          </a:p>
        </p:txBody>
      </p:sp>
      <p:sp>
        <p:nvSpPr>
          <p:cNvPr id="3" name="Slide Number Placeholder 2"/>
          <p:cNvSpPr>
            <a:spLocks noGrp="1"/>
          </p:cNvSpPr>
          <p:nvPr>
            <p:ph type="sldNum" sz="quarter" idx="12"/>
          </p:nvPr>
        </p:nvSpPr>
        <p:spPr/>
        <p:txBody>
          <a:bodyPr/>
          <a:lstStyle/>
          <a:p>
            <a:r>
              <a:rPr lang="fa-IR" dirty="0" smtClean="0"/>
              <a:t>11</a:t>
            </a:r>
            <a:endParaRPr lang="fa-IR" dirty="0"/>
          </a:p>
        </p:txBody>
      </p:sp>
    </p:spTree>
    <p:extLst>
      <p:ext uri="{BB962C8B-B14F-4D97-AF65-F5344CB8AC3E}">
        <p14:creationId xmlns:p14="http://schemas.microsoft.com/office/powerpoint/2010/main" val="1149003381"/>
      </p:ext>
    </p:extLst>
  </p:cSld>
  <p:clrMapOvr>
    <a:masterClrMapping/>
  </p:clrMapOvr>
  <p:transition spd="slow">
    <p:check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fa-IR" dirty="0" smtClean="0"/>
              <a:t>11</a:t>
            </a:r>
            <a:endParaRPr lang="fa-IR" dirty="0"/>
          </a:p>
        </p:txBody>
      </p:sp>
      <p:pic>
        <p:nvPicPr>
          <p:cNvPr id="4" name="Picture 3" descr="E:\scan\Scanitto_2020-04-14_01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30173"/>
            <a:ext cx="6634312" cy="6624736"/>
          </a:xfrm>
          <a:prstGeom prst="rect">
            <a:avLst/>
          </a:prstGeom>
          <a:noFill/>
          <a:ln>
            <a:noFill/>
          </a:ln>
        </p:spPr>
      </p:pic>
    </p:spTree>
    <p:extLst>
      <p:ext uri="{BB962C8B-B14F-4D97-AF65-F5344CB8AC3E}">
        <p14:creationId xmlns:p14="http://schemas.microsoft.com/office/powerpoint/2010/main" val="1149003381"/>
      </p:ext>
    </p:extLst>
  </p:cSld>
  <p:clrMapOvr>
    <a:masterClrMapping/>
  </p:clrMapOvr>
  <p:transition spd="slow">
    <p:check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6324808"/>
          </a:xfrm>
          <a:prstGeom prst="rect">
            <a:avLst/>
          </a:prstGeom>
        </p:spPr>
        <p:txBody>
          <a:bodyPr wrap="square">
            <a:spAutoFit/>
          </a:bodyPr>
          <a:lstStyle/>
          <a:p>
            <a:pPr algn="just">
              <a:lnSpc>
                <a:spcPct val="150000"/>
              </a:lnSpc>
            </a:pPr>
            <a:r>
              <a:rPr lang="fa-IR" b="1" dirty="0">
                <a:solidFill>
                  <a:srgbClr val="FFFF00"/>
                </a:solidFill>
                <a:cs typeface="B Nazanin" pitchFamily="2" charset="-78"/>
              </a:rPr>
              <a:t>قوانین مسابقه در دوهای استقامت و نیمه </a:t>
            </a:r>
            <a:r>
              <a:rPr lang="fa-IR" b="1" dirty="0" smtClean="0">
                <a:solidFill>
                  <a:srgbClr val="FFFF00"/>
                </a:solidFill>
                <a:cs typeface="B Nazanin" pitchFamily="2" charset="-78"/>
              </a:rPr>
              <a:t>استقامت:</a:t>
            </a:r>
          </a:p>
          <a:p>
            <a:pPr algn="just">
              <a:lnSpc>
                <a:spcPct val="150000"/>
              </a:lnSpc>
            </a:pPr>
            <a:r>
              <a:rPr lang="fa-IR" dirty="0" smtClean="0">
                <a:cs typeface="B Nazanin" pitchFamily="2" charset="-78"/>
              </a:rPr>
              <a:t>1</a:t>
            </a:r>
            <a:r>
              <a:rPr lang="fa-IR" dirty="0">
                <a:cs typeface="B Nazanin" pitchFamily="2" charset="-78"/>
              </a:rPr>
              <a:t>. تعداد میخها در کف کفش به تعدادی باشد که در کتاب مقررات ذکر شده است که حداکثر یازده میخ است.</a:t>
            </a:r>
          </a:p>
          <a:p>
            <a:pPr algn="just">
              <a:lnSpc>
                <a:spcPct val="150000"/>
              </a:lnSpc>
            </a:pPr>
            <a:r>
              <a:rPr lang="fa-IR" dirty="0">
                <a:cs typeface="B Nazanin" pitchFamily="2" charset="-78"/>
              </a:rPr>
              <a:t>٢. در پیست های خاکی، طول قسمتی از میخ ها که از کفش بیرون است، نباید بیش از ۲۵ و ضخامت آن بیش از ۴ میلی متر باشد.</a:t>
            </a:r>
          </a:p>
          <a:p>
            <a:pPr algn="just">
              <a:lnSpc>
                <a:spcPct val="150000"/>
              </a:lnSpc>
            </a:pPr>
            <a:r>
              <a:rPr lang="fa-IR" dirty="0">
                <a:cs typeface="B Nazanin" pitchFamily="2" charset="-78"/>
              </a:rPr>
              <a:t>٣. در پیست تارتان طول میخها نباید بیش از ۹ میلی متر باشد. ۴. به طور کلی ضخامت کف کفش نباید از ۱۳ میلی متر بیشتر باشد.</a:t>
            </a:r>
          </a:p>
          <a:p>
            <a:pPr algn="just">
              <a:lnSpc>
                <a:spcPct val="150000"/>
              </a:lnSpc>
            </a:pPr>
            <a:r>
              <a:rPr lang="fa-IR" dirty="0">
                <a:cs typeface="B Nazanin" pitchFamily="2" charset="-78"/>
              </a:rPr>
              <a:t>۵. ضخامت پاشنه کفش برای دوها حداکثر ۱۹ میلی متر و برای پیاده روی بین ۲۵ تا ۲۶ میلی متر است.</a:t>
            </a:r>
          </a:p>
          <a:p>
            <a:pPr algn="just">
              <a:lnSpc>
                <a:spcPct val="150000"/>
              </a:lnSpc>
            </a:pPr>
            <a:r>
              <a:rPr lang="fa-IR" dirty="0">
                <a:cs typeface="B Nazanin" pitchFamily="2" charset="-78"/>
              </a:rPr>
              <a:t>۶. دوندگان از هیچ وسیله ای در داخل یا خارج کفش خود که به نحوی به آنها کمک کند، نباید استفاده کنند.</a:t>
            </a:r>
          </a:p>
          <a:p>
            <a:pPr algn="just">
              <a:lnSpc>
                <a:spcPct val="150000"/>
              </a:lnSpc>
            </a:pPr>
            <a:r>
              <a:rPr lang="fa-IR" dirty="0">
                <a:cs typeface="B Nazanin" pitchFamily="2" charset="-78"/>
              </a:rPr>
              <a:t>7. مقام برندگان بر اساس ترتیب رسیدن بالاتنه آنها منهای سر و گردن و دست ها به صفحه عمودی لبه داخلی (لبه نزدیک به دونده) خط پایان تعیین می شود. |</a:t>
            </a:r>
          </a:p>
          <a:p>
            <a:pPr algn="just">
              <a:lnSpc>
                <a:spcPct val="150000"/>
              </a:lnSpc>
            </a:pPr>
            <a:r>
              <a:rPr lang="fa-IR" dirty="0">
                <a:cs typeface="B Nazanin" pitchFamily="2" charset="-78"/>
              </a:rPr>
              <a:t>۸ اگر دونده درست قبل از رسیدن به خط پایان به زمین بیفتد، هر قسمت از بالا تنهاش - منهای دستها و پاها و سر و گردن - که به خط پایان برسد، مقام وی بر همان اساس برایش منظور می شود.</a:t>
            </a:r>
          </a:p>
          <a:p>
            <a:pPr algn="just">
              <a:lnSpc>
                <a:spcPct val="150000"/>
              </a:lnSpc>
            </a:pPr>
            <a:r>
              <a:rPr lang="fa-IR" dirty="0">
                <a:cs typeface="B Nazanin" pitchFamily="2" charset="-78"/>
              </a:rPr>
              <a:t>9. داور مسابقه با به صدا در آوردن زنگ، شروع آخرین دور را به دوندگان اعلام</a:t>
            </a:r>
          </a:p>
          <a:p>
            <a:pPr algn="just">
              <a:lnSpc>
                <a:spcPct val="150000"/>
              </a:lnSpc>
            </a:pPr>
            <a:r>
              <a:rPr lang="fa-IR" dirty="0">
                <a:cs typeface="B Nazanin" pitchFamily="2" charset="-78"/>
              </a:rPr>
              <a:t>می کند.|</a:t>
            </a:r>
          </a:p>
          <a:p>
            <a:pPr algn="just">
              <a:lnSpc>
                <a:spcPct val="150000"/>
              </a:lnSpc>
            </a:pPr>
            <a:r>
              <a:rPr lang="fa-IR" dirty="0">
                <a:cs typeface="B Nazanin" pitchFamily="2" charset="-78"/>
              </a:rPr>
              <a:t>۱۰. اگر دونده مرتکب خطا شود، به او هشدار می دهند و در صورت خطای مجدد از ادامه مسابقه محروم خواهد شد.</a:t>
            </a:r>
          </a:p>
          <a:p>
            <a:pPr algn="just">
              <a:lnSpc>
                <a:spcPct val="150000"/>
              </a:lnSpc>
            </a:pPr>
            <a:endParaRPr lang="fa-IR" dirty="0">
              <a:cs typeface="B Nazanin" pitchFamily="2" charset="-78"/>
            </a:endParaRPr>
          </a:p>
        </p:txBody>
      </p:sp>
      <p:sp>
        <p:nvSpPr>
          <p:cNvPr id="3" name="Slide Number Placeholder 2"/>
          <p:cNvSpPr>
            <a:spLocks noGrp="1"/>
          </p:cNvSpPr>
          <p:nvPr>
            <p:ph type="sldNum" sz="quarter" idx="12"/>
          </p:nvPr>
        </p:nvSpPr>
        <p:spPr/>
        <p:txBody>
          <a:bodyPr/>
          <a:lstStyle/>
          <a:p>
            <a:r>
              <a:rPr lang="fa-IR" dirty="0" smtClean="0"/>
              <a:t>11</a:t>
            </a:r>
            <a:endParaRPr lang="fa-IR" dirty="0"/>
          </a:p>
        </p:txBody>
      </p:sp>
    </p:spTree>
    <p:extLst>
      <p:ext uri="{BB962C8B-B14F-4D97-AF65-F5344CB8AC3E}">
        <p14:creationId xmlns:p14="http://schemas.microsoft.com/office/powerpoint/2010/main" val="1149003381"/>
      </p:ext>
    </p:extLst>
  </p:cSld>
  <p:clrMapOvr>
    <a:masterClrMapping/>
  </p:clrMapOvr>
  <p:transition spd="slow">
    <p:check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fa-IR" dirty="0" smtClean="0"/>
              <a:t>11</a:t>
            </a:r>
            <a:endParaRPr lang="fa-IR"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55" y="0"/>
            <a:ext cx="9119045" cy="6858000"/>
          </a:xfrm>
          <a:prstGeom prst="rect">
            <a:avLst/>
          </a:prstGeom>
          <a:noFill/>
          <a:ln>
            <a:noFill/>
          </a:ln>
        </p:spPr>
      </p:pic>
    </p:spTree>
    <p:extLst>
      <p:ext uri="{BB962C8B-B14F-4D97-AF65-F5344CB8AC3E}">
        <p14:creationId xmlns:p14="http://schemas.microsoft.com/office/powerpoint/2010/main" val="1149003381"/>
      </p:ext>
    </p:extLst>
  </p:cSld>
  <p:clrMapOvr>
    <a:masterClrMapping/>
  </p:clrMapOvr>
  <p:transition spd="slow">
    <p:check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0" y="400109"/>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fa-IR" sz="3200" b="1" dirty="0">
                <a:solidFill>
                  <a:srgbClr val="FFFF00"/>
                </a:solidFill>
                <a:latin typeface="Calibri" pitchFamily="34" charset="0"/>
                <a:ea typeface="Times New Roman" pitchFamily="18" charset="0"/>
                <a:cs typeface="B Nazanin" pitchFamily="2" charset="-78"/>
              </a:rPr>
              <a:t>تاریخچه: </a:t>
            </a:r>
            <a:r>
              <a:rPr lang="fa-IR" sz="2800" dirty="0">
                <a:latin typeface="Calibri" pitchFamily="34" charset="0"/>
                <a:ea typeface="Times New Roman" pitchFamily="18" charset="0"/>
                <a:cs typeface="B Nazanin" pitchFamily="2" charset="-78"/>
              </a:rPr>
              <a:t>دو و ميداني ناب‌ترين و اصيل‌ ترين رشته ورزشي است که از ريشه يوناني اتلوس به معني مبارزه و تلاش گرفته شده و به اندازه تاريخ آفرينش انسال قدمت دارد</a:t>
            </a:r>
          </a:p>
          <a:p>
            <a:pPr lvl="0" algn="just" fontAlgn="base">
              <a:spcBef>
                <a:spcPct val="0"/>
              </a:spcBef>
              <a:spcAft>
                <a:spcPct val="0"/>
              </a:spcAft>
            </a:pPr>
            <a:r>
              <a:rPr lang="fa-IR" sz="2800" dirty="0">
                <a:latin typeface="Calibri" pitchFamily="34" charset="0"/>
                <a:ea typeface="Times New Roman" pitchFamily="18" charset="0"/>
                <a:cs typeface="B Nazanin" pitchFamily="2" charset="-78"/>
              </a:rPr>
              <a:t>پيشينه برگزاري اولين مسابقات دو، پرش و پرتاب در جهان باستان به يونان و ايرلند بازمي‌گردد.</a:t>
            </a:r>
          </a:p>
          <a:p>
            <a:pPr lvl="0" algn="just" fontAlgn="base">
              <a:spcBef>
                <a:spcPct val="0"/>
              </a:spcBef>
              <a:spcAft>
                <a:spcPct val="0"/>
              </a:spcAft>
            </a:pPr>
            <a:r>
              <a:rPr lang="fa-IR" sz="2800" dirty="0">
                <a:latin typeface="Calibri" pitchFamily="34" charset="0"/>
                <a:ea typeface="Times New Roman" pitchFamily="18" charset="0"/>
                <a:cs typeface="B Nazanin" pitchFamily="2" charset="-78"/>
              </a:rPr>
              <a:t>در مورد تاريخچه دو و ميداني در بازي‌هاي المپيک روايات مختلفي وجود دارد اما نام کوروبوس به عنوان اولين قهرمان اين مسابقات در 884 سال قبل از ميلاد ثبت شده است. کوروبوس در مسابقه دو 200 متر که تنها مسابقه ادوار اوليه بوده، برنده شده است.</a:t>
            </a:r>
          </a:p>
          <a:p>
            <a:pPr lvl="0" algn="just" fontAlgn="base">
              <a:spcBef>
                <a:spcPct val="0"/>
              </a:spcBef>
              <a:spcAft>
                <a:spcPct val="0"/>
              </a:spcAft>
            </a:pPr>
            <a:r>
              <a:rPr lang="fa-IR" sz="2800" dirty="0">
                <a:latin typeface="Calibri" pitchFamily="34" charset="0"/>
                <a:ea typeface="Times New Roman" pitchFamily="18" charset="0"/>
                <a:cs typeface="B Nazanin" pitchFamily="2" charset="-78"/>
              </a:rPr>
              <a:t>يوناني‌ها به برگزاري مسابقات دو سرعت، پرش طول، پرتاب ديسک و نيزه ادامه دادند و قهرمانانشان به اوج شهرت رسيدند تا هنگامي که تئودوسيوس امپراطور روم، در سال 393 پس از ميلاد پايان دوران باستاني بازي‌ها را اعلام کرد.</a:t>
            </a:r>
          </a:p>
          <a:p>
            <a:pPr lvl="0" algn="just" fontAlgn="base">
              <a:spcBef>
                <a:spcPct val="0"/>
              </a:spcBef>
              <a:spcAft>
                <a:spcPct val="0"/>
              </a:spcAft>
            </a:pPr>
            <a:r>
              <a:rPr lang="fa-IR" sz="2800" dirty="0">
                <a:latin typeface="Calibri" pitchFamily="34" charset="0"/>
                <a:ea typeface="Times New Roman" pitchFamily="18" charset="0"/>
                <a:cs typeface="B Nazanin" pitchFamily="2" charset="-78"/>
              </a:rPr>
              <a:t>از آن زمان تا قرن نوزدهم ميلادي، دو و ميداني در مسابقات نظاميان اروپايي به حيات خود ادامه داد تا اينکه در انگليس شکل مدرن اين ورزش پايه‌گذاري شد.</a:t>
            </a:r>
          </a:p>
        </p:txBody>
      </p:sp>
      <p:sp>
        <p:nvSpPr>
          <p:cNvPr id="3" name="Slide Number Placeholder 2"/>
          <p:cNvSpPr>
            <a:spLocks noGrp="1"/>
          </p:cNvSpPr>
          <p:nvPr>
            <p:ph type="sldNum" sz="quarter" idx="12"/>
          </p:nvPr>
        </p:nvSpPr>
        <p:spPr/>
        <p:txBody>
          <a:bodyPr/>
          <a:lstStyle/>
          <a:p>
            <a:r>
              <a:rPr lang="fa-IR" dirty="0" smtClean="0"/>
              <a:t>2</a:t>
            </a:r>
            <a:endParaRPr lang="fa-IR"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8544" y="2636912"/>
            <a:ext cx="609600" cy="609600"/>
          </a:xfrm>
          <a:prstGeom prst="rect">
            <a:avLst/>
          </a:prstGeom>
        </p:spPr>
      </p:pic>
    </p:spTree>
  </p:cSld>
  <p:clrMapOvr>
    <a:masterClrMapping/>
  </p:clrMapOvr>
  <p:transition spd="slow">
    <p:cover dir="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3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fa-IR" dirty="0">
                <a:solidFill>
                  <a:srgbClr val="FF0000"/>
                </a:solidFill>
              </a:rPr>
              <a:t>فصل </a:t>
            </a:r>
            <a:r>
              <a:rPr lang="fa-IR" dirty="0" smtClean="0">
                <a:solidFill>
                  <a:srgbClr val="FF0000"/>
                </a:solidFill>
              </a:rPr>
              <a:t>پنجم - دوهای </a:t>
            </a:r>
            <a:r>
              <a:rPr lang="fa-IR" dirty="0">
                <a:solidFill>
                  <a:srgbClr val="FF0000"/>
                </a:solidFill>
              </a:rPr>
              <a:t>امدادی </a:t>
            </a:r>
          </a:p>
        </p:txBody>
      </p:sp>
      <p:pic>
        <p:nvPicPr>
          <p:cNvPr id="2050" name="Picture 2" descr="C:\Users\a\Downloads\11983545138458943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12776"/>
            <a:ext cx="7632848" cy="5126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256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3970318"/>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دوهای امدادی به دو روش اجرا می شوند</a:t>
            </a:r>
            <a:r>
              <a:rPr lang="fa-IR" sz="2800" b="1" dirty="0" smtClean="0">
                <a:solidFill>
                  <a:srgbClr val="FFFF00"/>
                </a:solidFill>
                <a:cs typeface="B Nazanin" pitchFamily="2" charset="-78"/>
              </a:rPr>
              <a:t>:</a:t>
            </a:r>
          </a:p>
          <a:p>
            <a:pPr algn="just">
              <a:lnSpc>
                <a:spcPct val="150000"/>
              </a:lnSpc>
            </a:pPr>
            <a:r>
              <a:rPr lang="fa-IR" sz="2800" dirty="0" smtClean="0">
                <a:cs typeface="B Nazanin" pitchFamily="2" charset="-78"/>
              </a:rPr>
              <a:t> </a:t>
            </a:r>
            <a:r>
              <a:rPr lang="fa-IR" sz="2800" dirty="0">
                <a:cs typeface="B Nazanin" pitchFamily="2" charset="-78"/>
              </a:rPr>
              <a:t>الف) دوهایی که در آنها تعویض چوب امدادی به صورت غیر دیداری انجام می شود. معمولا این شیوه تعویض یا مبادله چوب امدادی، در رشته ی ۱۰۰×۴ متر، مورد استفاده قرار می گیرد.</a:t>
            </a:r>
          </a:p>
          <a:p>
            <a:pPr algn="just">
              <a:lnSpc>
                <a:spcPct val="150000"/>
              </a:lnSpc>
            </a:pPr>
            <a:r>
              <a:rPr lang="fa-IR" sz="2800" dirty="0">
                <a:cs typeface="B Nazanin" pitchFamily="2" charset="-78"/>
              </a:rPr>
              <a:t>ب) درهایی که در آنها تعویض چوب امدادی به صورت دیداری انجام می شود. معمولا این فن تعویض یا مبادله چوب امدادی، در رشته ۴۰۰×۴ متر به کار می رود.</a:t>
            </a:r>
          </a:p>
        </p:txBody>
      </p:sp>
      <p:sp>
        <p:nvSpPr>
          <p:cNvPr id="3" name="Slide Number Placeholder 2"/>
          <p:cNvSpPr>
            <a:spLocks noGrp="1"/>
          </p:cNvSpPr>
          <p:nvPr>
            <p:ph type="sldNum" sz="quarter" idx="12"/>
          </p:nvPr>
        </p:nvSpPr>
        <p:spPr/>
        <p:txBody>
          <a:bodyPr/>
          <a:lstStyle/>
          <a:p>
            <a:r>
              <a:rPr lang="fa-IR" dirty="0" smtClean="0"/>
              <a:t>11</a:t>
            </a:r>
            <a:endParaRPr lang="fa-IR" dirty="0"/>
          </a:p>
        </p:txBody>
      </p:sp>
    </p:spTree>
    <p:extLst>
      <p:ext uri="{BB962C8B-B14F-4D97-AF65-F5344CB8AC3E}">
        <p14:creationId xmlns:p14="http://schemas.microsoft.com/office/powerpoint/2010/main" val="1149003381"/>
      </p:ext>
    </p:extLst>
  </p:cSld>
  <p:clrMapOvr>
    <a:masterClrMapping/>
  </p:clrMapOvr>
  <p:transition spd="slow">
    <p:check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8640"/>
            <a:ext cx="9144000" cy="6501780"/>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شیوه صحیح تعویض چوب امدادی</a:t>
            </a:r>
          </a:p>
          <a:p>
            <a:pPr algn="just">
              <a:lnSpc>
                <a:spcPct val="150000"/>
              </a:lnSpc>
            </a:pPr>
            <a:r>
              <a:rPr lang="fa-IR" sz="2800" dirty="0">
                <a:cs typeface="B Nazanin" pitchFamily="2" charset="-78"/>
              </a:rPr>
              <a:t> فن مبادله یا تعویض غیردیداری به سه مرحله تقسیم می شود: آمادگی، شتاب گیری و تعویض</a:t>
            </a:r>
          </a:p>
          <a:p>
            <a:pPr algn="just">
              <a:lnSpc>
                <a:spcPct val="150000"/>
              </a:lnSpc>
            </a:pPr>
            <a:r>
              <a:rPr lang="fa-IR" sz="2800" dirty="0">
                <a:cs typeface="B Nazanin" pitchFamily="2" charset="-78"/>
              </a:rPr>
              <a:t>الف) در مرحله آمادگی، </a:t>
            </a:r>
            <a:r>
              <a:rPr lang="fa-IR" sz="2800" dirty="0" smtClean="0">
                <a:cs typeface="B Nazanin" pitchFamily="2" charset="-78"/>
              </a:rPr>
              <a:t>دونده </a:t>
            </a:r>
            <a:r>
              <a:rPr lang="fa-IR" sz="2800" dirty="0">
                <a:cs typeface="B Nazanin" pitchFamily="2" charset="-78"/>
              </a:rPr>
              <a:t>آورنده چوب امدادی با نگهداری حداکثر سرعت، خود را برای مبادله ی چوب امدادی، آماده می کند.</a:t>
            </a:r>
          </a:p>
          <a:p>
            <a:pPr algn="just">
              <a:lnSpc>
                <a:spcPct val="150000"/>
              </a:lnSpc>
            </a:pPr>
            <a:r>
              <a:rPr lang="fa-IR" sz="2800" dirty="0">
                <a:cs typeface="B Nazanin" pitchFamily="2" charset="-78"/>
              </a:rPr>
              <a:t>ب) در مرحله ی شتاب گیری دونده های آورنده و گیرنده چوب امدادی باید سرعت های خود را طوری تنظیم کنند که بتوانند مبادله را در منطقه ی مجاز با حفظ سرعت حداکثر انجام دهند.</a:t>
            </a:r>
          </a:p>
          <a:p>
            <a:pPr algn="just">
              <a:lnSpc>
                <a:spcPct val="150000"/>
              </a:lnSpc>
            </a:pPr>
            <a:r>
              <a:rPr lang="fa-IR" sz="2800" dirty="0">
                <a:cs typeface="B Nazanin" pitchFamily="2" charset="-78"/>
              </a:rPr>
              <a:t>ج) در مرحله تعویض، چوب امدادی باید با استفاده از فن ویژه در کوتاه ترین زمان ممکن بین نفر آورنده و گیرنده </a:t>
            </a:r>
            <a:r>
              <a:rPr lang="fa-IR" sz="2800" dirty="0" smtClean="0">
                <a:cs typeface="B Nazanin" pitchFamily="2" charset="-78"/>
              </a:rPr>
              <a:t>چوب </a:t>
            </a:r>
            <a:r>
              <a:rPr lang="fa-IR" sz="2800" dirty="0">
                <a:cs typeface="B Nazanin" pitchFamily="2" charset="-78"/>
              </a:rPr>
              <a:t>دست به دست شود.</a:t>
            </a:r>
          </a:p>
        </p:txBody>
      </p:sp>
      <p:sp>
        <p:nvSpPr>
          <p:cNvPr id="3" name="Slide Number Placeholder 2"/>
          <p:cNvSpPr>
            <a:spLocks noGrp="1"/>
          </p:cNvSpPr>
          <p:nvPr>
            <p:ph type="sldNum" sz="quarter" idx="12"/>
          </p:nvPr>
        </p:nvSpPr>
        <p:spPr/>
        <p:txBody>
          <a:bodyPr/>
          <a:lstStyle/>
          <a:p>
            <a:r>
              <a:rPr lang="fa-IR" dirty="0" smtClean="0"/>
              <a:t>11</a:t>
            </a:r>
            <a:endParaRPr lang="fa-IR" dirty="0"/>
          </a:p>
        </p:txBody>
      </p:sp>
    </p:spTree>
    <p:extLst>
      <p:ext uri="{BB962C8B-B14F-4D97-AF65-F5344CB8AC3E}">
        <p14:creationId xmlns:p14="http://schemas.microsoft.com/office/powerpoint/2010/main" val="1149003381"/>
      </p:ext>
    </p:extLst>
  </p:cSld>
  <p:clrMapOvr>
    <a:masterClrMapping/>
  </p:clrMapOvr>
  <p:transition spd="slow">
    <p:check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fa-IR" dirty="0" smtClean="0"/>
              <a:t>11</a:t>
            </a:r>
            <a:endParaRPr lang="fa-IR"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92696"/>
            <a:ext cx="9144000" cy="4176464"/>
          </a:xfrm>
          <a:prstGeom prst="rect">
            <a:avLst/>
          </a:prstGeom>
          <a:noFill/>
          <a:ln>
            <a:noFill/>
          </a:ln>
        </p:spPr>
      </p:pic>
    </p:spTree>
    <p:extLst>
      <p:ext uri="{BB962C8B-B14F-4D97-AF65-F5344CB8AC3E}">
        <p14:creationId xmlns:p14="http://schemas.microsoft.com/office/powerpoint/2010/main" val="1149003381"/>
      </p:ext>
    </p:extLst>
  </p:cSld>
  <p:clrMapOvr>
    <a:masterClrMapping/>
  </p:clrMapOvr>
  <p:transition spd="slow">
    <p:check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5301451"/>
          </a:xfrm>
          <a:prstGeom prst="rect">
            <a:avLst/>
          </a:prstGeom>
        </p:spPr>
        <p:txBody>
          <a:bodyPr wrap="square">
            <a:spAutoFit/>
          </a:bodyPr>
          <a:lstStyle/>
          <a:p>
            <a:pPr algn="just">
              <a:lnSpc>
                <a:spcPct val="150000"/>
              </a:lnSpc>
            </a:pPr>
            <a:r>
              <a:rPr lang="fa-IR" sz="3200" dirty="0">
                <a:solidFill>
                  <a:srgbClr val="FFFF00"/>
                </a:solidFill>
                <a:cs typeface="B Nazanin" pitchFamily="2" charset="-78"/>
              </a:rPr>
              <a:t>استارت در دوهای امدادی</a:t>
            </a:r>
          </a:p>
          <a:p>
            <a:pPr algn="just">
              <a:lnSpc>
                <a:spcPct val="150000"/>
              </a:lnSpc>
            </a:pPr>
            <a:r>
              <a:rPr lang="fa-IR" sz="2800" dirty="0">
                <a:cs typeface="B Nazanin" pitchFamily="2" charset="-78"/>
              </a:rPr>
              <a:t> با توجه به مسافت دوهای امدادی واضح است این دو ها از نوع سرعتی می باشند که در آنها برای شتاب گیری بهتر باید از استارت نشسته استفاده کرد</a:t>
            </a:r>
            <a:r>
              <a:rPr lang="fa-IR" sz="2800" dirty="0" smtClean="0">
                <a:cs typeface="B Nazanin" pitchFamily="2" charset="-78"/>
              </a:rPr>
              <a:t>.</a:t>
            </a:r>
          </a:p>
          <a:p>
            <a:pPr algn="just">
              <a:lnSpc>
                <a:spcPct val="150000"/>
              </a:lnSpc>
            </a:pPr>
            <a:r>
              <a:rPr lang="fa-IR" sz="2800" dirty="0" smtClean="0">
                <a:cs typeface="B Nazanin" pitchFamily="2" charset="-78"/>
              </a:rPr>
              <a:t> </a:t>
            </a:r>
            <a:r>
              <a:rPr lang="fa-IR" sz="2800" dirty="0">
                <a:cs typeface="B Nazanin" pitchFamily="2" charset="-78"/>
              </a:rPr>
              <a:t>استارت دوی ۱۰۰×۴ متر مانند مثل استارت دوی ۴۰۰ متر است. بلوکهای استارت نزدیک به خط بیرونی مسیر دویدن قرار دارد</a:t>
            </a:r>
            <a:r>
              <a:rPr lang="fa-IR" sz="2800" dirty="0" smtClean="0">
                <a:cs typeface="B Nazanin" pitchFamily="2" charset="-78"/>
              </a:rPr>
              <a:t>.</a:t>
            </a:r>
          </a:p>
          <a:p>
            <a:pPr algn="just">
              <a:lnSpc>
                <a:spcPct val="150000"/>
              </a:lnSpc>
            </a:pPr>
            <a:r>
              <a:rPr lang="fa-IR" sz="2800" dirty="0" smtClean="0">
                <a:cs typeface="B Nazanin" pitchFamily="2" charset="-78"/>
              </a:rPr>
              <a:t> </a:t>
            </a:r>
            <a:r>
              <a:rPr lang="fa-IR" sz="2800" dirty="0">
                <a:cs typeface="B Nazanin" pitchFamily="2" charset="-78"/>
              </a:rPr>
              <a:t>چوب امدادی بین انگشت اشاره و شست قرار می گیرد به وسیله ی انگشتان دیگر احاطه می شود. پس از استارت موفق، دونده با افزایش شتاب خود سرعت خود را به حداکثر می رساند.</a:t>
            </a:r>
          </a:p>
        </p:txBody>
      </p:sp>
      <p:sp>
        <p:nvSpPr>
          <p:cNvPr id="3" name="Slide Number Placeholder 2"/>
          <p:cNvSpPr>
            <a:spLocks noGrp="1"/>
          </p:cNvSpPr>
          <p:nvPr>
            <p:ph type="sldNum" sz="quarter" idx="12"/>
          </p:nvPr>
        </p:nvSpPr>
        <p:spPr/>
        <p:txBody>
          <a:bodyPr/>
          <a:lstStyle/>
          <a:p>
            <a:r>
              <a:rPr lang="fa-IR" dirty="0" smtClean="0"/>
              <a:t>11</a:t>
            </a:r>
            <a:endParaRPr lang="fa-IR" dirty="0"/>
          </a:p>
        </p:txBody>
      </p:sp>
    </p:spTree>
    <p:extLst>
      <p:ext uri="{BB962C8B-B14F-4D97-AF65-F5344CB8AC3E}">
        <p14:creationId xmlns:p14="http://schemas.microsoft.com/office/powerpoint/2010/main" val="1149003381"/>
      </p:ext>
    </p:extLst>
  </p:cSld>
  <p:clrMapOvr>
    <a:masterClrMapping/>
  </p:clrMapOvr>
  <p:transition spd="slow">
    <p:check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846" y="30065"/>
            <a:ext cx="9144000" cy="6896119"/>
          </a:xfrm>
          <a:prstGeom prst="rect">
            <a:avLst/>
          </a:prstGeom>
        </p:spPr>
        <p:txBody>
          <a:bodyPr wrap="square">
            <a:spAutoFit/>
          </a:bodyPr>
          <a:lstStyle/>
          <a:p>
            <a:pPr algn="just">
              <a:lnSpc>
                <a:spcPct val="150000"/>
              </a:lnSpc>
            </a:pPr>
            <a:r>
              <a:rPr lang="fa-IR" sz="2700" b="1" dirty="0">
                <a:solidFill>
                  <a:srgbClr val="FFFF00"/>
                </a:solidFill>
                <a:cs typeface="B Nazanin" pitchFamily="2" charset="-78"/>
              </a:rPr>
              <a:t>علامت گذاری برای </a:t>
            </a:r>
            <a:r>
              <a:rPr lang="fa-IR" sz="2700" b="1" dirty="0" smtClean="0">
                <a:solidFill>
                  <a:srgbClr val="FFFF00"/>
                </a:solidFill>
                <a:cs typeface="B Nazanin" pitchFamily="2" charset="-78"/>
              </a:rPr>
              <a:t>استارت</a:t>
            </a:r>
          </a:p>
          <a:p>
            <a:pPr algn="just">
              <a:lnSpc>
                <a:spcPct val="150000"/>
              </a:lnSpc>
            </a:pPr>
            <a:r>
              <a:rPr lang="fa-IR" sz="2700" dirty="0" smtClean="0">
                <a:cs typeface="B Nazanin" pitchFamily="2" charset="-78"/>
              </a:rPr>
              <a:t> </a:t>
            </a:r>
            <a:r>
              <a:rPr lang="fa-IR" sz="2700" dirty="0">
                <a:cs typeface="B Nazanin" pitchFamily="2" charset="-78"/>
              </a:rPr>
              <a:t>برای تعویض بهتر، دومین، سومین و چهارمین دونده نشانه های مشخصی برای خود در پیست قرار می دهند، علامت را درست قبل از محلی که باید از آنجا شروع به دویدن کنند، قرار می دهند. </a:t>
            </a:r>
            <a:endParaRPr lang="fa-IR" sz="2700" dirty="0" smtClean="0">
              <a:cs typeface="B Nazanin" pitchFamily="2" charset="-78"/>
            </a:endParaRPr>
          </a:p>
          <a:p>
            <a:pPr algn="just">
              <a:lnSpc>
                <a:spcPct val="150000"/>
              </a:lnSpc>
            </a:pPr>
            <a:r>
              <a:rPr lang="fa-IR" sz="2700" dirty="0" smtClean="0">
                <a:cs typeface="B Nazanin" pitchFamily="2" charset="-78"/>
              </a:rPr>
              <a:t>در </a:t>
            </a:r>
            <a:r>
              <a:rPr lang="fa-IR" sz="2700" dirty="0">
                <a:cs typeface="B Nazanin" pitchFamily="2" charset="-78"/>
              </a:rPr>
              <a:t>پیست های خاکی این علامت ممکن است ترسیم یک یا چند خط گچی در عرض مسير دویدن باشد و در پیست های تارتان که از نوارهای رنگی استفاده </a:t>
            </a:r>
            <a:r>
              <a:rPr lang="fa-IR" sz="2700" dirty="0" smtClean="0">
                <a:cs typeface="B Nazanin" pitchFamily="2" charset="-78"/>
              </a:rPr>
              <a:t>می شود.</a:t>
            </a:r>
          </a:p>
          <a:p>
            <a:pPr algn="just">
              <a:lnSpc>
                <a:spcPct val="150000"/>
              </a:lnSpc>
            </a:pPr>
            <a:r>
              <a:rPr lang="fa-IR" sz="2700" dirty="0">
                <a:cs typeface="B Nazanin" pitchFamily="2" charset="-78"/>
              </a:rPr>
              <a:t>قرار دادن اشیاء روی خطها یا در داخل مسیر دویدن مجاز نیست. علامتها مورد استفاده دوندگانی است که چوب را می گیرند، دونده گیرنده ی چوب، زمانی که دوندهی آورنده از علامت عبور کرد، شروع به دویدن می کند. فاصله ی بین علامت و نقطه ای که دونده، شروع به دویدن می کند، بستگی به سرعت دونده ی آورنده و شتاب دونده ی گیرنده ی چوب دارد. </a:t>
            </a:r>
          </a:p>
        </p:txBody>
      </p:sp>
      <p:sp>
        <p:nvSpPr>
          <p:cNvPr id="3" name="Slide Number Placeholder 2"/>
          <p:cNvSpPr>
            <a:spLocks noGrp="1"/>
          </p:cNvSpPr>
          <p:nvPr>
            <p:ph type="sldNum" sz="quarter" idx="12"/>
          </p:nvPr>
        </p:nvSpPr>
        <p:spPr/>
        <p:txBody>
          <a:bodyPr/>
          <a:lstStyle/>
          <a:p>
            <a:r>
              <a:rPr lang="fa-IR" dirty="0" smtClean="0"/>
              <a:t>11</a:t>
            </a:r>
            <a:endParaRPr lang="fa-IR" dirty="0"/>
          </a:p>
        </p:txBody>
      </p:sp>
    </p:spTree>
    <p:extLst>
      <p:ext uri="{BB962C8B-B14F-4D97-AF65-F5344CB8AC3E}">
        <p14:creationId xmlns:p14="http://schemas.microsoft.com/office/powerpoint/2010/main" val="1149003381"/>
      </p:ext>
    </p:extLst>
  </p:cSld>
  <p:clrMapOvr>
    <a:masterClrMapping/>
  </p:clrMapOvr>
  <p:transition spd="slow">
    <p:check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fa-IR" dirty="0" smtClean="0"/>
              <a:t>11</a:t>
            </a:r>
            <a:endParaRPr lang="fa-IR"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163" y="-20632"/>
            <a:ext cx="9148163" cy="6878632"/>
          </a:xfrm>
          <a:prstGeom prst="rect">
            <a:avLst/>
          </a:prstGeom>
          <a:noFill/>
          <a:ln>
            <a:noFill/>
          </a:ln>
        </p:spPr>
      </p:pic>
    </p:spTree>
    <p:extLst>
      <p:ext uri="{BB962C8B-B14F-4D97-AF65-F5344CB8AC3E}">
        <p14:creationId xmlns:p14="http://schemas.microsoft.com/office/powerpoint/2010/main" val="1149003381"/>
      </p:ext>
    </p:extLst>
  </p:cSld>
  <p:clrMapOvr>
    <a:masterClrMapping/>
  </p:clrMapOvr>
  <p:transition spd="slow">
    <p:check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fa-IR" dirty="0" smtClean="0"/>
              <a:t>11</a:t>
            </a:r>
            <a:endParaRPr lang="fa-IR"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401"/>
            <a:ext cx="9144000" cy="6882401"/>
          </a:xfrm>
          <a:prstGeom prst="rect">
            <a:avLst/>
          </a:prstGeom>
          <a:noFill/>
          <a:ln>
            <a:noFill/>
          </a:ln>
        </p:spPr>
      </p:pic>
    </p:spTree>
    <p:extLst>
      <p:ext uri="{BB962C8B-B14F-4D97-AF65-F5344CB8AC3E}">
        <p14:creationId xmlns:p14="http://schemas.microsoft.com/office/powerpoint/2010/main" val="1149003381"/>
      </p:ext>
    </p:extLst>
  </p:cSld>
  <p:clrMapOvr>
    <a:masterClrMapping/>
  </p:clrMapOvr>
  <p:transition spd="slow">
    <p:check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5855449"/>
          </a:xfrm>
          <a:prstGeom prst="rect">
            <a:avLst/>
          </a:prstGeom>
        </p:spPr>
        <p:txBody>
          <a:bodyPr wrap="square">
            <a:spAutoFit/>
          </a:bodyPr>
          <a:lstStyle/>
          <a:p>
            <a:pPr algn="just">
              <a:lnSpc>
                <a:spcPct val="150000"/>
              </a:lnSpc>
            </a:pPr>
            <a:r>
              <a:rPr lang="fa-IR" sz="2800" dirty="0">
                <a:cs typeface="B Nazanin" pitchFamily="2" charset="-78"/>
              </a:rPr>
              <a:t>مبادله ی چوب امدادی چوب امدادی باید در هنگام تعویض خیلی مطمئن و محکم حمل شود و به همین صورت به دست دونده ای که چوب را تحویل می گیرد داده شود. حرکت بازو اساسا شبیه حرکت باز و به هنگام دویدن است. کشیده شدن زیاد از حد بازو هنگام تعویض ممکن است فضای مناسبی برای مبادله به وجود آورد اما باعث اختلال در ریتم دویدن دونده می شود و سرعت او را کم می کند.</a:t>
            </a:r>
          </a:p>
          <a:p>
            <a:pPr algn="just">
              <a:lnSpc>
                <a:spcPct val="150000"/>
              </a:lnSpc>
            </a:pPr>
            <a:r>
              <a:rPr lang="fa-IR" sz="2800" dirty="0">
                <a:cs typeface="B Nazanin" pitchFamily="2" charset="-78"/>
              </a:rPr>
              <a:t>هنگامی که دوندهی آورنده ی چوب به هم تیمی اش نزدیک شد (حدود ۲ تا ۳ متر)، هم تیمی اش را با یک علامت متوجه می سازد که چه موقع دستش را برای گرفتن چوب به عقب بیاورد. بازوی با ثبات در این حالت سبب ایجاد نقطه ای مناسب برای تعیین موقعیت دیگر اعضای بدن می باشد.</a:t>
            </a:r>
          </a:p>
        </p:txBody>
      </p:sp>
      <p:sp>
        <p:nvSpPr>
          <p:cNvPr id="3" name="Slide Number Placeholder 2"/>
          <p:cNvSpPr>
            <a:spLocks noGrp="1"/>
          </p:cNvSpPr>
          <p:nvPr>
            <p:ph type="sldNum" sz="quarter" idx="12"/>
          </p:nvPr>
        </p:nvSpPr>
        <p:spPr/>
        <p:txBody>
          <a:bodyPr/>
          <a:lstStyle/>
          <a:p>
            <a:r>
              <a:rPr lang="fa-IR" dirty="0" smtClean="0"/>
              <a:t>11</a:t>
            </a:r>
            <a:endParaRPr lang="fa-IR" dirty="0"/>
          </a:p>
        </p:txBody>
      </p:sp>
    </p:spTree>
    <p:extLst>
      <p:ext uri="{BB962C8B-B14F-4D97-AF65-F5344CB8AC3E}">
        <p14:creationId xmlns:p14="http://schemas.microsoft.com/office/powerpoint/2010/main" val="1149003381"/>
      </p:ext>
    </p:extLst>
  </p:cSld>
  <p:clrMapOvr>
    <a:masterClrMapping/>
  </p:clrMapOvr>
  <p:transition spd="slow">
    <p:check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C40B677-F173-408B-BDB3-B199F1FA3F09}" type="slidenum">
              <a:rPr lang="fa-IR" smtClean="0">
                <a:solidFill>
                  <a:prstClr val="black"/>
                </a:solidFill>
              </a:rPr>
              <a:pPr/>
              <a:t>39</a:t>
            </a:fld>
            <a:endParaRPr lang="fa-IR">
              <a:solidFill>
                <a:prstClr val="black"/>
              </a:solidFill>
            </a:endParaRPr>
          </a:p>
        </p:txBody>
      </p:sp>
      <p:sp>
        <p:nvSpPr>
          <p:cNvPr id="4" name="Title 3"/>
          <p:cNvSpPr>
            <a:spLocks noGrp="1"/>
          </p:cNvSpPr>
          <p:nvPr>
            <p:ph type="title"/>
          </p:nvPr>
        </p:nvSpPr>
        <p:spPr/>
        <p:txBody>
          <a:bodyPr>
            <a:normAutofit/>
          </a:bodyPr>
          <a:lstStyle/>
          <a:p>
            <a:pPr algn="ctr"/>
            <a:r>
              <a:rPr lang="fa-IR" dirty="0">
                <a:solidFill>
                  <a:srgbClr val="FF0000"/>
                </a:solidFill>
              </a:rPr>
              <a:t>فصل ششم دوهای با مانع</a:t>
            </a:r>
          </a:p>
        </p:txBody>
      </p:sp>
      <p:pic>
        <p:nvPicPr>
          <p:cNvPr id="3074" name="Picture 2" descr="C:\Users\a\Downloads\57b5f5dc21a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784"/>
            <a:ext cx="9144000" cy="514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885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K:\hd_wall_546.jpg"/>
          <p:cNvPicPr>
            <a:picLocks noGrp="1" noChangeAspect="1" noChangeArrowheads="1"/>
          </p:cNvPicPr>
          <p:nvPr>
            <p:ph type="pic" idx="1"/>
          </p:nvPr>
        </p:nvPicPr>
        <p:blipFill>
          <a:blip r:embed="rId2" cstate="print"/>
          <a:srcRect l="6731" r="6731"/>
          <a:stretch>
            <a:fillRect/>
          </a:stretch>
        </p:blipFill>
        <p:spPr bwMode="auto">
          <a:xfrm>
            <a:off x="1115616" y="836712"/>
            <a:ext cx="7286676" cy="5262600"/>
          </a:xfrm>
          <a:prstGeom prst="rect">
            <a:avLst/>
          </a:prstGeom>
          <a:noFill/>
        </p:spPr>
      </p:pic>
      <p:sp>
        <p:nvSpPr>
          <p:cNvPr id="3" name="Slide Number Placeholder 2"/>
          <p:cNvSpPr>
            <a:spLocks noGrp="1"/>
          </p:cNvSpPr>
          <p:nvPr>
            <p:ph type="sldNum" sz="quarter" idx="12"/>
          </p:nvPr>
        </p:nvSpPr>
        <p:spPr/>
        <p:txBody>
          <a:bodyPr/>
          <a:lstStyle/>
          <a:p>
            <a:r>
              <a:rPr lang="fa-IR" dirty="0"/>
              <a:t>3</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1745"/>
                                        </p:tgtEl>
                                        <p:attrNameLst>
                                          <p:attrName>style.visibility</p:attrName>
                                        </p:attrNameLst>
                                      </p:cBhvr>
                                      <p:to>
                                        <p:strVal val="visible"/>
                                      </p:to>
                                    </p:set>
                                    <p:animEffect transition="in" filter="plus(in)">
                                      <p:cBhvr>
                                        <p:cTn id="7" dur="2000"/>
                                        <p:tgtEl>
                                          <p:spTgt spid="31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5026"/>
            <a:ext cx="9144000" cy="6272871"/>
          </a:xfrm>
          <a:prstGeom prst="rect">
            <a:avLst/>
          </a:prstGeom>
        </p:spPr>
        <p:txBody>
          <a:bodyPr wrap="square">
            <a:spAutoFit/>
          </a:bodyPr>
          <a:lstStyle/>
          <a:p>
            <a:pPr algn="just">
              <a:lnSpc>
                <a:spcPct val="150000"/>
              </a:lnSpc>
            </a:pPr>
            <a:r>
              <a:rPr lang="fa-IR" sz="2700" b="1" dirty="0">
                <a:solidFill>
                  <a:srgbClr val="FFFF00"/>
                </a:solidFill>
                <a:cs typeface="B Nazanin" pitchFamily="2" charset="-78"/>
              </a:rPr>
              <a:t>دوهای با مانع به سه دسته تقسیم می شوند: </a:t>
            </a:r>
            <a:endParaRPr lang="fa-IR" sz="2700" b="1" dirty="0" smtClean="0">
              <a:solidFill>
                <a:srgbClr val="FFFF00"/>
              </a:solidFill>
              <a:cs typeface="B Nazanin" pitchFamily="2" charset="-78"/>
            </a:endParaRPr>
          </a:p>
          <a:p>
            <a:pPr algn="just">
              <a:lnSpc>
                <a:spcPct val="150000"/>
              </a:lnSpc>
            </a:pPr>
            <a:r>
              <a:rPr lang="fa-IR" sz="2700" dirty="0" smtClean="0">
                <a:cs typeface="B Nazanin" pitchFamily="2" charset="-78"/>
              </a:rPr>
              <a:t>١</a:t>
            </a:r>
            <a:r>
              <a:rPr lang="fa-IR" sz="2700" dirty="0">
                <a:cs typeface="B Nazanin" pitchFamily="2" charset="-78"/>
              </a:rPr>
              <a:t>. دوهای با مانع بلند: شامل ۱۱۰ متر با مانع مردان و ۱۰۰ متر با مانع زنان. ٢. دوهای با مانع کوتاه: شامل ۴۰۰ متر با مانع مردان و زنان. ٣. دوی ۳۰۰۰ متر با مانع مردان.</a:t>
            </a:r>
          </a:p>
          <a:p>
            <a:pPr algn="just">
              <a:lnSpc>
                <a:spcPct val="150000"/>
              </a:lnSpc>
            </a:pPr>
            <a:r>
              <a:rPr lang="fa-IR" sz="2700" dirty="0">
                <a:cs typeface="B Nazanin" pitchFamily="2" charset="-78"/>
              </a:rPr>
              <a:t>عوامل موفقیت درهای با مانع را می توان به دو عنصر اصلی تقسیم کرد: ۱. سرعت دویدن بین موانع و ۲. عبور از مانع.</a:t>
            </a:r>
          </a:p>
          <a:p>
            <a:pPr algn="just">
              <a:lnSpc>
                <a:spcPct val="150000"/>
              </a:lnSpc>
            </a:pPr>
            <a:r>
              <a:rPr lang="fa-IR" sz="2700" dirty="0">
                <a:cs typeface="B Nazanin" pitchFamily="2" charset="-78"/>
              </a:rPr>
              <a:t>- در مورد سرعت دویدن بين موانع، تمرکز بر آهنگ برداشتن سه قدم سریع بين موانع بسیار مهم است، در حالی که در مرحله عبور از مانع هدف به حداقل رساندن زمان ماندن در هواست.</a:t>
            </a:r>
          </a:p>
          <a:p>
            <a:pPr algn="just">
              <a:lnSpc>
                <a:spcPct val="150000"/>
              </a:lnSpc>
            </a:pPr>
            <a:r>
              <a:rPr lang="fa-IR" sz="2700" dirty="0">
                <a:cs typeface="B Nazanin" pitchFamily="2" charset="-78"/>
              </a:rPr>
              <a:t>مراحل عبور از مانع را می توان به کندن یا جدا شدن از زمین، عبور از روی مانع، و فرود بعد از مانع تقسیم کرد. </a:t>
            </a:r>
          </a:p>
        </p:txBody>
      </p:sp>
      <p:sp>
        <p:nvSpPr>
          <p:cNvPr id="3" name="Slide Number Placeholder 2"/>
          <p:cNvSpPr>
            <a:spLocks noGrp="1"/>
          </p:cNvSpPr>
          <p:nvPr>
            <p:ph type="sldNum" sz="quarter" idx="12"/>
          </p:nvPr>
        </p:nvSpPr>
        <p:spPr/>
        <p:txBody>
          <a:bodyPr/>
          <a:lstStyle/>
          <a:p>
            <a:r>
              <a:rPr lang="fa-IR" dirty="0" smtClean="0"/>
              <a:t>11</a:t>
            </a:r>
            <a:endParaRPr lang="fa-IR" dirty="0"/>
          </a:p>
        </p:txBody>
      </p:sp>
    </p:spTree>
    <p:extLst>
      <p:ext uri="{BB962C8B-B14F-4D97-AF65-F5344CB8AC3E}">
        <p14:creationId xmlns:p14="http://schemas.microsoft.com/office/powerpoint/2010/main" val="1149003381"/>
      </p:ext>
    </p:extLst>
  </p:cSld>
  <p:clrMapOvr>
    <a:masterClrMapping/>
  </p:clrMapOvr>
  <p:transition spd="slow">
    <p:check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0065"/>
            <a:ext cx="9144000" cy="7148111"/>
          </a:xfrm>
          <a:prstGeom prst="rect">
            <a:avLst/>
          </a:prstGeom>
        </p:spPr>
        <p:txBody>
          <a:bodyPr wrap="square">
            <a:spAutoFit/>
          </a:bodyPr>
          <a:lstStyle/>
          <a:p>
            <a:pPr algn="just">
              <a:lnSpc>
                <a:spcPct val="150000"/>
              </a:lnSpc>
            </a:pPr>
            <a:r>
              <a:rPr lang="fa-IR" sz="2700" b="1" dirty="0">
                <a:solidFill>
                  <a:srgbClr val="FFFF00"/>
                </a:solidFill>
                <a:cs typeface="B Nazanin" pitchFamily="2" charset="-78"/>
              </a:rPr>
              <a:t>روش صحیح عبور از مانع </a:t>
            </a:r>
          </a:p>
          <a:p>
            <a:pPr algn="just">
              <a:lnSpc>
                <a:spcPct val="150000"/>
              </a:lnSpc>
            </a:pPr>
            <a:r>
              <a:rPr lang="fa-IR" sz="2700" dirty="0">
                <a:cs typeface="B Nazanin" pitchFamily="2" charset="-78"/>
              </a:rPr>
              <a:t> در لحظه ی حمله به مانع، بدن باید در وضعیت راست باشد (مرکز ثقل بالا باشد). - عمل رانش عمدتا به طرف جلو و در جهت راستای دویدن باشد. </a:t>
            </a:r>
          </a:p>
          <a:p>
            <a:pPr algn="just">
              <a:lnSpc>
                <a:spcPct val="150000"/>
              </a:lnSpc>
            </a:pPr>
            <a:r>
              <a:rPr lang="fa-IR" sz="2700" dirty="0">
                <a:cs typeface="B Nazanin" pitchFamily="2" charset="-78"/>
              </a:rPr>
              <a:t>- مفاصل لگن، زانو، و مچ پای اتکا کاملا کشیده باشد.. - ران پای راهنما را به سرعت تا رسیدن به وضعیت افقی تاب دهید. - پای عقب را کنار تنه بکشید.</a:t>
            </a:r>
          </a:p>
          <a:p>
            <a:pPr algn="just">
              <a:lnSpc>
                <a:spcPct val="150000"/>
              </a:lnSpc>
            </a:pPr>
            <a:r>
              <a:rPr lang="fa-IR" sz="2700" dirty="0">
                <a:cs typeface="B Nazanin" pitchFamily="2" charset="-78"/>
              </a:rPr>
              <a:t>- موقع عبور از روی مانع، پای عقب تقریبا موازی زمین است. زاویه بین ران و ساق پا در حدود ۹۰ درجه است.</a:t>
            </a:r>
          </a:p>
          <a:p>
            <a:pPr algn="just">
              <a:lnSpc>
                <a:spcPct val="150000"/>
              </a:lnSpc>
            </a:pPr>
            <a:r>
              <a:rPr lang="fa-IR" sz="2700" dirty="0">
                <a:cs typeface="B Nazanin" pitchFamily="2" charset="-78"/>
              </a:rPr>
              <a:t>- پنجه ی پای عقب به طور قابل ملاحظه ای به پهلو خم است  و نباید متمایل به زمین باشد.</a:t>
            </a:r>
          </a:p>
          <a:p>
            <a:pPr algn="just">
              <a:lnSpc>
                <a:spcPct val="150000"/>
              </a:lnSpc>
            </a:pPr>
            <a:r>
              <a:rPr lang="fa-IR" sz="2700" dirty="0">
                <a:cs typeface="B Nazanin" pitchFamily="2" charset="-78"/>
              </a:rPr>
              <a:t>- زانوی پای جلو عمل عبور از روی مانع را هدایت کرده و پای عقب را به طرف جلو می کشد. </a:t>
            </a:r>
          </a:p>
        </p:txBody>
      </p:sp>
      <p:sp>
        <p:nvSpPr>
          <p:cNvPr id="3" name="Slide Number Placeholder 2"/>
          <p:cNvSpPr>
            <a:spLocks noGrp="1"/>
          </p:cNvSpPr>
          <p:nvPr>
            <p:ph type="sldNum" sz="quarter" idx="12"/>
          </p:nvPr>
        </p:nvSpPr>
        <p:spPr/>
        <p:txBody>
          <a:bodyPr/>
          <a:lstStyle/>
          <a:p>
            <a:r>
              <a:rPr lang="fa-IR" dirty="0" smtClean="0"/>
              <a:t>11</a:t>
            </a:r>
            <a:endParaRPr lang="fa-IR" dirty="0"/>
          </a:p>
        </p:txBody>
      </p:sp>
    </p:spTree>
    <p:extLst>
      <p:ext uri="{BB962C8B-B14F-4D97-AF65-F5344CB8AC3E}">
        <p14:creationId xmlns:p14="http://schemas.microsoft.com/office/powerpoint/2010/main" val="1149003381"/>
      </p:ext>
    </p:extLst>
  </p:cSld>
  <p:clrMapOvr>
    <a:masterClrMapping/>
  </p:clrMapOvr>
  <p:transition spd="slow">
    <p:check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75" y="692696"/>
            <a:ext cx="6048672" cy="3804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9003381"/>
      </p:ext>
    </p:extLst>
  </p:cSld>
  <p:clrMapOvr>
    <a:masterClrMapping/>
  </p:clrMapOvr>
  <p:transition spd="slow">
    <p:check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5909310"/>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دوی ۴۰۰ متر با مانع </a:t>
            </a:r>
            <a:r>
              <a:rPr lang="fa-IR" sz="2800" dirty="0" smtClean="0">
                <a:cs typeface="B Nazanin" pitchFamily="2" charset="-78"/>
              </a:rPr>
              <a:t>معمولا </a:t>
            </a:r>
            <a:r>
              <a:rPr lang="fa-IR" sz="2800" dirty="0">
                <a:cs typeface="B Nazanin" pitchFamily="2" charset="-78"/>
              </a:rPr>
              <a:t>باید ۲۱ تا ۲۲ گام تا اولین مانع و ۱۳تا ۱۵ گام بين موانع دیگر، برداشته شود. </a:t>
            </a:r>
            <a:endParaRPr lang="fa-IR" sz="2800" dirty="0" smtClean="0">
              <a:cs typeface="B Nazanin" pitchFamily="2" charset="-78"/>
            </a:endParaRPr>
          </a:p>
          <a:p>
            <a:pPr algn="just">
              <a:lnSpc>
                <a:spcPct val="150000"/>
              </a:lnSpc>
            </a:pPr>
            <a:r>
              <a:rPr lang="fa-IR" sz="2800" dirty="0" smtClean="0">
                <a:cs typeface="B Nazanin" pitchFamily="2" charset="-78"/>
              </a:rPr>
              <a:t>گاهی </a:t>
            </a:r>
            <a:r>
              <a:rPr lang="fa-IR" sz="2800" dirty="0">
                <a:cs typeface="B Nazanin" pitchFamily="2" charset="-78"/>
              </a:rPr>
              <a:t>شرایط مسابقه و شرایط آمادگی ورزشکار ایجاب می کند که از تعداد گام زوج یعنی به جای ۱۳ گام از ۱۴ گام و به جای ۱۵ گام از ۱۶ گام برای طی کردن فاصله بین موانع استفاده کند؛ این در صورتی است که دونده بتواند با هر دو پا عمل کندن از زمین را انجام دهد.</a:t>
            </a:r>
          </a:p>
          <a:p>
            <a:pPr algn="just">
              <a:lnSpc>
                <a:spcPct val="150000"/>
              </a:lnSpc>
            </a:pPr>
            <a:r>
              <a:rPr lang="fa-IR" sz="2800" b="1" dirty="0">
                <a:solidFill>
                  <a:srgbClr val="FFFF00"/>
                </a:solidFill>
                <a:cs typeface="B Nazanin" pitchFamily="2" charset="-78"/>
              </a:rPr>
              <a:t>دوی ۱۰۰ متر با مانع زنان </a:t>
            </a:r>
            <a:r>
              <a:rPr lang="fa-IR" sz="2800" dirty="0">
                <a:cs typeface="B Nazanin" pitchFamily="2" charset="-78"/>
              </a:rPr>
              <a:t>شیوه دوی ۱۰۰ متر با مانع بانوان شبیه دوی ۱۱۰ متر با مانع مردان است با این تفاوت که به خاطر کوتاه تر بودن موانع، زنان نیاز به زمان و مسافت کمتری برای عبور از روی موانع دارند. </a:t>
            </a:r>
          </a:p>
        </p:txBody>
      </p:sp>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7971"/>
            <a:ext cx="7112394"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448255"/>
            <a:ext cx="7112394" cy="3306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fa-IR" dirty="0"/>
              <a:t>فصل هفتم پیاده روی</a:t>
            </a:r>
          </a:p>
        </p:txBody>
      </p:sp>
      <p:pic>
        <p:nvPicPr>
          <p:cNvPr id="4098" name="Picture 2" descr="C:\Users\a\Downloads\N82469176-714923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7" y="1649046"/>
            <a:ext cx="6990411" cy="466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3035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2623795"/>
          </a:xfrm>
          <a:prstGeom prst="rect">
            <a:avLst/>
          </a:prstGeom>
        </p:spPr>
        <p:txBody>
          <a:bodyPr wrap="square">
            <a:spAutoFit/>
          </a:bodyPr>
          <a:lstStyle/>
          <a:p>
            <a:pPr algn="just">
              <a:lnSpc>
                <a:spcPct val="150000"/>
              </a:lnSpc>
            </a:pPr>
            <a:r>
              <a:rPr lang="fa-IR" sz="2800" dirty="0">
                <a:cs typeface="B Nazanin" pitchFamily="2" charset="-78"/>
              </a:rPr>
              <a:t>پیاده روی یکی از رشته های استقامتی است که در آن قدم برداشن باید به گونه ای باشد که تماس پاها با زمین همواره حفظ شود. </a:t>
            </a:r>
            <a:endParaRPr lang="fa-IR" sz="2800" dirty="0" smtClean="0">
              <a:cs typeface="B Nazanin" pitchFamily="2" charset="-78"/>
            </a:endParaRPr>
          </a:p>
          <a:p>
            <a:pPr algn="just">
              <a:lnSpc>
                <a:spcPct val="150000"/>
              </a:lnSpc>
            </a:pPr>
            <a:r>
              <a:rPr lang="fa-IR" sz="2800" dirty="0" smtClean="0">
                <a:cs typeface="B Nazanin" pitchFamily="2" charset="-78"/>
              </a:rPr>
              <a:t>هنگامی </a:t>
            </a:r>
            <a:r>
              <a:rPr lang="fa-IR" sz="2800" dirty="0">
                <a:cs typeface="B Nazanin" pitchFamily="2" charset="-78"/>
              </a:rPr>
              <a:t>که بدن در وضعیت عمودی است، پای تکیه گاه باید برای یک لحظه کوتاه، صاف و مستقیم باشد </a:t>
            </a:r>
            <a:r>
              <a:rPr lang="fa-IR" sz="2800" dirty="0" smtClean="0">
                <a:cs typeface="B Nazanin" pitchFamily="2" charset="-78"/>
              </a:rPr>
              <a:t>.</a:t>
            </a:r>
            <a:endParaRPr lang="fa-IR" sz="2800" dirty="0">
              <a:cs typeface="B Nazanin" pitchFamily="2" charset="-78"/>
            </a:endParaRP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899592" y="3163668"/>
            <a:ext cx="6984776" cy="3433684"/>
          </a:xfrm>
          <a:prstGeom prst="rect">
            <a:avLst/>
          </a:prstGeom>
          <a:noFill/>
          <a:ln>
            <a:noFill/>
          </a:ln>
        </p:spPr>
      </p:pic>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400" y="116632"/>
            <a:ext cx="9144000" cy="6555641"/>
          </a:xfrm>
          <a:prstGeom prst="rect">
            <a:avLst/>
          </a:prstGeom>
        </p:spPr>
        <p:txBody>
          <a:bodyPr wrap="square">
            <a:spAutoFit/>
          </a:bodyPr>
          <a:lstStyle/>
          <a:p>
            <a:pPr algn="ctr">
              <a:lnSpc>
                <a:spcPct val="150000"/>
              </a:lnSpc>
            </a:pPr>
            <a:r>
              <a:rPr lang="fa-IR" sz="2800" b="1" dirty="0">
                <a:solidFill>
                  <a:srgbClr val="FFFF00"/>
                </a:solidFill>
                <a:cs typeface="B Nazanin" pitchFamily="2" charset="-78"/>
              </a:rPr>
              <a:t>شیوه پیاده روی </a:t>
            </a:r>
          </a:p>
          <a:p>
            <a:pPr algn="just">
              <a:lnSpc>
                <a:spcPct val="150000"/>
              </a:lnSpc>
            </a:pPr>
            <a:r>
              <a:rPr lang="fa-IR" sz="2800" b="1" dirty="0">
                <a:solidFill>
                  <a:srgbClr val="FFFF00"/>
                </a:solidFill>
                <a:cs typeface="B Nazanin" pitchFamily="2" charset="-78"/>
              </a:rPr>
              <a:t>حرکت </a:t>
            </a:r>
            <a:r>
              <a:rPr lang="fa-IR" sz="2800" b="1" dirty="0" smtClean="0">
                <a:solidFill>
                  <a:srgbClr val="FFFF00"/>
                </a:solidFill>
                <a:cs typeface="B Nazanin" pitchFamily="2" charset="-78"/>
              </a:rPr>
              <a:t>پاها</a:t>
            </a:r>
            <a:r>
              <a:rPr lang="fa-IR" sz="2800" dirty="0" smtClean="0">
                <a:cs typeface="B Nazanin" pitchFamily="2" charset="-78"/>
              </a:rPr>
              <a:t> </a:t>
            </a:r>
            <a:r>
              <a:rPr lang="fa-IR" sz="2800" dirty="0">
                <a:cs typeface="B Nazanin" pitchFamily="2" charset="-78"/>
              </a:rPr>
              <a:t>۱. پای عقب باید به خوبی به جلو رانده شود. ۲. حرکت باید به صورت پاشنه - پنجه انجام گیرد. ٣. پا نرم و آرام روی زمین قرار گیرد. ۴. راه رفتن نباید به صورت پرش با جهش باشد</a:t>
            </a:r>
            <a:r>
              <a:rPr lang="fa-IR" sz="2800" dirty="0" smtClean="0">
                <a:cs typeface="B Nazanin" pitchFamily="2" charset="-78"/>
              </a:rPr>
              <a:t>.</a:t>
            </a:r>
          </a:p>
          <a:p>
            <a:pPr algn="just">
              <a:lnSpc>
                <a:spcPct val="150000"/>
              </a:lnSpc>
            </a:pPr>
            <a:endParaRPr lang="fa-IR" sz="2800" dirty="0">
              <a:cs typeface="B Nazanin" pitchFamily="2" charset="-78"/>
            </a:endParaRPr>
          </a:p>
          <a:p>
            <a:pPr algn="just">
              <a:lnSpc>
                <a:spcPct val="150000"/>
              </a:lnSpc>
            </a:pPr>
            <a:r>
              <a:rPr lang="fa-IR" sz="2800" b="1" dirty="0">
                <a:solidFill>
                  <a:srgbClr val="FFFF00"/>
                </a:solidFill>
                <a:cs typeface="B Nazanin" pitchFamily="2" charset="-78"/>
              </a:rPr>
              <a:t>حرکت بازوها </a:t>
            </a:r>
            <a:r>
              <a:rPr lang="fa-IR" sz="2800" dirty="0" smtClean="0">
                <a:cs typeface="B Nazanin" pitchFamily="2" charset="-78"/>
              </a:rPr>
              <a:t>1. </a:t>
            </a:r>
            <a:r>
              <a:rPr lang="fa-IR" sz="2800" dirty="0">
                <a:cs typeface="B Nazanin" pitchFamily="2" charset="-78"/>
              </a:rPr>
              <a:t>شانه باید شل، آزاد و راحت باشد. ۲. زاویه آرنج در حدود ۹۰ درجه باشد. ٣. بازوها نوسان طبیعی داشته باشد. </a:t>
            </a:r>
            <a:endParaRPr lang="fa-IR" sz="2800" dirty="0" smtClean="0">
              <a:cs typeface="B Nazanin" pitchFamily="2" charset="-78"/>
            </a:endParaRPr>
          </a:p>
          <a:p>
            <a:pPr algn="just">
              <a:lnSpc>
                <a:spcPct val="150000"/>
              </a:lnSpc>
            </a:pPr>
            <a:endParaRPr lang="fa-IR" sz="2800" dirty="0">
              <a:cs typeface="B Nazanin" pitchFamily="2" charset="-78"/>
            </a:endParaRPr>
          </a:p>
          <a:p>
            <a:pPr algn="just">
              <a:lnSpc>
                <a:spcPct val="150000"/>
              </a:lnSpc>
            </a:pPr>
            <a:r>
              <a:rPr lang="fa-IR" sz="2800" b="1" dirty="0">
                <a:solidFill>
                  <a:srgbClr val="FFFF00"/>
                </a:solidFill>
                <a:cs typeface="B Nazanin" pitchFamily="2" charset="-78"/>
              </a:rPr>
              <a:t>حرکت لگن </a:t>
            </a:r>
            <a:r>
              <a:rPr lang="fa-IR" sz="2800" dirty="0">
                <a:cs typeface="B Nazanin" pitchFamily="2" charset="-78"/>
              </a:rPr>
              <a:t>١. انعطاف پذیری خوب در مفاصل لگن. ۲. راه رفتن تقریبا در یک خط مستقیم و صاف.</a:t>
            </a:r>
          </a:p>
        </p:txBody>
      </p:sp>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6942"/>
            <a:ext cx="7056784" cy="6843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5415" y="327377"/>
            <a:ext cx="4896544" cy="4011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5415" y="4369552"/>
            <a:ext cx="4925662" cy="2239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15988" y="548680"/>
            <a:ext cx="9144000" cy="50321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lnSpc>
                <a:spcPct val="150000"/>
              </a:lnSpc>
              <a:spcBef>
                <a:spcPct val="0"/>
              </a:spcBef>
              <a:spcAft>
                <a:spcPct val="0"/>
              </a:spcAft>
            </a:pP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lang="fa-IR" sz="2400" dirty="0">
                <a:latin typeface="Calibri" pitchFamily="34" charset="0"/>
                <a:ea typeface="Times New Roman" pitchFamily="18" charset="0"/>
                <a:cs typeface="B Nazanin" pitchFamily="2" charset="-78"/>
              </a:rPr>
              <a:t>پرش طول، پرش ارتفاع و سه گام به علاوه پرش با نيزه موادي هستند که در </a:t>
            </a:r>
            <a:r>
              <a:rPr lang="fa-IR" sz="2400" dirty="0" smtClean="0">
                <a:latin typeface="Calibri" pitchFamily="34" charset="0"/>
                <a:ea typeface="Times New Roman" pitchFamily="18" charset="0"/>
                <a:cs typeface="B Nazanin" pitchFamily="2" charset="-78"/>
              </a:rPr>
              <a:t>میادین مختلف</a:t>
            </a:r>
            <a:r>
              <a:rPr lang="de-DE" sz="2400" dirty="0" smtClean="0">
                <a:latin typeface="Calibri" pitchFamily="34" charset="0"/>
                <a:ea typeface="Times New Roman" pitchFamily="18" charset="0"/>
                <a:cs typeface="B Nazanin" pitchFamily="2" charset="-78"/>
              </a:rPr>
              <a:t> </a:t>
            </a:r>
            <a:r>
              <a:rPr lang="fa-IR" sz="2400" dirty="0" smtClean="0">
                <a:latin typeface="Calibri" pitchFamily="34" charset="0"/>
                <a:ea typeface="Times New Roman" pitchFamily="18" charset="0"/>
                <a:cs typeface="B Nazanin" pitchFamily="2" charset="-78"/>
              </a:rPr>
              <a:t>  </a:t>
            </a:r>
            <a:r>
              <a:rPr lang="fa-IR" sz="2400" dirty="0">
                <a:latin typeface="Calibri" pitchFamily="34" charset="0"/>
                <a:ea typeface="Times New Roman" pitchFamily="18" charset="0"/>
                <a:cs typeface="B Nazanin" pitchFamily="2" charset="-78"/>
              </a:rPr>
              <a:t>انجام مي‌شوند. </a:t>
            </a:r>
            <a:r>
              <a:rPr lang="fa-IR" sz="2400" dirty="0" smtClean="0">
                <a:latin typeface="Calibri" pitchFamily="34" charset="0"/>
                <a:ea typeface="Times New Roman" pitchFamily="18" charset="0"/>
                <a:cs typeface="B Nazanin" pitchFamily="2" charset="-78"/>
              </a:rPr>
              <a:t>رشته‌هاي </a:t>
            </a:r>
            <a:r>
              <a:rPr lang="fa-IR" sz="2400" dirty="0">
                <a:latin typeface="Calibri" pitchFamily="34" charset="0"/>
                <a:ea typeface="Times New Roman" pitchFamily="18" charset="0"/>
                <a:cs typeface="B Nazanin" pitchFamily="2" charset="-78"/>
              </a:rPr>
              <a:t>پرتابي شامل پرتاب وزنه، چکش، ديسک و نيزه است اما رقابت مورد علاقه يونانيان مواد چندگانه شامل 10 گانه براي مردان و 7 گانه براي زنان است.</a:t>
            </a:r>
          </a:p>
          <a:p>
            <a:pPr lvl="0" algn="just" fontAlgn="base">
              <a:lnSpc>
                <a:spcPct val="150000"/>
              </a:lnSpc>
              <a:spcBef>
                <a:spcPct val="0"/>
              </a:spcBef>
              <a:spcAft>
                <a:spcPct val="0"/>
              </a:spcAft>
            </a:pPr>
            <a:r>
              <a:rPr lang="fa-IR" sz="2400" dirty="0">
                <a:latin typeface="Calibri" pitchFamily="34" charset="0"/>
                <a:ea typeface="Times New Roman" pitchFamily="18" charset="0"/>
                <a:cs typeface="B Nazanin" pitchFamily="2" charset="-78"/>
              </a:rPr>
              <a:t>امروزه دو و ميداني با رشته‌هايي همچون فوتبال، بسکتبال، تنيس و واليبال به عنوان پرتحرک‌ترين رشته‌هاي ورزشي جهان رقابت مي‌کند.</a:t>
            </a:r>
          </a:p>
          <a:p>
            <a:pPr lvl="0" algn="just" fontAlgn="base">
              <a:lnSpc>
                <a:spcPct val="150000"/>
              </a:lnSpc>
              <a:spcBef>
                <a:spcPct val="0"/>
              </a:spcBef>
              <a:spcAft>
                <a:spcPct val="0"/>
              </a:spcAft>
            </a:pPr>
            <a:r>
              <a:rPr lang="fa-IR" sz="2400" dirty="0">
                <a:latin typeface="Calibri" pitchFamily="34" charset="0"/>
                <a:ea typeface="Times New Roman" pitchFamily="18" charset="0"/>
                <a:cs typeface="B Nazanin" pitchFamily="2" charset="-78"/>
              </a:rPr>
              <a:t>سابقه حضور زنان در مسابقات دو و ميداني المپيک نيز به بازي‌هاي 1928 آمستردام برمي‌گردد. اگرچه برنامه بازي‌هاي المپيک از سال 1932 فرق کرده و نسبتا استانداردتر شده است اما برنامه مسابقات مردان و زنان تقريبا مثل هم است و تفاوت‌هاي اندکي دارد. دوي 3000 متر زنان براي اولين‌بار در المپيک پکن گنجانده شده است.</a:t>
            </a:r>
          </a:p>
        </p:txBody>
      </p:sp>
      <p:sp>
        <p:nvSpPr>
          <p:cNvPr id="3" name="Slide Number Placeholder 2"/>
          <p:cNvSpPr>
            <a:spLocks noGrp="1"/>
          </p:cNvSpPr>
          <p:nvPr>
            <p:ph type="sldNum" sz="quarter" idx="12"/>
          </p:nvPr>
        </p:nvSpPr>
        <p:spPr/>
        <p:txBody>
          <a:bodyPr/>
          <a:lstStyle/>
          <a:p>
            <a:r>
              <a:rPr lang="fa-IR" dirty="0" smtClean="0"/>
              <a:t>4</a:t>
            </a:r>
            <a:endParaRPr lang="fa-I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64688" y="541168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5686"/>
            <a:ext cx="9144000" cy="6419065"/>
          </a:xfrm>
          <a:prstGeom prst="rect">
            <a:avLst/>
          </a:prstGeom>
        </p:spPr>
        <p:txBody>
          <a:bodyPr wrap="square">
            <a:spAutoFit/>
          </a:bodyPr>
          <a:lstStyle/>
          <a:p>
            <a:pPr algn="ctr">
              <a:lnSpc>
                <a:spcPct val="150000"/>
              </a:lnSpc>
            </a:pPr>
            <a:r>
              <a:rPr lang="fa-IR" sz="2300" b="1" dirty="0">
                <a:solidFill>
                  <a:srgbClr val="FFFF00"/>
                </a:solidFill>
                <a:cs typeface="B Nazanin" pitchFamily="2" charset="-78"/>
              </a:rPr>
              <a:t>قوانین و مقرارت پیاده روی مسابقه </a:t>
            </a:r>
            <a:r>
              <a:rPr lang="fa-IR" sz="2300" b="1" dirty="0" smtClean="0">
                <a:solidFill>
                  <a:srgbClr val="FFFF00"/>
                </a:solidFill>
                <a:cs typeface="B Nazanin" pitchFamily="2" charset="-78"/>
              </a:rPr>
              <a:t>ای</a:t>
            </a:r>
          </a:p>
          <a:p>
            <a:pPr algn="just">
              <a:lnSpc>
                <a:spcPct val="150000"/>
              </a:lnSpc>
            </a:pPr>
            <a:r>
              <a:rPr lang="fa-IR" sz="2300" dirty="0" smtClean="0">
                <a:cs typeface="B Nazanin" pitchFamily="2" charset="-78"/>
              </a:rPr>
              <a:t> </a:t>
            </a:r>
            <a:r>
              <a:rPr lang="fa-IR" sz="2300" dirty="0">
                <a:cs typeface="B Nazanin" pitchFamily="2" charset="-78"/>
              </a:rPr>
              <a:t>1. تعداد داوران پیاده روی شش الی به داور است.</a:t>
            </a:r>
          </a:p>
          <a:p>
            <a:pPr algn="just">
              <a:lnSpc>
                <a:spcPct val="150000"/>
              </a:lnSpc>
            </a:pPr>
            <a:r>
              <a:rPr lang="fa-IR" sz="2300" dirty="0">
                <a:cs typeface="B Nazanin" pitchFamily="2" charset="-78"/>
              </a:rPr>
              <a:t>۲. داوران به صورت مسقل و جدا از هم، نظر خویش را در ارتباط با ورزشکاران ارائه می کنند.</a:t>
            </a:r>
          </a:p>
          <a:p>
            <a:pPr algn="just">
              <a:lnSpc>
                <a:spcPct val="150000"/>
              </a:lnSpc>
            </a:pPr>
            <a:r>
              <a:rPr lang="fa-IR" sz="2300" dirty="0">
                <a:cs typeface="B Nazanin" pitchFamily="2" charset="-78"/>
              </a:rPr>
              <a:t>٣. به ورزشکارانی که شرایط پیاده روی صحیح را رعایت نکنند اخطار داده می شود. ۴. هر داور مجاز به ارائه یک خطا است.</a:t>
            </a:r>
          </a:p>
          <a:p>
            <a:pPr algn="just">
              <a:lnSpc>
                <a:spcPct val="150000"/>
              </a:lnSpc>
            </a:pPr>
            <a:r>
              <a:rPr lang="fa-IR" sz="2300" dirty="0">
                <a:cs typeface="B Nazanin" pitchFamily="2" charset="-78"/>
              </a:rPr>
              <a:t>۵. در صورت دریافت سه اخطار از سه داور، ورزشکار رد صلاحیت شده و از مسابقه خارج می شود.</a:t>
            </a:r>
          </a:p>
          <a:p>
            <a:pPr algn="just">
              <a:lnSpc>
                <a:spcPct val="150000"/>
              </a:lnSpc>
            </a:pPr>
            <a:r>
              <a:rPr lang="fa-IR" sz="2300" dirty="0">
                <a:cs typeface="B Nazanin" pitchFamily="2" charset="-78"/>
              </a:rPr>
              <a:t>۶) ورزشکاران باید از دریافت اخطار آگاهی داشته باشند و اخطار باید به طور کاملا مشخص داده شود.</a:t>
            </a:r>
          </a:p>
          <a:p>
            <a:pPr algn="just">
              <a:lnSpc>
                <a:spcPct val="150000"/>
              </a:lnSpc>
            </a:pPr>
            <a:r>
              <a:rPr lang="fa-IR" sz="2300" dirty="0">
                <a:cs typeface="B Nazanin" pitchFamily="2" charset="-78"/>
              </a:rPr>
              <a:t>۷. ورزشکاران باید در طی مسابقه شیوه صحیح را که حایز دو خصوصیت شاخص صاف شدن کامل زانو در مرحله میانی اتکا و تماس دایمی حداقل یک پا در كل زمان حرکت است، رعایت کنند.</a:t>
            </a:r>
          </a:p>
          <a:p>
            <a:pPr algn="just">
              <a:lnSpc>
                <a:spcPct val="150000"/>
              </a:lnSpc>
            </a:pPr>
            <a:r>
              <a:rPr lang="fa-IR" sz="2300" dirty="0">
                <a:cs typeface="B Nazanin" pitchFamily="2" charset="-78"/>
              </a:rPr>
              <a:t>۸ در ازای هر انحراف مشاهده شده از موارد فوق داوران مجاز به دادن یک اخطار هستند. </a:t>
            </a:r>
            <a:endParaRPr lang="fa-IR" sz="2300" dirty="0" smtClean="0">
              <a:cs typeface="B Nazanin" pitchFamily="2" charset="-78"/>
            </a:endParaRPr>
          </a:p>
          <a:p>
            <a:pPr algn="just">
              <a:lnSpc>
                <a:spcPct val="150000"/>
              </a:lnSpc>
            </a:pPr>
            <a:r>
              <a:rPr lang="fa-IR" sz="2300" dirty="0" smtClean="0">
                <a:cs typeface="B Nazanin" pitchFamily="2" charset="-78"/>
              </a:rPr>
              <a:t>۹</a:t>
            </a:r>
            <a:r>
              <a:rPr lang="fa-IR" sz="2300" dirty="0">
                <a:cs typeface="B Nazanin" pitchFamily="2" charset="-78"/>
              </a:rPr>
              <a:t>. در مسابقات پیاده روی می توان از ایستگاه های آبرسانی و تغذیه برای مسافت های بیش از ۲۰ کیلومتر استفاده کرد.</a:t>
            </a:r>
          </a:p>
        </p:txBody>
      </p:sp>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fa-IR" dirty="0" smtClean="0"/>
              <a:t>بخش سوم شناخت آموزش پرش ها</a:t>
            </a:r>
            <a:endParaRPr lang="fa-IR" dirty="0"/>
          </a:p>
        </p:txBody>
      </p:sp>
      <p:pic>
        <p:nvPicPr>
          <p:cNvPr id="9218" name="Picture 2" descr="C:\Users\a\Downloads\familiarity-exercise-length-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755166"/>
            <a:ext cx="5973583" cy="4154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060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5909310"/>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روش های اصلی پرش </a:t>
            </a:r>
            <a:endParaRPr lang="fa-IR" sz="2800" b="1" dirty="0" smtClean="0">
              <a:solidFill>
                <a:srgbClr val="FFFF00"/>
              </a:solidFill>
              <a:cs typeface="B Nazanin" pitchFamily="2" charset="-78"/>
            </a:endParaRPr>
          </a:p>
          <a:p>
            <a:pPr algn="just">
              <a:lnSpc>
                <a:spcPct val="150000"/>
              </a:lnSpc>
            </a:pPr>
            <a:r>
              <a:rPr lang="fa-IR" sz="2800" dirty="0" smtClean="0">
                <a:cs typeface="B Nazanin" pitchFamily="2" charset="-78"/>
              </a:rPr>
              <a:t>چهار ماده </a:t>
            </a:r>
            <a:r>
              <a:rPr lang="fa-IR" sz="2800" dirty="0">
                <a:cs typeface="B Nazanin" pitchFamily="2" charset="-78"/>
              </a:rPr>
              <a:t>گروه پرشها یعنی پرش طول، پرش سه گام، پرش ارتفاع و پرش با نیزه دارای هدفها، قوانین بیومکانیکی، ساختار مشترک، حرکت های پایه و در نتیجه تمرین های مشترک هستند. </a:t>
            </a:r>
            <a:endParaRPr lang="fa-IR" sz="2800" dirty="0" smtClean="0">
              <a:cs typeface="B Nazanin" pitchFamily="2" charset="-78"/>
            </a:endParaRPr>
          </a:p>
          <a:p>
            <a:pPr algn="just">
              <a:lnSpc>
                <a:spcPct val="150000"/>
              </a:lnSpc>
            </a:pPr>
            <a:r>
              <a:rPr lang="fa-IR" sz="2800" dirty="0" smtClean="0">
                <a:cs typeface="B Nazanin" pitchFamily="2" charset="-78"/>
              </a:rPr>
              <a:t>درک </a:t>
            </a:r>
            <a:r>
              <a:rPr lang="fa-IR" sz="2800" dirty="0">
                <a:cs typeface="B Nazanin" pitchFamily="2" charset="-78"/>
              </a:rPr>
              <a:t>این مطلب، کار یک مربی مبتدی را آسان کرده و به وی اطمینان لازم برای آشنا کردن و آموزش این مواد را می دهد.</a:t>
            </a:r>
          </a:p>
          <a:p>
            <a:pPr algn="just">
              <a:lnSpc>
                <a:spcPct val="150000"/>
              </a:lnSpc>
            </a:pPr>
            <a:r>
              <a:rPr lang="fa-IR" sz="2800" dirty="0">
                <a:cs typeface="B Nazanin" pitchFamily="2" charset="-78"/>
              </a:rPr>
              <a:t>اهداف مشترک پرشها هدف مشترک چهار ماده پرش این است که مسافت و یا ارتفاع پرواز به حداکثر برسد. این امر ممکن است از طریق اجرای یک یا سه پرش با، یا بدون استفاده از یک وسیله اجرا شود.</a:t>
            </a:r>
          </a:p>
        </p:txBody>
      </p:sp>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909310"/>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ساختار و حرکات مشترک </a:t>
            </a:r>
            <a:endParaRPr lang="fa-IR" sz="2800" b="1" dirty="0" smtClean="0">
              <a:solidFill>
                <a:srgbClr val="FFFF00"/>
              </a:solidFill>
              <a:cs typeface="B Nazanin" pitchFamily="2" charset="-78"/>
            </a:endParaRPr>
          </a:p>
          <a:p>
            <a:pPr algn="just">
              <a:lnSpc>
                <a:spcPct val="150000"/>
              </a:lnSpc>
            </a:pPr>
            <a:r>
              <a:rPr lang="fa-IR" sz="2800" b="1" dirty="0" smtClean="0">
                <a:solidFill>
                  <a:srgbClr val="FFFF00"/>
                </a:solidFill>
                <a:cs typeface="B Nazanin" pitchFamily="2" charset="-78"/>
              </a:rPr>
              <a:t>- </a:t>
            </a:r>
            <a:r>
              <a:rPr lang="fa-IR" sz="2800" b="1" dirty="0">
                <a:solidFill>
                  <a:srgbClr val="FFFF00"/>
                </a:solidFill>
                <a:cs typeface="B Nazanin" pitchFamily="2" charset="-78"/>
              </a:rPr>
              <a:t>دورخیز - جهش</a:t>
            </a:r>
          </a:p>
          <a:p>
            <a:pPr algn="just">
              <a:lnSpc>
                <a:spcPct val="150000"/>
              </a:lnSpc>
            </a:pPr>
            <a:r>
              <a:rPr lang="fa-IR" sz="2800" dirty="0">
                <a:cs typeface="B Nazanin" pitchFamily="2" charset="-78"/>
              </a:rPr>
              <a:t>دورخیز دورخیز، شتاب و سرعت مطلوب را برای پرنده های ارتفاع و سرعت نزدیک به حداکثر ولی کنترل شده را برای پرنده های طول، سه گام و پرش با نیزه فراهم می کند. </a:t>
            </a:r>
            <a:endParaRPr lang="fa-IR" sz="2800" dirty="0" smtClean="0">
              <a:cs typeface="B Nazanin" pitchFamily="2" charset="-78"/>
            </a:endParaRPr>
          </a:p>
          <a:p>
            <a:pPr algn="just">
              <a:lnSpc>
                <a:spcPct val="150000"/>
              </a:lnSpc>
            </a:pPr>
            <a:r>
              <a:rPr lang="fa-IR" sz="2800" b="1" dirty="0" smtClean="0">
                <a:solidFill>
                  <a:srgbClr val="FFFF00"/>
                </a:solidFill>
                <a:cs typeface="B Nazanin" pitchFamily="2" charset="-78"/>
              </a:rPr>
              <a:t>جهش</a:t>
            </a:r>
          </a:p>
          <a:p>
            <a:pPr algn="just">
              <a:lnSpc>
                <a:spcPct val="150000"/>
              </a:lnSpc>
            </a:pPr>
            <a:r>
              <a:rPr lang="fa-IR" sz="2800" dirty="0" smtClean="0">
                <a:cs typeface="B Nazanin" pitchFamily="2" charset="-78"/>
              </a:rPr>
              <a:t> </a:t>
            </a:r>
            <a:r>
              <a:rPr lang="fa-IR" sz="2800" dirty="0">
                <a:cs typeface="B Nazanin" pitchFamily="2" charset="-78"/>
              </a:rPr>
              <a:t>جهش یا کندن از زمین، مسیر حرکت بدن در هوا و مسافت یا ارتفاع پرواز را تعیین می کند. وضعیت جهش یا کندن از زمین برای کلیه پرش ها از جمله گام دوم و سوم پرش سه گام مشابه است.</a:t>
            </a:r>
          </a:p>
        </p:txBody>
      </p:sp>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32" y="302359"/>
            <a:ext cx="9144000" cy="6555641"/>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جنبه های مشترک برای اجرای یک جهش مؤثر عبارت اند از: </a:t>
            </a:r>
            <a:endParaRPr lang="fa-IR" sz="2800" b="1" dirty="0" smtClean="0">
              <a:solidFill>
                <a:srgbClr val="FFFF00"/>
              </a:solidFill>
              <a:cs typeface="B Nazanin" pitchFamily="2" charset="-78"/>
            </a:endParaRPr>
          </a:p>
          <a:p>
            <a:pPr algn="just">
              <a:lnSpc>
                <a:spcPct val="150000"/>
              </a:lnSpc>
            </a:pPr>
            <a:r>
              <a:rPr lang="fa-IR" sz="2800" dirty="0" smtClean="0">
                <a:cs typeface="B Nazanin" pitchFamily="2" charset="-78"/>
              </a:rPr>
              <a:t>- </a:t>
            </a:r>
            <a:r>
              <a:rPr lang="fa-IR" sz="2800" dirty="0">
                <a:cs typeface="B Nazanin" pitchFamily="2" charset="-78"/>
              </a:rPr>
              <a:t>ورزشکار باید در لحظه جهش دارای بدنی کاملا کشیده باشد.</a:t>
            </a:r>
          </a:p>
          <a:p>
            <a:pPr marL="457200" indent="-457200" algn="just">
              <a:lnSpc>
                <a:spcPct val="150000"/>
              </a:lnSpc>
              <a:buFontTx/>
              <a:buChar char="-"/>
            </a:pPr>
            <a:r>
              <a:rPr lang="fa-IR" sz="2800" dirty="0" smtClean="0">
                <a:cs typeface="B Nazanin" pitchFamily="2" charset="-78"/>
              </a:rPr>
              <a:t>پای </a:t>
            </a:r>
            <a:r>
              <a:rPr lang="fa-IR" sz="2800" dirty="0">
                <a:cs typeface="B Nazanin" pitchFamily="2" charset="-78"/>
              </a:rPr>
              <a:t>جهش باید خیلی سریع به حالت (پنجه زدن به زمین) گذشته شود. </a:t>
            </a:r>
            <a:endParaRPr lang="fa-IR" sz="2800" dirty="0" smtClean="0">
              <a:cs typeface="B Nazanin" pitchFamily="2" charset="-78"/>
            </a:endParaRPr>
          </a:p>
          <a:p>
            <a:pPr algn="just">
              <a:lnSpc>
                <a:spcPct val="150000"/>
              </a:lnSpc>
            </a:pPr>
            <a:r>
              <a:rPr lang="fa-IR" sz="2800" dirty="0" smtClean="0">
                <a:cs typeface="B Nazanin" pitchFamily="2" charset="-78"/>
              </a:rPr>
              <a:t>- </a:t>
            </a:r>
            <a:r>
              <a:rPr lang="fa-IR" sz="2800" dirty="0">
                <a:cs typeface="B Nazanin" pitchFamily="2" charset="-78"/>
              </a:rPr>
              <a:t>زانوی پای آزاد از ناحیه لگن به طرف بالا کشیده می شود.</a:t>
            </a:r>
          </a:p>
          <a:p>
            <a:pPr algn="just">
              <a:lnSpc>
                <a:spcPct val="150000"/>
              </a:lnSpc>
            </a:pPr>
            <a:r>
              <a:rPr lang="fa-IR" sz="2800" b="1" dirty="0">
                <a:solidFill>
                  <a:srgbClr val="FFFF00"/>
                </a:solidFill>
                <a:cs typeface="B Nazanin" pitchFamily="2" charset="-78"/>
              </a:rPr>
              <a:t>پرواز</a:t>
            </a:r>
          </a:p>
          <a:p>
            <a:pPr algn="just">
              <a:lnSpc>
                <a:spcPct val="150000"/>
              </a:lnSpc>
            </a:pPr>
            <a:r>
              <a:rPr lang="fa-IR" sz="2800" dirty="0">
                <a:cs typeface="B Nazanin" pitchFamily="2" charset="-78"/>
              </a:rPr>
              <a:t>پرواز در واقع نتیجه ی عمل جهش یا کنده شدن از زمین است. </a:t>
            </a:r>
          </a:p>
          <a:p>
            <a:pPr algn="just">
              <a:lnSpc>
                <a:spcPct val="150000"/>
              </a:lnSpc>
            </a:pPr>
            <a:r>
              <a:rPr lang="fa-IR" sz="2800" b="1" dirty="0">
                <a:solidFill>
                  <a:srgbClr val="FFFF00"/>
                </a:solidFill>
                <a:cs typeface="B Nazanin" pitchFamily="2" charset="-78"/>
              </a:rPr>
              <a:t>فرود</a:t>
            </a:r>
          </a:p>
          <a:p>
            <a:pPr algn="just">
              <a:lnSpc>
                <a:spcPct val="150000"/>
              </a:lnSpc>
            </a:pPr>
            <a:r>
              <a:rPr lang="fa-IR" sz="2800" dirty="0">
                <a:cs typeface="B Nazanin" pitchFamily="2" charset="-78"/>
              </a:rPr>
              <a:t>فرود دارای اعمال مختلفی است. فرود صحیح در مسافت طی شده در پرش طول و سه گام سهیم است. یک فرود مناسب باعث جلوگیری از صدمات احتمالی به پرنده های ارتفاع و با نیزه می شود.</a:t>
            </a:r>
          </a:p>
        </p:txBody>
      </p:sp>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fa-IR" dirty="0"/>
              <a:t>فصل هشتم پرش طول</a:t>
            </a:r>
          </a:p>
        </p:txBody>
      </p:sp>
      <p:pic>
        <p:nvPicPr>
          <p:cNvPr id="8194" name="Picture 2" descr="C:\Users\a\Downloads\2701662_6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00808"/>
            <a:ext cx="7543800" cy="486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1817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4562788"/>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شيوه</a:t>
            </a:r>
          </a:p>
          <a:p>
            <a:pPr algn="just">
              <a:lnSpc>
                <a:spcPct val="150000"/>
              </a:lnSpc>
            </a:pPr>
            <a:r>
              <a:rPr lang="fa-IR" sz="2800" dirty="0">
                <a:cs typeface="B Nazanin" pitchFamily="2" charset="-78"/>
              </a:rPr>
              <a:t>پرش طول مجموعه ای از حرکت های پی در پی و مرتبط به هم است که شامل دورخیز، جهش، پرواز و در نهایت فرود می باشد.</a:t>
            </a:r>
          </a:p>
          <a:p>
            <a:pPr algn="just">
              <a:lnSpc>
                <a:spcPct val="150000"/>
              </a:lnSpc>
            </a:pPr>
            <a:r>
              <a:rPr lang="fa-IR" sz="2800" dirty="0">
                <a:cs typeface="B Nazanin" pitchFamily="2" charset="-78"/>
              </a:rPr>
              <a:t>و قوانین این رشته این امکان را میدهد که در مرحله ی پرواز، شیوه های مختلفی به اجرا درآید. این ویژگی خاص، آن را از اکثر رشته های دیگر متمایز می گرداند.</a:t>
            </a:r>
          </a:p>
          <a:p>
            <a:pPr algn="just">
              <a:lnSpc>
                <a:spcPct val="150000"/>
              </a:lnSpc>
            </a:pPr>
            <a:r>
              <a:rPr lang="fa-IR" sz="2800" dirty="0">
                <a:cs typeface="B Nazanin" pitchFamily="2" charset="-78"/>
              </a:rPr>
              <a:t>از نظر تئوری و عملی، پرواز، شیوه ای ترین مرحله ی پرش است که به روش های ساده، قوس کمر و جمع و باز کردن پاها یا دویدن در هوا اجرا می گردد.</a:t>
            </a:r>
          </a:p>
        </p:txBody>
      </p:sp>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5909310"/>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عوامل اساسی در ارایه پرش خوب عبارت اند از: </a:t>
            </a:r>
            <a:endParaRPr lang="fa-IR" sz="2800" b="1" dirty="0" smtClean="0">
              <a:solidFill>
                <a:srgbClr val="FFFF00"/>
              </a:solidFill>
              <a:cs typeface="B Nazanin" pitchFamily="2" charset="-78"/>
            </a:endParaRPr>
          </a:p>
          <a:p>
            <a:pPr algn="just">
              <a:lnSpc>
                <a:spcPct val="150000"/>
              </a:lnSpc>
            </a:pPr>
            <a:r>
              <a:rPr lang="fa-IR" sz="2800" dirty="0" smtClean="0">
                <a:cs typeface="B Nazanin" pitchFamily="2" charset="-78"/>
              </a:rPr>
              <a:t>دویدن </a:t>
            </a:r>
            <a:r>
              <a:rPr lang="fa-IR" sz="2800" dirty="0">
                <a:cs typeface="B Nazanin" pitchFamily="2" charset="-78"/>
              </a:rPr>
              <a:t>سریع همراه با تغییر ریتم، ریتم گام ها در سه گام آخر و جهش سریع، هماهنگ و پرقدرت از زمین به طوری که پرش کننده را قادر بسازد تا تعادل بدن خود را در حین پرواز در هوا حفظ نماید. </a:t>
            </a:r>
            <a:endParaRPr lang="fa-IR" sz="2800" dirty="0" smtClean="0">
              <a:cs typeface="B Nazanin" pitchFamily="2" charset="-78"/>
            </a:endParaRPr>
          </a:p>
          <a:p>
            <a:pPr algn="just">
              <a:lnSpc>
                <a:spcPct val="150000"/>
              </a:lnSpc>
            </a:pPr>
            <a:r>
              <a:rPr lang="fa-IR" sz="2800" dirty="0" smtClean="0">
                <a:cs typeface="B Nazanin" pitchFamily="2" charset="-78"/>
              </a:rPr>
              <a:t>مسافت </a:t>
            </a:r>
            <a:r>
              <a:rPr lang="fa-IR" sz="2800" dirty="0">
                <a:cs typeface="B Nazanin" pitchFamily="2" charset="-78"/>
              </a:rPr>
              <a:t>پرش با مسیر حرکت مرکز ثقل بدن تعیین می شود که خود برآیندی از سرعت، زاویه ی جدا شدن از زمین و ارتفاع پرش است. </a:t>
            </a:r>
            <a:endParaRPr lang="fa-IR" sz="2800" dirty="0" smtClean="0">
              <a:cs typeface="B Nazanin" pitchFamily="2" charset="-78"/>
            </a:endParaRPr>
          </a:p>
          <a:p>
            <a:pPr algn="just">
              <a:lnSpc>
                <a:spcPct val="150000"/>
              </a:lnSpc>
            </a:pPr>
            <a:r>
              <a:rPr lang="fa-IR" sz="2800" dirty="0" smtClean="0">
                <a:cs typeface="B Nazanin" pitchFamily="2" charset="-78"/>
              </a:rPr>
              <a:t>هنگام </a:t>
            </a:r>
            <a:r>
              <a:rPr lang="fa-IR" sz="2800" dirty="0">
                <a:cs typeface="B Nazanin" pitchFamily="2" charset="-78"/>
              </a:rPr>
              <a:t>جدا شدن پرش کننده از زمین، مرکز ثقل بدن او منحنی پرواز از پیش تعیین شده ای را طی می کند؛ و هیچ عملی در حین پرواز قادر به ایجاد تغییر در مسیر </a:t>
            </a:r>
            <a:r>
              <a:rPr lang="fa-IR" sz="2800" dirty="0" smtClean="0">
                <a:cs typeface="B Nazanin" pitchFamily="2" charset="-78"/>
              </a:rPr>
              <a:t>آن نیست</a:t>
            </a:r>
            <a:r>
              <a:rPr lang="fa-IR" sz="2800" dirty="0">
                <a:cs typeface="B Nazanin" pitchFamily="2" charset="-78"/>
              </a:rPr>
              <a:t>.</a:t>
            </a:r>
          </a:p>
        </p:txBody>
      </p:sp>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0065"/>
            <a:ext cx="9144000" cy="6555641"/>
          </a:xfrm>
          <a:prstGeom prst="rect">
            <a:avLst/>
          </a:prstGeom>
        </p:spPr>
        <p:txBody>
          <a:bodyPr wrap="square">
            <a:spAutoFit/>
          </a:bodyPr>
          <a:lstStyle/>
          <a:p>
            <a:pPr algn="ctr">
              <a:lnSpc>
                <a:spcPct val="150000"/>
              </a:lnSpc>
            </a:pPr>
            <a:r>
              <a:rPr lang="fa-IR" sz="2800" b="1" dirty="0">
                <a:solidFill>
                  <a:srgbClr val="FFFF00"/>
                </a:solidFill>
                <a:cs typeface="B Nazanin" pitchFamily="2" charset="-78"/>
              </a:rPr>
              <a:t>روش صحیح اجرای مرحله ی </a:t>
            </a:r>
            <a:r>
              <a:rPr lang="fa-IR" sz="2800" b="1" dirty="0" smtClean="0">
                <a:solidFill>
                  <a:srgbClr val="FFFF00"/>
                </a:solidFill>
                <a:cs typeface="B Nazanin" pitchFamily="2" charset="-78"/>
              </a:rPr>
              <a:t>فرود</a:t>
            </a:r>
          </a:p>
          <a:p>
            <a:pPr algn="just">
              <a:lnSpc>
                <a:spcPct val="150000"/>
              </a:lnSpc>
            </a:pPr>
            <a:r>
              <a:rPr lang="fa-IR" sz="2800" dirty="0" smtClean="0">
                <a:cs typeface="B Nazanin" pitchFamily="2" charset="-78"/>
              </a:rPr>
              <a:t> </a:t>
            </a:r>
            <a:r>
              <a:rPr lang="fa-IR" sz="2800" dirty="0">
                <a:cs typeface="B Nazanin" pitchFamily="2" charset="-78"/>
              </a:rPr>
              <a:t>- پای آزاد در وضعیت جهش نگه داشته شود.</a:t>
            </a:r>
          </a:p>
          <a:p>
            <a:pPr algn="just">
              <a:lnSpc>
                <a:spcPct val="150000"/>
              </a:lnSpc>
            </a:pPr>
            <a:r>
              <a:rPr lang="fa-IR" sz="2800" dirty="0">
                <a:cs typeface="B Nazanin" pitchFamily="2" charset="-78"/>
              </a:rPr>
              <a:t>- بالا تنه راست و عمودی باقی بماند. - پای جهش در خلال بیشتر مرحله پرواز در عقب قرار دارد.</a:t>
            </a:r>
          </a:p>
          <a:p>
            <a:pPr algn="just">
              <a:lnSpc>
                <a:spcPct val="150000"/>
              </a:lnSpc>
            </a:pPr>
            <a:r>
              <a:rPr lang="fa-IR" sz="2800" dirty="0">
                <a:cs typeface="B Nazanin" pitchFamily="2" charset="-78"/>
              </a:rPr>
              <a:t>- پای جهش را خم کرده، به طرف جلو و بالا تا نزدیک انتهای مرحله پرواز بکشید.</a:t>
            </a:r>
          </a:p>
          <a:p>
            <a:pPr marL="457200" indent="-457200" algn="just">
              <a:lnSpc>
                <a:spcPct val="150000"/>
              </a:lnSpc>
              <a:buFontTx/>
              <a:buChar char="-"/>
            </a:pPr>
            <a:r>
              <a:rPr lang="fa-IR" sz="2800" dirty="0" smtClean="0">
                <a:cs typeface="B Nazanin" pitchFamily="2" charset="-78"/>
              </a:rPr>
              <a:t>هر </a:t>
            </a:r>
            <a:r>
              <a:rPr lang="fa-IR" sz="2800" dirty="0">
                <a:cs typeface="B Nazanin" pitchFamily="2" charset="-78"/>
              </a:rPr>
              <a:t>دو پای جهش و آزاد را برای فرود به طرف جلو باز کنید. </a:t>
            </a:r>
            <a:endParaRPr lang="fa-IR" sz="2800" dirty="0" smtClean="0">
              <a:cs typeface="B Nazanin" pitchFamily="2" charset="-78"/>
            </a:endParaRPr>
          </a:p>
          <a:p>
            <a:pPr algn="just">
              <a:lnSpc>
                <a:spcPct val="150000"/>
              </a:lnSpc>
            </a:pPr>
            <a:r>
              <a:rPr lang="fa-IR" sz="2800" b="1" dirty="0" smtClean="0">
                <a:solidFill>
                  <a:srgbClr val="FFFF00"/>
                </a:solidFill>
                <a:cs typeface="B Nazanin" pitchFamily="2" charset="-78"/>
              </a:rPr>
              <a:t>روش </a:t>
            </a:r>
            <a:r>
              <a:rPr lang="fa-IR" sz="2800" b="1" dirty="0">
                <a:solidFill>
                  <a:srgbClr val="FFFF00"/>
                </a:solidFill>
                <a:cs typeface="B Nazanin" pitchFamily="2" charset="-78"/>
              </a:rPr>
              <a:t>صحیح انجام فرود </a:t>
            </a:r>
            <a:r>
              <a:rPr lang="fa-IR" sz="2800" dirty="0">
                <a:cs typeface="B Nazanin" pitchFamily="2" charset="-78"/>
              </a:rPr>
              <a:t>- پای آزاد خم شده را با چرخش از ناحیه مفصل لگن پایین بیاورید. - لگن را به طرف جلو بکشید. - پای جهش موازی پای آزاد قرار گیرد. - دستها را با قرار گرفتن در وضعیت بالا و عقب تنظیم کنید. - در آخر، دست را به سمت پاها پرتاب کرده و در زمان فرود سعی کنید خود را به سمت جلو پرتاب کنید.</a:t>
            </a:r>
          </a:p>
        </p:txBody>
      </p:sp>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565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 y="2565364"/>
            <a:ext cx="9148806" cy="4292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0" y="-246222"/>
            <a:ext cx="9144000" cy="6986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fa-IR" sz="2800" b="1" dirty="0">
                <a:solidFill>
                  <a:srgbClr val="FFFF00"/>
                </a:solidFill>
                <a:latin typeface="Calibri" pitchFamily="34" charset="0"/>
                <a:ea typeface="Times New Roman" pitchFamily="18" charset="0"/>
                <a:cs typeface="B Nazanin" pitchFamily="2" charset="-78"/>
              </a:rPr>
              <a:t>انواع دو‌ها:</a:t>
            </a:r>
          </a:p>
          <a:p>
            <a:pPr algn="just" fontAlgn="base">
              <a:spcBef>
                <a:spcPct val="0"/>
              </a:spcBef>
              <a:spcAft>
                <a:spcPct val="0"/>
              </a:spcAft>
            </a:pPr>
            <a:r>
              <a:rPr lang="fa-IR" sz="2800" dirty="0">
                <a:latin typeface="Calibri" pitchFamily="34" charset="0"/>
                <a:ea typeface="Times New Roman" pitchFamily="18" charset="0"/>
                <a:cs typeface="B Nazanin" pitchFamily="2" charset="-78"/>
              </a:rPr>
              <a:t>•	</a:t>
            </a:r>
            <a:r>
              <a:rPr lang="fa-IR" sz="2800" dirty="0" smtClean="0">
                <a:latin typeface="Calibri" pitchFamily="34" charset="0"/>
                <a:ea typeface="Times New Roman" pitchFamily="18" charset="0"/>
                <a:cs typeface="B Nazanin" pitchFamily="2" charset="-78"/>
              </a:rPr>
              <a:t>دوهای سرعت: 100 متر - 200 متر - </a:t>
            </a:r>
            <a:r>
              <a:rPr lang="fa-IR" sz="2800" dirty="0">
                <a:latin typeface="Calibri" pitchFamily="34" charset="0"/>
                <a:ea typeface="Times New Roman" pitchFamily="18" charset="0"/>
                <a:cs typeface="B Nazanin" pitchFamily="2" charset="-78"/>
              </a:rPr>
              <a:t>400 </a:t>
            </a:r>
            <a:r>
              <a:rPr lang="fa-IR" sz="2800" dirty="0" smtClean="0">
                <a:latin typeface="Calibri" pitchFamily="34" charset="0"/>
                <a:ea typeface="Times New Roman" pitchFamily="18" charset="0"/>
                <a:cs typeface="B Nazanin" pitchFamily="2" charset="-78"/>
              </a:rPr>
              <a:t>متر</a:t>
            </a:r>
          </a:p>
          <a:p>
            <a:pPr algn="just" fontAlgn="base">
              <a:spcBef>
                <a:spcPct val="0"/>
              </a:spcBef>
              <a:spcAft>
                <a:spcPct val="0"/>
              </a:spcAft>
            </a:pPr>
            <a:r>
              <a:rPr lang="fa-IR" sz="2800" dirty="0" smtClean="0">
                <a:latin typeface="Calibri" pitchFamily="34" charset="0"/>
                <a:ea typeface="Times New Roman" pitchFamily="18" charset="0"/>
                <a:cs typeface="B Nazanin" pitchFamily="2" charset="-78"/>
              </a:rPr>
              <a:t>•        دوی نیمه استقامت: 800 متر - 1500 متر</a:t>
            </a:r>
          </a:p>
          <a:p>
            <a:pPr lvl="0" algn="just" fontAlgn="base">
              <a:spcBef>
                <a:spcPct val="0"/>
              </a:spcBef>
              <a:spcAft>
                <a:spcPct val="0"/>
              </a:spcAft>
            </a:pPr>
            <a:r>
              <a:rPr lang="fa-IR" sz="2800" dirty="0" smtClean="0">
                <a:latin typeface="Calibri" pitchFamily="34" charset="0"/>
                <a:ea typeface="Times New Roman" pitchFamily="18" charset="0"/>
                <a:cs typeface="B Nazanin" pitchFamily="2" charset="-78"/>
              </a:rPr>
              <a:t>•        دوی استقامت: 3000 متر خانم‌ها - 5000 متر آقایان-10000 مترآقایان-</a:t>
            </a:r>
          </a:p>
          <a:p>
            <a:pPr lvl="0" algn="just" fontAlgn="base">
              <a:spcBef>
                <a:spcPct val="0"/>
              </a:spcBef>
              <a:spcAft>
                <a:spcPct val="0"/>
              </a:spcAft>
            </a:pPr>
            <a:r>
              <a:rPr lang="fa-IR" sz="2800" dirty="0">
                <a:latin typeface="Calibri" pitchFamily="34" charset="0"/>
                <a:ea typeface="Times New Roman" pitchFamily="18" charset="0"/>
                <a:cs typeface="B Nazanin" pitchFamily="2" charset="-78"/>
              </a:rPr>
              <a:t> </a:t>
            </a:r>
            <a:r>
              <a:rPr lang="fa-IR" sz="2800" dirty="0" smtClean="0">
                <a:latin typeface="Calibri" pitchFamily="34" charset="0"/>
                <a:ea typeface="Times New Roman" pitchFamily="18" charset="0"/>
                <a:cs typeface="B Nazanin" pitchFamily="2" charset="-78"/>
              </a:rPr>
              <a:t>         دوی ماراتن 42195 متر و نیمه ماراتن 21100 متر </a:t>
            </a:r>
          </a:p>
          <a:p>
            <a:pPr algn="just" fontAlgn="base">
              <a:spcBef>
                <a:spcPct val="0"/>
              </a:spcBef>
              <a:spcAft>
                <a:spcPct val="0"/>
              </a:spcAft>
            </a:pPr>
            <a:r>
              <a:rPr lang="fa-IR" sz="2800" dirty="0" smtClean="0">
                <a:latin typeface="Calibri" pitchFamily="34" charset="0"/>
                <a:ea typeface="Times New Roman" pitchFamily="18" charset="0"/>
                <a:cs typeface="B Nazanin" pitchFamily="2" charset="-78"/>
              </a:rPr>
              <a:t>•</a:t>
            </a:r>
            <a:r>
              <a:rPr lang="fa-IR" sz="2800" dirty="0">
                <a:latin typeface="Calibri" pitchFamily="34" charset="0"/>
                <a:ea typeface="Times New Roman" pitchFamily="18" charset="0"/>
                <a:cs typeface="B Nazanin" pitchFamily="2" charset="-78"/>
              </a:rPr>
              <a:t>	</a:t>
            </a:r>
            <a:r>
              <a:rPr lang="fa-IR" sz="2800" dirty="0" smtClean="0">
                <a:latin typeface="Calibri" pitchFamily="34" charset="0"/>
                <a:ea typeface="Times New Roman" pitchFamily="18" charset="0"/>
                <a:cs typeface="B Nazanin" pitchFamily="2" charset="-78"/>
              </a:rPr>
              <a:t>دوی با مانع: 100مترخانم‌ها-110مترآقایان- </a:t>
            </a:r>
            <a:r>
              <a:rPr lang="fa-IR" sz="2800" dirty="0">
                <a:latin typeface="Calibri" pitchFamily="34" charset="0"/>
                <a:ea typeface="Times New Roman" pitchFamily="18" charset="0"/>
                <a:cs typeface="B Nazanin" pitchFamily="2" charset="-78"/>
              </a:rPr>
              <a:t>400 متر </a:t>
            </a:r>
            <a:r>
              <a:rPr lang="fa-IR" sz="2800" dirty="0" smtClean="0">
                <a:latin typeface="Calibri" pitchFamily="34" charset="0"/>
                <a:ea typeface="Times New Roman" pitchFamily="18" charset="0"/>
                <a:cs typeface="B Nazanin" pitchFamily="2" charset="-78"/>
              </a:rPr>
              <a:t>آقایان-3000مترآقایان</a:t>
            </a:r>
            <a:endParaRPr lang="fa-IR" sz="2800" dirty="0">
              <a:latin typeface="Calibri" pitchFamily="34" charset="0"/>
              <a:ea typeface="Times New Roman" pitchFamily="18" charset="0"/>
              <a:cs typeface="B Nazanin" pitchFamily="2" charset="-78"/>
            </a:endParaRPr>
          </a:p>
          <a:p>
            <a:pPr lvl="0" algn="just" fontAlgn="base">
              <a:spcBef>
                <a:spcPct val="0"/>
              </a:spcBef>
              <a:spcAft>
                <a:spcPct val="0"/>
              </a:spcAft>
            </a:pPr>
            <a:r>
              <a:rPr lang="fa-IR" sz="2800" dirty="0">
                <a:latin typeface="Calibri" pitchFamily="34" charset="0"/>
                <a:ea typeface="Times New Roman" pitchFamily="18" charset="0"/>
                <a:cs typeface="B Nazanin" pitchFamily="2" charset="-78"/>
              </a:rPr>
              <a:t>•	دوی امدادی: 4 در 100 متر - 4 در 400 </a:t>
            </a:r>
            <a:r>
              <a:rPr lang="fa-IR" sz="2800" dirty="0" smtClean="0">
                <a:latin typeface="Calibri" pitchFamily="34" charset="0"/>
                <a:ea typeface="Times New Roman" pitchFamily="18" charset="0"/>
                <a:cs typeface="B Nazanin" pitchFamily="2" charset="-78"/>
              </a:rPr>
              <a:t>متر</a:t>
            </a:r>
            <a:endParaRPr lang="fa-IR" sz="2800" dirty="0" smtClean="0">
              <a:latin typeface="Calibri" pitchFamily="34" charset="0"/>
              <a:ea typeface="Times New Roman" pitchFamily="18" charset="0"/>
              <a:cs typeface="B Nazanin" pitchFamily="2" charset="-78"/>
            </a:endParaRPr>
          </a:p>
          <a:p>
            <a:pPr lvl="0" algn="just" fontAlgn="base">
              <a:spcBef>
                <a:spcPct val="0"/>
              </a:spcBef>
              <a:spcAft>
                <a:spcPct val="0"/>
              </a:spcAft>
            </a:pPr>
            <a:r>
              <a:rPr lang="fa-IR" sz="2800" dirty="0" smtClean="0">
                <a:latin typeface="Calibri" pitchFamily="34" charset="0"/>
                <a:ea typeface="Times New Roman" pitchFamily="18" charset="0"/>
                <a:cs typeface="B Nazanin" pitchFamily="2" charset="-78"/>
              </a:rPr>
              <a:t>	</a:t>
            </a:r>
          </a:p>
          <a:p>
            <a:pPr lvl="0" algn="just" fontAlgn="base">
              <a:spcBef>
                <a:spcPct val="0"/>
              </a:spcBef>
              <a:spcAft>
                <a:spcPct val="0"/>
              </a:spcAft>
            </a:pPr>
            <a:r>
              <a:rPr lang="fa-IR" sz="2800" b="1" dirty="0" smtClean="0">
                <a:solidFill>
                  <a:srgbClr val="FFFF00"/>
                </a:solidFill>
                <a:latin typeface="Calibri" pitchFamily="34" charset="0"/>
                <a:ea typeface="Times New Roman" pitchFamily="18" charset="0"/>
                <a:cs typeface="B Nazanin" pitchFamily="2" charset="-78"/>
              </a:rPr>
              <a:t>انواع </a:t>
            </a:r>
            <a:r>
              <a:rPr lang="fa-IR" sz="2800" b="1" dirty="0">
                <a:solidFill>
                  <a:srgbClr val="FFFF00"/>
                </a:solidFill>
                <a:latin typeface="Calibri" pitchFamily="34" charset="0"/>
                <a:ea typeface="Times New Roman" pitchFamily="18" charset="0"/>
                <a:cs typeface="B Nazanin" pitchFamily="2" charset="-78"/>
              </a:rPr>
              <a:t>میدانی‌ها:</a:t>
            </a:r>
          </a:p>
          <a:p>
            <a:pPr lvl="0" algn="just" fontAlgn="base">
              <a:spcBef>
                <a:spcPct val="0"/>
              </a:spcBef>
              <a:spcAft>
                <a:spcPct val="0"/>
              </a:spcAft>
            </a:pPr>
            <a:r>
              <a:rPr lang="fa-IR" sz="2800" dirty="0">
                <a:latin typeface="Calibri" pitchFamily="34" charset="0"/>
                <a:ea typeface="Times New Roman" pitchFamily="18" charset="0"/>
                <a:cs typeface="B Nazanin" pitchFamily="2" charset="-78"/>
              </a:rPr>
              <a:t>•	پرتاب‌ها: پرتاب نیزه - پرتاب وزنه - پرتاب دیسک - پرتاب چکش </a:t>
            </a:r>
          </a:p>
          <a:p>
            <a:pPr lvl="0" algn="just" fontAlgn="base">
              <a:spcBef>
                <a:spcPct val="0"/>
              </a:spcBef>
              <a:spcAft>
                <a:spcPct val="0"/>
              </a:spcAft>
            </a:pPr>
            <a:r>
              <a:rPr lang="fa-IR" sz="2800" dirty="0">
                <a:latin typeface="Calibri" pitchFamily="34" charset="0"/>
                <a:ea typeface="Times New Roman" pitchFamily="18" charset="0"/>
                <a:cs typeface="B Nazanin" pitchFamily="2" charset="-78"/>
              </a:rPr>
              <a:t>•	پرش‌ها: پرش طول - پرش سه گام - پرش ارتفاع - پرش با </a:t>
            </a:r>
            <a:r>
              <a:rPr lang="fa-IR" sz="2800" dirty="0" smtClean="0">
                <a:latin typeface="Calibri" pitchFamily="34" charset="0"/>
                <a:ea typeface="Times New Roman" pitchFamily="18" charset="0"/>
                <a:cs typeface="B Nazanin" pitchFamily="2" charset="-78"/>
              </a:rPr>
              <a:t>نیزه</a:t>
            </a:r>
          </a:p>
          <a:p>
            <a:pPr lvl="0" algn="just" fontAlgn="base">
              <a:spcBef>
                <a:spcPct val="0"/>
              </a:spcBef>
              <a:spcAft>
                <a:spcPct val="0"/>
              </a:spcAft>
            </a:pPr>
            <a:endParaRPr lang="fa-IR" sz="2800" dirty="0">
              <a:latin typeface="Calibri" pitchFamily="34" charset="0"/>
              <a:ea typeface="Times New Roman" pitchFamily="18" charset="0"/>
              <a:cs typeface="B Nazanin" pitchFamily="2" charset="-78"/>
            </a:endParaRPr>
          </a:p>
          <a:p>
            <a:pPr lvl="0" algn="just" fontAlgn="base">
              <a:spcBef>
                <a:spcPct val="0"/>
              </a:spcBef>
              <a:spcAft>
                <a:spcPct val="0"/>
              </a:spcAft>
            </a:pPr>
            <a:r>
              <a:rPr lang="fa-IR" sz="2800" b="1" dirty="0">
                <a:solidFill>
                  <a:srgbClr val="FFFF00"/>
                </a:solidFill>
                <a:latin typeface="Calibri" pitchFamily="34" charset="0"/>
                <a:ea typeface="Times New Roman" pitchFamily="18" charset="0"/>
                <a:cs typeface="B Nazanin" pitchFamily="2" charset="-78"/>
              </a:rPr>
              <a:t>سایر موارد دو و میدانی:</a:t>
            </a:r>
          </a:p>
          <a:p>
            <a:pPr lvl="0" algn="just" fontAlgn="base">
              <a:spcBef>
                <a:spcPct val="0"/>
              </a:spcBef>
              <a:spcAft>
                <a:spcPct val="0"/>
              </a:spcAft>
            </a:pPr>
            <a:r>
              <a:rPr lang="fa-IR" sz="2800" dirty="0">
                <a:latin typeface="Calibri" pitchFamily="34" charset="0"/>
                <a:ea typeface="Times New Roman" pitchFamily="18" charset="0"/>
                <a:cs typeface="B Nazanin" pitchFamily="2" charset="-78"/>
              </a:rPr>
              <a:t>•	دو هفت گانه مخصوص خانم‌ها</a:t>
            </a:r>
          </a:p>
          <a:p>
            <a:pPr lvl="0" algn="just" fontAlgn="base">
              <a:spcBef>
                <a:spcPct val="0"/>
              </a:spcBef>
              <a:spcAft>
                <a:spcPct val="0"/>
              </a:spcAft>
            </a:pPr>
            <a:r>
              <a:rPr lang="fa-IR" sz="2800" dirty="0" smtClean="0">
                <a:latin typeface="Calibri" pitchFamily="34" charset="0"/>
                <a:ea typeface="Times New Roman" pitchFamily="18" charset="0"/>
                <a:cs typeface="B Nazanin" pitchFamily="2" charset="-78"/>
              </a:rPr>
              <a:t>•	دو ده گانه مخصوص آقایان</a:t>
            </a:r>
            <a:endParaRPr lang="fa-IR" sz="2800" dirty="0">
              <a:latin typeface="Calibri" pitchFamily="34" charset="0"/>
              <a:ea typeface="Times New Roman" pitchFamily="18" charset="0"/>
              <a:cs typeface="B Nazanin" pitchFamily="2" charset="-78"/>
            </a:endParaRPr>
          </a:p>
        </p:txBody>
      </p:sp>
      <p:sp>
        <p:nvSpPr>
          <p:cNvPr id="3" name="Slide Number Placeholder 2"/>
          <p:cNvSpPr>
            <a:spLocks noGrp="1"/>
          </p:cNvSpPr>
          <p:nvPr>
            <p:ph type="sldNum" sz="quarter" idx="12"/>
          </p:nvPr>
        </p:nvSpPr>
        <p:spPr/>
        <p:txBody>
          <a:bodyPr/>
          <a:lstStyle/>
          <a:p>
            <a:r>
              <a:rPr lang="fa-IR" dirty="0" smtClean="0"/>
              <a:t>5</a:t>
            </a:r>
            <a:endParaRPr lang="fa-IR"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p:split dir="in"/>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C40B677-F173-408B-BDB3-B199F1FA3F09}" type="slidenum">
              <a:rPr lang="fa-IR" smtClean="0">
                <a:solidFill>
                  <a:prstClr val="black"/>
                </a:solidFill>
              </a:rPr>
              <a:pPr/>
              <a:t>60</a:t>
            </a:fld>
            <a:endParaRPr lang="fa-IR">
              <a:solidFill>
                <a:prstClr val="black"/>
              </a:solidFill>
            </a:endParaRPr>
          </a:p>
        </p:txBody>
      </p:sp>
      <p:sp>
        <p:nvSpPr>
          <p:cNvPr id="4" name="Title 3"/>
          <p:cNvSpPr>
            <a:spLocks noGrp="1"/>
          </p:cNvSpPr>
          <p:nvPr>
            <p:ph type="title"/>
          </p:nvPr>
        </p:nvSpPr>
        <p:spPr/>
        <p:txBody>
          <a:bodyPr>
            <a:normAutofit/>
          </a:bodyPr>
          <a:lstStyle/>
          <a:p>
            <a:pPr algn="ctr"/>
            <a:r>
              <a:rPr lang="fa-IR" dirty="0"/>
              <a:t>فصل </a:t>
            </a:r>
            <a:r>
              <a:rPr lang="fa-IR" dirty="0" smtClean="0"/>
              <a:t>نهم پرش سه گام</a:t>
            </a:r>
            <a:endParaRPr lang="fa-IR" dirty="0"/>
          </a:p>
        </p:txBody>
      </p:sp>
      <p:pic>
        <p:nvPicPr>
          <p:cNvPr id="7170" name="Picture 2" descr="C:\Users\a\Downloads\Triple_Jump,Idowu_Phillips,_Beijing_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56792"/>
            <a:ext cx="8604448" cy="205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588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5909310"/>
          </a:xfrm>
          <a:prstGeom prst="rect">
            <a:avLst/>
          </a:prstGeom>
        </p:spPr>
        <p:txBody>
          <a:bodyPr wrap="square">
            <a:spAutoFit/>
          </a:bodyPr>
          <a:lstStyle/>
          <a:p>
            <a:pPr algn="just">
              <a:lnSpc>
                <a:spcPct val="150000"/>
              </a:lnSpc>
            </a:pPr>
            <a:r>
              <a:rPr lang="fa-IR" sz="2800" dirty="0">
                <a:cs typeface="B Nazanin" pitchFamily="2" charset="-78"/>
              </a:rPr>
              <a:t>پرش سه گام دارای مراحل دورخیز، سه پرش پیاپی و فرود است</a:t>
            </a:r>
            <a:r>
              <a:rPr lang="fa-IR" sz="2800" dirty="0" smtClean="0">
                <a:cs typeface="B Nazanin" pitchFamily="2" charset="-78"/>
              </a:rPr>
              <a:t>.</a:t>
            </a:r>
          </a:p>
          <a:p>
            <a:pPr algn="just">
              <a:lnSpc>
                <a:spcPct val="150000"/>
              </a:lnSpc>
            </a:pPr>
            <a:r>
              <a:rPr lang="fa-IR" sz="2800" dirty="0" smtClean="0">
                <a:cs typeface="B Nazanin" pitchFamily="2" charset="-78"/>
              </a:rPr>
              <a:t> </a:t>
            </a:r>
            <a:r>
              <a:rPr lang="fa-IR" sz="2800" dirty="0">
                <a:cs typeface="B Nazanin" pitchFamily="2" charset="-78"/>
              </a:rPr>
              <a:t>ترتیب </a:t>
            </a:r>
            <a:r>
              <a:rPr lang="fa-IR" sz="2800" dirty="0" smtClean="0">
                <a:cs typeface="B Nazanin" pitchFamily="2" charset="-78"/>
              </a:rPr>
              <a:t>پرشها(گام ها) </a:t>
            </a:r>
            <a:r>
              <a:rPr lang="fa-IR" sz="2800" dirty="0">
                <a:cs typeface="B Nazanin" pitchFamily="2" charset="-78"/>
              </a:rPr>
              <a:t>بر اساس قوانین بین المللی مسابقات تعیین شده است</a:t>
            </a:r>
            <a:r>
              <a:rPr lang="fa-IR" sz="2800" dirty="0" smtClean="0">
                <a:cs typeface="B Nazanin" pitchFamily="2" charset="-78"/>
              </a:rPr>
              <a:t>.</a:t>
            </a:r>
          </a:p>
          <a:p>
            <a:pPr algn="just">
              <a:lnSpc>
                <a:spcPct val="150000"/>
              </a:lnSpc>
            </a:pPr>
            <a:r>
              <a:rPr lang="fa-IR" sz="2800" dirty="0" smtClean="0">
                <a:cs typeface="B Nazanin" pitchFamily="2" charset="-78"/>
              </a:rPr>
              <a:t> </a:t>
            </a:r>
            <a:r>
              <a:rPr lang="fa-IR" sz="2800" dirty="0">
                <a:cs typeface="B Nazanin" pitchFamily="2" charset="-78"/>
              </a:rPr>
              <a:t>بر طبق قانون، گام اول (لی) و گام دوم (قدم) باید با یک پا انجام گرفته، گام سوم (پرش نهایی با پای دیگر انجام شود. در نتیجه ریتم سه پرش به صورت راست - راست به چپ یا چپ - چپ - راست می باشد. این ریتم به وضوح با کلمات متداول انگلیسی بیان شده است. هر یک از این پرش ها از لحاظ طول، زاویه ی جهش، کم شدن سرعت جهش و ارتفاع پرواز با یکدیگر تفاوت دارند.</a:t>
            </a:r>
          </a:p>
          <a:p>
            <a:pPr algn="just">
              <a:lnSpc>
                <a:spcPct val="150000"/>
              </a:lnSpc>
            </a:pPr>
            <a:r>
              <a:rPr lang="fa-IR" sz="2800" dirty="0">
                <a:cs typeface="B Nazanin" pitchFamily="2" charset="-78"/>
              </a:rPr>
              <a:t>پرش کننده ی سه گام باید ورزشکاری با استعداد در جنبه های مختلف پرش و دارای قدرت و چالاکی در پرش، استقامت و حالت جهشی باشد</a:t>
            </a:r>
            <a:r>
              <a:rPr lang="fa-IR" sz="2800" dirty="0" smtClean="0">
                <a:cs typeface="B Nazanin" pitchFamily="2" charset="-78"/>
              </a:rPr>
              <a:t>.</a:t>
            </a:r>
            <a:endParaRPr lang="fa-IR" sz="2800" dirty="0">
              <a:cs typeface="B Nazanin" pitchFamily="2" charset="-78"/>
            </a:endParaRPr>
          </a:p>
        </p:txBody>
      </p:sp>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48680"/>
            <a:ext cx="8610692"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846" y="358990"/>
            <a:ext cx="9144000" cy="6501780"/>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نکات لازم برای دورخیز مناسب </a:t>
            </a:r>
            <a:endParaRPr lang="fa-IR" sz="2800" b="1" dirty="0" smtClean="0">
              <a:solidFill>
                <a:srgbClr val="FFFF00"/>
              </a:solidFill>
              <a:cs typeface="B Nazanin" pitchFamily="2" charset="-78"/>
            </a:endParaRPr>
          </a:p>
          <a:p>
            <a:pPr algn="just">
              <a:lnSpc>
                <a:spcPct val="150000"/>
              </a:lnSpc>
            </a:pPr>
            <a:r>
              <a:rPr lang="fa-IR" sz="2800" dirty="0" smtClean="0">
                <a:cs typeface="B Nazanin" pitchFamily="2" charset="-78"/>
              </a:rPr>
              <a:t>طول </a:t>
            </a:r>
            <a:r>
              <a:rPr lang="fa-IR" sz="2800" dirty="0">
                <a:cs typeface="B Nazanin" pitchFamily="2" charset="-78"/>
              </a:rPr>
              <a:t>دورخیز بین ۱۰ گام برای مبتدیان و بیشتر از ۲۰ گام برای پرش کنندگان برجسته بین المللی متفاوت است. معمولا سن ورزشکاران می تواند ملاک تقریبی برای تعداد گامهای دورخیز باشد. مثلا یک ورزشکار ۱۵ ساله نیاز به ۱۵ گام برای دورخیز دارد.</a:t>
            </a:r>
          </a:p>
          <a:p>
            <a:pPr algn="just">
              <a:lnSpc>
                <a:spcPct val="150000"/>
              </a:lnSpc>
            </a:pPr>
            <a:r>
              <a:rPr lang="fa-IR" sz="2800" dirty="0">
                <a:cs typeface="B Nazanin" pitchFamily="2" charset="-78"/>
              </a:rPr>
              <a:t>- شیوه دویدن در مرحله ی دورخیز، شبیه شیوه دوهای سرعت است. - تواتر گام در مرحله پایانی دورخیز افزایش می یابد. - سرعت به طور مداوم تا رسیدن به تخته جهش افزایش می یابد.</a:t>
            </a:r>
          </a:p>
          <a:p>
            <a:pPr algn="just">
              <a:lnSpc>
                <a:spcPct val="150000"/>
              </a:lnSpc>
            </a:pPr>
            <a:r>
              <a:rPr lang="fa-IR" sz="2800" dirty="0">
                <a:cs typeface="B Nazanin" pitchFamily="2" charset="-78"/>
              </a:rPr>
              <a:t>- قرار دادن (کاشتن) پا در لحظه تماس با زمین در مرحله ی جهش، باید به شکل فعال و سریع بوده و به طرف پایین و عقب باشد.</a:t>
            </a:r>
          </a:p>
        </p:txBody>
      </p:sp>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24" y="-23760"/>
            <a:ext cx="9222669" cy="6881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0"/>
            <a:ext cx="662103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5262979"/>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برای به دست آوردن بهترین جهش همراه با زاویه ی مناسب باید چه اعمالی صورت گیرد</a:t>
            </a:r>
            <a:r>
              <a:rPr lang="fa-IR" sz="2800" b="1" dirty="0" smtClean="0">
                <a:solidFill>
                  <a:srgbClr val="FFFF00"/>
                </a:solidFill>
                <a:cs typeface="B Nazanin" pitchFamily="2" charset="-78"/>
              </a:rPr>
              <a:t>؟</a:t>
            </a:r>
          </a:p>
          <a:p>
            <a:pPr algn="just">
              <a:lnSpc>
                <a:spcPct val="150000"/>
              </a:lnSpc>
            </a:pPr>
            <a:r>
              <a:rPr lang="fa-IR" sz="2800" dirty="0" smtClean="0">
                <a:cs typeface="B Nazanin" pitchFamily="2" charset="-78"/>
              </a:rPr>
              <a:t> </a:t>
            </a:r>
            <a:r>
              <a:rPr lang="fa-IR" sz="2800" dirty="0">
                <a:cs typeface="B Nazanin" pitchFamily="2" charset="-78"/>
              </a:rPr>
              <a:t>- کاشتن پا در مرحله پرش، سریع و فعال و به طرف پایین و عقب است. - پای اتکا در لحظه جهش تقریبا راست است</a:t>
            </a:r>
            <a:r>
              <a:rPr lang="fa-IR" sz="2800" dirty="0" smtClean="0">
                <a:cs typeface="B Nazanin" pitchFamily="2" charset="-78"/>
              </a:rPr>
              <a:t>.</a:t>
            </a:r>
          </a:p>
          <a:p>
            <a:pPr algn="just">
              <a:lnSpc>
                <a:spcPct val="150000"/>
              </a:lnSpc>
            </a:pPr>
            <a:r>
              <a:rPr lang="fa-IR" sz="2800" dirty="0" smtClean="0">
                <a:cs typeface="B Nazanin" pitchFamily="2" charset="-78"/>
              </a:rPr>
              <a:t> </a:t>
            </a:r>
            <a:r>
              <a:rPr lang="fa-IR" sz="2800" dirty="0">
                <a:cs typeface="B Nazanin" pitchFamily="2" charset="-78"/>
              </a:rPr>
              <a:t>- در صورت امکان، تاب با دو دست انجام شود.</a:t>
            </a:r>
          </a:p>
          <a:p>
            <a:pPr algn="just">
              <a:lnSpc>
                <a:spcPct val="150000"/>
              </a:lnSpc>
            </a:pPr>
            <a:r>
              <a:rPr lang="fa-IR" sz="2800" dirty="0">
                <a:cs typeface="B Nazanin" pitchFamily="2" charset="-78"/>
              </a:rPr>
              <a:t>بالا تنه در وضعیت راست قرار گیرد. </a:t>
            </a:r>
            <a:endParaRPr lang="fa-IR" sz="2800" dirty="0" smtClean="0">
              <a:cs typeface="B Nazanin" pitchFamily="2" charset="-78"/>
            </a:endParaRPr>
          </a:p>
          <a:p>
            <a:pPr algn="just">
              <a:lnSpc>
                <a:spcPct val="150000"/>
              </a:lnSpc>
            </a:pPr>
            <a:r>
              <a:rPr lang="fa-IR" sz="2800" dirty="0" smtClean="0">
                <a:cs typeface="B Nazanin" pitchFamily="2" charset="-78"/>
              </a:rPr>
              <a:t>- </a:t>
            </a:r>
            <a:r>
              <a:rPr lang="fa-IR" sz="2800" dirty="0">
                <a:cs typeface="B Nazanin" pitchFamily="2" charset="-78"/>
              </a:rPr>
              <a:t>شیوه ی راه رفتن در هوا یا قوس کمر در هوا اجرا شود. - پاها در لحظه فرود کاملا کشیده باشند.</a:t>
            </a:r>
          </a:p>
        </p:txBody>
      </p:sp>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7361"/>
            <a:ext cx="9144000" cy="6740307"/>
          </a:xfrm>
          <a:prstGeom prst="rect">
            <a:avLst/>
          </a:prstGeom>
        </p:spPr>
        <p:txBody>
          <a:bodyPr wrap="square">
            <a:spAutoFit/>
          </a:bodyPr>
          <a:lstStyle/>
          <a:p>
            <a:pPr algn="ctr">
              <a:lnSpc>
                <a:spcPct val="150000"/>
              </a:lnSpc>
            </a:pPr>
            <a:r>
              <a:rPr lang="fa-IR" sz="2400" b="1" dirty="0">
                <a:solidFill>
                  <a:srgbClr val="FFFF00"/>
                </a:solidFill>
                <a:cs typeface="B Nazanin" pitchFamily="2" charset="-78"/>
              </a:rPr>
              <a:t>قوانین پرش سه گام </a:t>
            </a:r>
            <a:endParaRPr lang="fa-IR" sz="2400" b="1" dirty="0" smtClean="0">
              <a:solidFill>
                <a:srgbClr val="FFFF00"/>
              </a:solidFill>
              <a:cs typeface="B Nazanin" pitchFamily="2" charset="-78"/>
            </a:endParaRPr>
          </a:p>
          <a:p>
            <a:pPr algn="just">
              <a:lnSpc>
                <a:spcPct val="150000"/>
              </a:lnSpc>
            </a:pPr>
            <a:r>
              <a:rPr lang="fa-IR" sz="2400" b="1" dirty="0" smtClean="0">
                <a:solidFill>
                  <a:srgbClr val="FFFF00"/>
                </a:solidFill>
                <a:cs typeface="B Nazanin" pitchFamily="2" charset="-78"/>
              </a:rPr>
              <a:t>محوطه </a:t>
            </a:r>
            <a:r>
              <a:rPr lang="fa-IR" sz="2400" b="1" dirty="0">
                <a:solidFill>
                  <a:srgbClr val="FFFF00"/>
                </a:solidFill>
                <a:cs typeface="B Nazanin" pitchFamily="2" charset="-78"/>
              </a:rPr>
              <a:t>ی پرش سه گام </a:t>
            </a:r>
            <a:endParaRPr lang="fa-IR" sz="2400" b="1" dirty="0" smtClean="0">
              <a:solidFill>
                <a:srgbClr val="FFFF00"/>
              </a:solidFill>
              <a:cs typeface="B Nazanin" pitchFamily="2" charset="-78"/>
            </a:endParaRPr>
          </a:p>
          <a:p>
            <a:pPr algn="just">
              <a:lnSpc>
                <a:spcPct val="150000"/>
              </a:lnSpc>
            </a:pPr>
            <a:r>
              <a:rPr lang="fa-IR" sz="2400" b="1" dirty="0" smtClean="0">
                <a:solidFill>
                  <a:srgbClr val="FFFF00"/>
                </a:solidFill>
                <a:cs typeface="B Nazanin" pitchFamily="2" charset="-78"/>
              </a:rPr>
              <a:t>الف</a:t>
            </a:r>
            <a:r>
              <a:rPr lang="fa-IR" sz="2400" b="1" dirty="0">
                <a:solidFill>
                  <a:srgbClr val="FFFF00"/>
                </a:solidFill>
                <a:cs typeface="B Nazanin" pitchFamily="2" charset="-78"/>
              </a:rPr>
              <a:t>) محل فرود: </a:t>
            </a:r>
            <a:r>
              <a:rPr lang="fa-IR" sz="2400" dirty="0">
                <a:cs typeface="B Nazanin" pitchFamily="2" charset="-78"/>
              </a:rPr>
              <a:t>ناحیه ی فرود باید دارای حداقل ثه متر طول </a:t>
            </a:r>
            <a:r>
              <a:rPr lang="fa-IR" sz="2400" dirty="0" smtClean="0">
                <a:cs typeface="B Nazanin" pitchFamily="2" charset="-78"/>
              </a:rPr>
              <a:t>و2/75متر </a:t>
            </a:r>
            <a:r>
              <a:rPr lang="fa-IR" sz="2400" dirty="0">
                <a:cs typeface="B Nazanin" pitchFamily="2" charset="-78"/>
              </a:rPr>
              <a:t>عرض باشد که به آن چالهی پرش سه گام و پرش طول گویند. در داخل چاله باید ماسه ی نرم مخلوط شده با خاک اره وجود داشته باشد </a:t>
            </a:r>
            <a:r>
              <a:rPr lang="fa-IR" sz="2400" dirty="0" smtClean="0">
                <a:cs typeface="B Nazanin" pitchFamily="2" charset="-78"/>
              </a:rPr>
              <a:t>.</a:t>
            </a:r>
          </a:p>
          <a:p>
            <a:pPr algn="just">
              <a:lnSpc>
                <a:spcPct val="150000"/>
              </a:lnSpc>
            </a:pPr>
            <a:r>
              <a:rPr lang="fa-IR" sz="2400" dirty="0" smtClean="0">
                <a:cs typeface="B Nazanin" pitchFamily="2" charset="-78"/>
              </a:rPr>
              <a:t> </a:t>
            </a:r>
            <a:r>
              <a:rPr lang="fa-IR" sz="2400" b="1" dirty="0">
                <a:solidFill>
                  <a:srgbClr val="FFFF00"/>
                </a:solidFill>
                <a:cs typeface="B Nazanin" pitchFamily="2" charset="-78"/>
              </a:rPr>
              <a:t>ب) تخته پرش: </a:t>
            </a:r>
            <a:r>
              <a:rPr lang="fa-IR" sz="2400" dirty="0">
                <a:cs typeface="B Nazanin" pitchFamily="2" charset="-78"/>
              </a:rPr>
              <a:t>تخته پرش دارای </a:t>
            </a:r>
            <a:r>
              <a:rPr lang="fa-IR" sz="2400" dirty="0" smtClean="0">
                <a:cs typeface="B Nazanin" pitchFamily="2" charset="-78"/>
              </a:rPr>
              <a:t>1/22متر </a:t>
            </a:r>
            <a:r>
              <a:rPr lang="fa-IR" sz="2400" dirty="0">
                <a:cs typeface="B Nazanin" pitchFamily="2" charset="-78"/>
              </a:rPr>
              <a:t>طول و ۲۰ سانتی متر عرض و ۱۰سانتی متر ضخامت است. این تخته باید در مسیر دورخیز و در فاصله ی ۱۳ متری برای مردان و ۱۱ متری برای زنان در زمین و هم سطح با مسیر دورخیز از لبه ی اولیه چالهی پرش، کار گذاشته شود. تخته پرش باید به رنگ سفید رنگ آمیزی گردد. </a:t>
            </a:r>
            <a:endParaRPr lang="fa-IR" sz="2400" dirty="0" smtClean="0">
              <a:cs typeface="B Nazanin" pitchFamily="2" charset="-78"/>
            </a:endParaRPr>
          </a:p>
          <a:p>
            <a:pPr algn="just">
              <a:lnSpc>
                <a:spcPct val="150000"/>
              </a:lnSpc>
            </a:pPr>
            <a:r>
              <a:rPr lang="fa-IR" sz="2400" b="1" dirty="0" smtClean="0">
                <a:solidFill>
                  <a:srgbClr val="FFFF00"/>
                </a:solidFill>
                <a:cs typeface="B Nazanin" pitchFamily="2" charset="-78"/>
              </a:rPr>
              <a:t>ج</a:t>
            </a:r>
            <a:r>
              <a:rPr lang="fa-IR" sz="2400" b="1" dirty="0">
                <a:solidFill>
                  <a:srgbClr val="FFFF00"/>
                </a:solidFill>
                <a:cs typeface="B Nazanin" pitchFamily="2" charset="-78"/>
              </a:rPr>
              <a:t>) مسير دورخیز: </a:t>
            </a:r>
            <a:r>
              <a:rPr lang="fa-IR" sz="2400" dirty="0">
                <a:cs typeface="B Nazanin" pitchFamily="2" charset="-78"/>
              </a:rPr>
              <a:t>حداقل طول دالان یا مسیر دورخیز، ۴۰ متر و حداکثر آن ۴۵ متر است. عرض مسیر دور خیز در واقع به اندازه ی عرض خطوط مسیر مسابقه </a:t>
            </a:r>
            <a:r>
              <a:rPr lang="fa-IR" sz="2400" dirty="0" smtClean="0">
                <a:cs typeface="B Nazanin" pitchFamily="2" charset="-78"/>
              </a:rPr>
              <a:t>یعنی1/22 </a:t>
            </a:r>
            <a:r>
              <a:rPr lang="fa-IR" sz="2400" dirty="0">
                <a:cs typeface="B Nazanin" pitchFamily="2" charset="-78"/>
              </a:rPr>
              <a:t>متر است که به وسیله </a:t>
            </a:r>
            <a:r>
              <a:rPr lang="fa-IR" sz="2400" dirty="0" smtClean="0">
                <a:cs typeface="B Nazanin" pitchFamily="2" charset="-78"/>
              </a:rPr>
              <a:t>خطوط </a:t>
            </a:r>
            <a:r>
              <a:rPr lang="fa-IR" sz="2400" dirty="0">
                <a:cs typeface="B Nazanin" pitchFamily="2" charset="-78"/>
              </a:rPr>
              <a:t>پنج سانتی متر به رنگ سفید مشخص گردیده اند</a:t>
            </a:r>
            <a:r>
              <a:rPr lang="fa-IR" sz="2400" dirty="0" smtClean="0">
                <a:cs typeface="B Nazanin" pitchFamily="2" charset="-78"/>
              </a:rPr>
              <a:t>.</a:t>
            </a:r>
            <a:endParaRPr lang="fa-IR" sz="2400" dirty="0">
              <a:cs typeface="B Nazanin" pitchFamily="2" charset="-78"/>
            </a:endParaRPr>
          </a:p>
        </p:txBody>
      </p:sp>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fa-IR" dirty="0" smtClean="0"/>
              <a:t>فصل دهم پرش ارتفاع</a:t>
            </a:r>
            <a:endParaRPr lang="fa-IR" dirty="0"/>
          </a:p>
        </p:txBody>
      </p:sp>
      <p:pic>
        <p:nvPicPr>
          <p:cNvPr id="6146" name="Picture 2" descr="C:\Users\a\Downloads\15-6-30-132244S.Tavakko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568196"/>
            <a:ext cx="4933151" cy="4885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9881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4562788"/>
          </a:xfrm>
          <a:prstGeom prst="rect">
            <a:avLst/>
          </a:prstGeom>
        </p:spPr>
        <p:txBody>
          <a:bodyPr wrap="square">
            <a:spAutoFit/>
          </a:bodyPr>
          <a:lstStyle/>
          <a:p>
            <a:pPr algn="just">
              <a:lnSpc>
                <a:spcPct val="150000"/>
              </a:lnSpc>
            </a:pPr>
            <a:r>
              <a:rPr lang="fa-IR" sz="2800" dirty="0" smtClean="0">
                <a:cs typeface="B Nazanin" pitchFamily="2" charset="-78"/>
              </a:rPr>
              <a:t>پرش </a:t>
            </a:r>
            <a:r>
              <a:rPr lang="fa-IR" sz="2800" dirty="0">
                <a:cs typeface="B Nazanin" pitchFamily="2" charset="-78"/>
              </a:rPr>
              <a:t>ارتفاع شامل یک سری حرکت های متوالی بوده و هدف از انجام آن عبور از یک مانع افقی است.</a:t>
            </a:r>
          </a:p>
          <a:p>
            <a:pPr algn="just">
              <a:lnSpc>
                <a:spcPct val="150000"/>
              </a:lnSpc>
            </a:pPr>
            <a:r>
              <a:rPr lang="fa-IR" sz="2800" dirty="0">
                <a:cs typeface="B Nazanin" pitchFamily="2" charset="-78"/>
              </a:rPr>
              <a:t>پرش ارتفاع دارای مراحل زیر است: دورخیز، جهش، عبور از مانع و </a:t>
            </a:r>
            <a:r>
              <a:rPr lang="fa-IR" sz="2800" dirty="0" smtClean="0">
                <a:cs typeface="B Nazanin" pitchFamily="2" charset="-78"/>
              </a:rPr>
              <a:t>فرود.</a:t>
            </a:r>
            <a:endParaRPr lang="fa-IR" sz="2800" dirty="0">
              <a:cs typeface="B Nazanin" pitchFamily="2" charset="-78"/>
            </a:endParaRPr>
          </a:p>
          <a:p>
            <a:pPr algn="just">
              <a:lnSpc>
                <a:spcPct val="150000"/>
              </a:lnSpc>
            </a:pPr>
            <a:r>
              <a:rPr lang="fa-IR" sz="2800" dirty="0">
                <a:cs typeface="B Nazanin" pitchFamily="2" charset="-78"/>
              </a:rPr>
              <a:t>این چهار مرحله آنچنان پیوستگی نزدیکی با یکدیگر دارند که فقط به طور نظری امکان تعیین پایان یک قسمت و ابتدای قسمت دیگر وجود دارد؛ بنابراین جهش مؤثر به طور اساسی به الگوی دورخیز، ریتم و سرعت ایجاد شده در طی دورخیز بستگی دارد. </a:t>
            </a:r>
          </a:p>
        </p:txBody>
      </p:sp>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C40B677-F173-408B-BDB3-B199F1FA3F09}" type="slidenum">
              <a:rPr lang="fa-IR" smtClean="0">
                <a:solidFill>
                  <a:prstClr val="black"/>
                </a:solidFill>
              </a:rPr>
              <a:pPr/>
              <a:t>7</a:t>
            </a:fld>
            <a:endParaRPr lang="fa-IR">
              <a:solidFill>
                <a:prstClr val="black"/>
              </a:solidFill>
            </a:endParaRPr>
          </a:p>
        </p:txBody>
      </p:sp>
      <p:sp>
        <p:nvSpPr>
          <p:cNvPr id="4" name="Title 3"/>
          <p:cNvSpPr>
            <a:spLocks noGrp="1"/>
          </p:cNvSpPr>
          <p:nvPr>
            <p:ph type="title"/>
          </p:nvPr>
        </p:nvSpPr>
        <p:spPr/>
        <p:txBody>
          <a:bodyPr>
            <a:normAutofit/>
          </a:bodyPr>
          <a:lstStyle/>
          <a:p>
            <a:pPr algn="ctr"/>
            <a:r>
              <a:rPr lang="fa-IR" dirty="0" smtClean="0"/>
              <a:t>فصل دوم: استارت</a:t>
            </a:r>
            <a:endParaRPr lang="en-US" dirty="0"/>
          </a:p>
        </p:txBody>
      </p:sp>
      <p:pic>
        <p:nvPicPr>
          <p:cNvPr id="1026" name="Picture 2" descr="C:\Users\a\Downloads\unnam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398378"/>
            <a:ext cx="79248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8733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0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15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600" y="0"/>
            <a:ext cx="9144000" cy="6969216"/>
          </a:xfrm>
          <a:prstGeom prst="rect">
            <a:avLst/>
          </a:prstGeom>
        </p:spPr>
        <p:txBody>
          <a:bodyPr wrap="square">
            <a:spAutoFit/>
          </a:bodyPr>
          <a:lstStyle/>
          <a:p>
            <a:pPr algn="just">
              <a:lnSpc>
                <a:spcPct val="150000"/>
              </a:lnSpc>
            </a:pPr>
            <a:r>
              <a:rPr lang="fa-IR" sz="2500" b="1" dirty="0">
                <a:solidFill>
                  <a:srgbClr val="FFFF00"/>
                </a:solidFill>
                <a:cs typeface="B Nazanin" pitchFamily="2" charset="-78"/>
              </a:rPr>
              <a:t>بهترین اعمال جهت دورخیز و جهش </a:t>
            </a:r>
            <a:r>
              <a:rPr lang="fa-IR" sz="2500" b="1" dirty="0" smtClean="0">
                <a:solidFill>
                  <a:srgbClr val="FFFF00"/>
                </a:solidFill>
                <a:cs typeface="B Nazanin" pitchFamily="2" charset="-78"/>
              </a:rPr>
              <a:t>مناسب</a:t>
            </a:r>
          </a:p>
          <a:p>
            <a:pPr algn="just">
              <a:lnSpc>
                <a:spcPct val="150000"/>
              </a:lnSpc>
            </a:pPr>
            <a:r>
              <a:rPr lang="fa-IR" sz="2500" dirty="0" smtClean="0">
                <a:cs typeface="B Nazanin" pitchFamily="2" charset="-78"/>
              </a:rPr>
              <a:t> </a:t>
            </a:r>
            <a:r>
              <a:rPr lang="fa-IR" sz="2500" dirty="0">
                <a:cs typeface="B Nazanin" pitchFamily="2" charset="-78"/>
              </a:rPr>
              <a:t>- تواتر گام به طور پیوسته افزایش می یابد. </a:t>
            </a:r>
            <a:endParaRPr lang="fa-IR" sz="2500" dirty="0" smtClean="0">
              <a:cs typeface="B Nazanin" pitchFamily="2" charset="-78"/>
            </a:endParaRPr>
          </a:p>
          <a:p>
            <a:pPr marL="457200" indent="-457200" algn="just">
              <a:lnSpc>
                <a:spcPct val="150000"/>
              </a:lnSpc>
              <a:buFontTx/>
              <a:buChar char="-"/>
            </a:pPr>
            <a:r>
              <a:rPr lang="fa-IR" sz="2500" dirty="0" smtClean="0">
                <a:cs typeface="B Nazanin" pitchFamily="2" charset="-78"/>
              </a:rPr>
              <a:t>زاویه </a:t>
            </a:r>
            <a:r>
              <a:rPr lang="fa-IR" sz="2500" dirty="0">
                <a:cs typeface="B Nazanin" pitchFamily="2" charset="-78"/>
              </a:rPr>
              <a:t>خم شدن بدن به داخل، بستگی به سرعت دورخیز دارد</a:t>
            </a:r>
            <a:r>
              <a:rPr lang="fa-IR" sz="2500" dirty="0" smtClean="0">
                <a:cs typeface="B Nazanin" pitchFamily="2" charset="-78"/>
              </a:rPr>
              <a:t>.</a:t>
            </a:r>
          </a:p>
          <a:p>
            <a:pPr algn="just">
              <a:lnSpc>
                <a:spcPct val="150000"/>
              </a:lnSpc>
            </a:pPr>
            <a:r>
              <a:rPr lang="fa-IR" sz="2500" dirty="0" smtClean="0">
                <a:cs typeface="B Nazanin" pitchFamily="2" charset="-78"/>
              </a:rPr>
              <a:t> </a:t>
            </a:r>
            <a:r>
              <a:rPr lang="fa-IR" sz="2500" dirty="0">
                <a:cs typeface="B Nazanin" pitchFamily="2" charset="-78"/>
              </a:rPr>
              <a:t>- مرکز ثقل بدن تا حدودی پایین کشیده می شود</a:t>
            </a:r>
            <a:r>
              <a:rPr lang="fa-IR" sz="2500" dirty="0" smtClean="0">
                <a:cs typeface="B Nazanin" pitchFamily="2" charset="-78"/>
              </a:rPr>
              <a:t>.</a:t>
            </a:r>
          </a:p>
          <a:p>
            <a:pPr algn="just">
              <a:lnSpc>
                <a:spcPct val="150000"/>
              </a:lnSpc>
            </a:pPr>
            <a:r>
              <a:rPr lang="fa-IR" sz="2500" dirty="0" smtClean="0">
                <a:cs typeface="B Nazanin" pitchFamily="2" charset="-78"/>
              </a:rPr>
              <a:t> </a:t>
            </a:r>
            <a:r>
              <a:rPr lang="fa-IR" sz="2500" dirty="0">
                <a:cs typeface="B Nazanin" pitchFamily="2" charset="-78"/>
              </a:rPr>
              <a:t>- بدن از حالت خم شدن به جلو، به مرحله ی راست کردن آن، تغییر وضعیت می دهد. - رانش فعال از پای راست یعنی گام ماقبل آخر صورت می گیرد. </a:t>
            </a:r>
          </a:p>
          <a:p>
            <a:pPr algn="just">
              <a:lnSpc>
                <a:spcPct val="150000"/>
              </a:lnSpc>
            </a:pPr>
            <a:r>
              <a:rPr lang="fa-IR" sz="2500" b="1" dirty="0">
                <a:solidFill>
                  <a:srgbClr val="FFFF00"/>
                </a:solidFill>
                <a:cs typeface="B Nazanin" pitchFamily="2" charset="-78"/>
              </a:rPr>
              <a:t>روش فاسبوری </a:t>
            </a:r>
            <a:r>
              <a:rPr lang="fa-IR" sz="2500" dirty="0">
                <a:cs typeface="B Nazanin" pitchFamily="2" charset="-78"/>
              </a:rPr>
              <a:t>این روش به افتخار فاسبوری اولین بار با این روش پرش کرد قهرمان المپیک نیز گردید، فاسبوری نامیده می شود.</a:t>
            </a:r>
          </a:p>
          <a:p>
            <a:pPr algn="just">
              <a:lnSpc>
                <a:spcPct val="150000"/>
              </a:lnSpc>
            </a:pPr>
            <a:r>
              <a:rPr lang="fa-IR" sz="2500" b="1" dirty="0">
                <a:solidFill>
                  <a:srgbClr val="FFFF00"/>
                </a:solidFill>
                <a:cs typeface="B Nazanin" pitchFamily="2" charset="-78"/>
              </a:rPr>
              <a:t>دورخیز </a:t>
            </a:r>
            <a:r>
              <a:rPr lang="fa-IR" sz="2500" dirty="0">
                <a:cs typeface="B Nazanin" pitchFamily="2" charset="-78"/>
              </a:rPr>
              <a:t>چون در روش فاسبوری با پایی که از میله دورتر است پرش انجام می شود، دورخیز برای پرندگانی که با پای راست پرش می کنند از طرف چپ و برای پرندگانی که با پای چپ پرش می کنند از طرف راست انجام می شود. دورخیز روی یک خط منحنی فرضی صورت می گیرد.</a:t>
            </a:r>
          </a:p>
        </p:txBody>
      </p:sp>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417"/>
            <a:ext cx="9144000" cy="6555641"/>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بهترین اعمال جهت جهش </a:t>
            </a:r>
            <a:r>
              <a:rPr lang="fa-IR" sz="2800" b="1" dirty="0" smtClean="0">
                <a:solidFill>
                  <a:srgbClr val="FFFF00"/>
                </a:solidFill>
                <a:cs typeface="B Nazanin" pitchFamily="2" charset="-78"/>
              </a:rPr>
              <a:t>مناسب</a:t>
            </a:r>
          </a:p>
          <a:p>
            <a:pPr algn="just">
              <a:lnSpc>
                <a:spcPct val="150000"/>
              </a:lnSpc>
            </a:pPr>
            <a:r>
              <a:rPr lang="fa-IR" sz="2800" dirty="0" smtClean="0">
                <a:cs typeface="B Nazanin" pitchFamily="2" charset="-78"/>
              </a:rPr>
              <a:t> </a:t>
            </a:r>
            <a:r>
              <a:rPr lang="fa-IR" sz="2800" dirty="0">
                <a:cs typeface="B Nazanin" pitchFamily="2" charset="-78"/>
              </a:rPr>
              <a:t>- کاهش سریع و فعال زمان فرود پا با کف کامل پا به طرف پایین و عقب. </a:t>
            </a:r>
            <a:endParaRPr lang="fa-IR" sz="2800" dirty="0" smtClean="0">
              <a:cs typeface="B Nazanin" pitchFamily="2" charset="-78"/>
            </a:endParaRPr>
          </a:p>
          <a:p>
            <a:pPr marL="457200" indent="-457200" algn="just">
              <a:lnSpc>
                <a:spcPct val="150000"/>
              </a:lnSpc>
              <a:buFontTx/>
              <a:buChar char="-"/>
            </a:pPr>
            <a:r>
              <a:rPr lang="fa-IR" sz="2800" dirty="0" smtClean="0">
                <a:cs typeface="B Nazanin" pitchFamily="2" charset="-78"/>
              </a:rPr>
              <a:t>پای </a:t>
            </a:r>
            <a:r>
              <a:rPr lang="fa-IR" sz="2800" dirty="0">
                <a:cs typeface="B Nazanin" pitchFamily="2" charset="-78"/>
              </a:rPr>
              <a:t>جهش در منطقه ی فرود قرار دارد. </a:t>
            </a:r>
            <a:endParaRPr lang="fa-IR" sz="2800" dirty="0" smtClean="0">
              <a:cs typeface="B Nazanin" pitchFamily="2" charset="-78"/>
            </a:endParaRPr>
          </a:p>
          <a:p>
            <a:pPr marL="457200" indent="-457200" algn="just">
              <a:lnSpc>
                <a:spcPct val="150000"/>
              </a:lnSpc>
              <a:buFontTx/>
              <a:buChar char="-"/>
            </a:pPr>
            <a:r>
              <a:rPr lang="fa-IR" sz="2800" dirty="0" smtClean="0">
                <a:cs typeface="B Nazanin" pitchFamily="2" charset="-78"/>
              </a:rPr>
              <a:t>زمان </a:t>
            </a:r>
            <a:r>
              <a:rPr lang="fa-IR" sz="2800" dirty="0">
                <a:cs typeface="B Nazanin" pitchFamily="2" charset="-78"/>
              </a:rPr>
              <a:t>ماندن پا روی زمین و خم شدن پای جهش، باید در حداقل ممکن باشد</a:t>
            </a:r>
            <a:r>
              <a:rPr lang="fa-IR" sz="2800" dirty="0" smtClean="0">
                <a:cs typeface="B Nazanin" pitchFamily="2" charset="-78"/>
              </a:rPr>
              <a:t>.</a:t>
            </a:r>
          </a:p>
          <a:p>
            <a:pPr algn="just">
              <a:lnSpc>
                <a:spcPct val="150000"/>
              </a:lnSpc>
            </a:pPr>
            <a:r>
              <a:rPr lang="fa-IR" sz="2800" dirty="0" smtClean="0">
                <a:cs typeface="B Nazanin" pitchFamily="2" charset="-78"/>
              </a:rPr>
              <a:t> </a:t>
            </a:r>
            <a:r>
              <a:rPr lang="fa-IR" sz="2800" dirty="0">
                <a:cs typeface="B Nazanin" pitchFamily="2" charset="-78"/>
              </a:rPr>
              <a:t>- رانش فعال زانوی پای آزاد تا زمانی که ران با زمین موازی می گردد ادامه یابد</a:t>
            </a:r>
            <a:r>
              <a:rPr lang="fa-IR" sz="2800" dirty="0" smtClean="0">
                <a:cs typeface="B Nazanin" pitchFamily="2" charset="-78"/>
              </a:rPr>
              <a:t>.</a:t>
            </a:r>
          </a:p>
          <a:p>
            <a:pPr algn="just">
              <a:lnSpc>
                <a:spcPct val="150000"/>
              </a:lnSpc>
            </a:pPr>
            <a:r>
              <a:rPr lang="fa-IR" sz="2800" dirty="0" smtClean="0">
                <a:cs typeface="B Nazanin" pitchFamily="2" charset="-78"/>
              </a:rPr>
              <a:t> </a:t>
            </a:r>
            <a:r>
              <a:rPr lang="fa-IR" sz="2800" dirty="0">
                <a:cs typeface="B Nazanin" pitchFamily="2" charset="-78"/>
              </a:rPr>
              <a:t>- در انتهای جهش وضعیت بدن به صورت عمودی باشد.</a:t>
            </a:r>
          </a:p>
          <a:p>
            <a:pPr algn="just">
              <a:lnSpc>
                <a:spcPct val="150000"/>
              </a:lnSpc>
            </a:pPr>
            <a:r>
              <a:rPr lang="fa-IR" sz="2800" b="1" dirty="0">
                <a:solidFill>
                  <a:srgbClr val="FFFF00"/>
                </a:solidFill>
                <a:cs typeface="B Nazanin" pitchFamily="2" charset="-78"/>
              </a:rPr>
              <a:t>شیوه پرش روی قیچی </a:t>
            </a:r>
            <a:r>
              <a:rPr lang="fa-IR" sz="2800" b="1" dirty="0" smtClean="0">
                <a:solidFill>
                  <a:srgbClr val="FFFF00"/>
                </a:solidFill>
                <a:cs typeface="B Nazanin" pitchFamily="2" charset="-78"/>
              </a:rPr>
              <a:t>: </a:t>
            </a:r>
            <a:r>
              <a:rPr lang="fa-IR" sz="2800" dirty="0">
                <a:cs typeface="B Nazanin" pitchFamily="2" charset="-78"/>
              </a:rPr>
              <a:t>یادگیری آن آسان، ولی روش نسبتا کم صرفه ای برای پرش است. </a:t>
            </a:r>
            <a:r>
              <a:rPr lang="fa-IR" sz="2800" dirty="0" smtClean="0">
                <a:cs typeface="B Nazanin" pitchFamily="2" charset="-78"/>
              </a:rPr>
              <a:t>دورخیز </a:t>
            </a:r>
            <a:r>
              <a:rPr lang="fa-IR" sz="2800" dirty="0">
                <a:cs typeface="B Nazanin" pitchFamily="2" charset="-78"/>
              </a:rPr>
              <a:t>از سمت پای تاب خورنده صورت می گیرد؛ نقطه جهش در حدود ۷۰ تا ۸۰ سانتی متری میله مانع است. عمل اولیه تاب پا می تواند به آزادی انتخاب شود</a:t>
            </a:r>
            <a:r>
              <a:rPr lang="fa-IR" sz="2800" dirty="0" smtClean="0">
                <a:cs typeface="B Nazanin" pitchFamily="2" charset="-78"/>
              </a:rPr>
              <a:t>.</a:t>
            </a:r>
            <a:endParaRPr lang="fa-IR" sz="2800" dirty="0">
              <a:cs typeface="B Nazanin" pitchFamily="2" charset="-78"/>
            </a:endParaRPr>
          </a:p>
        </p:txBody>
      </p:sp>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88640"/>
            <a:ext cx="5507193" cy="3070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106" y="3429000"/>
            <a:ext cx="5495743" cy="319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5909310"/>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روش استرادل (غلت شکم) </a:t>
            </a:r>
            <a:r>
              <a:rPr lang="fa-IR" sz="2800" dirty="0">
                <a:cs typeface="B Nazanin" pitchFamily="2" charset="-78"/>
              </a:rPr>
              <a:t>در این روش برعکس روش فاسبوری که اول بالاتنه از روی میله عبور می نماید، تمام قدرت و جهش از پایین تنه آغاز و با کمک دست ها باید ابتدا پای راهنما از روی مانع عبور کرده و به دنبال آن روی شکم در بالای میله غلتانده می شود. طول دورخیز در این روش پنج تا هشت گام بلند بوده و به طور مستقیم به طرف میانه میله با زاویه ی ۲۵ تا ۴۰ درجه انجام می شود. </a:t>
            </a:r>
            <a:endParaRPr lang="en-US" sz="2800" dirty="0" smtClean="0">
              <a:cs typeface="B Nazanin" pitchFamily="2" charset="-78"/>
            </a:endParaRPr>
          </a:p>
          <a:p>
            <a:pPr algn="just">
              <a:lnSpc>
                <a:spcPct val="150000"/>
              </a:lnSpc>
            </a:pPr>
            <a:r>
              <a:rPr lang="fa-IR" sz="2800" b="1" dirty="0" smtClean="0">
                <a:solidFill>
                  <a:srgbClr val="FFFF00"/>
                </a:solidFill>
                <a:cs typeface="B Nazanin" pitchFamily="2" charset="-78"/>
              </a:rPr>
              <a:t>عبور </a:t>
            </a:r>
            <a:r>
              <a:rPr lang="fa-IR" sz="2800" b="1" dirty="0">
                <a:solidFill>
                  <a:srgbClr val="FFFF00"/>
                </a:solidFill>
                <a:cs typeface="B Nazanin" pitchFamily="2" charset="-78"/>
              </a:rPr>
              <a:t>از میله (مانع) </a:t>
            </a:r>
            <a:r>
              <a:rPr lang="fa-IR" sz="2800" dirty="0">
                <a:cs typeface="B Nazanin" pitchFamily="2" charset="-78"/>
              </a:rPr>
              <a:t>هنگام عبور از میله، بدن حول محور طولی خود می چرخد در حالی که پرش کننده به طرف جلوی میله تمایل دارد. پای راهنما کشیده می شود.</a:t>
            </a:r>
          </a:p>
          <a:p>
            <a:pPr algn="just">
              <a:lnSpc>
                <a:spcPct val="150000"/>
              </a:lnSpc>
            </a:pPr>
            <a:r>
              <a:rPr lang="fa-IR" sz="2800" dirty="0">
                <a:cs typeface="B Nazanin" pitchFamily="2" charset="-78"/>
              </a:rPr>
              <a:t>همزمان با آن پای پرش به طرف بدن کشیده شده و با زانوی خمیده خارج چرخش داده می شود</a:t>
            </a:r>
            <a:r>
              <a:rPr lang="fa-IR" sz="2800" dirty="0" smtClean="0">
                <a:cs typeface="B Nazanin" pitchFamily="2" charset="-78"/>
              </a:rPr>
              <a:t>.</a:t>
            </a:r>
            <a:endParaRPr lang="fa-IR" sz="2800" dirty="0">
              <a:cs typeface="B Nazanin" pitchFamily="2" charset="-78"/>
            </a:endParaRPr>
          </a:p>
        </p:txBody>
      </p:sp>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918161"/>
            <a:ext cx="7688139" cy="2334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60647"/>
            <a:ext cx="7056784" cy="3279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C40B677-F173-408B-BDB3-B199F1FA3F09}" type="slidenum">
              <a:rPr lang="fa-IR" smtClean="0">
                <a:solidFill>
                  <a:prstClr val="black"/>
                </a:solidFill>
              </a:rPr>
              <a:pPr/>
              <a:t>77</a:t>
            </a:fld>
            <a:endParaRPr lang="fa-IR">
              <a:solidFill>
                <a:prstClr val="black"/>
              </a:solidFill>
            </a:endParaRPr>
          </a:p>
        </p:txBody>
      </p:sp>
      <p:sp>
        <p:nvSpPr>
          <p:cNvPr id="4" name="Title 3"/>
          <p:cNvSpPr>
            <a:spLocks noGrp="1"/>
          </p:cNvSpPr>
          <p:nvPr>
            <p:ph type="title"/>
          </p:nvPr>
        </p:nvSpPr>
        <p:spPr/>
        <p:txBody>
          <a:bodyPr>
            <a:normAutofit/>
          </a:bodyPr>
          <a:lstStyle/>
          <a:p>
            <a:pPr algn="ctr"/>
            <a:r>
              <a:rPr lang="fa-IR" dirty="0" smtClean="0"/>
              <a:t>فصل یازدهم : پرش با نیزه</a:t>
            </a:r>
            <a:endParaRPr lang="fa-IR" dirty="0"/>
          </a:p>
        </p:txBody>
      </p:sp>
      <p:pic>
        <p:nvPicPr>
          <p:cNvPr id="10242" name="Picture 2" descr="C:\Users\a\Downloads\1914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 y="1691775"/>
            <a:ext cx="9144000" cy="5132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489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770"/>
            <a:ext cx="9144000" cy="5909310"/>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تاریخچه، سیر تحول شيوه و وسایل پرش با نیزه </a:t>
            </a:r>
            <a:endParaRPr lang="fa-IR" sz="2800" b="1" dirty="0" smtClean="0">
              <a:solidFill>
                <a:srgbClr val="FFFF00"/>
              </a:solidFill>
              <a:cs typeface="B Nazanin" pitchFamily="2" charset="-78"/>
            </a:endParaRPr>
          </a:p>
          <a:p>
            <a:pPr algn="just">
              <a:lnSpc>
                <a:spcPct val="150000"/>
              </a:lnSpc>
            </a:pPr>
            <a:r>
              <a:rPr lang="fa-IR" sz="2800" dirty="0" smtClean="0">
                <a:cs typeface="B Nazanin" pitchFamily="2" charset="-78"/>
              </a:rPr>
              <a:t>قدیمی </a:t>
            </a:r>
            <a:r>
              <a:rPr lang="fa-IR" sz="2800" dirty="0">
                <a:cs typeface="B Nazanin" pitchFamily="2" charset="-78"/>
              </a:rPr>
              <a:t>ترین منبعی که در آن در مورد پرش با نیزه مطالبی وجود دارد، مربوط به جان باسد سال ۱۷۷۴ می باشد. </a:t>
            </a:r>
            <a:endParaRPr lang="fa-IR" sz="2800" dirty="0" smtClean="0">
              <a:cs typeface="B Nazanin" pitchFamily="2" charset="-78"/>
            </a:endParaRPr>
          </a:p>
          <a:p>
            <a:pPr algn="just">
              <a:lnSpc>
                <a:spcPct val="150000"/>
              </a:lnSpc>
            </a:pPr>
            <a:r>
              <a:rPr lang="fa-IR" sz="2800" dirty="0" smtClean="0">
                <a:cs typeface="B Nazanin" pitchFamily="2" charset="-78"/>
              </a:rPr>
              <a:t>آلمانی </a:t>
            </a:r>
            <a:r>
              <a:rPr lang="fa-IR" sz="2800" dirty="0">
                <a:cs typeface="B Nazanin" pitchFamily="2" charset="-78"/>
              </a:rPr>
              <a:t>ها از طریق باشگاه معروف تارن ورین و ایرلندی ها و اسکاتلندی ها از طريق مسابقات کلدونیها این پرش را به آمریکایی ها معرفی کردند. به نظر می رسد این نوع پرش قبل از آمریکا در انگلستان متداول بوده است. </a:t>
            </a:r>
            <a:endParaRPr lang="fa-IR" sz="2800" dirty="0" smtClean="0">
              <a:cs typeface="B Nazanin" pitchFamily="2" charset="-78"/>
            </a:endParaRPr>
          </a:p>
          <a:p>
            <a:pPr algn="just">
              <a:lnSpc>
                <a:spcPct val="150000"/>
              </a:lnSpc>
            </a:pPr>
            <a:r>
              <a:rPr lang="fa-IR" sz="2800" dirty="0" smtClean="0">
                <a:cs typeface="B Nazanin" pitchFamily="2" charset="-78"/>
              </a:rPr>
              <a:t>در </a:t>
            </a:r>
            <a:r>
              <a:rPr lang="fa-IR" sz="2800" dirty="0">
                <a:cs typeface="B Nazanin" pitchFamily="2" charset="-78"/>
              </a:rPr>
              <a:t>سال ۱۸۶۶ اولین مسابقه رسمی این رشته در انگلستان برگزار گردید و قهرمان این مسابقه حدود سه متر پرید. تا مدت ها پرش با نیزه به صورت طولی، یعنی پرش طول با نیزه انجام می گرفت و در سال ۱۹۱۰ رکورد آن به </a:t>
            </a:r>
            <a:r>
              <a:rPr lang="fa-IR" sz="2800" dirty="0" smtClean="0">
                <a:cs typeface="B Nazanin" pitchFamily="2" charset="-78"/>
              </a:rPr>
              <a:t>7/60 متر </a:t>
            </a:r>
            <a:r>
              <a:rPr lang="fa-IR" sz="2800" dirty="0">
                <a:cs typeface="B Nazanin" pitchFamily="2" charset="-78"/>
              </a:rPr>
              <a:t>رسید.</a:t>
            </a:r>
          </a:p>
        </p:txBody>
      </p:sp>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a\Downloads\Do.P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0" y="404664"/>
            <a:ext cx="8621733"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328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1" y="476672"/>
            <a:ext cx="9035480" cy="5262979"/>
          </a:xfrm>
          <a:prstGeom prst="rect">
            <a:avLst/>
          </a:prstGeom>
        </p:spPr>
        <p:txBody>
          <a:bodyPr wrap="square">
            <a:spAutoFit/>
          </a:bodyPr>
          <a:lstStyle/>
          <a:p>
            <a:pPr algn="just"/>
            <a:r>
              <a:rPr lang="fa-IR" sz="2400" b="1" dirty="0">
                <a:solidFill>
                  <a:srgbClr val="FFFF00"/>
                </a:solidFill>
                <a:latin typeface="Calibri" pitchFamily="34" charset="0"/>
                <a:ea typeface="Times New Roman" pitchFamily="18" charset="0"/>
                <a:cs typeface="Times New Roman" pitchFamily="18" charset="0"/>
              </a:rPr>
              <a:t>استارت (شروع دوها</a:t>
            </a:r>
            <a:r>
              <a:rPr lang="fa-IR" sz="2400" b="1" dirty="0" smtClean="0">
                <a:solidFill>
                  <a:srgbClr val="FFFF00"/>
                </a:solidFill>
                <a:latin typeface="Calibri" pitchFamily="34" charset="0"/>
                <a:ea typeface="Times New Roman" pitchFamily="18" charset="0"/>
                <a:cs typeface="Times New Roman" pitchFamily="18" charset="0"/>
              </a:rPr>
              <a:t>): </a:t>
            </a:r>
            <a:r>
              <a:rPr lang="fa-IR" sz="2400" dirty="0">
                <a:latin typeface="Calibri" pitchFamily="34" charset="0"/>
                <a:ea typeface="Times New Roman" pitchFamily="18" charset="0"/>
                <a:cs typeface="Times New Roman" pitchFamily="18" charset="0"/>
              </a:rPr>
              <a:t>تمام دوها با حالتی به نام استارت شروع می شوند. به کلیه اعمالی که دونده از آغاز حالت استارت تا رسیدن به مرحله شتاب انجام میدهد استارت، گفته می شود. در دوهای سرعت از استارت نشسته اما در دوهای نیمه استقامت و استقامت از استارت ایستاده استفاده می شود</a:t>
            </a:r>
            <a:r>
              <a:rPr lang="fa-IR" sz="2400" dirty="0" smtClean="0">
                <a:latin typeface="Calibri" pitchFamily="34" charset="0"/>
                <a:ea typeface="Times New Roman" pitchFamily="18" charset="0"/>
                <a:cs typeface="Times New Roman" pitchFamily="18" charset="0"/>
              </a:rPr>
              <a:t>.</a:t>
            </a:r>
          </a:p>
          <a:p>
            <a:pPr algn="just"/>
            <a:endParaRPr lang="fa-IR" sz="2400" dirty="0">
              <a:latin typeface="Calibri" pitchFamily="34" charset="0"/>
              <a:ea typeface="Times New Roman" pitchFamily="18" charset="0"/>
              <a:cs typeface="Times New Roman" pitchFamily="18" charset="0"/>
            </a:endParaRPr>
          </a:p>
          <a:p>
            <a:pPr algn="just"/>
            <a:r>
              <a:rPr lang="fa-IR" sz="2400" dirty="0">
                <a:latin typeface="Calibri" pitchFamily="34" charset="0"/>
                <a:ea typeface="Times New Roman" pitchFamily="18" charset="0"/>
                <a:cs typeface="Times New Roman" pitchFamily="18" charset="0"/>
              </a:rPr>
              <a:t>ا</a:t>
            </a:r>
            <a:r>
              <a:rPr lang="fa-IR" sz="2400" b="1" dirty="0">
                <a:solidFill>
                  <a:srgbClr val="FFFF00"/>
                </a:solidFill>
                <a:latin typeface="Calibri" pitchFamily="34" charset="0"/>
                <a:ea typeface="Times New Roman" pitchFamily="18" charset="0"/>
                <a:cs typeface="Times New Roman" pitchFamily="18" charset="0"/>
              </a:rPr>
              <a:t>لف) استارت ایستاده: </a:t>
            </a:r>
            <a:r>
              <a:rPr lang="fa-IR" sz="2400" dirty="0">
                <a:latin typeface="Calibri" pitchFamily="34" charset="0"/>
                <a:ea typeface="Times New Roman" pitchFamily="18" charset="0"/>
                <a:cs typeface="Times New Roman" pitchFamily="18" charset="0"/>
              </a:rPr>
              <a:t>استفاده از این روش برای سالهای متمادی حتی در </a:t>
            </a:r>
            <a:r>
              <a:rPr lang="fa-IR" sz="2400" dirty="0" smtClean="0">
                <a:latin typeface="Calibri" pitchFamily="34" charset="0"/>
                <a:ea typeface="Times New Roman" pitchFamily="18" charset="0"/>
                <a:cs typeface="Times New Roman" pitchFamily="18" charset="0"/>
              </a:rPr>
              <a:t>دوهای </a:t>
            </a:r>
            <a:r>
              <a:rPr lang="fa-IR" sz="2400" dirty="0">
                <a:latin typeface="Calibri" pitchFamily="34" charset="0"/>
                <a:ea typeface="Times New Roman" pitchFamily="18" charset="0"/>
                <a:cs typeface="Times New Roman" pitchFamily="18" charset="0"/>
              </a:rPr>
              <a:t>سرعت رایج بوده است. مبتدیان در آغاز تمرین دوهای سرعت بهتر است از این نوع استارت استفاده کنند. استارت ایستاده با دو فرمان انجام می گیرد</a:t>
            </a:r>
            <a:r>
              <a:rPr lang="fa-IR" sz="2400" dirty="0" smtClean="0">
                <a:latin typeface="Calibri" pitchFamily="34" charset="0"/>
                <a:ea typeface="Times New Roman" pitchFamily="18" charset="0"/>
                <a:cs typeface="Times New Roman" pitchFamily="18" charset="0"/>
              </a:rPr>
              <a:t>:</a:t>
            </a:r>
          </a:p>
          <a:p>
            <a:pPr algn="just"/>
            <a:r>
              <a:rPr lang="fa-IR" sz="2400" dirty="0" smtClean="0">
                <a:latin typeface="Calibri" pitchFamily="34" charset="0"/>
                <a:ea typeface="Times New Roman" pitchFamily="18" charset="0"/>
                <a:cs typeface="Times New Roman" pitchFamily="18" charset="0"/>
              </a:rPr>
              <a:t> </a:t>
            </a:r>
            <a:r>
              <a:rPr lang="fa-IR" sz="2400" dirty="0">
                <a:latin typeface="Calibri" pitchFamily="34" charset="0"/>
                <a:ea typeface="Times New Roman" pitchFamily="18" charset="0"/>
                <a:cs typeface="Times New Roman" pitchFamily="18" charset="0"/>
              </a:rPr>
              <a:t>الف) فرمان به جای خود؛ </a:t>
            </a:r>
            <a:r>
              <a:rPr lang="fa-IR" sz="2400" dirty="0" smtClean="0">
                <a:latin typeface="Calibri" pitchFamily="34" charset="0"/>
                <a:ea typeface="Times New Roman" pitchFamily="18" charset="0"/>
                <a:cs typeface="Times New Roman" pitchFamily="18" charset="0"/>
              </a:rPr>
              <a:t>ب) فرمان رو</a:t>
            </a:r>
          </a:p>
          <a:p>
            <a:pPr algn="just"/>
            <a:endParaRPr lang="fa-IR" sz="2400" b="1" dirty="0">
              <a:solidFill>
                <a:srgbClr val="FFFF00"/>
              </a:solidFill>
              <a:latin typeface="Calibri" pitchFamily="34" charset="0"/>
              <a:ea typeface="Times New Roman" pitchFamily="18" charset="0"/>
              <a:cs typeface="Times New Roman" pitchFamily="18" charset="0"/>
            </a:endParaRPr>
          </a:p>
          <a:p>
            <a:pPr algn="just"/>
            <a:r>
              <a:rPr lang="fa-IR" sz="2400" b="1" dirty="0" smtClean="0">
                <a:solidFill>
                  <a:srgbClr val="FFFF00"/>
                </a:solidFill>
                <a:latin typeface="Calibri" pitchFamily="34" charset="0"/>
                <a:ea typeface="Times New Roman" pitchFamily="18" charset="0"/>
                <a:cs typeface="Times New Roman" pitchFamily="18" charset="0"/>
              </a:rPr>
              <a:t>ب</a:t>
            </a:r>
            <a:r>
              <a:rPr lang="fa-IR" sz="2400" b="1" dirty="0">
                <a:solidFill>
                  <a:srgbClr val="FFFF00"/>
                </a:solidFill>
                <a:latin typeface="Calibri" pitchFamily="34" charset="0"/>
                <a:ea typeface="Times New Roman" pitchFamily="18" charset="0"/>
                <a:cs typeface="Times New Roman" pitchFamily="18" charset="0"/>
              </a:rPr>
              <a:t>) استارت نشسته: </a:t>
            </a:r>
            <a:r>
              <a:rPr lang="fa-IR" sz="2400" dirty="0">
                <a:latin typeface="Calibri" pitchFamily="34" charset="0"/>
                <a:ea typeface="Times New Roman" pitchFamily="18" charset="0"/>
                <a:cs typeface="Times New Roman" pitchFamily="18" charset="0"/>
              </a:rPr>
              <a:t>استارت نشسته در کلیه مواد دوهای سرعت مورد استفاده قرار می گیرد. استفاده از این نوع استارت به فرد امکان میدهد که در مرحله حاضر، مرکز ثقل بدن خود را در وضعیتی مناسب قرار دهد تا در مرحله انفجار، از سرعت عکس العمل خود حداکثر استفاده را ببرد و عکس العمل سریع تری داشته باشد</a:t>
            </a:r>
            <a:r>
              <a:rPr lang="fa-IR" sz="2400" dirty="0" smtClean="0">
                <a:latin typeface="Calibri" pitchFamily="34" charset="0"/>
                <a:ea typeface="Times New Roman" pitchFamily="18" charset="0"/>
                <a:cs typeface="Times New Roman" pitchFamily="18" charset="0"/>
              </a:rPr>
              <a:t>.</a:t>
            </a:r>
            <a:endParaRPr lang="fa-IR" sz="2400" dirty="0">
              <a:latin typeface="Calibri" pitchFamily="34" charset="0"/>
              <a:ea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r>
              <a:rPr lang="fa-IR" dirty="0" smtClean="0"/>
              <a:t>6</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616" y="3356992"/>
            <a:ext cx="609600" cy="609600"/>
          </a:xfrm>
          <a:prstGeom prst="rect">
            <a:avLst/>
          </a:prstGeom>
        </p:spPr>
      </p:pic>
    </p:spTree>
  </p:cSld>
  <p:clrMapOvr>
    <a:masterClrMapping/>
  </p:clrMapOvr>
  <p:transition spd="slow">
    <p:wheel spokes="3"/>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043962"/>
          </a:xfrm>
          <a:prstGeom prst="rect">
            <a:avLst/>
          </a:prstGeom>
        </p:spPr>
        <p:txBody>
          <a:bodyPr wrap="square">
            <a:spAutoFit/>
          </a:bodyPr>
          <a:lstStyle/>
          <a:p>
            <a:pPr algn="just">
              <a:lnSpc>
                <a:spcPct val="150000"/>
              </a:lnSpc>
            </a:pPr>
            <a:r>
              <a:rPr lang="fa-IR" sz="2600" b="1" dirty="0" smtClean="0">
                <a:solidFill>
                  <a:srgbClr val="FFFF00"/>
                </a:solidFill>
                <a:cs typeface="B Nazanin" pitchFamily="2" charset="-78"/>
              </a:rPr>
              <a:t>شیوه </a:t>
            </a:r>
            <a:r>
              <a:rPr lang="fa-IR" sz="2600" b="1" dirty="0">
                <a:solidFill>
                  <a:srgbClr val="FFFF00"/>
                </a:solidFill>
                <a:cs typeface="B Nazanin" pitchFamily="2" charset="-78"/>
              </a:rPr>
              <a:t>پرش با نیزه، به مراحل زیر تقسیم می شود:</a:t>
            </a:r>
          </a:p>
          <a:p>
            <a:pPr algn="just">
              <a:lnSpc>
                <a:spcPct val="150000"/>
              </a:lnSpc>
            </a:pPr>
            <a:r>
              <a:rPr lang="fa-IR" sz="2600" dirty="0">
                <a:cs typeface="B Nazanin" pitchFamily="2" charset="-78"/>
              </a:rPr>
              <a:t>دورخیز و کاشتن نیزه، جهش، جمع شدن به عقب و کشش / چرخش، عبور از مانع و فرود</a:t>
            </a:r>
          </a:p>
          <a:p>
            <a:pPr algn="just">
              <a:lnSpc>
                <a:spcPct val="150000"/>
              </a:lnSpc>
            </a:pPr>
            <a:r>
              <a:rPr lang="fa-IR" sz="2600" dirty="0">
                <a:cs typeface="B Nazanin" pitchFamily="2" charset="-78"/>
              </a:rPr>
              <a:t>- یک دورخیز سریع موجب گرفتن نیزه پرش از ارتفاع بالا و استفاده از نیزه های غیر قابل انعطاف می شود. ترکیب دورخیز و کاشتن صحیح و مناسب، شرط اصلی برای یک پرش موفقیت آمیز است.</a:t>
            </a:r>
          </a:p>
          <a:p>
            <a:pPr marL="457200" indent="-457200" algn="just">
              <a:lnSpc>
                <a:spcPct val="150000"/>
              </a:lnSpc>
              <a:buFontTx/>
              <a:buChar char="-"/>
            </a:pPr>
            <a:r>
              <a:rPr lang="fa-IR" sz="2600" dirty="0" smtClean="0">
                <a:cs typeface="B Nazanin" pitchFamily="2" charset="-78"/>
              </a:rPr>
              <a:t>در </a:t>
            </a:r>
            <a:r>
              <a:rPr lang="fa-IR" sz="2600" dirty="0">
                <a:cs typeface="B Nazanin" pitchFamily="2" charset="-78"/>
              </a:rPr>
              <a:t>خلال عمل جهش و خم کردن نیزه باید حداکثر نیرو و انرژی به نیزه منتقل شود. </a:t>
            </a:r>
            <a:endParaRPr lang="fa-IR" sz="2600" dirty="0" smtClean="0">
              <a:cs typeface="B Nazanin" pitchFamily="2" charset="-78"/>
            </a:endParaRPr>
          </a:p>
          <a:p>
            <a:pPr algn="just">
              <a:lnSpc>
                <a:spcPct val="150000"/>
              </a:lnSpc>
            </a:pPr>
            <a:r>
              <a:rPr lang="fa-IR" sz="2600" dirty="0" smtClean="0">
                <a:cs typeface="B Nazanin" pitchFamily="2" charset="-78"/>
              </a:rPr>
              <a:t>- </a:t>
            </a:r>
            <a:r>
              <a:rPr lang="fa-IR" sz="2600" dirty="0">
                <a:cs typeface="B Nazanin" pitchFamily="2" charset="-78"/>
              </a:rPr>
              <a:t>در خلال جمع شدن به عقب، کشش و چرخش، تا حد امکان انرژی ذخیره شده را به نیزه منتقل کنید؛ این کار به عملکرد عضلات فعال نیز کمک می کند.</a:t>
            </a:r>
          </a:p>
          <a:p>
            <a:pPr algn="just">
              <a:lnSpc>
                <a:spcPct val="150000"/>
              </a:lnSpc>
            </a:pPr>
            <a:r>
              <a:rPr lang="fa-IR" sz="2600" dirty="0">
                <a:cs typeface="B Nazanin" pitchFamily="2" charset="-78"/>
              </a:rPr>
              <a:t>- عبور از مانع، عمل پرش را تکمیل می کند و پرش کننده را برای یک فرود مناسب و مطمئن روی پشت آماده می کند. </a:t>
            </a:r>
          </a:p>
        </p:txBody>
      </p:sp>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34083"/>
            <a:ext cx="6696744" cy="34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0354" y="3717032"/>
            <a:ext cx="3379787" cy="2941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770"/>
            <a:ext cx="9144000" cy="6501780"/>
          </a:xfrm>
          <a:prstGeom prst="rect">
            <a:avLst/>
          </a:prstGeom>
        </p:spPr>
        <p:txBody>
          <a:bodyPr wrap="square">
            <a:spAutoFit/>
          </a:bodyPr>
          <a:lstStyle/>
          <a:p>
            <a:pPr algn="just">
              <a:lnSpc>
                <a:spcPct val="150000"/>
              </a:lnSpc>
            </a:pPr>
            <a:r>
              <a:rPr lang="fa-IR" sz="2800" b="1" dirty="0" smtClean="0">
                <a:solidFill>
                  <a:srgbClr val="FFFF00"/>
                </a:solidFill>
                <a:cs typeface="B Nazanin" pitchFamily="2" charset="-78"/>
              </a:rPr>
              <a:t>دورخیز: </a:t>
            </a:r>
            <a:r>
              <a:rPr lang="fa-IR" sz="2800" dirty="0">
                <a:cs typeface="B Nazanin" pitchFamily="2" charset="-78"/>
              </a:rPr>
              <a:t>در پرش با نیزه، دورخیز مؤثر پیش نیاز مهمی برای پرش موفقیت آمیز است. شکل و سرعت دورخیز، تعیین کننده ی سرعت انتقال اندازه حرکت پرش کننده با نیزه خواهد بود. دورخیز معمولا از وضعیت گام برداشتن یک پا عقب و یک پا جلو) شروع می شود. بعضی پرش کنندگان ترجیح می دهند قبل از شروع اصل دورخیز، ابتدا چند قدم به صورت راه رفتن بردارند. </a:t>
            </a:r>
            <a:endParaRPr lang="fa-IR" sz="2800" dirty="0" smtClean="0">
              <a:cs typeface="B Nazanin" pitchFamily="2" charset="-78"/>
            </a:endParaRPr>
          </a:p>
          <a:p>
            <a:pPr algn="just">
              <a:lnSpc>
                <a:spcPct val="150000"/>
              </a:lnSpc>
            </a:pPr>
            <a:r>
              <a:rPr lang="fa-IR" sz="2800" dirty="0" smtClean="0">
                <a:cs typeface="B Nazanin" pitchFamily="2" charset="-78"/>
              </a:rPr>
              <a:t>مسافت </a:t>
            </a:r>
            <a:r>
              <a:rPr lang="fa-IR" sz="2800" dirty="0">
                <a:cs typeface="B Nazanin" pitchFamily="2" charset="-78"/>
              </a:rPr>
              <a:t>دورخیز به ظرفیت و الگوی شتاب گیری بستگی داشته، با تعداد گام هایی که پرش کننده برای رسیدن به سرعت مطلوب بر می دارد، مشخص می شود. مسافت دورخیزی که به این ترتیب به دست می آید </a:t>
            </a:r>
            <a:r>
              <a:rPr lang="fa-IR" sz="2800" dirty="0" smtClean="0">
                <a:cs typeface="B Nazanin" pitchFamily="2" charset="-78"/>
              </a:rPr>
              <a:t>بر حسب </a:t>
            </a:r>
            <a:r>
              <a:rPr lang="fa-IR" sz="2800" dirty="0">
                <a:cs typeface="B Nazanin" pitchFamily="2" charset="-78"/>
              </a:rPr>
              <a:t>متر تعیین شده و غالبا از طریق مقدار طول نیزه به مسیر دورخیز منتقل می شود. معمولا مسافت دورخیز حدود ۲۰ تا ۲۲ گام است.</a:t>
            </a:r>
          </a:p>
        </p:txBody>
      </p:sp>
    </p:spTree>
    <p:extLst>
      <p:ext uri="{BB962C8B-B14F-4D97-AF65-F5344CB8AC3E}">
        <p14:creationId xmlns:p14="http://schemas.microsoft.com/office/powerpoint/2010/main" val="3633840984"/>
      </p:ext>
    </p:extLst>
  </p:cSld>
  <p:clrMapOvr>
    <a:masterClrMapping/>
  </p:clrMapOvr>
  <p:transition spd="slow">
    <p:checke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C40B677-F173-408B-BDB3-B199F1FA3F09}" type="slidenum">
              <a:rPr lang="fa-IR" smtClean="0"/>
              <a:pPr/>
              <a:t>83</a:t>
            </a:fld>
            <a:endParaRPr lang="fa-I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16632"/>
            <a:ext cx="6462384"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3429000"/>
            <a:ext cx="6318368" cy="2840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15960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680"/>
            <a:ext cx="9144000" cy="4616648"/>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آشنایی با تاب خوردن </a:t>
            </a:r>
            <a:endParaRPr lang="fa-IR" sz="2800" b="1" dirty="0" smtClean="0">
              <a:solidFill>
                <a:srgbClr val="FFFF00"/>
              </a:solidFill>
              <a:cs typeface="B Nazanin" pitchFamily="2" charset="-78"/>
            </a:endParaRPr>
          </a:p>
          <a:p>
            <a:pPr marL="457200" indent="-457200" algn="just">
              <a:lnSpc>
                <a:spcPct val="150000"/>
              </a:lnSpc>
              <a:buFontTx/>
              <a:buChar char="-"/>
            </a:pPr>
            <a:r>
              <a:rPr lang="fa-IR" sz="2800" dirty="0" smtClean="0">
                <a:cs typeface="B Nazanin" pitchFamily="2" charset="-78"/>
              </a:rPr>
              <a:t>نیزه </a:t>
            </a:r>
            <a:r>
              <a:rPr lang="fa-IR" sz="2800" dirty="0">
                <a:cs typeface="B Nazanin" pitchFamily="2" charset="-78"/>
              </a:rPr>
              <a:t>را بالای سر نگه دارید. </a:t>
            </a:r>
            <a:endParaRPr lang="fa-IR" sz="2800" dirty="0" smtClean="0">
              <a:cs typeface="B Nazanin" pitchFamily="2" charset="-78"/>
            </a:endParaRPr>
          </a:p>
          <a:p>
            <a:pPr algn="just">
              <a:lnSpc>
                <a:spcPct val="150000"/>
              </a:lnSpc>
            </a:pPr>
            <a:r>
              <a:rPr lang="fa-IR" sz="2800" dirty="0" smtClean="0">
                <a:cs typeface="B Nazanin" pitchFamily="2" charset="-78"/>
              </a:rPr>
              <a:t>- </a:t>
            </a:r>
            <a:r>
              <a:rPr lang="fa-IR" sz="2800" dirty="0">
                <a:cs typeface="B Nazanin" pitchFamily="2" charset="-78"/>
              </a:rPr>
              <a:t>سه قدم به ترتیب چپ - راست - چپ بردارید.</a:t>
            </a:r>
          </a:p>
          <a:p>
            <a:pPr marL="457200" indent="-457200" algn="just">
              <a:lnSpc>
                <a:spcPct val="150000"/>
              </a:lnSpc>
              <a:buFontTx/>
              <a:buChar char="-"/>
            </a:pPr>
            <a:r>
              <a:rPr lang="fa-IR" sz="2800" dirty="0" smtClean="0">
                <a:cs typeface="B Nazanin" pitchFamily="2" charset="-78"/>
              </a:rPr>
              <a:t>با </a:t>
            </a:r>
            <a:r>
              <a:rPr lang="fa-IR" sz="2800" dirty="0">
                <a:cs typeface="B Nazanin" pitchFamily="2" charset="-78"/>
              </a:rPr>
              <a:t>پای چپ جهش را انجام دهید. برای پرش کنندگان راست دست</a:t>
            </a:r>
            <a:r>
              <a:rPr lang="fa-IR" sz="2800" dirty="0" smtClean="0">
                <a:cs typeface="B Nazanin" pitchFamily="2" charset="-78"/>
              </a:rPr>
              <a:t>)</a:t>
            </a:r>
          </a:p>
          <a:p>
            <a:pPr algn="just">
              <a:lnSpc>
                <a:spcPct val="150000"/>
              </a:lnSpc>
            </a:pPr>
            <a:r>
              <a:rPr lang="fa-IR" sz="2800" dirty="0" smtClean="0">
                <a:cs typeface="B Nazanin" pitchFamily="2" charset="-78"/>
              </a:rPr>
              <a:t> </a:t>
            </a:r>
            <a:r>
              <a:rPr lang="fa-IR" sz="2800" dirty="0">
                <a:cs typeface="B Nazanin" pitchFamily="2" charset="-78"/>
              </a:rPr>
              <a:t>- پای راست را به طرف جلو و بالا برانید. (پرتاب کنید</a:t>
            </a:r>
            <a:r>
              <a:rPr lang="fa-IR" sz="2800" dirty="0" smtClean="0">
                <a:cs typeface="B Nazanin" pitchFamily="2" charset="-78"/>
              </a:rPr>
              <a:t>)</a:t>
            </a:r>
          </a:p>
          <a:p>
            <a:pPr algn="just">
              <a:lnSpc>
                <a:spcPct val="150000"/>
              </a:lnSpc>
            </a:pPr>
            <a:r>
              <a:rPr lang="fa-IR" sz="2800" dirty="0" smtClean="0">
                <a:cs typeface="B Nazanin" pitchFamily="2" charset="-78"/>
              </a:rPr>
              <a:t> </a:t>
            </a:r>
            <a:r>
              <a:rPr lang="fa-IR" sz="2800" dirty="0">
                <a:cs typeface="B Nazanin" pitchFamily="2" charset="-78"/>
              </a:rPr>
              <a:t>- از پهلوی راست بدن نیزه را عبور دهید. </a:t>
            </a:r>
            <a:endParaRPr lang="fa-IR" sz="2800" dirty="0" smtClean="0">
              <a:cs typeface="B Nazanin" pitchFamily="2" charset="-78"/>
            </a:endParaRPr>
          </a:p>
          <a:p>
            <a:pPr algn="just">
              <a:lnSpc>
                <a:spcPct val="150000"/>
              </a:lnSpc>
            </a:pPr>
            <a:r>
              <a:rPr lang="fa-IR" sz="2800" dirty="0" smtClean="0">
                <a:cs typeface="B Nazanin" pitchFamily="2" charset="-78"/>
              </a:rPr>
              <a:t>- </a:t>
            </a:r>
            <a:r>
              <a:rPr lang="fa-IR" sz="2800" dirty="0">
                <a:cs typeface="B Nazanin" pitchFamily="2" charset="-78"/>
              </a:rPr>
              <a:t>روی پای چپ یا هر دو پا، بدون چرخش فرود آیید. </a:t>
            </a:r>
          </a:p>
        </p:txBody>
      </p:sp>
    </p:spTree>
    <p:extLst>
      <p:ext uri="{BB962C8B-B14F-4D97-AF65-F5344CB8AC3E}">
        <p14:creationId xmlns:p14="http://schemas.microsoft.com/office/powerpoint/2010/main" val="1643430580"/>
      </p:ext>
    </p:extLst>
  </p:cSld>
  <p:clrMapOvr>
    <a:masterClrMapping/>
  </p:clrMapOvr>
  <p:transition spd="slow">
    <p:checke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6632"/>
            <a:ext cx="7629604" cy="3003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7" y="3501008"/>
            <a:ext cx="7476675"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79381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417"/>
            <a:ext cx="9144000" cy="6501780"/>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قوانین پرش با </a:t>
            </a:r>
            <a:r>
              <a:rPr lang="fa-IR" sz="2800" b="1" dirty="0" smtClean="0">
                <a:solidFill>
                  <a:srgbClr val="FFFF00"/>
                </a:solidFill>
                <a:cs typeface="B Nazanin" pitchFamily="2" charset="-78"/>
              </a:rPr>
              <a:t>نیزه</a:t>
            </a:r>
          </a:p>
          <a:p>
            <a:pPr algn="just">
              <a:lnSpc>
                <a:spcPct val="150000"/>
              </a:lnSpc>
            </a:pPr>
            <a:r>
              <a:rPr lang="fa-IR" sz="2800" b="1" dirty="0" smtClean="0">
                <a:solidFill>
                  <a:srgbClr val="FFFF00"/>
                </a:solidFill>
                <a:cs typeface="B Nazanin" pitchFamily="2" charset="-78"/>
              </a:rPr>
              <a:t> </a:t>
            </a:r>
            <a:r>
              <a:rPr lang="fa-IR" sz="2800" b="1" dirty="0">
                <a:solidFill>
                  <a:srgbClr val="FFFF00"/>
                </a:solidFill>
                <a:cs typeface="B Nazanin" pitchFamily="2" charset="-78"/>
              </a:rPr>
              <a:t>محوطه پرش با </a:t>
            </a:r>
            <a:r>
              <a:rPr lang="fa-IR" sz="2800" b="1" dirty="0" smtClean="0">
                <a:solidFill>
                  <a:srgbClr val="FFFF00"/>
                </a:solidFill>
                <a:cs typeface="B Nazanin" pitchFamily="2" charset="-78"/>
              </a:rPr>
              <a:t>نیزه</a:t>
            </a:r>
          </a:p>
          <a:p>
            <a:pPr algn="just">
              <a:lnSpc>
                <a:spcPct val="150000"/>
              </a:lnSpc>
            </a:pPr>
            <a:r>
              <a:rPr lang="fa-IR" sz="2800" dirty="0" smtClean="0">
                <a:cs typeface="B Nazanin" pitchFamily="2" charset="-78"/>
              </a:rPr>
              <a:t> </a:t>
            </a:r>
            <a:r>
              <a:rPr lang="fa-IR" sz="2800" b="1" dirty="0">
                <a:solidFill>
                  <a:srgbClr val="FFFF00"/>
                </a:solidFill>
                <a:cs typeface="B Nazanin" pitchFamily="2" charset="-78"/>
              </a:rPr>
              <a:t>الف) محل فرود: </a:t>
            </a:r>
            <a:r>
              <a:rPr lang="fa-IR" sz="2800" dirty="0">
                <a:cs typeface="B Nazanin" pitchFamily="2" charset="-78"/>
              </a:rPr>
              <a:t>محل فرود مربعی با اضلاع پنج متر است. محل فرود باید با مواد بسیار نرم با ضخامت مناسب پوشانده شود. توصیه می شود برای این منظور، حتی الامکان از تشک های ابری مناسب استفاده گردد.</a:t>
            </a:r>
          </a:p>
          <a:p>
            <a:pPr algn="just">
              <a:lnSpc>
                <a:spcPct val="150000"/>
              </a:lnSpc>
            </a:pPr>
            <a:r>
              <a:rPr lang="fa-IR" sz="2800" b="1" dirty="0">
                <a:solidFill>
                  <a:srgbClr val="FFFF00"/>
                </a:solidFill>
                <a:cs typeface="B Nazanin" pitchFamily="2" charset="-78"/>
              </a:rPr>
              <a:t>ب) مسیر دورخیز: </a:t>
            </a:r>
            <a:r>
              <a:rPr lang="fa-IR" sz="2800" dirty="0">
                <a:cs typeface="B Nazanin" pitchFamily="2" charset="-78"/>
              </a:rPr>
              <a:t>طول مسیر دورخیز باید ۴۰ تا ۴۵ متر و عرض آن در حدود ۱ / ۲۲ متر باشد. مسير دورخیز باید با خطوط سفید به عرض پنج سانتی متر مشخص گردد. شیب مسیر دورخیز به طرف جعبه پرش نباید از یک در هزار بیشتر باشد هر پرش کننده می تواند از یک یا دو علامت مورد تأیید کمیته برگزار کننده برای تعیین جای یا استفاده کند.</a:t>
            </a:r>
          </a:p>
        </p:txBody>
      </p:sp>
    </p:spTree>
    <p:extLst>
      <p:ext uri="{BB962C8B-B14F-4D97-AF65-F5344CB8AC3E}">
        <p14:creationId xmlns:p14="http://schemas.microsoft.com/office/powerpoint/2010/main" val="1643430580"/>
      </p:ext>
    </p:extLst>
  </p:cSld>
  <p:clrMapOvr>
    <a:masterClrMapping/>
  </p:clrMapOvr>
  <p:transition spd="slow">
    <p:checke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917" y="0"/>
            <a:ext cx="9144000" cy="6694140"/>
          </a:xfrm>
          <a:prstGeom prst="rect">
            <a:avLst/>
          </a:prstGeom>
        </p:spPr>
        <p:txBody>
          <a:bodyPr wrap="square">
            <a:spAutoFit/>
          </a:bodyPr>
          <a:lstStyle/>
          <a:p>
            <a:pPr algn="just">
              <a:lnSpc>
                <a:spcPct val="150000"/>
              </a:lnSpc>
            </a:pPr>
            <a:r>
              <a:rPr lang="fa-IR" sz="2200" b="1" dirty="0">
                <a:solidFill>
                  <a:srgbClr val="FFFF00"/>
                </a:solidFill>
                <a:cs typeface="B Nazanin" pitchFamily="2" charset="-78"/>
              </a:rPr>
              <a:t>ج) پایه های پرش با نیزه: </a:t>
            </a:r>
            <a:r>
              <a:rPr lang="fa-IR" sz="2200" dirty="0">
                <a:cs typeface="B Nazanin" pitchFamily="2" charset="-78"/>
              </a:rPr>
              <a:t>پایه های پرش با نیزه به هر شکلی که ساخته شوند باید به اندازه کافی محکم و سخت باشند تا بتوانند میله پرش با نیزه را نگه دارند.</a:t>
            </a:r>
          </a:p>
          <a:p>
            <a:pPr algn="just">
              <a:lnSpc>
                <a:spcPct val="150000"/>
              </a:lnSpc>
            </a:pPr>
            <a:r>
              <a:rPr lang="fa-IR" sz="2200" b="1" dirty="0">
                <a:solidFill>
                  <a:srgbClr val="FFFF00"/>
                </a:solidFill>
                <a:cs typeface="B Nazanin" pitchFamily="2" charset="-78"/>
              </a:rPr>
              <a:t>د) میله افقی پرش با نیزه: </a:t>
            </a:r>
            <a:r>
              <a:rPr lang="fa-IR" sz="2200" dirty="0">
                <a:cs typeface="B Nazanin" pitchFamily="2" charset="-78"/>
              </a:rPr>
              <a:t>میله افقی باید از جنس فایبرگلاس، آهن نرم یا هر ماده مناسب دیگری ساخته شود. این </a:t>
            </a:r>
            <a:r>
              <a:rPr lang="fa-IR" sz="2200" dirty="0" smtClean="0">
                <a:cs typeface="B Nazanin" pitchFamily="2" charset="-78"/>
              </a:rPr>
              <a:t>میله </a:t>
            </a:r>
            <a:r>
              <a:rPr lang="fa-IR" sz="2200" dirty="0">
                <a:cs typeface="B Nazanin" pitchFamily="2" charset="-78"/>
              </a:rPr>
              <a:t>مدور و سه سانتی متر قطر دارد و دو سر آن طوری ساخته شده است که به آسانی روی پایه های نگه دارنده قرار می گیرد. طول میله افقی حداکثر ۴ / ۵ متر است و وزن آن نباید از ۲ / ۲۵ کیلوگرم بیشتر باشد. جنس میله افقی باید طوری باشد که زیاد انعطاف پذیری نداشته باشد و حداکثر خم شدن آن در وسط میله نباید بیشتر از سه سانتی متر باشد.</a:t>
            </a:r>
          </a:p>
          <a:p>
            <a:pPr algn="just">
              <a:lnSpc>
                <a:spcPct val="150000"/>
              </a:lnSpc>
            </a:pPr>
            <a:r>
              <a:rPr lang="fa-IR" sz="2200" b="1" dirty="0">
                <a:solidFill>
                  <a:srgbClr val="FFFF00"/>
                </a:solidFill>
                <a:cs typeface="B Nazanin" pitchFamily="2" charset="-78"/>
              </a:rPr>
              <a:t>ه) جعبه پرش با نیزه: </a:t>
            </a:r>
            <a:r>
              <a:rPr lang="fa-IR" sz="2200" dirty="0">
                <a:cs typeface="B Nazanin" pitchFamily="2" charset="-78"/>
              </a:rPr>
              <a:t>عمل جهش در پرش با نیزه از یک چاله موسوم به (جعبه پرش با نیزه) انجام می شود. جعبه در مسیر دورخیز کار گذاشته می شود و دارای یک متر طول و ۶۰ سانتی متر عرض در جلو است. عرض کف آن در قسمت انتها، ۱۵ سانتی متر است که مطابق شکل ۱۲-۱۱ ساخته و کار گذاشته می شود.</a:t>
            </a:r>
          </a:p>
          <a:p>
            <a:pPr algn="just">
              <a:lnSpc>
                <a:spcPct val="150000"/>
              </a:lnSpc>
            </a:pPr>
            <a:r>
              <a:rPr lang="fa-IR" sz="2200" b="1" dirty="0" smtClean="0">
                <a:solidFill>
                  <a:srgbClr val="FFFF00"/>
                </a:solidFill>
                <a:cs typeface="B Nazanin" pitchFamily="2" charset="-78"/>
              </a:rPr>
              <a:t>و) </a:t>
            </a:r>
            <a:r>
              <a:rPr lang="fa-IR" sz="2200" b="1" dirty="0">
                <a:solidFill>
                  <a:srgbClr val="FFFF00"/>
                </a:solidFill>
                <a:cs typeface="B Nazanin" pitchFamily="2" charset="-78"/>
              </a:rPr>
              <a:t>نیزه پرش: </a:t>
            </a:r>
            <a:r>
              <a:rPr lang="fa-IR" sz="2200" dirty="0">
                <a:cs typeface="B Nazanin" pitchFamily="2" charset="-78"/>
              </a:rPr>
              <a:t>پرش کنندگان می توانند از نیزه های شخصی خود استفاده کنند. هیچ شرکت کننده ای حق ندارد از نیزه های سایر پرش کنندگان استفاده کند مگر با </a:t>
            </a:r>
            <a:r>
              <a:rPr lang="fa-IR" sz="2200" dirty="0" smtClean="0">
                <a:cs typeface="B Nazanin" pitchFamily="2" charset="-78"/>
              </a:rPr>
              <a:t>اجازه آنها</a:t>
            </a:r>
            <a:r>
              <a:rPr lang="fa-IR" sz="2200" dirty="0">
                <a:cs typeface="B Nazanin" pitchFamily="2" charset="-78"/>
              </a:rPr>
              <a:t>.</a:t>
            </a:r>
          </a:p>
        </p:txBody>
      </p:sp>
    </p:spTree>
    <p:extLst>
      <p:ext uri="{BB962C8B-B14F-4D97-AF65-F5344CB8AC3E}">
        <p14:creationId xmlns:p14="http://schemas.microsoft.com/office/powerpoint/2010/main" val="1643430580"/>
      </p:ext>
    </p:extLst>
  </p:cSld>
  <p:clrMapOvr>
    <a:masterClrMapping/>
  </p:clrMapOvr>
  <p:transition spd="slow">
    <p:checke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7148111"/>
          </a:xfrm>
          <a:prstGeom prst="rect">
            <a:avLst/>
          </a:prstGeom>
        </p:spPr>
        <p:txBody>
          <a:bodyPr wrap="square">
            <a:spAutoFit/>
          </a:bodyPr>
          <a:lstStyle/>
          <a:p>
            <a:pPr algn="just">
              <a:lnSpc>
                <a:spcPct val="150000"/>
              </a:lnSpc>
            </a:pPr>
            <a:r>
              <a:rPr lang="fa-IR" sz="2700" b="1" dirty="0">
                <a:solidFill>
                  <a:srgbClr val="FFFF00"/>
                </a:solidFill>
                <a:cs typeface="B Nazanin" pitchFamily="2" charset="-78"/>
              </a:rPr>
              <a:t>قوانین مربوط به </a:t>
            </a:r>
            <a:r>
              <a:rPr lang="fa-IR" sz="2700" b="1" dirty="0" smtClean="0">
                <a:solidFill>
                  <a:srgbClr val="FFFF00"/>
                </a:solidFill>
                <a:cs typeface="B Nazanin" pitchFamily="2" charset="-78"/>
              </a:rPr>
              <a:t>مسابقات</a:t>
            </a:r>
          </a:p>
          <a:p>
            <a:pPr algn="just">
              <a:lnSpc>
                <a:spcPct val="150000"/>
              </a:lnSpc>
            </a:pPr>
            <a:r>
              <a:rPr lang="fa-IR" sz="2700" b="1" dirty="0" smtClean="0">
                <a:solidFill>
                  <a:srgbClr val="FFFF00"/>
                </a:solidFill>
                <a:cs typeface="B Nazanin" pitchFamily="2" charset="-78"/>
              </a:rPr>
              <a:t> </a:t>
            </a:r>
            <a:r>
              <a:rPr lang="fa-IR" sz="2700" dirty="0">
                <a:cs typeface="B Nazanin" pitchFamily="2" charset="-78"/>
              </a:rPr>
              <a:t>١. ترکیب پرش شرکت کنندگان، با قرعه کشی تعیین می شود.</a:t>
            </a:r>
          </a:p>
          <a:p>
            <a:pPr algn="just">
              <a:lnSpc>
                <a:spcPct val="150000"/>
              </a:lnSpc>
            </a:pPr>
            <a:r>
              <a:rPr lang="fa-IR" sz="2700" dirty="0">
                <a:cs typeface="B Nazanin" pitchFamily="2" charset="-78"/>
              </a:rPr>
              <a:t>۲. قبل از شروع سابقه، سرداور ارتفاع شروع و ترتیب بالا رفتن ارتفاع مانع را پس از پایان هر دور به شرکت کنندگان اعلان می کند </a:t>
            </a:r>
            <a:endParaRPr lang="fa-IR" sz="2700" dirty="0" smtClean="0">
              <a:cs typeface="B Nazanin" pitchFamily="2" charset="-78"/>
            </a:endParaRPr>
          </a:p>
          <a:p>
            <a:pPr algn="just">
              <a:lnSpc>
                <a:spcPct val="150000"/>
              </a:lnSpc>
            </a:pPr>
            <a:r>
              <a:rPr lang="fa-IR" sz="2700" dirty="0" smtClean="0">
                <a:cs typeface="B Nazanin" pitchFamily="2" charset="-78"/>
              </a:rPr>
              <a:t>٣</a:t>
            </a:r>
            <a:r>
              <a:rPr lang="fa-IR" sz="2700" dirty="0">
                <a:cs typeface="B Nazanin" pitchFamily="2" charset="-78"/>
              </a:rPr>
              <a:t>. مقدار بالا بردن مانع، پس از تکمیل هر دور، نباید کمتر از پنج سانتی متر باشد مگر آنکه در نهایت یک شرکت کننده باقی مانده باشد.</a:t>
            </a:r>
          </a:p>
          <a:p>
            <a:pPr algn="just">
              <a:lnSpc>
                <a:spcPct val="150000"/>
              </a:lnSpc>
            </a:pPr>
            <a:r>
              <a:rPr lang="fa-IR" sz="2700" dirty="0">
                <a:cs typeface="B Nazanin" pitchFamily="2" charset="-78"/>
              </a:rPr>
              <a:t>۴. در پرش با نیزه ده گانه، پس از تکمیل هر دور باید ۱۰ سانتی متر در تمام طول مسابقه میله افقی را بالا برد.</a:t>
            </a:r>
          </a:p>
          <a:p>
            <a:pPr algn="just">
              <a:lnSpc>
                <a:spcPct val="150000"/>
              </a:lnSpc>
            </a:pPr>
            <a:r>
              <a:rPr lang="fa-IR" sz="2700" dirty="0">
                <a:cs typeface="B Nazanin" pitchFamily="2" charset="-78"/>
              </a:rPr>
              <a:t>۵. شرکت کنندگان حق دارند قبل از شروع هر پرش از داور تقاضای حرکت دادن پایه ها را بکنند اما حرکت پایه تنها تا ۴۰ سانتی متر به طرف مسیر دورخیز و تا ۸۰ سانتی متر به طرف محل فرود مجاز است.</a:t>
            </a:r>
          </a:p>
        </p:txBody>
      </p:sp>
    </p:spTree>
    <p:extLst>
      <p:ext uri="{BB962C8B-B14F-4D97-AF65-F5344CB8AC3E}">
        <p14:creationId xmlns:p14="http://schemas.microsoft.com/office/powerpoint/2010/main" val="1643430580"/>
      </p:ext>
    </p:extLst>
  </p:cSld>
  <p:clrMapOvr>
    <a:masterClrMapping/>
  </p:clrMapOvr>
  <p:transition spd="slow">
    <p:checke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fa-IR" dirty="0" smtClean="0"/>
              <a:t>بخش چهارم: شناخت و آموزش پرتاب ها</a:t>
            </a:r>
            <a:endParaRPr lang="fa-IR" dirty="0"/>
          </a:p>
        </p:txBody>
      </p:sp>
      <p:pic>
        <p:nvPicPr>
          <p:cNvPr id="12290" name="Picture 2" descr="C:\Users\a\Downloads\unname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40769"/>
            <a:ext cx="3813941"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a\Downloads\rules-throw-hamme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573908"/>
            <a:ext cx="42862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723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0" y="1953"/>
            <a:ext cx="9144000" cy="640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lnSpc>
                <a:spcPct val="150000"/>
              </a:lnSpc>
              <a:spcBef>
                <a:spcPct val="0"/>
              </a:spcBef>
              <a:spcAft>
                <a:spcPct val="0"/>
              </a:spcAft>
            </a:pPr>
            <a:r>
              <a:rPr lang="fa-IR" sz="2800" b="1" dirty="0" smtClean="0">
                <a:solidFill>
                  <a:srgbClr val="FFFF00"/>
                </a:solidFill>
                <a:latin typeface="Calibri" pitchFamily="34" charset="0"/>
                <a:ea typeface="Times New Roman" pitchFamily="18" charset="0"/>
                <a:cs typeface="Times New Roman" pitchFamily="18" charset="0"/>
              </a:rPr>
              <a:t>پای </a:t>
            </a:r>
            <a:r>
              <a:rPr lang="fa-IR" sz="2800" b="1" dirty="0" smtClean="0">
                <a:solidFill>
                  <a:srgbClr val="FFFF00"/>
                </a:solidFill>
                <a:latin typeface="Calibri" pitchFamily="34" charset="0"/>
                <a:ea typeface="Times New Roman" pitchFamily="18" charset="0"/>
                <a:cs typeface="Times New Roman" pitchFamily="18" charset="0"/>
              </a:rPr>
              <a:t>راهنما و پای تکیه گاه</a:t>
            </a:r>
            <a:endParaRPr lang="fa-IR" sz="2800" b="1" dirty="0">
              <a:solidFill>
                <a:srgbClr val="FFFF00"/>
              </a:solidFill>
              <a:latin typeface="Calibri" pitchFamily="34" charset="0"/>
              <a:ea typeface="Times New Roman" pitchFamily="18" charset="0"/>
              <a:cs typeface="Times New Roman" pitchFamily="18" charset="0"/>
            </a:endParaRPr>
          </a:p>
          <a:p>
            <a:pPr lvl="0" algn="just" fontAlgn="base">
              <a:lnSpc>
                <a:spcPct val="150000"/>
              </a:lnSpc>
              <a:spcBef>
                <a:spcPct val="0"/>
              </a:spcBef>
              <a:spcAft>
                <a:spcPct val="0"/>
              </a:spcAft>
            </a:pPr>
            <a:r>
              <a:rPr lang="fa-IR" sz="2800" dirty="0">
                <a:latin typeface="Calibri" pitchFamily="34" charset="0"/>
                <a:ea typeface="Times New Roman" pitchFamily="18" charset="0"/>
                <a:cs typeface="Times New Roman" pitchFamily="18" charset="0"/>
              </a:rPr>
              <a:t>در تمام افراد، یکی از دو اندام تحتانی به تبع استفاده از آن اندام به عنوان پای برتر، از نظر برخی خصوصیات دارای تفاوت هایی با اندام قرینه است</a:t>
            </a:r>
            <a:r>
              <a:rPr lang="fa-IR" sz="2800" dirty="0" smtClean="0">
                <a:latin typeface="Calibri" pitchFamily="34" charset="0"/>
                <a:ea typeface="Times New Roman" pitchFamily="18" charset="0"/>
                <a:cs typeface="Times New Roman" pitchFamily="18" charset="0"/>
              </a:rPr>
              <a:t>.</a:t>
            </a:r>
          </a:p>
          <a:p>
            <a:pPr lvl="0" algn="just" fontAlgn="base">
              <a:lnSpc>
                <a:spcPct val="150000"/>
              </a:lnSpc>
              <a:spcBef>
                <a:spcPct val="0"/>
              </a:spcBef>
              <a:spcAft>
                <a:spcPct val="0"/>
              </a:spcAft>
            </a:pPr>
            <a:r>
              <a:rPr lang="fa-IR" sz="2800" dirty="0" smtClean="0">
                <a:latin typeface="Calibri" pitchFamily="34" charset="0"/>
                <a:ea typeface="Times New Roman" pitchFamily="18" charset="0"/>
                <a:cs typeface="Times New Roman" pitchFamily="18" charset="0"/>
              </a:rPr>
              <a:t> </a:t>
            </a:r>
            <a:r>
              <a:rPr lang="fa-IR" sz="2800" dirty="0">
                <a:latin typeface="Calibri" pitchFamily="34" charset="0"/>
                <a:ea typeface="Times New Roman" pitchFamily="18" charset="0"/>
                <a:cs typeface="Times New Roman" pitchFamily="18" charset="0"/>
              </a:rPr>
              <a:t>این تفاوت شبیه حالت دست برتر است که، به دلیل تفاوت و برتری یکی از دو نیمکره مغز روی می دهد. </a:t>
            </a:r>
            <a:endParaRPr lang="fa-IR" sz="2800" dirty="0" smtClean="0">
              <a:latin typeface="Calibri" pitchFamily="34" charset="0"/>
              <a:ea typeface="Times New Roman" pitchFamily="18" charset="0"/>
              <a:cs typeface="Times New Roman" pitchFamily="18" charset="0"/>
            </a:endParaRPr>
          </a:p>
          <a:p>
            <a:pPr lvl="0" algn="just" fontAlgn="base">
              <a:lnSpc>
                <a:spcPct val="150000"/>
              </a:lnSpc>
              <a:spcBef>
                <a:spcPct val="0"/>
              </a:spcBef>
              <a:spcAft>
                <a:spcPct val="0"/>
              </a:spcAft>
            </a:pPr>
            <a:r>
              <a:rPr lang="fa-IR" sz="2800" dirty="0" smtClean="0">
                <a:latin typeface="Calibri" pitchFamily="34" charset="0"/>
                <a:ea typeface="Times New Roman" pitchFamily="18" charset="0"/>
                <a:cs typeface="Times New Roman" pitchFamily="18" charset="0"/>
              </a:rPr>
              <a:t>پای </a:t>
            </a:r>
            <a:r>
              <a:rPr lang="fa-IR" sz="2800" dirty="0">
                <a:latin typeface="Calibri" pitchFamily="34" charset="0"/>
                <a:ea typeface="Times New Roman" pitchFamily="18" charset="0"/>
                <a:cs typeface="Times New Roman" pitchFamily="18" charset="0"/>
              </a:rPr>
              <a:t>برتر، از نظر سرعت و تسلط حرکتی شرایط بهتری دارد در حالی که پای دیگر از نظر قدرت و استحکام در شرایط بهتری است. </a:t>
            </a:r>
            <a:endParaRPr lang="fa-IR" sz="2800" dirty="0" smtClean="0">
              <a:latin typeface="Calibri" pitchFamily="34" charset="0"/>
              <a:ea typeface="Times New Roman" pitchFamily="18" charset="0"/>
              <a:cs typeface="Times New Roman" pitchFamily="18" charset="0"/>
            </a:endParaRPr>
          </a:p>
          <a:p>
            <a:pPr lvl="0" algn="just" fontAlgn="base">
              <a:lnSpc>
                <a:spcPct val="150000"/>
              </a:lnSpc>
              <a:spcBef>
                <a:spcPct val="0"/>
              </a:spcBef>
              <a:spcAft>
                <a:spcPct val="0"/>
              </a:spcAft>
            </a:pPr>
            <a:r>
              <a:rPr lang="fa-IR" sz="2800" dirty="0" smtClean="0">
                <a:latin typeface="Calibri" pitchFamily="34" charset="0"/>
                <a:ea typeface="Times New Roman" pitchFamily="18" charset="0"/>
                <a:cs typeface="Times New Roman" pitchFamily="18" charset="0"/>
              </a:rPr>
              <a:t>لذا </a:t>
            </a:r>
            <a:r>
              <a:rPr lang="fa-IR" sz="2800" dirty="0">
                <a:latin typeface="Calibri" pitchFamily="34" charset="0"/>
                <a:ea typeface="Times New Roman" pitchFamily="18" charset="0"/>
                <a:cs typeface="Times New Roman" pitchFamily="18" charset="0"/>
              </a:rPr>
              <a:t>به پای برتر، پای راهنما، پای سرعتی و یا پای اول نیز اطلاق می کنند و پای دیگر را تحت عنوان پای قدرتی، پای تکیه یا پای دوم می شناسند. </a:t>
            </a:r>
          </a:p>
          <a:p>
            <a:pPr marL="0" marR="0" lvl="0" indent="0" algn="r" defTabSz="914400" rtl="1" eaLnBrk="0" fontAlgn="base" latinLnBrk="0" hangingPunct="0">
              <a:lnSpc>
                <a:spcPct val="100000"/>
              </a:lnSpc>
              <a:spcBef>
                <a:spcPct val="0"/>
              </a:spcBef>
              <a:spcAft>
                <a:spcPct val="0"/>
              </a:spcAft>
              <a:buClrTx/>
              <a:buSzTx/>
              <a:buFontTx/>
              <a:buNone/>
              <a:tabLst/>
            </a:pPr>
            <a:r>
              <a:rPr kumimoji="0" lang="fa-IR" sz="3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fa-IR"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r>
              <a:rPr lang="fa-IR" dirty="0" smtClean="0"/>
              <a:t>7</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72600" y="2593229"/>
            <a:ext cx="609600" cy="609600"/>
          </a:xfrm>
          <a:prstGeom prst="rect">
            <a:avLst/>
          </a:prstGeom>
        </p:spPr>
      </p:pic>
    </p:spTree>
  </p:cSld>
  <p:clrMapOvr>
    <a:masterClrMapping/>
  </p:clrMapOvr>
  <p:transition spd="slow">
    <p:zoom dir="in"/>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518131"/>
          </a:xfrm>
          <a:prstGeom prst="rect">
            <a:avLst/>
          </a:prstGeom>
        </p:spPr>
        <p:txBody>
          <a:bodyPr wrap="square">
            <a:spAutoFit/>
          </a:bodyPr>
          <a:lstStyle/>
          <a:p>
            <a:pPr algn="just">
              <a:lnSpc>
                <a:spcPct val="150000"/>
              </a:lnSpc>
            </a:pPr>
            <a:r>
              <a:rPr lang="fa-IR" sz="2550" dirty="0" smtClean="0">
                <a:cs typeface="B Nazanin" pitchFamily="2" charset="-78"/>
              </a:rPr>
              <a:t>پرتاب </a:t>
            </a:r>
            <a:r>
              <a:rPr lang="fa-IR" sz="2550" dirty="0">
                <a:cs typeface="B Nazanin" pitchFamily="2" charset="-78"/>
              </a:rPr>
              <a:t>های وزنه، پرتاب نیزه، دیسک و چکش دارای هدف، قوانین بیومکانیکی و ساختاری مشترک و حرکت های پایه تقریبا یکسان بوده و در نتیجه دارای تمرین های پایه و اصلی مشترک هستند.</a:t>
            </a:r>
          </a:p>
          <a:p>
            <a:pPr algn="just">
              <a:lnSpc>
                <a:spcPct val="150000"/>
              </a:lnSpc>
            </a:pPr>
            <a:r>
              <a:rPr lang="fa-IR" sz="2550" b="1" dirty="0">
                <a:solidFill>
                  <a:srgbClr val="FFFF00"/>
                </a:solidFill>
                <a:cs typeface="B Nazanin" pitchFamily="2" charset="-78"/>
              </a:rPr>
              <a:t>هدف های مشترک </a:t>
            </a:r>
            <a:r>
              <a:rPr lang="fa-IR" sz="2550" dirty="0">
                <a:cs typeface="B Nazanin" pitchFamily="2" charset="-78"/>
              </a:rPr>
              <a:t>هدف مشترک کلیه رشته های پرتابی به حداکثر رساندن مسافت یا برد وسیله پرتاب شده است. عمل پرتاب با انجام حرکت های دورانی یا خطی و با استفاده از وسایلی که دارای شکل، اندازه، وزن و کیفیت آیرودینامیکی متفاوتی هستند انجام می شود.</a:t>
            </a:r>
          </a:p>
          <a:p>
            <a:pPr algn="just">
              <a:lnSpc>
                <a:spcPct val="150000"/>
              </a:lnSpc>
            </a:pPr>
            <a:r>
              <a:rPr lang="fa-IR" sz="2550" b="1" dirty="0">
                <a:solidFill>
                  <a:srgbClr val="FFFF00"/>
                </a:solidFill>
                <a:cs typeface="B Nazanin" pitchFamily="2" charset="-78"/>
              </a:rPr>
              <a:t>قوانین بیومکانیکی مشترک </a:t>
            </a:r>
            <a:r>
              <a:rPr lang="fa-IR" sz="2550" dirty="0">
                <a:cs typeface="B Nazanin" pitchFamily="2" charset="-78"/>
              </a:rPr>
              <a:t>قوانین بیومکانیکی چندی وجود دارد که مسافت پرواز وسیله ی پرتاب شونده را تعیین می کند. از لحظه ای که وسیله ی پرتاب شونده از دست پرتاب کننده رها می شود، تحت تأثیر چندین عامل قرار می گیرد که مهم ترین آنها عبارت اند از</a:t>
            </a:r>
            <a:r>
              <a:rPr lang="fa-IR" sz="2550" dirty="0" smtClean="0">
                <a:cs typeface="B Nazanin" pitchFamily="2" charset="-78"/>
              </a:rPr>
              <a:t>:|١</a:t>
            </a:r>
            <a:r>
              <a:rPr lang="fa-IR" sz="2550" dirty="0">
                <a:cs typeface="B Nazanin" pitchFamily="2" charset="-78"/>
              </a:rPr>
              <a:t>. سرعت اولیه پرتاب ۲. زاویه پرتاب ٣. ارتفاع پرتاب ۴. مقاومت هوا ۵. عوامل آیرودینامیکی</a:t>
            </a:r>
          </a:p>
        </p:txBody>
      </p:sp>
    </p:spTree>
    <p:extLst>
      <p:ext uri="{BB962C8B-B14F-4D97-AF65-F5344CB8AC3E}">
        <p14:creationId xmlns:p14="http://schemas.microsoft.com/office/powerpoint/2010/main" val="1643430580"/>
      </p:ext>
    </p:extLst>
  </p:cSld>
  <p:clrMapOvr>
    <a:masterClrMapping/>
  </p:clrMapOvr>
  <p:transition spd="slow">
    <p:checke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fa-IR" dirty="0" smtClean="0"/>
              <a:t>فصل دوازدهم: پرتاب وزنه</a:t>
            </a:r>
            <a:endParaRPr lang="fa-IR" dirty="0"/>
          </a:p>
        </p:txBody>
      </p:sp>
      <p:pic>
        <p:nvPicPr>
          <p:cNvPr id="13314" name="Picture 2" descr="C:\Users\a\Downloads\saman_pakba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12776"/>
            <a:ext cx="7620000" cy="530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1145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770"/>
            <a:ext cx="9144000" cy="6555641"/>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پرتاب </a:t>
            </a:r>
            <a:r>
              <a:rPr lang="fa-IR" sz="2800" b="1" dirty="0" smtClean="0">
                <a:solidFill>
                  <a:srgbClr val="FFFF00"/>
                </a:solidFill>
                <a:cs typeface="B Nazanin" pitchFamily="2" charset="-78"/>
              </a:rPr>
              <a:t>وزنه</a:t>
            </a:r>
          </a:p>
          <a:p>
            <a:pPr algn="just">
              <a:lnSpc>
                <a:spcPct val="150000"/>
              </a:lnSpc>
            </a:pPr>
            <a:r>
              <a:rPr lang="fa-IR" sz="2800" dirty="0" smtClean="0">
                <a:cs typeface="B Nazanin" pitchFamily="2" charset="-78"/>
              </a:rPr>
              <a:t> </a:t>
            </a:r>
            <a:r>
              <a:rPr lang="fa-IR" sz="2800" dirty="0">
                <a:cs typeface="B Nazanin" pitchFamily="2" charset="-78"/>
              </a:rPr>
              <a:t>هر یک از چهار پرتاب دارای مراحل زیر است: ١. وضعیت شروع ٢. ایجاد اندازه حرکت (سرعت گیری) 3. وضعیت «توانمند» (انتقال نیرو به جسم پرتابی) ۴. پرتاب یا مرحله رهایی جسم پرتابی از دست پرتاب کننده ۵. بازیابی (گام بازیافت)</a:t>
            </a:r>
          </a:p>
          <a:p>
            <a:pPr algn="just">
              <a:lnSpc>
                <a:spcPct val="150000"/>
              </a:lnSpc>
            </a:pPr>
            <a:r>
              <a:rPr lang="fa-IR" sz="2800" dirty="0">
                <a:solidFill>
                  <a:srgbClr val="FFFF00"/>
                </a:solidFill>
                <a:cs typeface="B Nazanin" pitchFamily="2" charset="-78"/>
              </a:rPr>
              <a:t>متداول ترین شیوه پرتاب وزنه (شيوه اوبراین) را که مورد استفاده بسیاری از قهرمانان است، نشان می دهد.</a:t>
            </a:r>
          </a:p>
          <a:p>
            <a:pPr algn="just">
              <a:lnSpc>
                <a:spcPct val="150000"/>
              </a:lnSpc>
            </a:pPr>
            <a:r>
              <a:rPr lang="fa-IR" sz="2800" dirty="0">
                <a:cs typeface="B Nazanin" pitchFamily="2" charset="-78"/>
              </a:rPr>
              <a:t>برای سهولت یادگیری، این شیوه را به شش مرحله تقسیم می کنند که عبارت اند از: </a:t>
            </a:r>
            <a:r>
              <a:rPr lang="fa-IR" sz="2800" dirty="0" smtClean="0">
                <a:cs typeface="B Nazanin" pitchFamily="2" charset="-78"/>
              </a:rPr>
              <a:t>1. </a:t>
            </a:r>
            <a:r>
              <a:rPr lang="fa-IR" sz="2800" dirty="0">
                <a:cs typeface="B Nazanin" pitchFamily="2" charset="-78"/>
              </a:rPr>
              <a:t>نحوه گرفتن و نگه داشتن وزنه ٢. وضعیت شروع ایستادن در عقب دایره پرتاب) ٣. سر خوردن و قرار گرفتن در وضعیت </a:t>
            </a:r>
            <a:r>
              <a:rPr lang="fa-IR" sz="2800" dirty="0" smtClean="0">
                <a:cs typeface="B Nazanin" pitchFamily="2" charset="-78"/>
              </a:rPr>
              <a:t>پرتاب4.وضعیت پرتاب- 5. رهایی وزنه 6. حفظ تعادل در مرحله پرتاب(بازیافت)</a:t>
            </a:r>
            <a:endParaRPr lang="fa-IR" sz="2800" dirty="0">
              <a:cs typeface="B Nazanin" pitchFamily="2" charset="-78"/>
            </a:endParaRPr>
          </a:p>
        </p:txBody>
      </p:sp>
    </p:spTree>
    <p:extLst>
      <p:ext uri="{BB962C8B-B14F-4D97-AF65-F5344CB8AC3E}">
        <p14:creationId xmlns:p14="http://schemas.microsoft.com/office/powerpoint/2010/main" val="1643430580"/>
      </p:ext>
    </p:extLst>
  </p:cSld>
  <p:clrMapOvr>
    <a:masterClrMapping/>
  </p:clrMapOvr>
  <p:transition spd="slow">
    <p:checke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4680520" cy="2950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3717032"/>
            <a:ext cx="4804040" cy="2929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3430580"/>
      </p:ext>
    </p:extLst>
  </p:cSld>
  <p:clrMapOvr>
    <a:masterClrMapping/>
  </p:clrMapOvr>
  <p:transition spd="slow">
    <p:checke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19" y="287598"/>
            <a:ext cx="4848009" cy="278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879" y="3212976"/>
            <a:ext cx="6156394"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3430580"/>
      </p:ext>
    </p:extLst>
  </p:cSld>
  <p:clrMapOvr>
    <a:masterClrMapping/>
  </p:clrMapOvr>
  <p:transition spd="slow">
    <p:checke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6632"/>
            <a:ext cx="4102388"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068960"/>
            <a:ext cx="4563298"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99813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8640"/>
            <a:ext cx="9144000" cy="6501780"/>
          </a:xfrm>
          <a:prstGeom prst="rect">
            <a:avLst/>
          </a:prstGeom>
        </p:spPr>
        <p:txBody>
          <a:bodyPr wrap="square">
            <a:spAutoFit/>
          </a:bodyPr>
          <a:lstStyle/>
          <a:p>
            <a:pPr algn="just">
              <a:lnSpc>
                <a:spcPct val="150000"/>
              </a:lnSpc>
            </a:pPr>
            <a:r>
              <a:rPr lang="fa-IR" sz="2800" b="1" dirty="0">
                <a:solidFill>
                  <a:srgbClr val="FFFF00"/>
                </a:solidFill>
                <a:cs typeface="B Nazanin" pitchFamily="2" charset="-78"/>
              </a:rPr>
              <a:t>مشخصات دایره </a:t>
            </a:r>
            <a:r>
              <a:rPr lang="fa-IR" sz="2800" dirty="0">
                <a:cs typeface="B Nazanin" pitchFamily="2" charset="-78"/>
              </a:rPr>
              <a:t>پرتاب وزنه قطر داخلی دایره پرتاب، ۲ / ۱۳۵ متر و لبه آن از آهن، فولاد و یا سایر فلزات مناسب تهیه می شود. سطح داخلی دایره پرتاب را از سیمان، آسفالت با سایر پوشش های محکم و غیر لغزنده می پوشانند. سطح داخلی دایره باید همواره بیست میلی متر پایین تر </a:t>
            </a:r>
            <a:r>
              <a:rPr lang="fa-IR" sz="2800" dirty="0" smtClean="0">
                <a:cs typeface="B Nazanin" pitchFamily="2" charset="-78"/>
              </a:rPr>
              <a:t>از سطح </a:t>
            </a:r>
            <a:r>
              <a:rPr lang="fa-IR" sz="2800" dirty="0">
                <a:cs typeface="B Nazanin" pitchFamily="2" charset="-78"/>
              </a:rPr>
              <a:t>زمین خارج از دایره باشد. </a:t>
            </a:r>
            <a:endParaRPr lang="fa-IR" sz="2800" dirty="0" smtClean="0">
              <a:cs typeface="B Nazanin" pitchFamily="2" charset="-78"/>
            </a:endParaRPr>
          </a:p>
          <a:p>
            <a:pPr algn="just">
              <a:lnSpc>
                <a:spcPct val="150000"/>
              </a:lnSpc>
            </a:pPr>
            <a:r>
              <a:rPr lang="fa-IR" sz="2800" b="1" dirty="0" smtClean="0">
                <a:solidFill>
                  <a:srgbClr val="FFFF00"/>
                </a:solidFill>
                <a:cs typeface="B Nazanin" pitchFamily="2" charset="-78"/>
              </a:rPr>
              <a:t>قوانین </a:t>
            </a:r>
            <a:r>
              <a:rPr lang="fa-IR" sz="2800" b="1" dirty="0">
                <a:solidFill>
                  <a:srgbClr val="FFFF00"/>
                </a:solidFill>
                <a:cs typeface="B Nazanin" pitchFamily="2" charset="-78"/>
              </a:rPr>
              <a:t>ویژه پرتاب وزنه </a:t>
            </a:r>
            <a:r>
              <a:rPr lang="fa-IR" sz="2800" dirty="0">
                <a:cs typeface="B Nazanin" pitchFamily="2" charset="-78"/>
              </a:rPr>
              <a:t>۱. پرتابی صحیح است که به صورت هل دادن با یک دست باشد، و پرتاب کننده از سطح شانه به وزنه فشار وارد نماید. بنابراین شرکت کننده در حالی که وزنه با زیر چانه اش تماس دارد یا خیلی به آن نزدیک است، باید پرتاب خود را شروع کند.</a:t>
            </a:r>
          </a:p>
          <a:p>
            <a:pPr algn="just">
              <a:lnSpc>
                <a:spcPct val="150000"/>
              </a:lnSpc>
            </a:pPr>
            <a:r>
              <a:rPr lang="fa-IR" sz="2800" dirty="0">
                <a:cs typeface="B Nazanin" pitchFamily="2" charset="-78"/>
              </a:rPr>
              <a:t>٢. دست هرگز نباید پایین و زیر وزنه قرار گیرد. ٣. وزنه نباید از خط شانه ها عقب تر برده شود. </a:t>
            </a:r>
          </a:p>
        </p:txBody>
      </p:sp>
    </p:spTree>
    <p:extLst>
      <p:ext uri="{BB962C8B-B14F-4D97-AF65-F5344CB8AC3E}">
        <p14:creationId xmlns:p14="http://schemas.microsoft.com/office/powerpoint/2010/main" val="1643430580"/>
      </p:ext>
    </p:extLst>
  </p:cSld>
  <p:clrMapOvr>
    <a:masterClrMapping/>
  </p:clrMapOvr>
  <p:transition spd="slow">
    <p:checke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fa-IR" dirty="0"/>
              <a:t>فصل سیزدهم</a:t>
            </a:r>
            <a:br>
              <a:rPr lang="fa-IR" dirty="0"/>
            </a:br>
            <a:r>
              <a:rPr lang="fa-IR" dirty="0"/>
              <a:t>پرتاب نیزه</a:t>
            </a:r>
          </a:p>
        </p:txBody>
      </p:sp>
      <p:pic>
        <p:nvPicPr>
          <p:cNvPr id="14338" name="Picture 2" descr="C:\Users\a\Downloads\1395062308414442686451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343" y="1552575"/>
            <a:ext cx="7620000" cy="530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1298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770"/>
            <a:ext cx="9144000" cy="6896119"/>
          </a:xfrm>
          <a:prstGeom prst="rect">
            <a:avLst/>
          </a:prstGeom>
        </p:spPr>
        <p:txBody>
          <a:bodyPr wrap="square">
            <a:spAutoFit/>
          </a:bodyPr>
          <a:lstStyle/>
          <a:p>
            <a:pPr algn="just">
              <a:lnSpc>
                <a:spcPct val="150000"/>
              </a:lnSpc>
            </a:pPr>
            <a:r>
              <a:rPr lang="fa-IR" sz="2700" dirty="0">
                <a:solidFill>
                  <a:srgbClr val="FFFF00"/>
                </a:solidFill>
                <a:cs typeface="B Nazanin" pitchFamily="2" charset="-78"/>
              </a:rPr>
              <a:t>طریقه ی گرفتن نیزه </a:t>
            </a:r>
            <a:endParaRPr lang="fa-IR" sz="2700" dirty="0" smtClean="0">
              <a:solidFill>
                <a:srgbClr val="FFFF00"/>
              </a:solidFill>
              <a:cs typeface="B Nazanin" pitchFamily="2" charset="-78"/>
            </a:endParaRPr>
          </a:p>
          <a:p>
            <a:pPr algn="just">
              <a:lnSpc>
                <a:spcPct val="150000"/>
              </a:lnSpc>
            </a:pPr>
            <a:r>
              <a:rPr lang="fa-IR" sz="2700" dirty="0" smtClean="0">
                <a:cs typeface="B Nazanin" pitchFamily="2" charset="-78"/>
              </a:rPr>
              <a:t>به </a:t>
            </a:r>
            <a:r>
              <a:rPr lang="fa-IR" sz="2700" dirty="0">
                <a:cs typeface="B Nazanin" pitchFamily="2" charset="-78"/>
              </a:rPr>
              <a:t>طور کلی، محل گرفتن نیزه، انتهای عقبی نخ پیچ است</a:t>
            </a:r>
            <a:r>
              <a:rPr lang="fa-IR" sz="2700" dirty="0" smtClean="0">
                <a:cs typeface="B Nazanin" pitchFamily="2" charset="-78"/>
              </a:rPr>
              <a:t>.</a:t>
            </a:r>
          </a:p>
          <a:p>
            <a:pPr algn="just">
              <a:lnSpc>
                <a:spcPct val="150000"/>
              </a:lnSpc>
            </a:pPr>
            <a:r>
              <a:rPr lang="fa-IR" sz="2700" dirty="0" smtClean="0">
                <a:cs typeface="B Nazanin" pitchFamily="2" charset="-78"/>
              </a:rPr>
              <a:t> </a:t>
            </a:r>
            <a:r>
              <a:rPr lang="fa-IR" sz="2700" dirty="0">
                <a:cs typeface="B Nazanin" pitchFamily="2" charset="-78"/>
              </a:rPr>
              <a:t>این وضعیت باعث می شود که نیرو به پشت مرکز ثقل نیزه منتقل شود. همچنین نیزه باید طوری در دست گرفته شود که بتوان به وسیله ی انگشتان، محکمی و مقاومت میله را حس کرد. از نظر چگونگی قرار گرفتن انگشتان نسبت به نخ پیچ، سه روش زیر در مراحل تکامل پرتاب نیزه، بیشتر به کار گرفته شده اند:</a:t>
            </a:r>
          </a:p>
          <a:p>
            <a:pPr algn="just">
              <a:lnSpc>
                <a:spcPct val="150000"/>
              </a:lnSpc>
            </a:pPr>
            <a:r>
              <a:rPr lang="fa-IR" sz="2700" dirty="0">
                <a:cs typeface="B Nazanin" pitchFamily="2" charset="-78"/>
              </a:rPr>
              <a:t>الف) انگشت شست و دو مفصل انتهایی انگشت وسط، پشت نخ پیچ قرار گرفته، بقیه انگشتان روی نخ پیچ حلقه می زنند</a:t>
            </a:r>
            <a:r>
              <a:rPr lang="fa-IR" sz="2700" dirty="0" smtClean="0">
                <a:cs typeface="B Nazanin" pitchFamily="2" charset="-78"/>
              </a:rPr>
              <a:t>.</a:t>
            </a:r>
          </a:p>
          <a:p>
            <a:pPr algn="just">
              <a:lnSpc>
                <a:spcPct val="150000"/>
              </a:lnSpc>
            </a:pPr>
            <a:r>
              <a:rPr lang="fa-IR" sz="2700" dirty="0">
                <a:cs typeface="B Nazanin" pitchFamily="2" charset="-78"/>
              </a:rPr>
              <a:t>ب) بند اول انگشت شست و دو مفصل انتهایی انگشت میانی پشت نخ پیچ قرار می گیرد و انگشت نشانه از پایین، نیزه را محافظت می کند. در این روش، نیزه نسبت به روش اول، به شیار کف دست نزدیک تر است.</a:t>
            </a:r>
          </a:p>
        </p:txBody>
      </p:sp>
    </p:spTree>
    <p:extLst>
      <p:ext uri="{BB962C8B-B14F-4D97-AF65-F5344CB8AC3E}">
        <p14:creationId xmlns:p14="http://schemas.microsoft.com/office/powerpoint/2010/main" val="1643430580"/>
      </p:ext>
    </p:extLst>
  </p:cSld>
  <p:clrMapOvr>
    <a:masterClrMapping/>
  </p:clrMapOvr>
  <p:transition spd="slow">
    <p:checke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70575" cy="278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849" y="3140968"/>
            <a:ext cx="7251694" cy="3097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94060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0.xml><?xml version="1.0" encoding="utf-8"?>
<a:theme xmlns:a="http://schemas.openxmlformats.org/drawingml/2006/main" name="8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1.xml><?xml version="1.0" encoding="utf-8"?>
<a:theme xmlns:a="http://schemas.openxmlformats.org/drawingml/2006/main" name="9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2.xml><?xml version="1.0" encoding="utf-8"?>
<a:theme xmlns:a="http://schemas.openxmlformats.org/drawingml/2006/main" name="10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2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3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4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5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6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9.xml><?xml version="1.0" encoding="utf-8"?>
<a:theme xmlns:a="http://schemas.openxmlformats.org/drawingml/2006/main" name="7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1392</TotalTime>
  <Words>9781</Words>
  <Application>Microsoft Office PowerPoint</Application>
  <PresentationFormat>On-screen Show (4:3)</PresentationFormat>
  <Paragraphs>423</Paragraphs>
  <Slides>140</Slides>
  <Notes>1</Notes>
  <HiddenSlides>0</HiddenSlides>
  <MMClips>6</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140</vt:i4>
      </vt:variant>
    </vt:vector>
  </HeadingPairs>
  <TitlesOfParts>
    <vt:vector size="163" baseType="lpstr">
      <vt:lpstr>Arial</vt:lpstr>
      <vt:lpstr>B Nazanin</vt:lpstr>
      <vt:lpstr>Book Antiqua</vt:lpstr>
      <vt:lpstr>Calibri</vt:lpstr>
      <vt:lpstr>Lucida Sans</vt:lpstr>
      <vt:lpstr>Lucida Sans Unicode</vt:lpstr>
      <vt:lpstr>Times New Roman</vt:lpstr>
      <vt:lpstr>Verdana</vt:lpstr>
      <vt:lpstr>Wingdings</vt:lpstr>
      <vt:lpstr>Wingdings 2</vt:lpstr>
      <vt:lpstr>Wingdings 3</vt:lpstr>
      <vt:lpstr>1_Concourse</vt:lpstr>
      <vt:lpstr>Apex</vt:lpstr>
      <vt:lpstr>Concourse</vt:lpstr>
      <vt:lpstr>2_Concourse</vt:lpstr>
      <vt:lpstr>3_Concourse</vt:lpstr>
      <vt:lpstr>4_Concourse</vt:lpstr>
      <vt:lpstr>5_Concourse</vt:lpstr>
      <vt:lpstr>6_Concourse</vt:lpstr>
      <vt:lpstr>7_Concourse</vt:lpstr>
      <vt:lpstr>8_Concourse</vt:lpstr>
      <vt:lpstr>9_Concourse</vt:lpstr>
      <vt:lpstr>10_Concourse</vt:lpstr>
      <vt:lpstr>PowerPoint Presentation</vt:lpstr>
      <vt:lpstr>فصل اول : دوومیدانی و شناخت اصول کلی دویدن</vt:lpstr>
      <vt:lpstr>PowerPoint Presentation</vt:lpstr>
      <vt:lpstr>PowerPoint Presentation</vt:lpstr>
      <vt:lpstr>PowerPoint Presentation</vt:lpstr>
      <vt:lpstr>PowerPoint Presentation</vt:lpstr>
      <vt:lpstr>فصل دوم: استارت</vt:lpstr>
      <vt:lpstr>PowerPoint Presentation</vt:lpstr>
      <vt:lpstr>PowerPoint Presentation</vt:lpstr>
      <vt:lpstr>PowerPoint Presentation</vt:lpstr>
      <vt:lpstr>PowerPoint Presentation</vt:lpstr>
      <vt:lpstr>PowerPoint Presentation</vt:lpstr>
      <vt:lpstr>فصل سوم : دوها، دوهای سرعت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فصل چهارم: دوهای نیمه استقامت و استقامت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فصل پنجم - دوهای امدادی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فصل ششم دوهای با مانع</vt:lpstr>
      <vt:lpstr>PowerPoint Presentation</vt:lpstr>
      <vt:lpstr>PowerPoint Presentation</vt:lpstr>
      <vt:lpstr>PowerPoint Presentation</vt:lpstr>
      <vt:lpstr>PowerPoint Presentation</vt:lpstr>
      <vt:lpstr>PowerPoint Presentation</vt:lpstr>
      <vt:lpstr>فصل هفتم پیاده روی</vt:lpstr>
      <vt:lpstr>PowerPoint Presentation</vt:lpstr>
      <vt:lpstr>PowerPoint Presentation</vt:lpstr>
      <vt:lpstr>PowerPoint Presentation</vt:lpstr>
      <vt:lpstr>PowerPoint Presentation</vt:lpstr>
      <vt:lpstr>PowerPoint Presentation</vt:lpstr>
      <vt:lpstr>بخش سوم شناخت آموزش پرش ها</vt:lpstr>
      <vt:lpstr>PowerPoint Presentation</vt:lpstr>
      <vt:lpstr>PowerPoint Presentation</vt:lpstr>
      <vt:lpstr>PowerPoint Presentation</vt:lpstr>
      <vt:lpstr>فصل هشتم پرش طول</vt:lpstr>
      <vt:lpstr>PowerPoint Presentation</vt:lpstr>
      <vt:lpstr>PowerPoint Presentation</vt:lpstr>
      <vt:lpstr>PowerPoint Presentation</vt:lpstr>
      <vt:lpstr>PowerPoint Presentation</vt:lpstr>
      <vt:lpstr>فصل نهم پرش سه گام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فصل دهم پرش ارتفاع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فصل یازدهم : پرش با نیزه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بخش چهارم: شناخت و آموزش پرتاب ها</vt:lpstr>
      <vt:lpstr>PowerPoint Presentation</vt:lpstr>
      <vt:lpstr>فصل دوازدهم: پرتاب وزنه</vt:lpstr>
      <vt:lpstr>PowerPoint Presentation</vt:lpstr>
      <vt:lpstr>PowerPoint Presentation</vt:lpstr>
      <vt:lpstr>PowerPoint Presentation</vt:lpstr>
      <vt:lpstr>PowerPoint Presentation</vt:lpstr>
      <vt:lpstr>PowerPoint Presentation</vt:lpstr>
      <vt:lpstr>فصل سیزدهم پرتاب نیزه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فصل چهاردهم پرتاب دیسک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فصل پانزدهم پرتاب چکش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فصل شانزدهم توصیه های تمرینی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NPSoft.ir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الرحمن الرحیم</dc:title>
  <dc:creator>NPSoft</dc:creator>
  <cp:lastModifiedBy>sina.nik nikad</cp:lastModifiedBy>
  <cp:revision>91</cp:revision>
  <dcterms:created xsi:type="dcterms:W3CDTF">2013-12-23T09:21:39Z</dcterms:created>
  <dcterms:modified xsi:type="dcterms:W3CDTF">2020-05-06T18:49:51Z</dcterms:modified>
</cp:coreProperties>
</file>