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68" d="100"/>
          <a:sy n="68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AEFD-DB8B-4C91-8ABA-DA88C140908E}" type="datetimeFigureOut">
              <a:rPr lang="fa-IR" smtClean="0"/>
              <a:t>08/26/1441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01ECA-7E46-4A21-9617-9F11C73A41F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25430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AEFD-DB8B-4C91-8ABA-DA88C140908E}" type="datetimeFigureOut">
              <a:rPr lang="fa-IR" smtClean="0"/>
              <a:t>08/26/1441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01ECA-7E46-4A21-9617-9F11C73A41F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72756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AEFD-DB8B-4C91-8ABA-DA88C140908E}" type="datetimeFigureOut">
              <a:rPr lang="fa-IR" smtClean="0"/>
              <a:t>08/26/1441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01ECA-7E46-4A21-9617-9F11C73A41FD}" type="slidenum">
              <a:rPr lang="fa-IR" smtClean="0"/>
              <a:t>‹#›</a:t>
            </a:fld>
            <a:endParaRPr lang="fa-I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8111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AEFD-DB8B-4C91-8ABA-DA88C140908E}" type="datetimeFigureOut">
              <a:rPr lang="fa-IR" smtClean="0"/>
              <a:t>08/26/1441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01ECA-7E46-4A21-9617-9F11C73A41F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945320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AEFD-DB8B-4C91-8ABA-DA88C140908E}" type="datetimeFigureOut">
              <a:rPr lang="fa-IR" smtClean="0"/>
              <a:t>08/26/1441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01ECA-7E46-4A21-9617-9F11C73A41FD}" type="slidenum">
              <a:rPr lang="fa-IR" smtClean="0"/>
              <a:t>‹#›</a:t>
            </a:fld>
            <a:endParaRPr lang="fa-I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3159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AEFD-DB8B-4C91-8ABA-DA88C140908E}" type="datetimeFigureOut">
              <a:rPr lang="fa-IR" smtClean="0"/>
              <a:t>08/26/1441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01ECA-7E46-4A21-9617-9F11C73A41F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35749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AEFD-DB8B-4C91-8ABA-DA88C140908E}" type="datetimeFigureOut">
              <a:rPr lang="fa-IR" smtClean="0"/>
              <a:t>08/26/1441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01ECA-7E46-4A21-9617-9F11C73A41F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71844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AEFD-DB8B-4C91-8ABA-DA88C140908E}" type="datetimeFigureOut">
              <a:rPr lang="fa-IR" smtClean="0"/>
              <a:t>08/26/1441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01ECA-7E46-4A21-9617-9F11C73A41F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90874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AEFD-DB8B-4C91-8ABA-DA88C140908E}" type="datetimeFigureOut">
              <a:rPr lang="fa-IR" smtClean="0"/>
              <a:t>08/26/1441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01ECA-7E46-4A21-9617-9F11C73A41F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5811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AEFD-DB8B-4C91-8ABA-DA88C140908E}" type="datetimeFigureOut">
              <a:rPr lang="fa-IR" smtClean="0"/>
              <a:t>08/26/1441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01ECA-7E46-4A21-9617-9F11C73A41F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83005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AEFD-DB8B-4C91-8ABA-DA88C140908E}" type="datetimeFigureOut">
              <a:rPr lang="fa-IR" smtClean="0"/>
              <a:t>08/26/1441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01ECA-7E46-4A21-9617-9F11C73A41F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36254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AEFD-DB8B-4C91-8ABA-DA88C140908E}" type="datetimeFigureOut">
              <a:rPr lang="fa-IR" smtClean="0"/>
              <a:t>08/26/1441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01ECA-7E46-4A21-9617-9F11C73A41F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07714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AEFD-DB8B-4C91-8ABA-DA88C140908E}" type="datetimeFigureOut">
              <a:rPr lang="fa-IR" smtClean="0"/>
              <a:t>08/26/1441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01ECA-7E46-4A21-9617-9F11C73A41F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38228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AEFD-DB8B-4C91-8ABA-DA88C140908E}" type="datetimeFigureOut">
              <a:rPr lang="fa-IR" smtClean="0"/>
              <a:t>08/26/1441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01ECA-7E46-4A21-9617-9F11C73A41F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6015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AEFD-DB8B-4C91-8ABA-DA88C140908E}" type="datetimeFigureOut">
              <a:rPr lang="fa-IR" smtClean="0"/>
              <a:t>08/26/1441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01ECA-7E46-4A21-9617-9F11C73A41F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70681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01ECA-7E46-4A21-9617-9F11C73A41FD}" type="slidenum">
              <a:rPr lang="fa-IR" smtClean="0"/>
              <a:t>‹#›</a:t>
            </a:fld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AEFD-DB8B-4C91-8ABA-DA88C140908E}" type="datetimeFigureOut">
              <a:rPr lang="fa-IR" smtClean="0"/>
              <a:t>08/26/1441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34827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CAEFD-DB8B-4C91-8ABA-DA88C140908E}" type="datetimeFigureOut">
              <a:rPr lang="fa-IR" smtClean="0"/>
              <a:t>08/26/1441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DE01ECA-7E46-4A21-9617-9F11C73A41F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94408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3752" y="1453662"/>
            <a:ext cx="8596668" cy="1064455"/>
          </a:xfrm>
        </p:spPr>
        <p:txBody>
          <a:bodyPr/>
          <a:lstStyle/>
          <a:p>
            <a:pPr algn="ctr"/>
            <a:r>
              <a:rPr lang="fa-IR" dirty="0" smtClean="0">
                <a:solidFill>
                  <a:srgbClr val="7030A0"/>
                </a:solidFill>
              </a:rPr>
              <a:t>کم نوعاً الجمع؟</a:t>
            </a:r>
            <a:endParaRPr lang="fa-IR" dirty="0">
              <a:solidFill>
                <a:srgbClr val="7030A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86449" y="3137096"/>
            <a:ext cx="9731274" cy="2686929"/>
          </a:xfrm>
        </p:spPr>
        <p:txBody>
          <a:bodyPr>
            <a:normAutofit/>
          </a:bodyPr>
          <a:lstStyle/>
          <a:p>
            <a:r>
              <a:rPr lang="fa-IR" sz="2200" dirty="0" smtClean="0"/>
              <a:t>143. الجمع ثلاثة انواع: جمع المذکر السالم و جمع المؤنث السالم و جمع‌التکسیر</a:t>
            </a:r>
          </a:p>
          <a:p>
            <a:endParaRPr lang="fa-IR" sz="2200" dirty="0"/>
          </a:p>
        </p:txBody>
      </p:sp>
    </p:spTree>
    <p:extLst>
      <p:ext uri="{BB962C8B-B14F-4D97-AF65-F5344CB8AC3E}">
        <p14:creationId xmlns:p14="http://schemas.microsoft.com/office/powerpoint/2010/main" val="2532020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391" y="180833"/>
            <a:ext cx="8596668" cy="837063"/>
          </a:xfrm>
        </p:spPr>
        <p:txBody>
          <a:bodyPr/>
          <a:lstStyle/>
          <a:p>
            <a:pPr algn="ctr"/>
            <a:r>
              <a:rPr lang="fa-IR" dirty="0" smtClean="0"/>
              <a:t>جمع المذکر السالم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017896"/>
            <a:ext cx="10385946" cy="5573973"/>
          </a:xfrm>
        </p:spPr>
        <p:txBody>
          <a:bodyPr/>
          <a:lstStyle/>
          <a:p>
            <a:r>
              <a:rPr lang="fa-IR" dirty="0" smtClean="0"/>
              <a:t>144- کیف یصاغ جمع المذکر السالم؟</a:t>
            </a:r>
          </a:p>
          <a:p>
            <a:r>
              <a:rPr lang="fa-IR" dirty="0" smtClean="0"/>
              <a:t>                                                                                                             </a:t>
            </a:r>
          </a:p>
          <a:p>
            <a:endParaRPr lang="fa-IR" dirty="0"/>
          </a:p>
          <a:p>
            <a:endParaRPr lang="fa-IR" dirty="0" smtClean="0"/>
          </a:p>
          <a:p>
            <a:endParaRPr lang="fa-IR" dirty="0"/>
          </a:p>
          <a:p>
            <a:endParaRPr lang="fa-IR" dirty="0" smtClean="0"/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استثناء:</a:t>
            </a:r>
            <a:endParaRPr lang="fa-IR" dirty="0">
              <a:solidFill>
                <a:schemeClr val="tx1"/>
              </a:solidFill>
            </a:endParaRPr>
          </a:p>
          <a:p>
            <a:r>
              <a:rPr lang="fa-IR" dirty="0" smtClean="0">
                <a:solidFill>
                  <a:schemeClr val="tx1"/>
                </a:solidFill>
              </a:rPr>
              <a:t>- </a:t>
            </a:r>
            <a:r>
              <a:rPr lang="fa-IR" sz="2000" dirty="0" smtClean="0">
                <a:solidFill>
                  <a:schemeClr val="tx1"/>
                </a:solidFill>
              </a:rPr>
              <a:t>حذف یاء در منقوص: الهادی / هادٍ : هاد</a:t>
            </a:r>
            <a:r>
              <a:rPr lang="fa-IR" sz="2000" dirty="0" smtClean="0">
                <a:solidFill>
                  <a:srgbClr val="FF0000"/>
                </a:solidFill>
              </a:rPr>
              <a:t>ُونَ </a:t>
            </a:r>
            <a:r>
              <a:rPr lang="fa-IR" sz="2000" dirty="0" smtClean="0">
                <a:solidFill>
                  <a:schemeClr val="accent5"/>
                </a:solidFill>
              </a:rPr>
              <a:t>/ </a:t>
            </a:r>
            <a:r>
              <a:rPr lang="fa-IR" sz="2000" dirty="0" smtClean="0">
                <a:solidFill>
                  <a:schemeClr val="tx1"/>
                </a:solidFill>
              </a:rPr>
              <a:t>هاد</a:t>
            </a:r>
            <a:r>
              <a:rPr lang="fa-IR" sz="2000" dirty="0" smtClean="0">
                <a:solidFill>
                  <a:srgbClr val="FF0000"/>
                </a:solidFill>
              </a:rPr>
              <a:t>ِینَ</a:t>
            </a:r>
          </a:p>
          <a:p>
            <a:r>
              <a:rPr lang="fa-IR" sz="2000" dirty="0" smtClean="0">
                <a:solidFill>
                  <a:schemeClr val="tx1"/>
                </a:solidFill>
              </a:rPr>
              <a:t>- حذف الف و ثبوت فتحه ماقبل واو و یاء: مصطفی: مصطف</a:t>
            </a:r>
            <a:r>
              <a:rPr lang="fa-IR" sz="2000" dirty="0" smtClean="0">
                <a:solidFill>
                  <a:srgbClr val="FF0000"/>
                </a:solidFill>
              </a:rPr>
              <a:t>َون</a:t>
            </a:r>
            <a:r>
              <a:rPr lang="fa-IR" sz="2000" dirty="0" smtClean="0">
                <a:solidFill>
                  <a:schemeClr val="tx1"/>
                </a:solidFill>
              </a:rPr>
              <a:t>َ / مصطفَ</a:t>
            </a:r>
            <a:r>
              <a:rPr lang="fa-IR" sz="2000" dirty="0" smtClean="0">
                <a:solidFill>
                  <a:srgbClr val="FF0000"/>
                </a:solidFill>
              </a:rPr>
              <a:t>ین</a:t>
            </a:r>
            <a:r>
              <a:rPr lang="fa-IR" sz="2000" dirty="0" smtClean="0">
                <a:solidFill>
                  <a:schemeClr val="tx1"/>
                </a:solidFill>
              </a:rPr>
              <a:t>َ</a:t>
            </a:r>
            <a:endParaRPr lang="fa-IR" sz="2000" dirty="0">
              <a:solidFill>
                <a:schemeClr val="tx1"/>
              </a:solidFill>
            </a:endParaRPr>
          </a:p>
          <a:p>
            <a:r>
              <a:rPr lang="fa-IR" sz="2000" dirty="0" smtClean="0">
                <a:solidFill>
                  <a:schemeClr val="tx1"/>
                </a:solidFill>
              </a:rPr>
              <a:t>- در ممدود مانند مثنی عمل می‌کنیم : وُضّاء: وضّاؤُ</a:t>
            </a:r>
            <a:r>
              <a:rPr lang="fa-IR" sz="2000" dirty="0" smtClean="0">
                <a:solidFill>
                  <a:srgbClr val="FF0000"/>
                </a:solidFill>
              </a:rPr>
              <a:t>ونَ/ ینَ </a:t>
            </a:r>
            <a:r>
              <a:rPr lang="fa-IR" sz="2000" dirty="0" smtClean="0">
                <a:solidFill>
                  <a:schemeClr val="tx1"/>
                </a:solidFill>
              </a:rPr>
              <a:t>– بنّاء: بنّاؤُ</a:t>
            </a:r>
            <a:r>
              <a:rPr lang="fa-IR" sz="2000" dirty="0" smtClean="0">
                <a:solidFill>
                  <a:srgbClr val="FF0000"/>
                </a:solidFill>
              </a:rPr>
              <a:t>ونَ</a:t>
            </a:r>
            <a:r>
              <a:rPr lang="fa-IR" sz="2000" dirty="0" smtClean="0">
                <a:solidFill>
                  <a:schemeClr val="tx1"/>
                </a:solidFill>
              </a:rPr>
              <a:t>/ بنّائِ</a:t>
            </a:r>
            <a:r>
              <a:rPr lang="fa-IR" sz="2000" dirty="0" smtClean="0">
                <a:solidFill>
                  <a:srgbClr val="FF0000"/>
                </a:solidFill>
              </a:rPr>
              <a:t>ینَ </a:t>
            </a:r>
            <a:r>
              <a:rPr lang="fa-IR" sz="2000" dirty="0" smtClean="0">
                <a:solidFill>
                  <a:schemeClr val="tx1"/>
                </a:solidFill>
              </a:rPr>
              <a:t>و بنّاوُ</a:t>
            </a:r>
            <a:r>
              <a:rPr lang="fa-IR" sz="2000" dirty="0" smtClean="0">
                <a:solidFill>
                  <a:srgbClr val="FF0000"/>
                </a:solidFill>
              </a:rPr>
              <a:t>ونَ</a:t>
            </a:r>
            <a:r>
              <a:rPr lang="fa-IR" sz="2000" dirty="0" smtClean="0">
                <a:solidFill>
                  <a:schemeClr val="tx1"/>
                </a:solidFill>
              </a:rPr>
              <a:t>/ بنّاوِ</a:t>
            </a:r>
            <a:r>
              <a:rPr lang="fa-IR" sz="2000" dirty="0" smtClean="0">
                <a:solidFill>
                  <a:srgbClr val="FF0000"/>
                </a:solidFill>
              </a:rPr>
              <a:t>ینَ</a:t>
            </a:r>
            <a:endParaRPr lang="fa-IR" sz="2000" dirty="0">
              <a:solidFill>
                <a:schemeClr val="tx1"/>
              </a:solidFill>
            </a:endParaRPr>
          </a:p>
        </p:txBody>
      </p:sp>
      <p:sp>
        <p:nvSpPr>
          <p:cNvPr id="4" name="Round Single Corner Rectangle 3"/>
          <p:cNvSpPr/>
          <p:nvPr/>
        </p:nvSpPr>
        <p:spPr>
          <a:xfrm>
            <a:off x="3043449" y="1854959"/>
            <a:ext cx="5827593" cy="914400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a-IR" sz="2800" dirty="0" smtClean="0">
                <a:solidFill>
                  <a:schemeClr val="tx1"/>
                </a:solidFill>
              </a:rPr>
              <a:t>مفرد</a:t>
            </a:r>
            <a:r>
              <a:rPr lang="fa-IR" sz="2800" dirty="0" smtClean="0"/>
              <a:t> + </a:t>
            </a:r>
            <a:r>
              <a:rPr lang="fa-IR" sz="2800" dirty="0" smtClean="0">
                <a:solidFill>
                  <a:srgbClr val="FF0000"/>
                </a:solidFill>
              </a:rPr>
              <a:t>ون</a:t>
            </a:r>
            <a:r>
              <a:rPr lang="fa-IR" sz="2800" dirty="0" smtClean="0"/>
              <a:t>َ / </a:t>
            </a:r>
            <a:r>
              <a:rPr lang="fa-IR" sz="2800" dirty="0" smtClean="0">
                <a:solidFill>
                  <a:srgbClr val="FF0000"/>
                </a:solidFill>
              </a:rPr>
              <a:t>ینَ </a:t>
            </a:r>
            <a:r>
              <a:rPr lang="fa-IR" sz="2800" dirty="0" smtClean="0">
                <a:solidFill>
                  <a:srgbClr val="0070C0"/>
                </a:solidFill>
              </a:rPr>
              <a:t>= </a:t>
            </a:r>
            <a:r>
              <a:rPr lang="fa-IR" sz="2800" dirty="0" smtClean="0">
                <a:solidFill>
                  <a:srgbClr val="FFFF00"/>
                </a:solidFill>
              </a:rPr>
              <a:t>جمع مذکر سالم</a:t>
            </a:r>
            <a:endParaRPr lang="fa-IR" sz="2800" dirty="0">
              <a:solidFill>
                <a:srgbClr val="FFFF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3448" y="3149222"/>
            <a:ext cx="582759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400" dirty="0" smtClean="0">
                <a:solidFill>
                  <a:schemeClr val="tx1"/>
                </a:solidFill>
              </a:rPr>
              <a:t>مُرسل:</a:t>
            </a:r>
            <a:r>
              <a:rPr lang="fa-IR" sz="2400" dirty="0" smtClean="0">
                <a:solidFill>
                  <a:srgbClr val="FFFF00"/>
                </a:solidFill>
              </a:rPr>
              <a:t>مرسلونَ</a:t>
            </a:r>
            <a:r>
              <a:rPr lang="fa-IR" sz="2400" dirty="0" smtClean="0">
                <a:solidFill>
                  <a:schemeClr val="tx1"/>
                </a:solidFill>
              </a:rPr>
              <a:t> / </a:t>
            </a:r>
            <a:r>
              <a:rPr lang="fa-IR" sz="2400" dirty="0" smtClean="0">
                <a:solidFill>
                  <a:srgbClr val="FFFF00"/>
                </a:solidFill>
              </a:rPr>
              <a:t>مرسلینَ</a:t>
            </a:r>
            <a:endParaRPr lang="fa-IR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58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solidFill>
                  <a:srgbClr val="0070C0"/>
                </a:solidFill>
              </a:rPr>
              <a:t>شروط اسمی که جمع مذکر سالم بسته می‌شود:</a:t>
            </a:r>
            <a:endParaRPr lang="fa-IR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9149054" cy="4349393"/>
          </a:xfrm>
        </p:spPr>
        <p:txBody>
          <a:bodyPr/>
          <a:lstStyle/>
          <a:p>
            <a:r>
              <a:rPr lang="fa-IR" sz="2400" b="1" dirty="0" smtClean="0">
                <a:solidFill>
                  <a:srgbClr val="FF0000"/>
                </a:solidFill>
              </a:rPr>
              <a:t>*</a:t>
            </a:r>
            <a:r>
              <a:rPr lang="fa-IR" b="1" dirty="0" smtClean="0"/>
              <a:t> </a:t>
            </a:r>
            <a:r>
              <a:rPr lang="fa-IR" sz="2400" b="1" dirty="0" smtClean="0"/>
              <a:t>علم مذکر عاقل و یا از اوصاف آن باشد</a:t>
            </a:r>
            <a:r>
              <a:rPr lang="fa-IR" b="1" dirty="0" smtClean="0"/>
              <a:t>.</a:t>
            </a:r>
          </a:p>
          <a:p>
            <a:r>
              <a:rPr lang="fa-IR" dirty="0" smtClean="0"/>
              <a:t>- </a:t>
            </a:r>
            <a:r>
              <a:rPr lang="fa-IR" sz="2000" dirty="0" smtClean="0"/>
              <a:t>علم به شرطی که خالی از تاء تأنیث باشد و مرکب نباشد.</a:t>
            </a:r>
          </a:p>
          <a:p>
            <a:r>
              <a:rPr lang="fa-IR" sz="2000" dirty="0" smtClean="0"/>
              <a:t>- صفت به شرطی که مؤنث آن تاء نگیرد / بر تفضیل دلالت کند/  بر وزن « فَعلان فعلی» نباشد / از صفاتی نباشد که برای مؤنث و مذکر یکسان بکار می‌روند.</a:t>
            </a:r>
          </a:p>
          <a:p>
            <a:r>
              <a:rPr lang="fa-IR" sz="2000" dirty="0" smtClean="0"/>
              <a:t>اسم منسوب هم می‌تواند باشد.</a:t>
            </a:r>
          </a:p>
          <a:p>
            <a:r>
              <a:rPr lang="fa-IR" sz="2000" dirty="0" smtClean="0"/>
              <a:t>محمّد- عالِم- اکبر - ایرانیّ</a:t>
            </a:r>
            <a:endParaRPr lang="fa-IR" sz="2000" dirty="0"/>
          </a:p>
        </p:txBody>
      </p:sp>
    </p:spTree>
    <p:extLst>
      <p:ext uri="{BB962C8B-B14F-4D97-AF65-F5344CB8AC3E}">
        <p14:creationId xmlns:p14="http://schemas.microsoft.com/office/powerpoint/2010/main" val="319742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00251"/>
            <a:ext cx="8596668" cy="1774209"/>
          </a:xfrm>
        </p:spPr>
        <p:txBody>
          <a:bodyPr>
            <a:normAutofit/>
          </a:bodyPr>
          <a:lstStyle/>
          <a:p>
            <a:pPr algn="ctr"/>
            <a:endParaRPr lang="fa-IR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785" y="2195062"/>
            <a:ext cx="8878217" cy="4662938"/>
          </a:xfrm>
        </p:spPr>
        <p:txBody>
          <a:bodyPr/>
          <a:lstStyle/>
          <a:p>
            <a:r>
              <a:rPr lang="fa-IR" dirty="0" smtClean="0"/>
              <a:t>جمعِ </a:t>
            </a:r>
            <a:r>
              <a:rPr lang="fa-IR" dirty="0" smtClean="0">
                <a:solidFill>
                  <a:srgbClr val="FF0000"/>
                </a:solidFill>
              </a:rPr>
              <a:t>طلحة : ؟</a:t>
            </a:r>
          </a:p>
          <a:p>
            <a:r>
              <a:rPr lang="fa-IR" dirty="0" smtClean="0"/>
              <a:t>جمع </a:t>
            </a:r>
            <a:r>
              <a:rPr lang="fa-IR" sz="2000" dirty="0" smtClean="0">
                <a:solidFill>
                  <a:srgbClr val="FF0000"/>
                </a:solidFill>
              </a:rPr>
              <a:t>حمزة: ؟</a:t>
            </a:r>
          </a:p>
          <a:p>
            <a:r>
              <a:rPr lang="fa-IR" dirty="0" smtClean="0"/>
              <a:t>جمع </a:t>
            </a:r>
            <a:r>
              <a:rPr lang="fa-IR" sz="2000" dirty="0" smtClean="0">
                <a:solidFill>
                  <a:srgbClr val="FF0000"/>
                </a:solidFill>
              </a:rPr>
              <a:t>سیبویه: ؟</a:t>
            </a:r>
          </a:p>
          <a:p>
            <a:r>
              <a:rPr lang="fa-IR" dirty="0" smtClean="0"/>
              <a:t>جمع </a:t>
            </a:r>
            <a:r>
              <a:rPr lang="fa-IR" sz="2000" dirty="0" smtClean="0">
                <a:solidFill>
                  <a:srgbClr val="FF0000"/>
                </a:solidFill>
              </a:rPr>
              <a:t>عبدالله: ؟</a:t>
            </a:r>
          </a:p>
          <a:p>
            <a:endParaRPr lang="fa-IR" sz="2000" dirty="0">
              <a:solidFill>
                <a:schemeClr val="tx1"/>
              </a:solidFill>
            </a:endParaRPr>
          </a:p>
        </p:txBody>
      </p:sp>
      <p:sp>
        <p:nvSpPr>
          <p:cNvPr id="4" name="Oval Callout 3"/>
          <p:cNvSpPr/>
          <p:nvPr/>
        </p:nvSpPr>
        <p:spPr>
          <a:xfrm>
            <a:off x="4080681" y="687688"/>
            <a:ext cx="1787856" cy="103193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400" b="1" dirty="0" smtClean="0">
                <a:solidFill>
                  <a:schemeClr val="tx1"/>
                </a:solidFill>
              </a:rPr>
              <a:t>؟؟؟</a:t>
            </a:r>
            <a:endParaRPr lang="fa-IR" sz="2400" b="1" dirty="0">
              <a:solidFill>
                <a:schemeClr val="tx1"/>
              </a:solidFill>
            </a:endParaRPr>
          </a:p>
        </p:txBody>
      </p:sp>
      <p:sp>
        <p:nvSpPr>
          <p:cNvPr id="5" name="Oval Callout 4"/>
          <p:cNvSpPr/>
          <p:nvPr/>
        </p:nvSpPr>
        <p:spPr>
          <a:xfrm>
            <a:off x="5186150" y="4067032"/>
            <a:ext cx="4326341" cy="184244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000" dirty="0" smtClean="0">
                <a:solidFill>
                  <a:srgbClr val="FF0000"/>
                </a:solidFill>
              </a:rPr>
              <a:t>مریم ، رجل ، غلام، برق ؟</a:t>
            </a:r>
            <a:endParaRPr lang="fa-IR" sz="2000" dirty="0">
              <a:solidFill>
                <a:srgbClr val="FF0000"/>
              </a:solidFill>
            </a:endParaRPr>
          </a:p>
        </p:txBody>
      </p:sp>
      <p:sp>
        <p:nvSpPr>
          <p:cNvPr id="6" name="Oval Callout 5"/>
          <p:cNvSpPr/>
          <p:nvPr/>
        </p:nvSpPr>
        <p:spPr>
          <a:xfrm>
            <a:off x="805217" y="4189863"/>
            <a:ext cx="4142443" cy="204566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>
                <a:solidFill>
                  <a:srgbClr val="FF0000"/>
                </a:solidFill>
              </a:rPr>
              <a:t>بتول، جریح، عطشان، احمر ؟</a:t>
            </a:r>
            <a:endParaRPr lang="fa-I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39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اسماء ملحق به جمع مذکر سالم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8985281" cy="3880773"/>
          </a:xfrm>
        </p:spPr>
        <p:txBody>
          <a:bodyPr>
            <a:normAutofit/>
          </a:bodyPr>
          <a:lstStyle/>
          <a:p>
            <a:r>
              <a:rPr lang="fa-IR" sz="2400" dirty="0" smtClean="0"/>
              <a:t>- شرایط این جمع را ندارند ولی با </a:t>
            </a:r>
            <a:r>
              <a:rPr lang="fa-IR" sz="2400" dirty="0" smtClean="0">
                <a:solidFill>
                  <a:srgbClr val="FF0000"/>
                </a:solidFill>
              </a:rPr>
              <a:t>ون </a:t>
            </a:r>
            <a:r>
              <a:rPr lang="fa-IR" sz="2400" dirty="0" smtClean="0"/>
              <a:t>و </a:t>
            </a:r>
            <a:r>
              <a:rPr lang="fa-IR" sz="2400" dirty="0" smtClean="0">
                <a:solidFill>
                  <a:srgbClr val="FF0000"/>
                </a:solidFill>
              </a:rPr>
              <a:t>ین </a:t>
            </a:r>
            <a:r>
              <a:rPr lang="fa-IR" sz="2400" dirty="0" smtClean="0"/>
              <a:t>جمع بسته می‌شوند. </a:t>
            </a:r>
          </a:p>
          <a:p>
            <a:r>
              <a:rPr lang="fa-IR" sz="2400" dirty="0" smtClean="0"/>
              <a:t>« </a:t>
            </a:r>
            <a:r>
              <a:rPr lang="fa-IR" sz="2400" dirty="0" smtClean="0">
                <a:solidFill>
                  <a:srgbClr val="00B050"/>
                </a:solidFill>
              </a:rPr>
              <a:t>أولو ، بنون ، أهلون، أرضون، عالَمون،سِنون، عشرون و ..</a:t>
            </a:r>
            <a:r>
              <a:rPr lang="fa-IR" sz="2400" dirty="0" smtClean="0"/>
              <a:t>.»</a:t>
            </a: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159608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86</TotalTime>
  <Words>244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Tahoma</vt:lpstr>
      <vt:lpstr>Trebuchet MS</vt:lpstr>
      <vt:lpstr>Wingdings 3</vt:lpstr>
      <vt:lpstr>Facet</vt:lpstr>
      <vt:lpstr>کم نوعاً الجمع؟</vt:lpstr>
      <vt:lpstr>جمع المذکر السالم</vt:lpstr>
      <vt:lpstr>شروط اسمی که جمع مذکر سالم بسته می‌شود:</vt:lpstr>
      <vt:lpstr>PowerPoint Presentation</vt:lpstr>
      <vt:lpstr>اسماء ملحق به جمع مذکر سالم</vt:lpstr>
    </vt:vector>
  </TitlesOfParts>
  <Company>Moorche 30 DVDs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کم نوعاً الجمع؟</dc:title>
  <dc:creator>MRT www.Win2Farsi.com</dc:creator>
  <cp:lastModifiedBy>MRT www.Win2Farsi.com</cp:lastModifiedBy>
  <cp:revision>10</cp:revision>
  <dcterms:created xsi:type="dcterms:W3CDTF">2020-04-19T13:27:24Z</dcterms:created>
  <dcterms:modified xsi:type="dcterms:W3CDTF">2020-04-19T14:54:35Z</dcterms:modified>
</cp:coreProperties>
</file>