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8" r:id="rId1"/>
  </p:sldMasterIdLst>
  <p:sldIdLst>
    <p:sldId id="256" r:id="rId2"/>
    <p:sldId id="257" r:id="rId3"/>
    <p:sldId id="258" r:id="rId4"/>
    <p:sldId id="259" r:id="rId5"/>
    <p:sldId id="260" r:id="rId6"/>
    <p:sldId id="272" r:id="rId7"/>
  </p:sldIdLst>
  <p:sldSz cx="12192000" cy="6858000"/>
  <p:notesSz cx="6858000" cy="9144000"/>
  <p:embeddedFontLst>
    <p:embeddedFont>
      <p:font typeface="2  Davat" charset="-78"/>
      <p:regular r:id="rId8"/>
    </p:embeddedFont>
    <p:embeddedFont>
      <p:font typeface="Calibri" pitchFamily="34" charset="0"/>
      <p:regular r:id="rId9"/>
      <p:bold r:id="rId10"/>
    </p:embeddedFont>
    <p:embeddedFont>
      <p:font typeface="Tahoma" pitchFamily="34" charset="0"/>
      <p:regular r:id="rId11"/>
      <p:bold r:id="rId12"/>
    </p:embeddedFont>
    <p:embeddedFont>
      <p:font typeface="Garamond" pitchFamily="18" charset="0"/>
      <p:regular r:id="rId13"/>
      <p:bold r:id="rId14"/>
      <p:italic r:id="rId15"/>
    </p:embeddedFont>
    <p:embeddedFont>
      <p:font typeface="B Nazanin" pitchFamily="2" charset="-78"/>
      <p:regular r:id="rId16"/>
      <p:bold r:id="rId17"/>
    </p:embeddedFont>
    <p:embeddedFont>
      <p:font typeface="2  Badr" charset="-78"/>
      <p:regular r:id="rId18"/>
      <p:bold r:id="rId19"/>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2" d="100"/>
          <a:sy n="82" d="100"/>
        </p:scale>
        <p:origin x="-9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424F3AB-1A05-4CEB-8BAA-88B51B04F5FA}" type="datetimeFigureOut">
              <a:rPr lang="fa-IR" smtClean="0"/>
              <a:t>23/09/1441</a:t>
            </a:fld>
            <a:endParaRPr lang="fa-I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fa-I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80C60A1-0594-4ADA-9B66-420D3672A70F}" type="slidenum">
              <a:rPr lang="fa-IR" smtClean="0"/>
              <a:t>‹#›</a:t>
            </a:fld>
            <a:endParaRPr lang="fa-IR"/>
          </a:p>
        </p:txBody>
      </p:sp>
    </p:spTree>
    <p:extLst>
      <p:ext uri="{BB962C8B-B14F-4D97-AF65-F5344CB8AC3E}">
        <p14:creationId xmlns:p14="http://schemas.microsoft.com/office/powerpoint/2010/main" val="8746464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4F3AB-1A05-4CEB-8BAA-88B51B04F5FA}" type="datetimeFigureOut">
              <a:rPr lang="fa-IR" smtClean="0"/>
              <a:t>23/09/1441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C60A1-0594-4ADA-9B66-420D3672A70F}" type="slidenum">
              <a:rPr lang="fa-IR" smtClean="0"/>
              <a:t>‹#›</a:t>
            </a:fld>
            <a:endParaRPr lang="fa-IR"/>
          </a:p>
        </p:txBody>
      </p:sp>
    </p:spTree>
    <p:extLst>
      <p:ext uri="{BB962C8B-B14F-4D97-AF65-F5344CB8AC3E}">
        <p14:creationId xmlns:p14="http://schemas.microsoft.com/office/powerpoint/2010/main" val="25454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4F3AB-1A05-4CEB-8BAA-88B51B04F5FA}" type="datetimeFigureOut">
              <a:rPr lang="fa-IR" smtClean="0"/>
              <a:t>23/09/1441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C60A1-0594-4ADA-9B66-420D3672A70F}" type="slidenum">
              <a:rPr lang="fa-IR" smtClean="0"/>
              <a:t>‹#›</a:t>
            </a:fld>
            <a:endParaRPr lang="fa-IR"/>
          </a:p>
        </p:txBody>
      </p:sp>
    </p:spTree>
    <p:extLst>
      <p:ext uri="{BB962C8B-B14F-4D97-AF65-F5344CB8AC3E}">
        <p14:creationId xmlns:p14="http://schemas.microsoft.com/office/powerpoint/2010/main" val="93565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4F3AB-1A05-4CEB-8BAA-88B51B04F5FA}" type="datetimeFigureOut">
              <a:rPr lang="fa-IR" smtClean="0"/>
              <a:t>23/09/1441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C60A1-0594-4ADA-9B66-420D3672A70F}" type="slidenum">
              <a:rPr lang="fa-IR" smtClean="0"/>
              <a:t>‹#›</a:t>
            </a:fld>
            <a:endParaRPr lang="fa-IR"/>
          </a:p>
        </p:txBody>
      </p:sp>
    </p:spTree>
    <p:extLst>
      <p:ext uri="{BB962C8B-B14F-4D97-AF65-F5344CB8AC3E}">
        <p14:creationId xmlns:p14="http://schemas.microsoft.com/office/powerpoint/2010/main" val="22785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D424F3AB-1A05-4CEB-8BAA-88B51B04F5FA}" type="datetimeFigureOut">
              <a:rPr lang="fa-IR" smtClean="0"/>
              <a:t>23/09/1441</a:t>
            </a:fld>
            <a:endParaRPr lang="fa-IR"/>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fa-IR"/>
          </a:p>
        </p:txBody>
      </p:sp>
      <p:sp>
        <p:nvSpPr>
          <p:cNvPr id="6" name="Slide Number Placeholder 5"/>
          <p:cNvSpPr>
            <a:spLocks noGrp="1"/>
          </p:cNvSpPr>
          <p:nvPr>
            <p:ph type="sldNum" sz="quarter" idx="12"/>
          </p:nvPr>
        </p:nvSpPr>
        <p:spPr>
          <a:xfrm>
            <a:off x="8604504" y="5212080"/>
            <a:ext cx="2112264" cy="228600"/>
          </a:xfrm>
        </p:spPr>
        <p:txBody>
          <a:bodyPr/>
          <a:lstStyle/>
          <a:p>
            <a:fld id="{380C60A1-0594-4ADA-9B66-420D3672A70F}" type="slidenum">
              <a:rPr lang="fa-IR" smtClean="0"/>
              <a:t>‹#›</a:t>
            </a:fld>
            <a:endParaRPr lang="fa-IR"/>
          </a:p>
        </p:txBody>
      </p:sp>
    </p:spTree>
    <p:extLst>
      <p:ext uri="{BB962C8B-B14F-4D97-AF65-F5344CB8AC3E}">
        <p14:creationId xmlns:p14="http://schemas.microsoft.com/office/powerpoint/2010/main" val="12438910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24F3AB-1A05-4CEB-8BAA-88B51B04F5FA}" type="datetimeFigureOut">
              <a:rPr lang="fa-IR" smtClean="0"/>
              <a:t>23/09/1441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C60A1-0594-4ADA-9B66-420D3672A70F}" type="slidenum">
              <a:rPr lang="fa-IR" smtClean="0"/>
              <a:t>‹#›</a:t>
            </a:fld>
            <a:endParaRPr lang="fa-IR"/>
          </a:p>
        </p:txBody>
      </p:sp>
    </p:spTree>
    <p:extLst>
      <p:ext uri="{BB962C8B-B14F-4D97-AF65-F5344CB8AC3E}">
        <p14:creationId xmlns:p14="http://schemas.microsoft.com/office/powerpoint/2010/main" val="266563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24F3AB-1A05-4CEB-8BAA-88B51B04F5FA}" type="datetimeFigureOut">
              <a:rPr lang="fa-IR" smtClean="0"/>
              <a:t>23/09/1441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80C60A1-0594-4ADA-9B66-420D3672A70F}" type="slidenum">
              <a:rPr lang="fa-IR" smtClean="0"/>
              <a:t>‹#›</a:t>
            </a:fld>
            <a:endParaRPr lang="fa-IR"/>
          </a:p>
        </p:txBody>
      </p:sp>
    </p:spTree>
    <p:extLst>
      <p:ext uri="{BB962C8B-B14F-4D97-AF65-F5344CB8AC3E}">
        <p14:creationId xmlns:p14="http://schemas.microsoft.com/office/powerpoint/2010/main" val="423968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24F3AB-1A05-4CEB-8BAA-88B51B04F5FA}" type="datetimeFigureOut">
              <a:rPr lang="fa-IR" smtClean="0"/>
              <a:t>23/09/1441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80C60A1-0594-4ADA-9B66-420D3672A70F}" type="slidenum">
              <a:rPr lang="fa-IR" smtClean="0"/>
              <a:t>‹#›</a:t>
            </a:fld>
            <a:endParaRPr lang="fa-IR"/>
          </a:p>
        </p:txBody>
      </p:sp>
    </p:spTree>
    <p:extLst>
      <p:ext uri="{BB962C8B-B14F-4D97-AF65-F5344CB8AC3E}">
        <p14:creationId xmlns:p14="http://schemas.microsoft.com/office/powerpoint/2010/main" val="148392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4F3AB-1A05-4CEB-8BAA-88B51B04F5FA}" type="datetimeFigureOut">
              <a:rPr lang="fa-IR" smtClean="0"/>
              <a:t>23/09/1441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80C60A1-0594-4ADA-9B66-420D3672A70F}" type="slidenum">
              <a:rPr lang="fa-IR" smtClean="0"/>
              <a:t>‹#›</a:t>
            </a:fld>
            <a:endParaRPr lang="fa-IR"/>
          </a:p>
        </p:txBody>
      </p:sp>
    </p:spTree>
    <p:extLst>
      <p:ext uri="{BB962C8B-B14F-4D97-AF65-F5344CB8AC3E}">
        <p14:creationId xmlns:p14="http://schemas.microsoft.com/office/powerpoint/2010/main" val="325203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D424F3AB-1A05-4CEB-8BAA-88B51B04F5FA}" type="datetimeFigureOut">
              <a:rPr lang="fa-IR" smtClean="0"/>
              <a:t>23/09/1441</a:t>
            </a:fld>
            <a:endParaRPr lang="fa-IR"/>
          </a:p>
        </p:txBody>
      </p:sp>
      <p:sp>
        <p:nvSpPr>
          <p:cNvPr id="9" name="Footer Placeholder 8"/>
          <p:cNvSpPr>
            <a:spLocks noGrp="1"/>
          </p:cNvSpPr>
          <p:nvPr>
            <p:ph type="ftr" sz="quarter" idx="11"/>
          </p:nvPr>
        </p:nvSpPr>
        <p:spPr/>
        <p:txBody>
          <a:bodyPr/>
          <a:lstStyle>
            <a:lvl1pPr algn="r">
              <a:defRPr/>
            </a:lvl1pPr>
          </a:lstStyle>
          <a:p>
            <a:endParaRPr lang="fa-IR"/>
          </a:p>
        </p:txBody>
      </p:sp>
      <p:sp>
        <p:nvSpPr>
          <p:cNvPr id="11" name="Slide Number Placeholder 10"/>
          <p:cNvSpPr>
            <a:spLocks noGrp="1"/>
          </p:cNvSpPr>
          <p:nvPr>
            <p:ph type="sldNum" sz="quarter" idx="12"/>
          </p:nvPr>
        </p:nvSpPr>
        <p:spPr>
          <a:xfrm>
            <a:off x="10396728" y="6227064"/>
            <a:ext cx="1463040" cy="256032"/>
          </a:xfrm>
        </p:spPr>
        <p:txBody>
          <a:bodyPr/>
          <a:lstStyle/>
          <a:p>
            <a:fld id="{380C60A1-0594-4ADA-9B66-420D3672A70F}" type="slidenum">
              <a:rPr lang="fa-IR" smtClean="0"/>
              <a:t>‹#›</a:t>
            </a:fld>
            <a:endParaRPr lang="fa-IR"/>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164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D424F3AB-1A05-4CEB-8BAA-88B51B04F5FA}" type="datetimeFigureOut">
              <a:rPr lang="fa-IR" smtClean="0"/>
              <a:t>23/09/1441</a:t>
            </a:fld>
            <a:endParaRPr lang="fa-I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fa-IR"/>
          </a:p>
        </p:txBody>
      </p:sp>
      <p:sp>
        <p:nvSpPr>
          <p:cNvPr id="7" name="Slide Number Placeholder 6"/>
          <p:cNvSpPr>
            <a:spLocks noGrp="1"/>
          </p:cNvSpPr>
          <p:nvPr>
            <p:ph type="sldNum" sz="quarter" idx="12"/>
          </p:nvPr>
        </p:nvSpPr>
        <p:spPr>
          <a:xfrm>
            <a:off x="10396728" y="6227064"/>
            <a:ext cx="1463040" cy="256032"/>
          </a:xfrm>
        </p:spPr>
        <p:txBody>
          <a:bodyPr/>
          <a:lstStyle/>
          <a:p>
            <a:fld id="{380C60A1-0594-4ADA-9B66-420D3672A70F}" type="slidenum">
              <a:rPr lang="fa-IR" smtClean="0"/>
              <a:t>‹#›</a:t>
            </a:fld>
            <a:endParaRPr lang="fa-IR"/>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649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424F3AB-1A05-4CEB-8BAA-88B51B04F5FA}" type="datetimeFigureOut">
              <a:rPr lang="fa-IR" smtClean="0"/>
              <a:t>23/09/1441</a:t>
            </a:fld>
            <a:endParaRPr lang="fa-I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fa-I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80C60A1-0594-4ADA-9B66-420D3672A70F}" type="slidenum">
              <a:rPr lang="fa-IR" smtClean="0"/>
              <a:t>‹#›</a:t>
            </a:fld>
            <a:endParaRPr lang="fa-I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67354993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9266" y="2141904"/>
            <a:ext cx="4421874" cy="1938992"/>
          </a:xfrm>
          <a:prstGeom prst="rect">
            <a:avLst/>
          </a:prstGeom>
          <a:noFill/>
        </p:spPr>
        <p:txBody>
          <a:bodyPr wrap="square" rtlCol="1">
            <a:spAutoFit/>
          </a:bodyPr>
          <a:lstStyle/>
          <a:p>
            <a:pPr algn="ctr">
              <a:lnSpc>
                <a:spcPct val="150000"/>
              </a:lnSpc>
            </a:pPr>
            <a:r>
              <a:rPr lang="fa-IR" sz="4000" b="1" dirty="0" smtClean="0">
                <a:cs typeface="2  Davat" panose="00000400000000000000" pitchFamily="2" charset="-78"/>
              </a:rPr>
              <a:t>جلد </a:t>
            </a:r>
            <a:r>
              <a:rPr lang="fa-IR" sz="4000" b="1" dirty="0" smtClean="0">
                <a:cs typeface="2  Davat" panose="00000400000000000000" pitchFamily="2" charset="-78"/>
              </a:rPr>
              <a:t>سوم</a:t>
            </a:r>
          </a:p>
          <a:p>
            <a:pPr algn="ctr">
              <a:lnSpc>
                <a:spcPct val="150000"/>
              </a:lnSpc>
            </a:pPr>
            <a:r>
              <a:rPr lang="fa-IR" sz="4000" b="1" dirty="0" smtClean="0">
                <a:cs typeface="2  Davat" panose="00000400000000000000" pitchFamily="2" charset="-78"/>
              </a:rPr>
              <a:t>ضمیر</a:t>
            </a:r>
            <a:endParaRPr lang="fa-IR" sz="4000" b="1" dirty="0">
              <a:cs typeface="2  Davat" panose="00000400000000000000" pitchFamily="2" charset="-78"/>
            </a:endParaRPr>
          </a:p>
        </p:txBody>
      </p:sp>
      <p:sp>
        <p:nvSpPr>
          <p:cNvPr id="7" name="TextBox 6"/>
          <p:cNvSpPr txBox="1"/>
          <p:nvPr/>
        </p:nvSpPr>
        <p:spPr>
          <a:xfrm>
            <a:off x="5472752" y="1351128"/>
            <a:ext cx="1514902" cy="523220"/>
          </a:xfrm>
          <a:prstGeom prst="rect">
            <a:avLst/>
          </a:prstGeom>
          <a:noFill/>
        </p:spPr>
        <p:txBody>
          <a:bodyPr wrap="square" rtlCol="1">
            <a:spAutoFit/>
          </a:bodyPr>
          <a:lstStyle/>
          <a:p>
            <a:r>
              <a:rPr lang="fa-IR" sz="2800" b="1" dirty="0" smtClean="0">
                <a:solidFill>
                  <a:schemeClr val="bg1"/>
                </a:solidFill>
                <a:cs typeface="2  Davat" panose="00000400000000000000" pitchFamily="2" charset="-78"/>
              </a:rPr>
              <a:t>بسمه تعالی</a:t>
            </a:r>
            <a:endParaRPr lang="fa-IR" sz="2800" b="1" dirty="0">
              <a:solidFill>
                <a:schemeClr val="bg1"/>
              </a:solidFill>
              <a:cs typeface="2  Davat" panose="00000400000000000000" pitchFamily="2" charset="-78"/>
            </a:endParaRPr>
          </a:p>
        </p:txBody>
      </p:sp>
    </p:spTree>
    <p:extLst>
      <p:ext uri="{BB962C8B-B14F-4D97-AF65-F5344CB8AC3E}">
        <p14:creationId xmlns:p14="http://schemas.microsoft.com/office/powerpoint/2010/main" val="227772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556" y="1908211"/>
            <a:ext cx="10703094" cy="3703578"/>
          </a:xfrm>
          <a:prstGeom prst="rect">
            <a:avLst/>
          </a:prstGeom>
        </p:spPr>
        <p:txBody>
          <a:bodyPr wrap="square">
            <a:spAutoFit/>
          </a:bodyPr>
          <a:lstStyle/>
          <a:p>
            <a:pPr algn="r" rtl="1">
              <a:lnSpc>
                <a:spcPct val="150000"/>
              </a:lnSpc>
              <a:spcAft>
                <a:spcPts val="800"/>
              </a:spcAft>
            </a:pPr>
            <a:endParaRPr lang="en-US" sz="2400" b="1" dirty="0" smtClean="0">
              <a:solidFill>
                <a:schemeClr val="accent3">
                  <a:lumMod val="50000"/>
                </a:schemeClr>
              </a:solidFill>
              <a:effectLst/>
              <a:latin typeface="Calibri" panose="020F0502020204030204" pitchFamily="34" charset="0"/>
              <a:ea typeface="Calibri" panose="020F0502020204030204" pitchFamily="34" charset="0"/>
              <a:cs typeface="2  Badr" panose="00000400000000000000" pitchFamily="2" charset="-78"/>
            </a:endParaRPr>
          </a:p>
          <a:p>
            <a:pPr marL="571500" marR="0" lvl="0" indent="-571500" algn="r" rtl="1">
              <a:lnSpc>
                <a:spcPct val="150000"/>
              </a:lnSpc>
              <a:spcBef>
                <a:spcPts val="0"/>
              </a:spcBef>
              <a:spcAft>
                <a:spcPts val="0"/>
              </a:spcAft>
              <a:buFont typeface="Wingdings" panose="05000000000000000000" pitchFamily="2" charset="2"/>
              <a:buChar char="v"/>
            </a:pPr>
            <a:r>
              <a:rPr lang="fa-IR" sz="3200" b="1" dirty="0">
                <a:solidFill>
                  <a:schemeClr val="accent3">
                    <a:lumMod val="50000"/>
                  </a:schemeClr>
                </a:solidFill>
                <a:latin typeface="Calibri" panose="020F0502020204030204" pitchFamily="34" charset="0"/>
                <a:ea typeface="Calibri" panose="020F0502020204030204" pitchFamily="34" charset="0"/>
                <a:cs typeface="2  Badr" panose="00000400000000000000" pitchFamily="2" charset="-78"/>
              </a:rPr>
              <a:t>ما هو الضمیر؟</a:t>
            </a:r>
          </a:p>
          <a:p>
            <a:pPr marL="571500" marR="0" lvl="0" indent="-571500" algn="r" rtl="1">
              <a:lnSpc>
                <a:spcPct val="150000"/>
              </a:lnSpc>
              <a:spcBef>
                <a:spcPts val="0"/>
              </a:spcBef>
              <a:spcAft>
                <a:spcPts val="0"/>
              </a:spcAft>
              <a:buFont typeface="Wingdings" panose="05000000000000000000" pitchFamily="2" charset="2"/>
              <a:buChar char="v"/>
            </a:pPr>
            <a:r>
              <a:rPr lang="fa-IR" sz="3200" b="1" dirty="0">
                <a:solidFill>
                  <a:schemeClr val="accent3">
                    <a:lumMod val="50000"/>
                  </a:schemeClr>
                </a:solidFill>
                <a:latin typeface="Calibri" panose="020F0502020204030204" pitchFamily="34" charset="0"/>
                <a:ea typeface="Calibri" panose="020F0502020204030204" pitchFamily="34" charset="0"/>
                <a:cs typeface="2  Badr" panose="00000400000000000000" pitchFamily="2" charset="-78"/>
              </a:rPr>
              <a:t>کم قسماً الضمیر؟</a:t>
            </a:r>
          </a:p>
          <a:p>
            <a:pPr marL="571500" marR="0" lvl="0" indent="-571500" algn="r" rtl="1">
              <a:lnSpc>
                <a:spcPct val="150000"/>
              </a:lnSpc>
              <a:spcBef>
                <a:spcPts val="0"/>
              </a:spcBef>
              <a:spcAft>
                <a:spcPts val="0"/>
              </a:spcAft>
              <a:buFont typeface="Wingdings" panose="05000000000000000000" pitchFamily="2" charset="2"/>
              <a:buChar char="v"/>
            </a:pPr>
            <a:r>
              <a:rPr lang="fa-IR" sz="3200" b="1" dirty="0">
                <a:solidFill>
                  <a:schemeClr val="accent3">
                    <a:lumMod val="50000"/>
                  </a:schemeClr>
                </a:solidFill>
                <a:latin typeface="Calibri" panose="020F0502020204030204" pitchFamily="34" charset="0"/>
                <a:ea typeface="Calibri" panose="020F0502020204030204" pitchFamily="34" charset="0"/>
                <a:cs typeface="2  Badr" panose="00000400000000000000" pitchFamily="2" charset="-78"/>
              </a:rPr>
              <a:t>کم قسماً الضمیر المنفصل بحسب موقعه من الاعراب؟</a:t>
            </a:r>
          </a:p>
          <a:p>
            <a:pPr marL="571500" marR="0" lvl="0" indent="-571500" algn="r" rtl="1">
              <a:lnSpc>
                <a:spcPct val="150000"/>
              </a:lnSpc>
              <a:spcBef>
                <a:spcPts val="0"/>
              </a:spcBef>
              <a:spcAft>
                <a:spcPts val="0"/>
              </a:spcAft>
              <a:buFont typeface="Wingdings" panose="05000000000000000000" pitchFamily="2" charset="2"/>
              <a:buChar char="v"/>
            </a:pPr>
            <a:r>
              <a:rPr lang="fa-IR" sz="3200" b="1" dirty="0">
                <a:solidFill>
                  <a:schemeClr val="accent3">
                    <a:lumMod val="50000"/>
                  </a:schemeClr>
                </a:solidFill>
                <a:latin typeface="Calibri" panose="020F0502020204030204" pitchFamily="34" charset="0"/>
                <a:ea typeface="Calibri" panose="020F0502020204030204" pitchFamily="34" charset="0"/>
                <a:cs typeface="2  Badr" panose="00000400000000000000" pitchFamily="2" charset="-78"/>
              </a:rPr>
              <a:t>کم قسماً الضمیر المتصل بحسب اعرابه المحل؟</a:t>
            </a:r>
          </a:p>
        </p:txBody>
      </p:sp>
      <p:sp>
        <p:nvSpPr>
          <p:cNvPr id="5" name="Down Ribbon 4"/>
          <p:cNvSpPr/>
          <p:nvPr/>
        </p:nvSpPr>
        <p:spPr>
          <a:xfrm>
            <a:off x="1556444" y="690007"/>
            <a:ext cx="9118757" cy="1473823"/>
          </a:xfrm>
          <a:prstGeom prst="ribbon">
            <a:avLst/>
          </a:prstGeom>
          <a:solidFill>
            <a:schemeClr val="accent2">
              <a:lumMod val="60000"/>
              <a:lumOff val="40000"/>
            </a:schemeClr>
          </a:solidFill>
          <a:ln>
            <a:solidFill>
              <a:srgbClr val="8C187E"/>
            </a:solidFill>
          </a:ln>
        </p:spPr>
        <p:txBody>
          <a:bodyPr wrap="square">
            <a:spAutoFit/>
          </a:bodyPr>
          <a:lstStyle/>
          <a:p>
            <a:pPr algn="ctr" rtl="1">
              <a:lnSpc>
                <a:spcPct val="150000"/>
              </a:lnSpc>
              <a:spcAft>
                <a:spcPts val="800"/>
              </a:spcAft>
            </a:pPr>
            <a:r>
              <a:rPr lang="fa-IR" sz="5400" dirty="0" smtClean="0">
                <a:solidFill>
                  <a:schemeClr val="accent1">
                    <a:lumMod val="75000"/>
                  </a:schemeClr>
                </a:solidFill>
                <a:latin typeface="Calibri" panose="020F0502020204030204" pitchFamily="34" charset="0"/>
                <a:ea typeface="Calibri" panose="020F0502020204030204" pitchFamily="34" charset="0"/>
                <a:cs typeface="2  Davat" panose="00000400000000000000" pitchFamily="2" charset="-78"/>
              </a:rPr>
              <a:t>ضمیر</a:t>
            </a:r>
            <a:endParaRPr lang="en-US" sz="4400" dirty="0" smtClean="0">
              <a:solidFill>
                <a:schemeClr val="accent1">
                  <a:lumMod val="75000"/>
                </a:schemeClr>
              </a:solidFill>
              <a:effectLst/>
              <a:latin typeface="Calibri" panose="020F0502020204030204" pitchFamily="34" charset="0"/>
              <a:ea typeface="Calibri" panose="020F0502020204030204" pitchFamily="34" charset="0"/>
              <a:cs typeface="2  Davat" panose="00000400000000000000" pitchFamily="2" charset="-78"/>
            </a:endParaRPr>
          </a:p>
        </p:txBody>
      </p:sp>
    </p:spTree>
    <p:extLst>
      <p:ext uri="{BB962C8B-B14F-4D97-AF65-F5344CB8AC3E}">
        <p14:creationId xmlns:p14="http://schemas.microsoft.com/office/powerpoint/2010/main" val="2703286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1487" y="169679"/>
            <a:ext cx="3057096" cy="1371600"/>
          </a:xfrm>
        </p:spPr>
        <p:txBody>
          <a:bodyPr>
            <a:normAutofit/>
          </a:bodyPr>
          <a:lstStyle/>
          <a:p>
            <a:pPr lvl="0" algn="r">
              <a:lnSpc>
                <a:spcPct val="150000"/>
              </a:lnSpc>
              <a:spcBef>
                <a:spcPts val="0"/>
              </a:spcBef>
            </a:pPr>
            <a:r>
              <a:rPr lang="fa-IR" sz="4000" dirty="0" smtClean="0">
                <a:solidFill>
                  <a:schemeClr val="accent2">
                    <a:lumMod val="75000"/>
                  </a:schemeClr>
                </a:solidFill>
                <a:cs typeface="2  Davat" panose="00000400000000000000" pitchFamily="2" charset="-78"/>
              </a:rPr>
              <a:t>1</a:t>
            </a:r>
            <a:r>
              <a:rPr lang="fa-IR" sz="4000" dirty="0" smtClean="0">
                <a:solidFill>
                  <a:schemeClr val="accent2">
                    <a:lumMod val="75000"/>
                  </a:schemeClr>
                </a:solidFill>
              </a:rPr>
              <a:t>.</a:t>
            </a:r>
            <a:r>
              <a:rPr lang="fa-IR" sz="4000" dirty="0">
                <a:solidFill>
                  <a:schemeClr val="accent2">
                    <a:lumMod val="75000"/>
                  </a:schemeClr>
                </a:solidFill>
                <a:latin typeface="Calibri" panose="020F0502020204030204" pitchFamily="34" charset="0"/>
                <a:ea typeface="Calibri" panose="020F0502020204030204" pitchFamily="34" charset="0"/>
                <a:cs typeface="B Nazanin" panose="00000400000000000000" pitchFamily="2" charset="-78"/>
              </a:rPr>
              <a:t> </a:t>
            </a:r>
            <a:r>
              <a:rPr lang="fa-IR" sz="4000" b="1" dirty="0">
                <a:solidFill>
                  <a:schemeClr val="accent2">
                    <a:lumMod val="75000"/>
                  </a:schemeClr>
                </a:solidFill>
                <a:latin typeface="Calibri" panose="020F0502020204030204" pitchFamily="34" charset="0"/>
                <a:ea typeface="Calibri" panose="020F0502020204030204" pitchFamily="34" charset="0"/>
                <a:cs typeface="2  Badr" panose="00000400000000000000" pitchFamily="2" charset="-78"/>
              </a:rPr>
              <a:t>ما هو الضمیر؟</a:t>
            </a:r>
          </a:p>
        </p:txBody>
      </p:sp>
      <p:sp>
        <p:nvSpPr>
          <p:cNvPr id="3" name="Content Placeholder 2"/>
          <p:cNvSpPr>
            <a:spLocks noGrp="1"/>
          </p:cNvSpPr>
          <p:nvPr>
            <p:ph idx="1"/>
          </p:nvPr>
        </p:nvSpPr>
        <p:spPr>
          <a:xfrm>
            <a:off x="2866030" y="1446952"/>
            <a:ext cx="8502553" cy="613860"/>
          </a:xfrm>
        </p:spPr>
        <p:txBody>
          <a:bodyPr>
            <a:normAutofit/>
          </a:bodyPr>
          <a:lstStyle/>
          <a:p>
            <a:r>
              <a:rPr lang="fa-IR" sz="3200" b="1" dirty="0">
                <a:solidFill>
                  <a:schemeClr val="accent5">
                    <a:lumMod val="50000"/>
                  </a:schemeClr>
                </a:solidFill>
                <a:cs typeface="2  Badr" panose="00000400000000000000" pitchFamily="2" charset="-78"/>
              </a:rPr>
              <a:t>الضمیر هو ما محل محل الظاهر مثل «هو» فانَّه بدلٌ من المحدّث‌عنه.</a:t>
            </a:r>
            <a:endParaRPr lang="fa-IR" sz="2800" b="1" dirty="0">
              <a:solidFill>
                <a:schemeClr val="accent5">
                  <a:lumMod val="50000"/>
                </a:schemeClr>
              </a:solidFill>
              <a:cs typeface="2  Badr" panose="00000400000000000000" pitchFamily="2" charset="-78"/>
            </a:endParaRPr>
          </a:p>
        </p:txBody>
      </p:sp>
      <p:sp>
        <p:nvSpPr>
          <p:cNvPr id="4" name="Title 1"/>
          <p:cNvSpPr txBox="1">
            <a:spLocks/>
          </p:cNvSpPr>
          <p:nvPr/>
        </p:nvSpPr>
        <p:spPr>
          <a:xfrm>
            <a:off x="1310183" y="2223750"/>
            <a:ext cx="10058400" cy="938701"/>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lvl="0" algn="r"/>
            <a:r>
              <a:rPr lang="fa-IR" sz="4000" dirty="0" smtClean="0">
                <a:solidFill>
                  <a:schemeClr val="accent2">
                    <a:lumMod val="75000"/>
                  </a:schemeClr>
                </a:solidFill>
                <a:cs typeface="2  Davat" panose="00000400000000000000" pitchFamily="2" charset="-78"/>
              </a:rPr>
              <a:t>2</a:t>
            </a:r>
            <a:r>
              <a:rPr lang="fa-IR" sz="4000" dirty="0" smtClean="0">
                <a:solidFill>
                  <a:schemeClr val="accent2">
                    <a:lumMod val="75000"/>
                  </a:schemeClr>
                </a:solidFill>
              </a:rPr>
              <a:t>.</a:t>
            </a:r>
            <a:r>
              <a:rPr lang="fa-IR" sz="4000" dirty="0">
                <a:solidFill>
                  <a:schemeClr val="accent2">
                    <a:lumMod val="75000"/>
                  </a:schemeClr>
                </a:solidFill>
                <a:latin typeface="Calibri" panose="020F0502020204030204" pitchFamily="34" charset="0"/>
                <a:ea typeface="Calibri" panose="020F0502020204030204" pitchFamily="34" charset="0"/>
                <a:cs typeface="B Nazanin" panose="00000400000000000000" pitchFamily="2" charset="-78"/>
              </a:rPr>
              <a:t> </a:t>
            </a:r>
            <a:r>
              <a:rPr lang="fa-IR" sz="4000" b="1" dirty="0">
                <a:solidFill>
                  <a:schemeClr val="accent2">
                    <a:lumMod val="75000"/>
                  </a:schemeClr>
                </a:solidFill>
                <a:latin typeface="Calibri" panose="020F0502020204030204" pitchFamily="34" charset="0"/>
                <a:ea typeface="Calibri" panose="020F0502020204030204" pitchFamily="34" charset="0"/>
                <a:cs typeface="2  Badr" panose="00000400000000000000" pitchFamily="2" charset="-78"/>
              </a:rPr>
              <a:t>کم قسماً الضمیر</a:t>
            </a:r>
            <a:r>
              <a:rPr lang="fa-IR" sz="4000" b="1" dirty="0" smtClean="0">
                <a:solidFill>
                  <a:schemeClr val="accent2">
                    <a:lumMod val="75000"/>
                  </a:schemeClr>
                </a:solidFill>
                <a:latin typeface="Calibri" panose="020F0502020204030204" pitchFamily="34" charset="0"/>
                <a:ea typeface="Calibri" panose="020F0502020204030204" pitchFamily="34" charset="0"/>
                <a:cs typeface="2  Badr" panose="00000400000000000000" pitchFamily="2" charset="-78"/>
              </a:rPr>
              <a:t>؟</a:t>
            </a:r>
            <a:endParaRPr lang="fa-IR" sz="4000" b="1" dirty="0">
              <a:solidFill>
                <a:schemeClr val="accent2">
                  <a:lumMod val="75000"/>
                </a:schemeClr>
              </a:solidFill>
              <a:latin typeface="Calibri" panose="020F0502020204030204" pitchFamily="34" charset="0"/>
              <a:ea typeface="Calibri" panose="020F0502020204030204" pitchFamily="34" charset="0"/>
              <a:cs typeface="2  Badr" panose="00000400000000000000" pitchFamily="2" charset="-78"/>
            </a:endParaRPr>
          </a:p>
        </p:txBody>
      </p:sp>
      <p:sp>
        <p:nvSpPr>
          <p:cNvPr id="5" name="Rectangle 4"/>
          <p:cNvSpPr/>
          <p:nvPr/>
        </p:nvSpPr>
        <p:spPr>
          <a:xfrm>
            <a:off x="777922" y="3162451"/>
            <a:ext cx="10590661" cy="3046988"/>
          </a:xfrm>
          <a:prstGeom prst="rect">
            <a:avLst/>
          </a:prstGeom>
        </p:spPr>
        <p:txBody>
          <a:bodyPr wrap="square">
            <a:spAutoFit/>
          </a:bodyPr>
          <a:lstStyle/>
          <a:p>
            <a:pPr algn="just" rtl="1">
              <a:lnSpc>
                <a:spcPct val="150000"/>
              </a:lnSpc>
            </a:pPr>
            <a:r>
              <a:rPr lang="fa-IR" sz="3200" b="1" dirty="0">
                <a:solidFill>
                  <a:schemeClr val="accent5">
                    <a:lumMod val="50000"/>
                  </a:schemeClr>
                </a:solidFill>
                <a:cs typeface="2  Badr" panose="00000400000000000000" pitchFamily="2" charset="-78"/>
              </a:rPr>
              <a:t>الضمیر قسمان:</a:t>
            </a:r>
          </a:p>
          <a:p>
            <a:pPr algn="just" rtl="1">
              <a:lnSpc>
                <a:spcPct val="150000"/>
              </a:lnSpc>
            </a:pPr>
            <a:r>
              <a:rPr lang="fa-IR" sz="3200" b="1" dirty="0">
                <a:solidFill>
                  <a:schemeClr val="accent5">
                    <a:lumMod val="50000"/>
                  </a:schemeClr>
                </a:solidFill>
                <a:cs typeface="2  Badr" panose="00000400000000000000" pitchFamily="2" charset="-78"/>
              </a:rPr>
              <a:t>*</a:t>
            </a:r>
            <a:r>
              <a:rPr lang="fa-IR" sz="3200" b="1" dirty="0">
                <a:solidFill>
                  <a:srgbClr val="FF0000"/>
                </a:solidFill>
                <a:cs typeface="2  Badr" panose="00000400000000000000" pitchFamily="2" charset="-78"/>
              </a:rPr>
              <a:t>المنفصل: </a:t>
            </a:r>
            <a:r>
              <a:rPr lang="fa-IR" sz="3200" b="1" dirty="0">
                <a:solidFill>
                  <a:schemeClr val="accent5">
                    <a:lumMod val="50000"/>
                  </a:schemeClr>
                </a:solidFill>
                <a:cs typeface="2  Badr" panose="00000400000000000000" pitchFamily="2" charset="-78"/>
              </a:rPr>
              <a:t>هو الذی یبتدأ به و یقع بعد إلا نحو </a:t>
            </a:r>
            <a:r>
              <a:rPr lang="fa-IR" sz="3200" b="1" dirty="0">
                <a:solidFill>
                  <a:srgbClr val="FFC000"/>
                </a:solidFill>
                <a:cs typeface="2  Badr" panose="00000400000000000000" pitchFamily="2" charset="-78"/>
              </a:rPr>
              <a:t>«هو نائمٌ و ما نائمٌ إلا هو»</a:t>
            </a:r>
          </a:p>
          <a:p>
            <a:pPr algn="just" rtl="1">
              <a:lnSpc>
                <a:spcPct val="150000"/>
              </a:lnSpc>
            </a:pPr>
            <a:r>
              <a:rPr lang="fa-IR" sz="3200" b="1" dirty="0">
                <a:solidFill>
                  <a:schemeClr val="accent5">
                    <a:lumMod val="50000"/>
                  </a:schemeClr>
                </a:solidFill>
                <a:cs typeface="2  Badr" panose="00000400000000000000" pitchFamily="2" charset="-78"/>
              </a:rPr>
              <a:t>*و </a:t>
            </a:r>
            <a:r>
              <a:rPr lang="fa-IR" sz="3200" b="1" dirty="0">
                <a:solidFill>
                  <a:srgbClr val="FF0000"/>
                </a:solidFill>
                <a:cs typeface="2  Badr" panose="00000400000000000000" pitchFamily="2" charset="-78"/>
              </a:rPr>
              <a:t>المتصل: </a:t>
            </a:r>
            <a:r>
              <a:rPr lang="fa-IR" sz="3200" b="1" dirty="0">
                <a:solidFill>
                  <a:schemeClr val="accent5">
                    <a:lumMod val="50000"/>
                  </a:schemeClr>
                </a:solidFill>
                <a:cs typeface="2  Badr" panose="00000400000000000000" pitchFamily="2" charset="-78"/>
              </a:rPr>
              <a:t>هو الذی یکون کالجزء من الکلمة السابقة مثل الهاء فی «رَحِمَةُ» و الکاف فی «کتابک»</a:t>
            </a:r>
          </a:p>
        </p:txBody>
      </p:sp>
    </p:spTree>
    <p:extLst>
      <p:ext uri="{BB962C8B-B14F-4D97-AF65-F5344CB8AC3E}">
        <p14:creationId xmlns:p14="http://schemas.microsoft.com/office/powerpoint/2010/main" val="1586885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988" y="249468"/>
            <a:ext cx="10058400" cy="1371600"/>
          </a:xfrm>
        </p:spPr>
        <p:txBody>
          <a:bodyPr>
            <a:normAutofit/>
          </a:bodyPr>
          <a:lstStyle/>
          <a:p>
            <a:pPr lvl="0" algn="ctr"/>
            <a:r>
              <a:rPr lang="fa-IR" sz="4000" dirty="0" smtClean="0">
                <a:solidFill>
                  <a:schemeClr val="accent2">
                    <a:lumMod val="75000"/>
                  </a:schemeClr>
                </a:solidFill>
                <a:cs typeface="2  Badr" panose="00000400000000000000" pitchFamily="2" charset="-78"/>
              </a:rPr>
              <a:t>3</a:t>
            </a:r>
            <a:r>
              <a:rPr lang="fa-IR" sz="4000" dirty="0" smtClean="0">
                <a:solidFill>
                  <a:schemeClr val="accent2">
                    <a:lumMod val="75000"/>
                  </a:schemeClr>
                </a:solidFill>
              </a:rPr>
              <a:t>. </a:t>
            </a:r>
            <a:r>
              <a:rPr lang="fa-IR" sz="4000" dirty="0">
                <a:solidFill>
                  <a:schemeClr val="accent2">
                    <a:lumMod val="75000"/>
                  </a:schemeClr>
                </a:solidFill>
                <a:latin typeface="Calibri" panose="020F0502020204030204" pitchFamily="34" charset="0"/>
                <a:ea typeface="Calibri" panose="020F0502020204030204" pitchFamily="34" charset="0"/>
                <a:cs typeface="B Nazanin" panose="00000400000000000000" pitchFamily="2" charset="-78"/>
              </a:rPr>
              <a:t>کم قسماً الضمیر المنفصل بحسب موقعه من الاعراب</a:t>
            </a:r>
          </a:p>
        </p:txBody>
      </p:sp>
      <p:sp>
        <p:nvSpPr>
          <p:cNvPr id="3" name="Content Placeholder 2"/>
          <p:cNvSpPr>
            <a:spLocks noGrp="1"/>
          </p:cNvSpPr>
          <p:nvPr>
            <p:ph idx="1"/>
          </p:nvPr>
        </p:nvSpPr>
        <p:spPr>
          <a:xfrm>
            <a:off x="603504" y="1278508"/>
            <a:ext cx="11155679" cy="5135940"/>
          </a:xfrm>
        </p:spPr>
        <p:txBody>
          <a:bodyPr>
            <a:noAutofit/>
          </a:bodyPr>
          <a:lstStyle/>
          <a:p>
            <a:r>
              <a:rPr lang="fa-IR" sz="2800" b="1" dirty="0">
                <a:solidFill>
                  <a:srgbClr val="FFC000"/>
                </a:solidFill>
                <a:cs typeface="2  Badr" panose="00000400000000000000" pitchFamily="2" charset="-78"/>
              </a:rPr>
              <a:t>الضمیر المنفصل بحسب موقعه من الإعراب قسمان:</a:t>
            </a:r>
          </a:p>
          <a:p>
            <a:r>
              <a:rPr lang="fa-IR" sz="2800" b="1" dirty="0">
                <a:solidFill>
                  <a:schemeClr val="accent3">
                    <a:lumMod val="75000"/>
                  </a:schemeClr>
                </a:solidFill>
                <a:cs typeface="2  Badr" panose="00000400000000000000" pitchFamily="2" charset="-78"/>
              </a:rPr>
              <a:t>*مرفوع و هذه ألفاظه:</a:t>
            </a:r>
          </a:p>
          <a:p>
            <a:r>
              <a:rPr lang="fa-IR" sz="2800" b="1" dirty="0">
                <a:cs typeface="2  Badr" panose="00000400000000000000" pitchFamily="2" charset="-78"/>
              </a:rPr>
              <a:t>فی</a:t>
            </a:r>
            <a:r>
              <a:rPr lang="fa-IR" sz="2800" b="1" dirty="0">
                <a:solidFill>
                  <a:srgbClr val="FF0000"/>
                </a:solidFill>
                <a:cs typeface="2  Badr" panose="00000400000000000000" pitchFamily="2" charset="-78"/>
              </a:rPr>
              <a:t> الغیبة</a:t>
            </a:r>
            <a:r>
              <a:rPr lang="fa-IR" sz="2800" b="1" dirty="0">
                <a:cs typeface="2  Badr" panose="00000400000000000000" pitchFamily="2" charset="-78"/>
              </a:rPr>
              <a:t>: هُوَ هُما هُم. هِیَ هُما هُنَّ.</a:t>
            </a:r>
          </a:p>
          <a:p>
            <a:r>
              <a:rPr lang="fa-IR" sz="2800" b="1" dirty="0">
                <a:cs typeface="2  Badr" panose="00000400000000000000" pitchFamily="2" charset="-78"/>
              </a:rPr>
              <a:t>فی</a:t>
            </a:r>
            <a:r>
              <a:rPr lang="fa-IR" sz="2800" b="1" dirty="0">
                <a:solidFill>
                  <a:srgbClr val="00B050"/>
                </a:solidFill>
                <a:cs typeface="2  Badr" panose="00000400000000000000" pitchFamily="2" charset="-78"/>
              </a:rPr>
              <a:t> الخطاب</a:t>
            </a:r>
            <a:r>
              <a:rPr lang="fa-IR" sz="2800" b="1" dirty="0">
                <a:cs typeface="2  Badr" panose="00000400000000000000" pitchFamily="2" charset="-78"/>
              </a:rPr>
              <a:t>: أنتَ أنتُما أنتُم. أنتِ أنتما أنتُنَّ.</a:t>
            </a:r>
          </a:p>
          <a:p>
            <a:r>
              <a:rPr lang="fa-IR" sz="2800" b="1" dirty="0">
                <a:cs typeface="2  Badr" panose="00000400000000000000" pitchFamily="2" charset="-78"/>
              </a:rPr>
              <a:t>فی</a:t>
            </a:r>
            <a:r>
              <a:rPr lang="fa-IR" sz="2800" b="1" dirty="0">
                <a:solidFill>
                  <a:schemeClr val="tx2">
                    <a:lumMod val="60000"/>
                    <a:lumOff val="40000"/>
                  </a:schemeClr>
                </a:solidFill>
                <a:cs typeface="2  Badr" panose="00000400000000000000" pitchFamily="2" charset="-78"/>
              </a:rPr>
              <a:t> التکلم</a:t>
            </a:r>
            <a:r>
              <a:rPr lang="fa-IR" sz="2800" b="1" dirty="0">
                <a:cs typeface="2  Badr" panose="00000400000000000000" pitchFamily="2" charset="-78"/>
              </a:rPr>
              <a:t>: أنا نحنُ</a:t>
            </a:r>
          </a:p>
          <a:p>
            <a:r>
              <a:rPr lang="fa-IR" sz="2800" b="1" dirty="0">
                <a:solidFill>
                  <a:schemeClr val="accent3">
                    <a:lumMod val="75000"/>
                  </a:schemeClr>
                </a:solidFill>
                <a:cs typeface="2  Badr" panose="00000400000000000000" pitchFamily="2" charset="-78"/>
              </a:rPr>
              <a:t>*منصوب و هذه ألفاظه:</a:t>
            </a:r>
          </a:p>
          <a:p>
            <a:r>
              <a:rPr lang="fa-IR" sz="2800" b="1" dirty="0">
                <a:cs typeface="2  Badr" panose="00000400000000000000" pitchFamily="2" charset="-78"/>
              </a:rPr>
              <a:t>فی </a:t>
            </a:r>
            <a:r>
              <a:rPr lang="fa-IR" sz="2800" b="1" dirty="0">
                <a:solidFill>
                  <a:srgbClr val="FF0000"/>
                </a:solidFill>
                <a:cs typeface="2  Badr" panose="00000400000000000000" pitchFamily="2" charset="-78"/>
              </a:rPr>
              <a:t>الغیبة</a:t>
            </a:r>
            <a:r>
              <a:rPr lang="fa-IR" sz="2800" b="1" dirty="0">
                <a:cs typeface="2  Badr" panose="00000400000000000000" pitchFamily="2" charset="-78"/>
              </a:rPr>
              <a:t>: إیّاهُ إیّاهُما إیّاهُم. إیّاها إیّاهُما إیّاهُنَّ.</a:t>
            </a:r>
          </a:p>
          <a:p>
            <a:r>
              <a:rPr lang="fa-IR" sz="2800" b="1" dirty="0">
                <a:cs typeface="2  Badr" panose="00000400000000000000" pitchFamily="2" charset="-78"/>
              </a:rPr>
              <a:t>فی </a:t>
            </a:r>
            <a:r>
              <a:rPr lang="fa-IR" sz="2800" b="1" dirty="0">
                <a:solidFill>
                  <a:srgbClr val="00B050"/>
                </a:solidFill>
                <a:cs typeface="2  Badr" panose="00000400000000000000" pitchFamily="2" charset="-78"/>
              </a:rPr>
              <a:t>الخطاب</a:t>
            </a:r>
            <a:r>
              <a:rPr lang="fa-IR" sz="2800" b="1" dirty="0">
                <a:cs typeface="2  Badr" panose="00000400000000000000" pitchFamily="2" charset="-78"/>
              </a:rPr>
              <a:t>: إیّاکَ إیّاکُما إیّاکُم. إیّاکِ إیّاکُما إیّاکُنَّ</a:t>
            </a:r>
          </a:p>
          <a:p>
            <a:r>
              <a:rPr lang="fa-IR" sz="2800" b="1" dirty="0">
                <a:cs typeface="2  Badr" panose="00000400000000000000" pitchFamily="2" charset="-78"/>
              </a:rPr>
              <a:t>فی </a:t>
            </a:r>
            <a:r>
              <a:rPr lang="fa-IR" sz="2800" b="1" dirty="0">
                <a:solidFill>
                  <a:schemeClr val="tx2">
                    <a:lumMod val="60000"/>
                    <a:lumOff val="40000"/>
                  </a:schemeClr>
                </a:solidFill>
                <a:cs typeface="2  Badr" panose="00000400000000000000" pitchFamily="2" charset="-78"/>
              </a:rPr>
              <a:t>التکلم</a:t>
            </a:r>
            <a:r>
              <a:rPr lang="fa-IR" sz="2800" b="1" dirty="0">
                <a:cs typeface="2  Badr" panose="00000400000000000000" pitchFamily="2" charset="-78"/>
              </a:rPr>
              <a:t>: إیّایَ إیّانا.</a:t>
            </a:r>
          </a:p>
        </p:txBody>
      </p:sp>
    </p:spTree>
    <p:extLst>
      <p:ext uri="{BB962C8B-B14F-4D97-AF65-F5344CB8AC3E}">
        <p14:creationId xmlns:p14="http://schemas.microsoft.com/office/powerpoint/2010/main" val="40857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943" y="448412"/>
            <a:ext cx="10058400" cy="861773"/>
          </a:xfrm>
        </p:spPr>
        <p:txBody>
          <a:bodyPr>
            <a:normAutofit/>
          </a:bodyPr>
          <a:lstStyle/>
          <a:p>
            <a:pPr lvl="0" algn="r"/>
            <a:r>
              <a:rPr lang="fa-IR" sz="3200" b="1" dirty="0" smtClean="0">
                <a:solidFill>
                  <a:schemeClr val="accent2">
                    <a:lumMod val="75000"/>
                  </a:schemeClr>
                </a:solidFill>
                <a:latin typeface="Calibri" panose="020F0502020204030204" pitchFamily="34" charset="0"/>
                <a:ea typeface="Calibri" panose="020F0502020204030204" pitchFamily="34" charset="0"/>
                <a:cs typeface="B Nazanin" panose="00000400000000000000" pitchFamily="2" charset="-78"/>
              </a:rPr>
              <a:t>4</a:t>
            </a:r>
            <a:r>
              <a:rPr lang="fa-IR" sz="3200" b="1" dirty="0">
                <a:solidFill>
                  <a:schemeClr val="accent2">
                    <a:lumMod val="75000"/>
                  </a:schemeClr>
                </a:solidFill>
                <a:latin typeface="Calibri" panose="020F0502020204030204" pitchFamily="34" charset="0"/>
                <a:ea typeface="Calibri" panose="020F0502020204030204" pitchFamily="34" charset="0"/>
                <a:cs typeface="B Nazanin" panose="00000400000000000000" pitchFamily="2" charset="-78"/>
              </a:rPr>
              <a:t>. کم قسماً الضمیر المتصل بحسب اعرابه المحل؟</a:t>
            </a:r>
          </a:p>
        </p:txBody>
      </p:sp>
      <p:sp>
        <p:nvSpPr>
          <p:cNvPr id="3" name="Content Placeholder 2"/>
          <p:cNvSpPr>
            <a:spLocks noGrp="1"/>
          </p:cNvSpPr>
          <p:nvPr>
            <p:ph idx="1"/>
          </p:nvPr>
        </p:nvSpPr>
        <p:spPr>
          <a:xfrm>
            <a:off x="6032310" y="1310185"/>
            <a:ext cx="5705806" cy="5022376"/>
          </a:xfrm>
        </p:spPr>
        <p:txBody>
          <a:bodyPr>
            <a:noAutofit/>
          </a:bodyPr>
          <a:lstStyle/>
          <a:p>
            <a:pPr algn="just"/>
            <a:r>
              <a:rPr lang="fa-IR" sz="2800" b="1" dirty="0">
                <a:solidFill>
                  <a:schemeClr val="accent5">
                    <a:lumMod val="50000"/>
                  </a:schemeClr>
                </a:solidFill>
                <a:cs typeface="2  Badr" panose="00000400000000000000" pitchFamily="2" charset="-78"/>
              </a:rPr>
              <a:t>الضمیر المتصل بحسب إعرابه المحلّی </a:t>
            </a:r>
            <a:r>
              <a:rPr lang="fa-IR" sz="2800" b="1" dirty="0">
                <a:solidFill>
                  <a:srgbClr val="FF0000"/>
                </a:solidFill>
                <a:cs typeface="2  Badr" panose="00000400000000000000" pitchFamily="2" charset="-78"/>
              </a:rPr>
              <a:t>ثلاثة</a:t>
            </a:r>
            <a:r>
              <a:rPr lang="fa-IR" sz="2800" b="1" dirty="0">
                <a:solidFill>
                  <a:schemeClr val="accent5">
                    <a:lumMod val="50000"/>
                  </a:schemeClr>
                </a:solidFill>
                <a:cs typeface="2  Badr" panose="00000400000000000000" pitchFamily="2" charset="-78"/>
              </a:rPr>
              <a:t> أقسام:</a:t>
            </a:r>
          </a:p>
          <a:p>
            <a:pPr algn="just"/>
            <a:r>
              <a:rPr lang="fa-IR" sz="2800" b="1" dirty="0">
                <a:solidFill>
                  <a:schemeClr val="accent5">
                    <a:lumMod val="50000"/>
                  </a:schemeClr>
                </a:solidFill>
                <a:cs typeface="2  Badr" panose="00000400000000000000" pitchFamily="2" charset="-78"/>
              </a:rPr>
              <a:t>*ما یختص </a:t>
            </a:r>
            <a:r>
              <a:rPr lang="fa-IR" sz="2800" b="1" dirty="0">
                <a:solidFill>
                  <a:srgbClr val="FF0000"/>
                </a:solidFill>
                <a:cs typeface="2  Badr" panose="00000400000000000000" pitchFamily="2" charset="-78"/>
              </a:rPr>
              <a:t>بالرفع</a:t>
            </a:r>
            <a:r>
              <a:rPr lang="fa-IR" sz="2800" b="1" dirty="0">
                <a:solidFill>
                  <a:schemeClr val="accent5">
                    <a:lumMod val="50000"/>
                  </a:schemeClr>
                </a:solidFill>
                <a:cs typeface="2  Badr" panose="00000400000000000000" pitchFamily="2" charset="-78"/>
              </a:rPr>
              <a:t> و هو «الالف و الواو و النون و الیاء و التاء» نحو «قاما و قاموا و قُمنَ و قومی و کتبتُ و کتبتَ و کتبتِ».</a:t>
            </a:r>
          </a:p>
          <a:p>
            <a:pPr algn="just"/>
            <a:r>
              <a:rPr lang="fa-IR" sz="2800" b="1" dirty="0">
                <a:solidFill>
                  <a:schemeClr val="accent5">
                    <a:lumMod val="50000"/>
                  </a:schemeClr>
                </a:solidFill>
                <a:cs typeface="2  Badr" panose="00000400000000000000" pitchFamily="2" charset="-78"/>
              </a:rPr>
              <a:t>*ما یشترک بین </a:t>
            </a:r>
            <a:r>
              <a:rPr lang="fa-IR" sz="2800" b="1" dirty="0">
                <a:solidFill>
                  <a:srgbClr val="FF0000"/>
                </a:solidFill>
                <a:cs typeface="2  Badr" panose="00000400000000000000" pitchFamily="2" charset="-78"/>
              </a:rPr>
              <a:t>النصب و الجر </a:t>
            </a:r>
            <a:r>
              <a:rPr lang="fa-IR" sz="2800" b="1" dirty="0">
                <a:solidFill>
                  <a:schemeClr val="accent5">
                    <a:lumMod val="50000"/>
                  </a:schemeClr>
                </a:solidFill>
                <a:cs typeface="2  Badr" panose="00000400000000000000" pitchFamily="2" charset="-78"/>
              </a:rPr>
              <a:t>و هو ثلاثة: «الیاء» للمتکلم نحو «أکرمنی سیِّدی». و «کاف» المخاطب نحو «أکرَمَکَ سیِّدُکَ» و «هاء» الغائب نحو «أکرَمَهُ سیِّدُهُ»</a:t>
            </a:r>
          </a:p>
          <a:p>
            <a:pPr algn="just"/>
            <a:r>
              <a:rPr lang="fa-IR" sz="2800" b="1" dirty="0">
                <a:solidFill>
                  <a:schemeClr val="accent5">
                    <a:lumMod val="50000"/>
                  </a:schemeClr>
                </a:solidFill>
                <a:cs typeface="2  Badr" panose="00000400000000000000" pitchFamily="2" charset="-78"/>
              </a:rPr>
              <a:t>*ما یشترک بین </a:t>
            </a:r>
            <a:r>
              <a:rPr lang="fa-IR" sz="2800" b="1" dirty="0">
                <a:solidFill>
                  <a:srgbClr val="FF0000"/>
                </a:solidFill>
                <a:cs typeface="2  Badr" panose="00000400000000000000" pitchFamily="2" charset="-78"/>
              </a:rPr>
              <a:t>الرفع و النصب و الجر </a:t>
            </a:r>
            <a:r>
              <a:rPr lang="fa-IR" sz="2800" b="1" dirty="0">
                <a:solidFill>
                  <a:schemeClr val="accent5">
                    <a:lumMod val="50000"/>
                  </a:schemeClr>
                </a:solidFill>
                <a:cs typeface="2  Badr" panose="00000400000000000000" pitchFamily="2" charset="-78"/>
              </a:rPr>
              <a:t>و هو «نا» نحو «ربّنا إننا سمعنا</a:t>
            </a:r>
            <a:r>
              <a:rPr lang="fa-IR" sz="2800" b="1" dirty="0" smtClean="0">
                <a:solidFill>
                  <a:schemeClr val="accent5">
                    <a:lumMod val="50000"/>
                  </a:schemeClr>
                </a:solidFill>
                <a:cs typeface="2  Badr" panose="00000400000000000000" pitchFamily="2" charset="-78"/>
              </a:rPr>
              <a:t>»</a:t>
            </a:r>
          </a:p>
          <a:p>
            <a:pPr algn="just"/>
            <a:endParaRPr lang="fa-IR" sz="2800" b="1" dirty="0">
              <a:solidFill>
                <a:schemeClr val="accent5">
                  <a:lumMod val="50000"/>
                </a:schemeClr>
              </a:solidFill>
              <a:cs typeface="2  Badr" panose="00000400000000000000" pitchFamily="2" charset="-78"/>
            </a:endParaRPr>
          </a:p>
        </p:txBody>
      </p:sp>
      <p:sp>
        <p:nvSpPr>
          <p:cNvPr id="5" name="Rectangle 4"/>
          <p:cNvSpPr/>
          <p:nvPr/>
        </p:nvSpPr>
        <p:spPr>
          <a:xfrm>
            <a:off x="655093" y="1092665"/>
            <a:ext cx="4967785" cy="5239896"/>
          </a:xfrm>
          <a:prstGeom prst="rect">
            <a:avLst/>
          </a:prstGeom>
        </p:spPr>
        <p:txBody>
          <a:bodyPr wrap="square">
            <a:spAutoFit/>
          </a:bodyPr>
          <a:lstStyle/>
          <a:p>
            <a:pPr marL="182880" lvl="0" indent="-182880" algn="just" rtl="1">
              <a:spcBef>
                <a:spcPts val="900"/>
              </a:spcBef>
              <a:buClr>
                <a:prstClr val="black">
                  <a:lumMod val="85000"/>
                  <a:lumOff val="15000"/>
                </a:prstClr>
              </a:buClr>
              <a:buFont typeface="Garamond" pitchFamily="18" charset="0"/>
              <a:buChar char="◦"/>
            </a:pPr>
            <a:r>
              <a:rPr lang="fa-IR" sz="2400" b="1" dirty="0">
                <a:solidFill>
                  <a:srgbClr val="0070C0"/>
                </a:solidFill>
                <a:cs typeface="2  Badr" panose="00000400000000000000" pitchFamily="2" charset="-78"/>
              </a:rPr>
              <a:t>فوائد-۱«الهاء» مضمومةٌ أبداً إلا اذا نقدمتها کسرة او یاء ساکنة. فتُکسرُ کقولک «عجبتُ من لُطفهِ فی نادیة»</a:t>
            </a:r>
          </a:p>
          <a:p>
            <a:pPr marL="182880" lvl="0" indent="-182880" algn="just" rtl="1">
              <a:spcBef>
                <a:spcPts val="900"/>
              </a:spcBef>
              <a:buClr>
                <a:prstClr val="black">
                  <a:lumMod val="85000"/>
                  <a:lumOff val="15000"/>
                </a:prstClr>
              </a:buClr>
              <a:buFont typeface="Garamond" pitchFamily="18" charset="0"/>
              <a:buChar char="◦"/>
            </a:pPr>
            <a:r>
              <a:rPr lang="fa-IR" sz="2400" b="1" dirty="0">
                <a:solidFill>
                  <a:srgbClr val="0070C0"/>
                </a:solidFill>
                <a:cs typeface="2  Badr" panose="00000400000000000000" pitchFamily="2" charset="-78"/>
              </a:rPr>
              <a:t>۲-الاصل فی «المیم» التی هی علامة جمع الذُکور أن تکون ساکنةٌ.</a:t>
            </a:r>
          </a:p>
          <a:p>
            <a:pPr marL="182880" lvl="0" indent="-182880" algn="just" rtl="1">
              <a:spcBef>
                <a:spcPts val="900"/>
              </a:spcBef>
              <a:buClr>
                <a:prstClr val="black">
                  <a:lumMod val="85000"/>
                  <a:lumOff val="15000"/>
                </a:prstClr>
              </a:buClr>
              <a:buFont typeface="Garamond" pitchFamily="18" charset="0"/>
              <a:buChar char="◦"/>
            </a:pPr>
            <a:r>
              <a:rPr lang="fa-IR" sz="2400" b="1" dirty="0">
                <a:solidFill>
                  <a:srgbClr val="0070C0"/>
                </a:solidFill>
                <a:cs typeface="2  Badr" panose="00000400000000000000" pitchFamily="2" charset="-78"/>
              </a:rPr>
              <a:t>غیر انها اتصلت ضمیر نصب تُضَم و تُشبع ضمَّتُها فیتولّد منها واوٌ نحو «اکرمتموهم و اکرمتموهما</a:t>
            </a:r>
            <a:r>
              <a:rPr lang="fa-IR" sz="2400" b="1" dirty="0" smtClean="0">
                <a:solidFill>
                  <a:srgbClr val="0070C0"/>
                </a:solidFill>
                <a:cs typeface="2  Badr" panose="00000400000000000000" pitchFamily="2" charset="-78"/>
              </a:rPr>
              <a:t>»</a:t>
            </a:r>
          </a:p>
          <a:p>
            <a:pPr marL="182880" lvl="0" indent="-182880" algn="just" rtl="1">
              <a:spcBef>
                <a:spcPts val="900"/>
              </a:spcBef>
              <a:buClr>
                <a:prstClr val="black">
                  <a:lumMod val="85000"/>
                  <a:lumOff val="15000"/>
                </a:prstClr>
              </a:buClr>
              <a:buFont typeface="Garamond" pitchFamily="18" charset="0"/>
              <a:buChar char="◦"/>
            </a:pPr>
            <a:r>
              <a:rPr lang="fa-IR" sz="2400" b="1" dirty="0">
                <a:solidFill>
                  <a:srgbClr val="0070C0"/>
                </a:solidFill>
                <a:cs typeface="2  Badr" panose="00000400000000000000" pitchFamily="2" charset="-78"/>
              </a:rPr>
              <a:t>۳-«یاء» المتکلم یجوز فیها السُّکونُ و الفتح إلا اذا کان ما قبلها ألفاً او یاءً ساکنةً فیتعین الفتحُ فتقول «عصایَ». و نُفتح فی مثل هذه الحال رفعا للالتقاء الساکنین.</a:t>
            </a:r>
            <a:br>
              <a:rPr lang="fa-IR" sz="2400" b="1" dirty="0">
                <a:solidFill>
                  <a:srgbClr val="0070C0"/>
                </a:solidFill>
                <a:cs typeface="2  Badr" panose="00000400000000000000" pitchFamily="2" charset="-78"/>
              </a:rPr>
            </a:br>
            <a:r>
              <a:rPr lang="fa-IR" sz="2400" b="1" dirty="0">
                <a:solidFill>
                  <a:srgbClr val="0070C0"/>
                </a:solidFill>
                <a:cs typeface="2  Badr" panose="00000400000000000000" pitchFamily="2" charset="-78"/>
              </a:rPr>
              <a:t>اذا اتَّصلت «الی و لدی و علی» بضمیرٍ أُبدلت الالف فیهنَّ یاء ساکنةٌ فیُقال «الیک و علیهم و لدیکُم»</a:t>
            </a:r>
          </a:p>
        </p:txBody>
      </p:sp>
    </p:spTree>
    <p:extLst>
      <p:ext uri="{BB962C8B-B14F-4D97-AF65-F5344CB8AC3E}">
        <p14:creationId xmlns:p14="http://schemas.microsoft.com/office/powerpoint/2010/main" val="1157821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4210" y="1296538"/>
            <a:ext cx="8569656" cy="4339650"/>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just" rtl="1">
              <a:lnSpc>
                <a:spcPct val="150000"/>
              </a:lnSpc>
            </a:pPr>
            <a:r>
              <a:rPr lang="fa-IR" sz="3200" b="1" dirty="0" smtClean="0">
                <a:solidFill>
                  <a:schemeClr val="tx1"/>
                </a:solidFill>
                <a:latin typeface="B Nazanin" panose="00000400000000000000" pitchFamily="2" charset="-78"/>
                <a:ea typeface="Calibri" panose="020F0502020204030204" pitchFamily="34" charset="0"/>
                <a:cs typeface="B Nazanin" panose="00000400000000000000" pitchFamily="2" charset="-78"/>
              </a:rPr>
              <a:t>*تمرین-دل </a:t>
            </a:r>
            <a:r>
              <a:rPr lang="fa-IR" sz="3200" b="1" dirty="0">
                <a:solidFill>
                  <a:schemeClr val="tx1"/>
                </a:solidFill>
                <a:latin typeface="B Nazanin" panose="00000400000000000000" pitchFamily="2" charset="-78"/>
                <a:ea typeface="Calibri" panose="020F0502020204030204" pitchFamily="34" charset="0"/>
                <a:cs typeface="B Nazanin" panose="00000400000000000000" pitchFamily="2" charset="-78"/>
              </a:rPr>
              <a:t>علی الضمائر أ مرفوعة هی ام منصوبة ام مجرورة فی الکلمات التالیة:</a:t>
            </a:r>
            <a:endParaRPr lang="en-US" sz="3200" b="1" dirty="0">
              <a:solidFill>
                <a:schemeClr val="tx1"/>
              </a:solidFill>
              <a:latin typeface="B Nazanin" panose="00000400000000000000" pitchFamily="2" charset="-78"/>
              <a:ea typeface="Calibri" panose="020F0502020204030204" pitchFamily="34" charset="0"/>
              <a:cs typeface="B Nazanin" panose="00000400000000000000" pitchFamily="2" charset="-78"/>
            </a:endParaRPr>
          </a:p>
          <a:p>
            <a:pPr algn="just" rtl="1">
              <a:lnSpc>
                <a:spcPct val="150000"/>
              </a:lnSpc>
            </a:pPr>
            <a:r>
              <a:rPr lang="fa-IR" sz="2400" dirty="0">
                <a:solidFill>
                  <a:schemeClr val="tx1"/>
                </a:solidFill>
                <a:latin typeface="B Nazanin" panose="00000400000000000000" pitchFamily="2" charset="-78"/>
                <a:ea typeface="Calibri" panose="020F0502020204030204" pitchFamily="34" charset="0"/>
                <a:cs typeface="B Nazanin" panose="00000400000000000000" pitchFamily="2" charset="-78"/>
              </a:rPr>
              <a:t>یا عِمادنا أجرنا من هذه الورطة. ارحمونا. ارفعوا بهنَّ. خرجتنَّ قبلی. خرجنَ قبلهنَّ. راقنی کلامُهُ. أطریقی بنشیده. نصائحه و ارشاداته قوَّمت سُبُلی. استأنستُ بک فی غربتی. لاتحملی صداقتها. لاتُحملا صداقتنا. لاتُحملوا ما علیکم. دونکم هذه المقالة فانتقدوها. انتقدن اعمالکنَّ صباحَ مساء. لا تزدنی برهاناً عن اخلاصک. ثِقی بکلامی. لاتثقی بما قالهُ لکِ. هلاّ تثقنَّ بهِ. اعملوا فکرتهم. یذهبنَ الی مصیفهنَّ.</a:t>
            </a:r>
            <a:endParaRPr lang="en-US" sz="2400" dirty="0">
              <a:solidFill>
                <a:schemeClr val="tx1"/>
              </a:solidFill>
              <a:latin typeface="B Nazanin" panose="00000400000000000000" pitchFamily="2" charset="-78"/>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838604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Savon</Template>
  <TotalTime>358</TotalTime>
  <Words>483</Words>
  <Application>Microsoft Office PowerPoint</Application>
  <PresentationFormat>Custom</PresentationFormat>
  <Paragraphs>36</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2  Davat</vt:lpstr>
      <vt:lpstr>Wingdings</vt:lpstr>
      <vt:lpstr>Calibri</vt:lpstr>
      <vt:lpstr>Tahoma</vt:lpstr>
      <vt:lpstr>Garamond</vt:lpstr>
      <vt:lpstr>B Nazanin</vt:lpstr>
      <vt:lpstr>2  Badr</vt:lpstr>
      <vt:lpstr>Savon</vt:lpstr>
      <vt:lpstr>PowerPoint Presentation</vt:lpstr>
      <vt:lpstr>PowerPoint Presentation</vt:lpstr>
      <vt:lpstr>1. ما هو الضمیر؟</vt:lpstr>
      <vt:lpstr>3. کم قسماً الضمیر المنفصل بحسب موقعه من الاعراب</vt:lpstr>
      <vt:lpstr>4. کم قسماً الضمیر المتصل بحسب اعرابه المحل؟</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firooraghi</dc:creator>
  <cp:lastModifiedBy>Ehsan Kalhor</cp:lastModifiedBy>
  <cp:revision>38</cp:revision>
  <dcterms:created xsi:type="dcterms:W3CDTF">2020-04-24T17:51:06Z</dcterms:created>
  <dcterms:modified xsi:type="dcterms:W3CDTF">2020-05-15T07:01:23Z</dcterms:modified>
</cp:coreProperties>
</file>