
<file path=[Content_Types].xml><?xml version="1.0" encoding="utf-8"?>
<Types xmlns="http://schemas.openxmlformats.org/package/2006/content-types">
  <Default Extension="mp3" ContentType="audio/mpeg"/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autoCompressPictures="0">
  <p:sldMasterIdLst>
    <p:sldMasterId id="2147483665" r:id="rId1"/>
  </p:sldMasterIdLst>
  <p:notesMasterIdLst>
    <p:notesMasterId r:id="rId20"/>
  </p:notesMasterIdLst>
  <p:sldIdLst>
    <p:sldId id="257" r:id="rId2"/>
    <p:sldId id="258" r:id="rId3"/>
    <p:sldId id="259" r:id="rId4"/>
    <p:sldId id="275" r:id="rId5"/>
    <p:sldId id="276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4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000"/>
    <a:srgbClr val="CBAB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7A619253-EDFE-4C4B-90C5-BF049CF1D23E}" type="datetimeFigureOut">
              <a:rPr lang="fa-IR" smtClean="0"/>
              <a:t>24/09/1441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79ABE71-DA99-4BDF-9873-9AE952E1359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37287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ABE71-DA99-4BDF-9873-9AE952E13599}" type="slidenum">
              <a:rPr lang="fa-IR" smtClean="0"/>
              <a:t>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13755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D40F8-CC9B-4CDC-A7C1-E85CB5595726}" type="datetime1">
              <a:rPr lang="en-US" smtClean="0"/>
              <a:t>5/16/2020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نام درس: ارزشیابی از یادگیری       مدرس: دکتر ولی نژاد</a:t>
            </a:r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282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E9EC-9CD9-48A5-B1CE-91F8C79ADF73}" type="datetime1">
              <a:rPr lang="en-US" smtClean="0"/>
              <a:t>5/16/2020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نام درس: ارزشیابی از یادگیری       مدرس: دکتر ولی نژاد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826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86CAD-9D43-45B7-BEB0-131CCC302FFA}" type="datetime1">
              <a:rPr lang="en-US" smtClean="0"/>
              <a:t>5/16/2020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نام درس: ارزشیابی از یادگیری       مدرس: دکتر ولی نژاد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17567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07E9E-F370-4910-B50A-118C1E400A23}" type="datetime1">
              <a:rPr lang="en-US" smtClean="0"/>
              <a:t>5/16/2020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نام درس: ارزشیابی از یادگیری       مدرس: دکتر ولی نژاد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7230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3B3BF-D8BF-4015-9A93-4BE4309A163C}" type="datetime1">
              <a:rPr lang="en-US" smtClean="0"/>
              <a:t>5/16/2020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نام درس: ارزشیابی از یادگیری       مدرس: دکتر ولی نژاد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606729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95A8C-F889-437F-801D-A5E6DEB8DE3B}" type="datetime1">
              <a:rPr lang="en-US" smtClean="0"/>
              <a:t>5/16/2020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نام درس: ارزشیابی از یادگیری       مدرس: دکتر ولی نژاد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9575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2B357-73DF-4E12-8401-52A9A19CC223}" type="datetime1">
              <a:rPr lang="en-US" smtClean="0"/>
              <a:t>5/16/2020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نام درس: ارزشیابی از یادگیری       مدرس: دکتر ولی نژاد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2154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E7E6E-9AE1-4A25-9351-E9D690B5BEF4}" type="datetime1">
              <a:rPr lang="en-US" smtClean="0"/>
              <a:t>5/16/2020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نام درس: ارزشیابی از یادگیری       مدرس: دکتر ولی نژاد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942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08F69-923D-4CEF-AA9F-54010C80FC9A}" type="datetime1">
              <a:rPr lang="en-US" smtClean="0"/>
              <a:t>5/16/2020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نام درس: ارزشیابی از یادگیری       مدرس: دکتر ولی نژاد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82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A3415-D436-45F9-9A5A-D832118911CF}" type="datetime1">
              <a:rPr lang="en-US" smtClean="0"/>
              <a:t>5/16/2020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نام درس: ارزشیابی از یادگیری       مدرس: دکتر ولی نژاد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088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38878-FDF1-4B29-9B25-8921A49906A3}" type="datetime1">
              <a:rPr lang="en-US" smtClean="0"/>
              <a:t>5/16/2020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نام درس: ارزشیابی از یادگیری       مدرس: دکتر ولی نژاد</a:t>
            </a:r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51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1DD5B-B95E-45BB-8CAF-6CA939986012}" type="datetime1">
              <a:rPr lang="en-US" smtClean="0"/>
              <a:t>5/16/2020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نام درس: ارزشیابی از یادگیری       مدرس: دکتر ولی نژاد</a:t>
            </a:r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697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7E777-7DEF-4855-90DD-E80AD7F07D48}" type="datetime1">
              <a:rPr lang="en-US" smtClean="0"/>
              <a:t>5/16/2020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نام درس: ارزشیابی از یادگیری       مدرس: دکتر ولی نژاد</a:t>
            </a:r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879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0AC2-4DB0-482E-AEAB-619EFB8A26E3}" type="datetime1">
              <a:rPr lang="en-US" smtClean="0"/>
              <a:t>5/16/2020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نام درس: ارزشیابی از یادگیری       مدرس: دکتر ولی نژاد</a:t>
            </a:r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143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61170-1435-48AB-9584-82E37855FB9E}" type="datetime1">
              <a:rPr lang="en-US" smtClean="0"/>
              <a:t>5/16/2020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نام درس: ارزشیابی از یادگیری       مدرس: دکتر ولی نژاد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846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1B66A-BC79-4C88-BC4F-B12520CB66BC}" type="datetime1">
              <a:rPr lang="en-US" smtClean="0"/>
              <a:t>5/16/2020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نام درس: ارزشیابی از یادگیری       مدرس: دکتر ولی نژاد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673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BABDF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EF046E-E1DB-4770-AF25-77659DE324D5}" type="datetime1">
              <a:rPr lang="en-US" smtClean="0"/>
              <a:t>5/16/2020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a-IR" smtClean="0"/>
              <a:t>نام درس: ارزشیابی از یادگیری       مدرس: دکتر ولی نژاد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947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hf hdr="0" dt="0"/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wma"/><Relationship Id="rId7" Type="http://schemas.openxmlformats.org/officeDocument/2006/relationships/image" Target="../media/image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wm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1275008"/>
            <a:ext cx="8911687" cy="629992"/>
          </a:xfrm>
        </p:spPr>
        <p:txBody>
          <a:bodyPr>
            <a:noAutofit/>
          </a:bodyPr>
          <a:lstStyle/>
          <a:p>
            <a:pPr algn="ctr"/>
            <a:r>
              <a:rPr lang="fa-IR" b="1" dirty="0" smtClean="0">
                <a:solidFill>
                  <a:schemeClr val="tx1"/>
                </a:solidFill>
                <a:cs typeface="B Lotus" panose="00000400000000000000" pitchFamily="2" charset="-78"/>
              </a:rPr>
              <a:t>به نام خدا </a:t>
            </a:r>
            <a:endParaRPr lang="fa-IR" b="1" dirty="0">
              <a:solidFill>
                <a:schemeClr val="tx1"/>
              </a:solidFill>
              <a:cs typeface="B Lotus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fa-IR" sz="3200" dirty="0">
              <a:cs typeface="B Lotus" panose="00000400000000000000" pitchFamily="2" charset="-78"/>
            </a:endParaRPr>
          </a:p>
          <a:p>
            <a:pPr marL="0" indent="0">
              <a:buNone/>
            </a:pPr>
            <a:r>
              <a:rPr lang="fa-IR" sz="3200" b="1" dirty="0" smtClean="0">
                <a:solidFill>
                  <a:schemeClr val="tx1"/>
                </a:solidFill>
                <a:cs typeface="B Lotus" panose="00000400000000000000" pitchFamily="2" charset="-78"/>
              </a:rPr>
              <a:t>جلسه چهارم</a:t>
            </a:r>
          </a:p>
          <a:p>
            <a:pPr marL="0" indent="0">
              <a:buNone/>
            </a:pPr>
            <a:endParaRPr lang="fa-IR" sz="3200" b="1" dirty="0" smtClean="0">
              <a:solidFill>
                <a:schemeClr val="tx1"/>
              </a:solidFill>
              <a:cs typeface="B Lotus" panose="00000400000000000000" pitchFamily="2" charset="-78"/>
            </a:endParaRPr>
          </a:p>
          <a:p>
            <a:r>
              <a:rPr lang="fa-IR" sz="3200" b="1" dirty="0" smtClean="0">
                <a:solidFill>
                  <a:schemeClr val="tx1"/>
                </a:solidFill>
                <a:cs typeface="B Lotus" panose="00000400000000000000" pitchFamily="2" charset="-78"/>
              </a:rPr>
              <a:t>هدف: تهیه طرح ارزشیابی پیشرفت تحصیلی</a:t>
            </a:r>
            <a:endParaRPr lang="fa-IR" sz="3200" b="1" dirty="0">
              <a:solidFill>
                <a:schemeClr val="tx1"/>
              </a:solidFill>
              <a:cs typeface="B Lotus" panose="00000400000000000000" pitchFamily="2" charset="-78"/>
            </a:endParaRPr>
          </a:p>
        </p:txBody>
      </p:sp>
      <p:pic>
        <p:nvPicPr>
          <p:cNvPr id="4" name="p4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38451" y="147569"/>
            <a:ext cx="609600" cy="6096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138451" y="6337300"/>
            <a:ext cx="7619999" cy="365125"/>
          </a:xfrm>
        </p:spPr>
        <p:txBody>
          <a:bodyPr/>
          <a:lstStyle/>
          <a:p>
            <a:r>
              <a:rPr lang="fa-IR" sz="1400" b="1" dirty="0" smtClean="0">
                <a:solidFill>
                  <a:srgbClr val="0070C0"/>
                </a:solidFill>
                <a:cs typeface="B Ferdosi" panose="00000400000000000000" pitchFamily="2" charset="-78"/>
              </a:rPr>
              <a:t>نام درس: ارزشیابی از یادگیری       مدرس: دکتر ولی نژاد</a:t>
            </a:r>
            <a:endParaRPr lang="en-US" sz="1400" b="1" dirty="0">
              <a:solidFill>
                <a:srgbClr val="0070C0"/>
              </a:solidFill>
              <a:cs typeface="B Ferdosi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7616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4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12321"/>
          </a:xfrm>
        </p:spPr>
        <p:txBody>
          <a:bodyPr/>
          <a:lstStyle/>
          <a:p>
            <a:pPr algn="r"/>
            <a:r>
              <a:rPr lang="fa-IR" sz="4000" dirty="0" smtClean="0">
                <a:solidFill>
                  <a:srgbClr val="0070C0"/>
                </a:solidFill>
                <a:cs typeface="B Lotus" panose="00000400000000000000" pitchFamily="2" charset="-78"/>
              </a:rPr>
              <a:t>3- کاربستن</a:t>
            </a:r>
            <a:r>
              <a:rPr lang="fa-IR" sz="4000" dirty="0">
                <a:solidFill>
                  <a:srgbClr val="0070C0"/>
                </a:solidFill>
                <a:cs typeface="B Lotus" panose="00000400000000000000" pitchFamily="2" charset="-78"/>
              </a:rPr>
              <a:t>:</a:t>
            </a:r>
            <a:endParaRPr lang="fa-IR" dirty="0">
              <a:solidFill>
                <a:srgbClr val="0070C0"/>
              </a:solidFill>
              <a:cs typeface="B Lotus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9815" y="1237957"/>
            <a:ext cx="9464797" cy="5190978"/>
          </a:xfrm>
        </p:spPr>
        <p:txBody>
          <a:bodyPr/>
          <a:lstStyle/>
          <a:p>
            <a:r>
              <a:rPr lang="fa-IR" sz="2400" dirty="0">
                <a:solidFill>
                  <a:schemeClr val="tx1"/>
                </a:solidFill>
                <a:cs typeface="B Lotus" panose="00000400000000000000" pitchFamily="2" charset="-78"/>
              </a:rPr>
              <a:t>شامل استفاده از روشها یا روندها برای انجام تمرین ها یا حل کردن مسئله هاست</a:t>
            </a:r>
            <a:r>
              <a:rPr lang="fa-IR" sz="2400" dirty="0" smtClean="0">
                <a:solidFill>
                  <a:schemeClr val="tx1"/>
                </a:solidFill>
                <a:cs typeface="B Lotus" panose="00000400000000000000" pitchFamily="2" charset="-78"/>
              </a:rPr>
              <a:t>.</a:t>
            </a:r>
          </a:p>
          <a:p>
            <a:r>
              <a:rPr lang="fa-IR" sz="2400" dirty="0" smtClean="0">
                <a:solidFill>
                  <a:srgbClr val="C00000"/>
                </a:solidFill>
                <a:cs typeface="B Lotus" panose="00000400000000000000" pitchFamily="2" charset="-78"/>
              </a:rPr>
              <a:t>-اجرا </a:t>
            </a:r>
            <a:r>
              <a:rPr lang="fa-IR" sz="2400" dirty="0">
                <a:solidFill>
                  <a:srgbClr val="C00000"/>
                </a:solidFill>
                <a:cs typeface="B Lotus" panose="00000400000000000000" pitchFamily="2" charset="-78"/>
              </a:rPr>
              <a:t>کردن: </a:t>
            </a:r>
            <a:r>
              <a:rPr lang="fa-IR" sz="2400" dirty="0">
                <a:solidFill>
                  <a:srgbClr val="008000"/>
                </a:solidFill>
                <a:cs typeface="B Lotus" panose="00000400000000000000" pitchFamily="2" charset="-78"/>
              </a:rPr>
              <a:t>استفاده از یک روش برای  انجام یک تکلیف آشنا</a:t>
            </a:r>
          </a:p>
          <a:p>
            <a:pPr>
              <a:lnSpc>
                <a:spcPct val="150000"/>
              </a:lnSpc>
            </a:pPr>
            <a:r>
              <a:rPr lang="fa-IR" sz="2400" dirty="0" smtClean="0">
                <a:solidFill>
                  <a:srgbClr val="C00000"/>
                </a:solidFill>
                <a:cs typeface="B Lotus" panose="00000400000000000000" pitchFamily="2" charset="-78"/>
              </a:rPr>
              <a:t>-انجام </a:t>
            </a:r>
            <a:r>
              <a:rPr lang="fa-IR" sz="2400" dirty="0">
                <a:solidFill>
                  <a:srgbClr val="C00000"/>
                </a:solidFill>
                <a:cs typeface="B Lotus" panose="00000400000000000000" pitchFamily="2" charset="-78"/>
              </a:rPr>
              <a:t>دادن: </a:t>
            </a:r>
            <a:r>
              <a:rPr lang="fa-IR" sz="2400" dirty="0">
                <a:solidFill>
                  <a:srgbClr val="008000"/>
                </a:solidFill>
                <a:cs typeface="B Lotus" panose="00000400000000000000" pitchFamily="2" charset="-78"/>
              </a:rPr>
              <a:t>انتخاب یک روش یا روند و استفاده از آن برای انجام یک تکلیف </a:t>
            </a:r>
            <a:r>
              <a:rPr lang="fa-IR" sz="2400" dirty="0" smtClean="0">
                <a:solidFill>
                  <a:srgbClr val="008000"/>
                </a:solidFill>
                <a:cs typeface="B Lotus" panose="00000400000000000000" pitchFamily="2" charset="-78"/>
              </a:rPr>
              <a:t>ناآشنا،استفاده </a:t>
            </a:r>
            <a:r>
              <a:rPr lang="fa-IR" sz="2400" dirty="0">
                <a:solidFill>
                  <a:srgbClr val="008000"/>
                </a:solidFill>
                <a:cs typeface="B Lotus" panose="00000400000000000000" pitchFamily="2" charset="-78"/>
              </a:rPr>
              <a:t>از موثرترین و </a:t>
            </a:r>
            <a:r>
              <a:rPr lang="fa-IR" sz="2400" dirty="0" smtClean="0">
                <a:solidFill>
                  <a:srgbClr val="008000"/>
                </a:solidFill>
                <a:cs typeface="B Lotus" panose="00000400000000000000" pitchFamily="2" charset="-78"/>
              </a:rPr>
              <a:t>کارآمدترین </a:t>
            </a:r>
            <a:r>
              <a:rPr lang="fa-IR" sz="2400" dirty="0">
                <a:solidFill>
                  <a:srgbClr val="008000"/>
                </a:solidFill>
                <a:cs typeface="B Lotus" panose="00000400000000000000" pitchFamily="2" charset="-78"/>
              </a:rPr>
              <a:t>روش پژوهشی برای بررسی یک </a:t>
            </a:r>
            <a:r>
              <a:rPr lang="fa-IR" sz="2400" dirty="0" smtClean="0">
                <a:solidFill>
                  <a:srgbClr val="008000"/>
                </a:solidFill>
                <a:cs typeface="B Lotus" panose="00000400000000000000" pitchFamily="2" charset="-78"/>
              </a:rPr>
              <a:t>سوال، محاسبه </a:t>
            </a:r>
            <a:r>
              <a:rPr lang="fa-IR" sz="2400" dirty="0">
                <a:solidFill>
                  <a:srgbClr val="008000"/>
                </a:solidFill>
                <a:cs typeface="B Lotus" panose="00000400000000000000" pitchFamily="2" charset="-78"/>
              </a:rPr>
              <a:t>ی ارزش متغیرها با استفاده از فرمول های علمی </a:t>
            </a:r>
          </a:p>
          <a:p>
            <a:r>
              <a:rPr lang="fa-IR" sz="2400" dirty="0" smtClean="0">
                <a:solidFill>
                  <a:srgbClr val="C00000"/>
                </a:solidFill>
                <a:cs typeface="B Lotus" panose="00000400000000000000" pitchFamily="2" charset="-78"/>
              </a:rPr>
              <a:t>مثال: دانش آموز بتواند:</a:t>
            </a:r>
            <a:endParaRPr lang="fa-IR" sz="2400" dirty="0">
              <a:solidFill>
                <a:srgbClr val="C00000"/>
              </a:solidFill>
              <a:cs typeface="B Lotus" panose="00000400000000000000" pitchFamily="2" charset="-78"/>
            </a:endParaRPr>
          </a:p>
          <a:p>
            <a:pPr marL="0" indent="0">
              <a:buNone/>
            </a:pPr>
            <a:r>
              <a:rPr lang="fa-IR" sz="2400" dirty="0" smtClean="0">
                <a:solidFill>
                  <a:srgbClr val="0070C0"/>
                </a:solidFill>
                <a:cs typeface="B Lotus" panose="00000400000000000000" pitchFamily="2" charset="-78"/>
              </a:rPr>
              <a:t>1- با </a:t>
            </a:r>
            <a:r>
              <a:rPr lang="fa-IR" sz="2400" dirty="0">
                <a:solidFill>
                  <a:srgbClr val="0070C0"/>
                </a:solidFill>
                <a:cs typeface="B Lotus" panose="00000400000000000000" pitchFamily="2" charset="-78"/>
              </a:rPr>
              <a:t>استفاده از قواعد هندسی  مساحت زمینی به ابعاد ؟ و ؟ را محاسبه </a:t>
            </a:r>
            <a:r>
              <a:rPr lang="fa-IR" sz="2400" dirty="0" smtClean="0">
                <a:solidFill>
                  <a:srgbClr val="0070C0"/>
                </a:solidFill>
                <a:cs typeface="B Lotus" panose="00000400000000000000" pitchFamily="2" charset="-78"/>
              </a:rPr>
              <a:t>کند.</a:t>
            </a:r>
            <a:endParaRPr lang="fa-IR" sz="2400" dirty="0">
              <a:solidFill>
                <a:srgbClr val="0070C0"/>
              </a:solidFill>
              <a:cs typeface="B Lotus" panose="00000400000000000000" pitchFamily="2" charset="-78"/>
            </a:endParaRPr>
          </a:p>
          <a:p>
            <a:pPr marL="0" indent="0">
              <a:buNone/>
            </a:pPr>
            <a:r>
              <a:rPr lang="fa-IR" sz="2400" dirty="0" smtClean="0">
                <a:solidFill>
                  <a:srgbClr val="0070C0"/>
                </a:solidFill>
                <a:cs typeface="B Lotus" panose="00000400000000000000" pitchFamily="2" charset="-78"/>
              </a:rPr>
              <a:t>2- پنج </a:t>
            </a:r>
            <a:r>
              <a:rPr lang="fa-IR" sz="2400" dirty="0">
                <a:solidFill>
                  <a:srgbClr val="0070C0"/>
                </a:solidFill>
                <a:cs typeface="B Lotus" panose="00000400000000000000" pitchFamily="2" charset="-78"/>
              </a:rPr>
              <a:t>سطر در باره سبک ادبی ؟ </a:t>
            </a:r>
            <a:r>
              <a:rPr lang="fa-IR" sz="2400" dirty="0" smtClean="0">
                <a:solidFill>
                  <a:srgbClr val="0070C0"/>
                </a:solidFill>
                <a:cs typeface="B Lotus" panose="00000400000000000000" pitchFamily="2" charset="-78"/>
              </a:rPr>
              <a:t>بنویسد </a:t>
            </a:r>
            <a:r>
              <a:rPr lang="fa-IR" sz="2400" dirty="0">
                <a:solidFill>
                  <a:srgbClr val="0070C0"/>
                </a:solidFill>
                <a:cs typeface="B Lotus" panose="00000400000000000000" pitchFamily="2" charset="-78"/>
              </a:rPr>
              <a:t>و در آن نکات دستوری را رعایت </a:t>
            </a:r>
            <a:r>
              <a:rPr lang="fa-IR" sz="2400" dirty="0" smtClean="0">
                <a:solidFill>
                  <a:srgbClr val="0070C0"/>
                </a:solidFill>
                <a:cs typeface="B Lotus" panose="00000400000000000000" pitchFamily="2" charset="-78"/>
              </a:rPr>
              <a:t>کند.</a:t>
            </a:r>
          </a:p>
          <a:p>
            <a:pPr marL="0" lvl="0" indent="0">
              <a:buClr>
                <a:srgbClr val="E78712"/>
              </a:buClr>
              <a:buNone/>
            </a:pPr>
            <a:r>
              <a:rPr lang="fa-IR" sz="2400" dirty="0" smtClean="0">
                <a:solidFill>
                  <a:srgbClr val="0070C0"/>
                </a:solidFill>
                <a:cs typeface="B Lotus" panose="00000400000000000000" pitchFamily="2" charset="-78"/>
              </a:rPr>
              <a:t>3- مسائل </a:t>
            </a:r>
            <a:r>
              <a:rPr lang="fa-IR" sz="2400" dirty="0">
                <a:solidFill>
                  <a:srgbClr val="0070C0"/>
                </a:solidFill>
                <a:cs typeface="B Lotus" panose="00000400000000000000" pitchFamily="2" charset="-78"/>
              </a:rPr>
              <a:t>ریاضی مربوط به درس خود را حل نماید.</a:t>
            </a:r>
          </a:p>
          <a:p>
            <a:endParaRPr lang="fa-IR" sz="2400" dirty="0">
              <a:solidFill>
                <a:schemeClr val="tx1"/>
              </a:solidFill>
              <a:cs typeface="B Lotus" panose="00000400000000000000" pitchFamily="2" charset="-78"/>
            </a:endParaRPr>
          </a:p>
          <a:p>
            <a:endParaRPr lang="fa-IR" dirty="0"/>
          </a:p>
        </p:txBody>
      </p:sp>
      <p:pic>
        <p:nvPicPr>
          <p:cNvPr id="4" name="p4_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8125" y="178182"/>
            <a:ext cx="609600" cy="6096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039815" y="6063810"/>
            <a:ext cx="7619999" cy="365125"/>
          </a:xfrm>
        </p:spPr>
        <p:txBody>
          <a:bodyPr/>
          <a:lstStyle/>
          <a:p>
            <a:r>
              <a:rPr lang="fa-IR" sz="1400" b="1" dirty="0" smtClean="0">
                <a:solidFill>
                  <a:srgbClr val="008000"/>
                </a:solidFill>
                <a:cs typeface="B Ferdosi" panose="00000400000000000000" pitchFamily="2" charset="-78"/>
              </a:rPr>
              <a:t>نام درس: ارزشیابی از یادگیری       مدرس: دکتر ولی نژاد</a:t>
            </a:r>
            <a:endParaRPr lang="en-US" sz="1400" b="1" dirty="0">
              <a:solidFill>
                <a:srgbClr val="008000"/>
              </a:solidFill>
              <a:cs typeface="B Ferdosi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8439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2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96727"/>
          </a:xfrm>
        </p:spPr>
        <p:txBody>
          <a:bodyPr/>
          <a:lstStyle/>
          <a:p>
            <a:pPr algn="r"/>
            <a:r>
              <a:rPr lang="fa-IR" dirty="0" smtClean="0">
                <a:solidFill>
                  <a:srgbClr val="0070C0"/>
                </a:solidFill>
                <a:cs typeface="B Lotus" panose="00000400000000000000" pitchFamily="2" charset="-78"/>
              </a:rPr>
              <a:t>4- تحلیل </a:t>
            </a:r>
            <a:r>
              <a:rPr lang="fa-IR" dirty="0">
                <a:solidFill>
                  <a:srgbClr val="0070C0"/>
                </a:solidFill>
                <a:cs typeface="B Lotus" panose="00000400000000000000" pitchFamily="2" charset="-78"/>
              </a:rPr>
              <a:t>کردن: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223889"/>
            <a:ext cx="8915400" cy="517691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a-IR" sz="2400" dirty="0" smtClean="0">
                <a:cs typeface="B Lotus" panose="00000400000000000000" pitchFamily="2" charset="-78"/>
              </a:rPr>
              <a:t>تحلیل </a:t>
            </a:r>
            <a:r>
              <a:rPr lang="fa-IR" sz="2400" dirty="0">
                <a:cs typeface="B Lotus" panose="00000400000000000000" pitchFamily="2" charset="-78"/>
              </a:rPr>
              <a:t>شامل شکستن مواد(مطالب) به </a:t>
            </a:r>
            <a:r>
              <a:rPr lang="fa-IR" sz="2400" dirty="0" smtClean="0">
                <a:cs typeface="B Lotus" panose="00000400000000000000" pitchFamily="2" charset="-78"/>
              </a:rPr>
              <a:t>اجزای </a:t>
            </a:r>
            <a:r>
              <a:rPr lang="fa-IR" sz="2400" dirty="0">
                <a:cs typeface="B Lotus" panose="00000400000000000000" pitchFamily="2" charset="-78"/>
              </a:rPr>
              <a:t>تشکیل دهنده و تعیین چگونگی روابط میان اجزا و ساخت کلی است.</a:t>
            </a:r>
            <a:br>
              <a:rPr lang="fa-IR" sz="2400" dirty="0">
                <a:cs typeface="B Lotus" panose="00000400000000000000" pitchFamily="2" charset="-78"/>
              </a:rPr>
            </a:br>
            <a:r>
              <a:rPr lang="fa-IR" sz="2400" dirty="0">
                <a:solidFill>
                  <a:srgbClr val="008000"/>
                </a:solidFill>
                <a:cs typeface="B Lotus" panose="00000400000000000000" pitchFamily="2" charset="-78"/>
              </a:rPr>
              <a:t>- توانایی طبقه بندی پدیده ها از روی </a:t>
            </a:r>
            <a:r>
              <a:rPr lang="fa-IR" sz="2400" dirty="0" smtClean="0">
                <a:solidFill>
                  <a:srgbClr val="008000"/>
                </a:solidFill>
                <a:cs typeface="B Lotus" panose="00000400000000000000" pitchFamily="2" charset="-78"/>
              </a:rPr>
              <a:t>شباهتها </a:t>
            </a:r>
            <a:r>
              <a:rPr lang="fa-IR" sz="2400" dirty="0">
                <a:solidFill>
                  <a:srgbClr val="008000"/>
                </a:solidFill>
                <a:cs typeface="B Lotus" panose="00000400000000000000" pitchFamily="2" charset="-78"/>
              </a:rPr>
              <a:t>و تفاوتها</a:t>
            </a:r>
            <a:br>
              <a:rPr lang="fa-IR" sz="2400" dirty="0">
                <a:solidFill>
                  <a:srgbClr val="008000"/>
                </a:solidFill>
                <a:cs typeface="B Lotus" panose="00000400000000000000" pitchFamily="2" charset="-78"/>
              </a:rPr>
            </a:br>
            <a:r>
              <a:rPr lang="fa-IR" sz="2400" dirty="0">
                <a:solidFill>
                  <a:srgbClr val="008000"/>
                </a:solidFill>
                <a:cs typeface="B Lotus" panose="00000400000000000000" pitchFamily="2" charset="-78"/>
              </a:rPr>
              <a:t>-توانایی تشخیص روابط علت و معلولی از سایر </a:t>
            </a:r>
            <a:r>
              <a:rPr lang="fa-IR" sz="2400" dirty="0" smtClean="0">
                <a:solidFill>
                  <a:srgbClr val="008000"/>
                </a:solidFill>
                <a:cs typeface="B Lotus" panose="00000400000000000000" pitchFamily="2" charset="-78"/>
              </a:rPr>
              <a:t>روابط</a:t>
            </a:r>
          </a:p>
          <a:p>
            <a:pPr>
              <a:lnSpc>
                <a:spcPct val="150000"/>
              </a:lnSpc>
            </a:pPr>
            <a:r>
              <a:rPr lang="fa-IR" sz="2400" dirty="0" smtClean="0">
                <a:solidFill>
                  <a:srgbClr val="C00000"/>
                </a:solidFill>
                <a:cs typeface="B Lotus" panose="00000400000000000000" pitchFamily="2" charset="-78"/>
              </a:rPr>
              <a:t>مثال:یادگیرنده بتواند</a:t>
            </a:r>
            <a:r>
              <a:rPr lang="fa-IR" sz="2400" dirty="0">
                <a:solidFill>
                  <a:srgbClr val="0070C0"/>
                </a:solidFill>
                <a:cs typeface="B Lotus" panose="00000400000000000000" pitchFamily="2" charset="-78"/>
              </a:rPr>
              <a:t/>
            </a:r>
            <a:br>
              <a:rPr lang="fa-IR" sz="2400" dirty="0">
                <a:solidFill>
                  <a:srgbClr val="0070C0"/>
                </a:solidFill>
                <a:cs typeface="B Lotus" panose="00000400000000000000" pitchFamily="2" charset="-78"/>
              </a:rPr>
            </a:br>
            <a:r>
              <a:rPr lang="fa-IR" sz="2400" dirty="0" smtClean="0">
                <a:solidFill>
                  <a:srgbClr val="0070C0"/>
                </a:solidFill>
                <a:cs typeface="B Lotus" panose="00000400000000000000" pitchFamily="2" charset="-78"/>
              </a:rPr>
              <a:t>1- با </a:t>
            </a:r>
            <a:r>
              <a:rPr lang="fa-IR" sz="2400" dirty="0">
                <a:solidFill>
                  <a:srgbClr val="0070C0"/>
                </a:solidFill>
                <a:cs typeface="B Lotus" panose="00000400000000000000" pitchFamily="2" charset="-78"/>
              </a:rPr>
              <a:t>استفاده از فرمول محاسبه مساحت مستطیل ؛ راه حلهایی برای طرز محاسبه مساحت مثلث و متوازی الاضلاع ارائه </a:t>
            </a:r>
            <a:r>
              <a:rPr lang="fa-IR" sz="2400" dirty="0" smtClean="0">
                <a:solidFill>
                  <a:srgbClr val="0070C0"/>
                </a:solidFill>
                <a:cs typeface="B Lotus" panose="00000400000000000000" pitchFamily="2" charset="-78"/>
              </a:rPr>
              <a:t>کند</a:t>
            </a:r>
            <a:r>
              <a:rPr lang="fa-IR" sz="2400" dirty="0">
                <a:solidFill>
                  <a:srgbClr val="0070C0"/>
                </a:solidFill>
                <a:cs typeface="B Lotus" panose="00000400000000000000" pitchFamily="2" charset="-78"/>
              </a:rPr>
              <a:t>.  </a:t>
            </a:r>
            <a:br>
              <a:rPr lang="fa-IR" sz="2400" dirty="0">
                <a:solidFill>
                  <a:srgbClr val="0070C0"/>
                </a:solidFill>
                <a:cs typeface="B Lotus" panose="00000400000000000000" pitchFamily="2" charset="-78"/>
              </a:rPr>
            </a:br>
            <a:r>
              <a:rPr lang="fa-IR" sz="2400" dirty="0" smtClean="0">
                <a:solidFill>
                  <a:srgbClr val="0070C0"/>
                </a:solidFill>
                <a:cs typeface="B Lotus" panose="00000400000000000000" pitchFamily="2" charset="-78"/>
              </a:rPr>
              <a:t>2- اعداد مربوط و نامربوط در یک مسئله کلامی ریاضی را تمیز دهد.</a:t>
            </a:r>
            <a:endParaRPr lang="fa-IR" sz="2400" dirty="0">
              <a:solidFill>
                <a:srgbClr val="0070C0"/>
              </a:solidFill>
              <a:cs typeface="B Lotus" panose="00000400000000000000" pitchFamily="2" charset="-78"/>
            </a:endParaRPr>
          </a:p>
        </p:txBody>
      </p:sp>
      <p:pic>
        <p:nvPicPr>
          <p:cNvPr id="4" name="p4_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86936" y="178182"/>
            <a:ext cx="609600" cy="6096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086936" y="6035675"/>
            <a:ext cx="7619999" cy="365125"/>
          </a:xfrm>
        </p:spPr>
        <p:txBody>
          <a:bodyPr/>
          <a:lstStyle/>
          <a:p>
            <a:r>
              <a:rPr lang="fa-IR" dirty="0" smtClean="0"/>
              <a:t>ن</a:t>
            </a:r>
            <a:r>
              <a:rPr lang="fa-IR" sz="1400" b="1" dirty="0" smtClean="0">
                <a:solidFill>
                  <a:srgbClr val="008000"/>
                </a:solidFill>
                <a:cs typeface="B Ferdosi" panose="00000400000000000000" pitchFamily="2" charset="-78"/>
              </a:rPr>
              <a:t>ام درس: ارزشیابی از یادگیری       مدرس: دکتر ولی نژاد</a:t>
            </a:r>
            <a:endParaRPr lang="en-US" sz="1400" b="1" dirty="0">
              <a:solidFill>
                <a:srgbClr val="008000"/>
              </a:solidFill>
              <a:cs typeface="B Ferdosi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2338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8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462" y="511568"/>
            <a:ext cx="8911687" cy="824863"/>
          </a:xfrm>
        </p:spPr>
        <p:txBody>
          <a:bodyPr/>
          <a:lstStyle/>
          <a:p>
            <a:pPr algn="r"/>
            <a:r>
              <a:rPr lang="fa-IR" dirty="0" smtClean="0">
                <a:solidFill>
                  <a:srgbClr val="0070C0"/>
                </a:solidFill>
                <a:cs typeface="B Lotus" panose="00000400000000000000" pitchFamily="2" charset="-78"/>
              </a:rPr>
              <a:t>5- ترکیب </a:t>
            </a:r>
            <a:r>
              <a:rPr lang="fa-IR" dirty="0">
                <a:solidFill>
                  <a:srgbClr val="0070C0"/>
                </a:solidFill>
                <a:cs typeface="B Lotus" panose="00000400000000000000" pitchFamily="2" charset="-78"/>
              </a:rPr>
              <a:t>کردن: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336431"/>
            <a:ext cx="8915400" cy="4574791"/>
          </a:xfrm>
        </p:spPr>
        <p:txBody>
          <a:bodyPr>
            <a:normAutofit/>
          </a:bodyPr>
          <a:lstStyle/>
          <a:p>
            <a:r>
              <a:rPr lang="fa-IR" sz="2400" dirty="0">
                <a:cs typeface="B Lotus" panose="00000400000000000000" pitchFamily="2" charset="-78"/>
              </a:rPr>
              <a:t>عبارت است از کنارهم گذاشتن عناصر و پدیدآوردن یک کل با ساختی نوین ؛منسجم و کارکردی.</a:t>
            </a:r>
            <a:br>
              <a:rPr lang="fa-IR" sz="2400" dirty="0">
                <a:cs typeface="B Lotus" panose="00000400000000000000" pitchFamily="2" charset="-78"/>
              </a:rPr>
            </a:br>
            <a:r>
              <a:rPr lang="fa-IR" sz="2400" dirty="0">
                <a:solidFill>
                  <a:srgbClr val="00B050"/>
                </a:solidFill>
                <a:cs typeface="B Lotus" panose="00000400000000000000" pitchFamily="2" charset="-78"/>
              </a:rPr>
              <a:t>- طراحی پروژه ی تحقیقی برای موضوع های تاریخی</a:t>
            </a:r>
            <a:br>
              <a:rPr lang="fa-IR" sz="2400" dirty="0">
                <a:solidFill>
                  <a:srgbClr val="00B050"/>
                </a:solidFill>
                <a:cs typeface="B Lotus" panose="00000400000000000000" pitchFamily="2" charset="-78"/>
              </a:rPr>
            </a:br>
            <a:r>
              <a:rPr lang="fa-IR" sz="2400" dirty="0">
                <a:solidFill>
                  <a:srgbClr val="00B050"/>
                </a:solidFill>
                <a:cs typeface="B Lotus" panose="00000400000000000000" pitchFamily="2" charset="-78"/>
              </a:rPr>
              <a:t>- به کارگیری یک نقشه برای حل کردن یک مسئله</a:t>
            </a:r>
            <a:br>
              <a:rPr lang="fa-IR" sz="2400" dirty="0">
                <a:solidFill>
                  <a:srgbClr val="00B050"/>
                </a:solidFill>
                <a:cs typeface="B Lotus" panose="00000400000000000000" pitchFamily="2" charset="-78"/>
              </a:rPr>
            </a:br>
            <a:r>
              <a:rPr lang="fa-IR" sz="2400" dirty="0">
                <a:solidFill>
                  <a:srgbClr val="00B050"/>
                </a:solidFill>
                <a:cs typeface="B Lotus" panose="00000400000000000000" pitchFamily="2" charset="-78"/>
              </a:rPr>
              <a:t>- تولید راه حل های گوناگون ،جدید ومفید برای مسائل اجتماعی و علمی </a:t>
            </a:r>
            <a:r>
              <a:rPr lang="fa-IR" sz="2400" dirty="0">
                <a:cs typeface="B Lotus" panose="00000400000000000000" pitchFamily="2" charset="-78"/>
              </a:rPr>
              <a:t/>
            </a:r>
            <a:br>
              <a:rPr lang="fa-IR" sz="2400" dirty="0">
                <a:cs typeface="B Lotus" panose="00000400000000000000" pitchFamily="2" charset="-78"/>
              </a:rPr>
            </a:br>
            <a:r>
              <a:rPr lang="fa-IR" sz="2400" dirty="0">
                <a:cs typeface="B Lotus" panose="00000400000000000000" pitchFamily="2" charset="-78"/>
              </a:rPr>
              <a:t>....</a:t>
            </a:r>
            <a:br>
              <a:rPr lang="fa-IR" sz="2400" dirty="0">
                <a:cs typeface="B Lotus" panose="00000400000000000000" pitchFamily="2" charset="-78"/>
              </a:rPr>
            </a:br>
            <a:r>
              <a:rPr lang="fa-IR" sz="2400" dirty="0" smtClean="0">
                <a:solidFill>
                  <a:srgbClr val="C00000"/>
                </a:solidFill>
                <a:cs typeface="B Lotus" panose="00000400000000000000" pitchFamily="2" charset="-78"/>
              </a:rPr>
              <a:t>مثال:دانش آموز بتواند</a:t>
            </a:r>
            <a:r>
              <a:rPr lang="fa-IR" sz="2400" dirty="0">
                <a:solidFill>
                  <a:srgbClr val="FFFF00"/>
                </a:solidFill>
                <a:cs typeface="B Lotus" panose="00000400000000000000" pitchFamily="2" charset="-78"/>
              </a:rPr>
              <a:t/>
            </a:r>
            <a:br>
              <a:rPr lang="fa-IR" sz="2400" dirty="0">
                <a:solidFill>
                  <a:srgbClr val="FFFF00"/>
                </a:solidFill>
                <a:cs typeface="B Lotus" panose="00000400000000000000" pitchFamily="2" charset="-78"/>
              </a:rPr>
            </a:br>
            <a:r>
              <a:rPr lang="fa-IR" sz="2400" dirty="0" smtClean="0">
                <a:solidFill>
                  <a:srgbClr val="0070C0"/>
                </a:solidFill>
                <a:cs typeface="B Lotus" panose="00000400000000000000" pitchFamily="2" charset="-78"/>
              </a:rPr>
              <a:t>1- برای </a:t>
            </a:r>
            <a:r>
              <a:rPr lang="fa-IR" sz="2400" dirty="0">
                <a:solidFill>
                  <a:srgbClr val="0070C0"/>
                </a:solidFill>
                <a:cs typeface="B Lotus" panose="00000400000000000000" pitchFamily="2" charset="-78"/>
              </a:rPr>
              <a:t>انداه گیری مقدار بارندگی سالانه ی یک حوضه ی آبریز با توجه منابع مستند روشی ارائه </a:t>
            </a:r>
            <a:r>
              <a:rPr lang="fa-IR" sz="2400" dirty="0" smtClean="0">
                <a:solidFill>
                  <a:srgbClr val="0070C0"/>
                </a:solidFill>
                <a:cs typeface="B Lotus" panose="00000400000000000000" pitchFamily="2" charset="-78"/>
              </a:rPr>
              <a:t>دهد</a:t>
            </a:r>
            <a:r>
              <a:rPr lang="fa-IR" sz="2400" dirty="0">
                <a:solidFill>
                  <a:srgbClr val="0070C0"/>
                </a:solidFill>
                <a:cs typeface="B Lotus" panose="00000400000000000000" pitchFamily="2" charset="-78"/>
              </a:rPr>
              <a:t>.</a:t>
            </a:r>
            <a:br>
              <a:rPr lang="fa-IR" sz="2400" dirty="0">
                <a:solidFill>
                  <a:srgbClr val="0070C0"/>
                </a:solidFill>
                <a:cs typeface="B Lotus" panose="00000400000000000000" pitchFamily="2" charset="-78"/>
              </a:rPr>
            </a:br>
            <a:r>
              <a:rPr lang="fa-IR" sz="2400" dirty="0" smtClean="0">
                <a:solidFill>
                  <a:srgbClr val="0070C0"/>
                </a:solidFill>
                <a:cs typeface="B Lotus" panose="00000400000000000000" pitchFamily="2" charset="-78"/>
              </a:rPr>
              <a:t>2- برای </a:t>
            </a:r>
            <a:r>
              <a:rPr lang="fa-IR" sz="2400" dirty="0">
                <a:solidFill>
                  <a:srgbClr val="0070C0"/>
                </a:solidFill>
                <a:cs typeface="B Lotus" panose="00000400000000000000" pitchFamily="2" charset="-78"/>
              </a:rPr>
              <a:t>حفاظت از لایه ی ازن یک راه حل کاربردی ارائه </a:t>
            </a:r>
            <a:r>
              <a:rPr lang="fa-IR" sz="2400" dirty="0" smtClean="0">
                <a:solidFill>
                  <a:srgbClr val="0070C0"/>
                </a:solidFill>
                <a:cs typeface="B Lotus" panose="00000400000000000000" pitchFamily="2" charset="-78"/>
              </a:rPr>
              <a:t>دهد. </a:t>
            </a:r>
          </a:p>
          <a:p>
            <a:pPr marL="0" indent="0">
              <a:buNone/>
            </a:pPr>
            <a:r>
              <a:rPr lang="fa-IR" sz="2400" dirty="0" smtClean="0">
                <a:solidFill>
                  <a:srgbClr val="0070C0"/>
                </a:solidFill>
                <a:cs typeface="B Lotus" panose="00000400000000000000" pitchFamily="2" charset="-78"/>
              </a:rPr>
              <a:t>    3- برای حل یک مسئله ریاضی روش یا فرمول جدید ابداع کند.</a:t>
            </a:r>
            <a:endParaRPr lang="fa-IR" sz="2400" dirty="0">
              <a:cs typeface="B Lotus" panose="00000400000000000000" pitchFamily="2" charset="-78"/>
            </a:endParaRPr>
          </a:p>
        </p:txBody>
      </p:sp>
      <p:pic>
        <p:nvPicPr>
          <p:cNvPr id="4" name="p4_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89967" y="178182"/>
            <a:ext cx="609600" cy="6096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189967" y="6135808"/>
            <a:ext cx="7619999" cy="365125"/>
          </a:xfrm>
        </p:spPr>
        <p:txBody>
          <a:bodyPr/>
          <a:lstStyle/>
          <a:p>
            <a:r>
              <a:rPr lang="fa-IR" sz="1400" b="1" dirty="0" smtClean="0">
                <a:solidFill>
                  <a:srgbClr val="008000"/>
                </a:solidFill>
                <a:cs typeface="B Ferdosi" panose="00000400000000000000" pitchFamily="2" charset="-78"/>
              </a:rPr>
              <a:t>نام درس: ارزشیابی از یادگیری       مدرس: دکتر ولی نژاد</a:t>
            </a:r>
            <a:endParaRPr lang="en-US" sz="1400" b="1" dirty="0">
              <a:solidFill>
                <a:srgbClr val="008000"/>
              </a:solidFill>
              <a:cs typeface="B Ferdosi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7356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7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 smtClean="0">
                <a:solidFill>
                  <a:srgbClr val="0070C0"/>
                </a:solidFill>
                <a:cs typeface="B Lotus" panose="00000400000000000000" pitchFamily="2" charset="-78"/>
              </a:rPr>
              <a:t>6- ارزشیابی </a:t>
            </a:r>
            <a:r>
              <a:rPr lang="fa-IR" dirty="0">
                <a:solidFill>
                  <a:srgbClr val="0070C0"/>
                </a:solidFill>
                <a:cs typeface="B Lotus" panose="00000400000000000000" pitchFamily="2" charset="-78"/>
              </a:rPr>
              <a:t>کردن: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5575" y="1153551"/>
            <a:ext cx="9099037" cy="50784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a-IR" sz="2400" dirty="0">
                <a:solidFill>
                  <a:schemeClr val="tx1"/>
                </a:solidFill>
                <a:cs typeface="B Lotus" panose="00000400000000000000" pitchFamily="2" charset="-78"/>
              </a:rPr>
              <a:t>ارزشیابی به صورت داوری کردن بر اساس معیار یا استاندارد تعریف شده است.ملاکهای مورد استفاده در ارزشیابی غالبا کیفیت،اثربخشی،کارآمدی و همسانی را شامل می شوند.</a:t>
            </a:r>
            <a:r>
              <a:rPr lang="fa-IR" sz="2400" dirty="0">
                <a:solidFill>
                  <a:srgbClr val="00B0F0"/>
                </a:solidFill>
                <a:cs typeface="B Lotus" panose="00000400000000000000" pitchFamily="2" charset="-78"/>
              </a:rPr>
              <a:t/>
            </a:r>
            <a:br>
              <a:rPr lang="fa-IR" sz="2400" dirty="0">
                <a:solidFill>
                  <a:srgbClr val="00B0F0"/>
                </a:solidFill>
                <a:cs typeface="B Lotus" panose="00000400000000000000" pitchFamily="2" charset="-78"/>
              </a:rPr>
            </a:br>
            <a:r>
              <a:rPr lang="fa-IR" sz="2400" dirty="0">
                <a:solidFill>
                  <a:srgbClr val="008000"/>
                </a:solidFill>
                <a:cs typeface="B Lotus" panose="00000400000000000000" pitchFamily="2" charset="-78"/>
              </a:rPr>
              <a:t>- داوری در باره ی اینکه کدام یک از دو روش موجود برای حل مسئله ی معین بهتر است. </a:t>
            </a:r>
            <a:br>
              <a:rPr lang="fa-IR" sz="2400" dirty="0">
                <a:solidFill>
                  <a:srgbClr val="008000"/>
                </a:solidFill>
                <a:cs typeface="B Lotus" panose="00000400000000000000" pitchFamily="2" charset="-78"/>
              </a:rPr>
            </a:br>
            <a:r>
              <a:rPr lang="fa-IR" sz="2400" dirty="0">
                <a:solidFill>
                  <a:srgbClr val="008000"/>
                </a:solidFill>
                <a:cs typeface="B Lotus" panose="00000400000000000000" pitchFamily="2" charset="-78"/>
              </a:rPr>
              <a:t>- آیا فرایند طراحی شده به اندازه ی کافی اثربخش است؟</a:t>
            </a:r>
            <a:r>
              <a:rPr lang="fa-IR" sz="2400" dirty="0">
                <a:solidFill>
                  <a:srgbClr val="00B0F0"/>
                </a:solidFill>
                <a:cs typeface="B Lotus" panose="00000400000000000000" pitchFamily="2" charset="-78"/>
              </a:rPr>
              <a:t/>
            </a:r>
            <a:br>
              <a:rPr lang="fa-IR" sz="2400" dirty="0">
                <a:solidFill>
                  <a:srgbClr val="00B0F0"/>
                </a:solidFill>
                <a:cs typeface="B Lotus" panose="00000400000000000000" pitchFamily="2" charset="-78"/>
              </a:rPr>
            </a:br>
            <a:r>
              <a:rPr lang="fa-IR" sz="2400" dirty="0" smtClean="0">
                <a:solidFill>
                  <a:srgbClr val="C00000"/>
                </a:solidFill>
                <a:cs typeface="B Lotus" panose="00000400000000000000" pitchFamily="2" charset="-78"/>
              </a:rPr>
              <a:t>مثال:دانش آموز بتواند</a:t>
            </a:r>
            <a:r>
              <a:rPr lang="fa-IR" sz="2400" dirty="0">
                <a:solidFill>
                  <a:srgbClr val="FF0000"/>
                </a:solidFill>
                <a:cs typeface="B Lotus" panose="00000400000000000000" pitchFamily="2" charset="-78"/>
              </a:rPr>
              <a:t/>
            </a:r>
            <a:br>
              <a:rPr lang="fa-IR" sz="2400" dirty="0">
                <a:solidFill>
                  <a:srgbClr val="FF0000"/>
                </a:solidFill>
                <a:cs typeface="B Lotus" panose="00000400000000000000" pitchFamily="2" charset="-78"/>
              </a:rPr>
            </a:br>
            <a:r>
              <a:rPr lang="fa-IR" sz="2400" dirty="0">
                <a:solidFill>
                  <a:srgbClr val="0070C0"/>
                </a:solidFill>
                <a:cs typeface="B Lotus" panose="00000400000000000000" pitchFamily="2" charset="-78"/>
              </a:rPr>
              <a:t>1) از دو نظریه ی رفتاری و پردازش اطلاعات کدام یک تبیین بهتری از یادگیری انسان به </a:t>
            </a:r>
            <a:r>
              <a:rPr lang="fa-IR" sz="2400" dirty="0" smtClean="0">
                <a:solidFill>
                  <a:srgbClr val="0070C0"/>
                </a:solidFill>
                <a:cs typeface="B Lotus" panose="00000400000000000000" pitchFamily="2" charset="-78"/>
              </a:rPr>
              <a:t>   دست </a:t>
            </a:r>
            <a:r>
              <a:rPr lang="fa-IR" sz="2400" dirty="0">
                <a:solidFill>
                  <a:srgbClr val="0070C0"/>
                </a:solidFill>
                <a:cs typeface="B Lotus" panose="00000400000000000000" pitchFamily="2" charset="-78"/>
              </a:rPr>
              <a:t>می دهد(با دلیل و استدلال منطقی).</a:t>
            </a:r>
            <a:br>
              <a:rPr lang="fa-IR" sz="2400" dirty="0">
                <a:solidFill>
                  <a:srgbClr val="0070C0"/>
                </a:solidFill>
                <a:cs typeface="B Lotus" panose="00000400000000000000" pitchFamily="2" charset="-78"/>
              </a:rPr>
            </a:br>
            <a:r>
              <a:rPr lang="fa-IR" sz="2400" dirty="0">
                <a:solidFill>
                  <a:srgbClr val="0070C0"/>
                </a:solidFill>
                <a:cs typeface="B Lotus" panose="00000400000000000000" pitchFamily="2" charset="-78"/>
              </a:rPr>
              <a:t>2) از دو راه حل پیشنهادی زیر بهترین روش را برای حل مسئله ی </a:t>
            </a:r>
            <a:r>
              <a:rPr lang="fa-IR" sz="2400" dirty="0" smtClean="0">
                <a:solidFill>
                  <a:srgbClr val="0070C0"/>
                </a:solidFill>
                <a:cs typeface="B Lotus" panose="00000400000000000000" pitchFamily="2" charset="-78"/>
              </a:rPr>
              <a:t>انتخاب کند(دلیل بیاورد</a:t>
            </a:r>
            <a:r>
              <a:rPr lang="fa-IR" sz="2400" dirty="0">
                <a:solidFill>
                  <a:srgbClr val="0070C0"/>
                </a:solidFill>
                <a:cs typeface="B Lotus" panose="00000400000000000000" pitchFamily="2" charset="-78"/>
              </a:rPr>
              <a:t>)</a:t>
            </a:r>
          </a:p>
        </p:txBody>
      </p:sp>
      <p:pic>
        <p:nvPicPr>
          <p:cNvPr id="4" name="p4_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4412" y="275006"/>
            <a:ext cx="609600" cy="6096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1400" b="1" dirty="0" smtClean="0">
                <a:solidFill>
                  <a:srgbClr val="008000"/>
                </a:solidFill>
                <a:cs typeface="B Ferdosi" panose="00000400000000000000" pitchFamily="2" charset="-78"/>
              </a:rPr>
              <a:t>نام درس: ارزشیابی از یادگیری       مدرس: دکتر ولی نژاد</a:t>
            </a:r>
            <a:endParaRPr lang="en-US" sz="1400" b="1" dirty="0">
              <a:solidFill>
                <a:srgbClr val="008000"/>
              </a:solidFill>
              <a:cs typeface="B Ferdosi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0516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9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450167"/>
            <a:ext cx="8911687" cy="647114"/>
          </a:xfrm>
        </p:spPr>
        <p:txBody>
          <a:bodyPr/>
          <a:lstStyle/>
          <a:p>
            <a:pPr algn="r"/>
            <a:r>
              <a:rPr lang="fa-IR" dirty="0" smtClean="0">
                <a:solidFill>
                  <a:srgbClr val="0070C0"/>
                </a:solidFill>
                <a:cs typeface="B Lotus" panose="00000400000000000000" pitchFamily="2" charset="-78"/>
              </a:rPr>
              <a:t>ب- حوزه عاطفی</a:t>
            </a:r>
            <a:endParaRPr lang="fa-IR" dirty="0">
              <a:solidFill>
                <a:srgbClr val="0070C0"/>
              </a:solidFill>
              <a:cs typeface="B Lotus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9305" y="1097281"/>
            <a:ext cx="9155307" cy="5176909"/>
          </a:xfrm>
        </p:spPr>
        <p:txBody>
          <a:bodyPr>
            <a:normAutofit/>
          </a:bodyPr>
          <a:lstStyle/>
          <a:p>
            <a:r>
              <a:rPr lang="fa-IR" sz="2000" dirty="0" smtClean="0">
                <a:solidFill>
                  <a:schemeClr val="tx1"/>
                </a:solidFill>
                <a:cs typeface="B Lotus" panose="00000400000000000000" pitchFamily="2" charset="-78"/>
              </a:rPr>
              <a:t>این طبقه بندی راههایی را توصیف می کندکه در آنها یادگیرندگان از ارزشها و نگرشهایی که رفتار آدمی را هدایت می نمایند آگاه می شوند و آنها را می پذیرند.</a:t>
            </a:r>
          </a:p>
          <a:p>
            <a:r>
              <a:rPr lang="fa-IR" sz="2000" dirty="0" smtClean="0">
                <a:solidFill>
                  <a:schemeClr val="tx1"/>
                </a:solidFill>
                <a:cs typeface="B Lotus" panose="00000400000000000000" pitchFamily="2" charset="-78"/>
              </a:rPr>
              <a:t>1- دریافت کردن یا توجه کردن: </a:t>
            </a:r>
            <a:r>
              <a:rPr lang="fa-IR" sz="2000" dirty="0" smtClean="0">
                <a:solidFill>
                  <a:srgbClr val="008000"/>
                </a:solidFill>
                <a:cs typeface="B Lotus" panose="00000400000000000000" pitchFamily="2" charset="-78"/>
              </a:rPr>
              <a:t>حساسیت نسبت به وجود برخی پدیده ها و یا محرکهای محیطی </a:t>
            </a:r>
          </a:p>
          <a:p>
            <a:pPr marL="0" indent="0">
              <a:buNone/>
            </a:pPr>
            <a:r>
              <a:rPr lang="fa-IR" sz="2000" dirty="0" smtClean="0">
                <a:solidFill>
                  <a:srgbClr val="C00000"/>
                </a:solidFill>
                <a:cs typeface="B Lotus" panose="00000400000000000000" pitchFamily="2" charset="-78"/>
              </a:rPr>
              <a:t>         مثال: </a:t>
            </a:r>
            <a:r>
              <a:rPr lang="fa-IR" sz="2000" dirty="0" smtClean="0">
                <a:solidFill>
                  <a:srgbClr val="0070C0"/>
                </a:solidFill>
                <a:cs typeface="B Lotus" panose="00000400000000000000" pitchFamily="2" charset="-78"/>
              </a:rPr>
              <a:t>دانش آموز به اتفاقاتی که در کلاس درس می افتد توجه می نماید.</a:t>
            </a:r>
            <a:endParaRPr lang="fa-IR" sz="2000" dirty="0">
              <a:solidFill>
                <a:srgbClr val="0070C0"/>
              </a:solidFill>
              <a:cs typeface="B Lotus" panose="00000400000000000000" pitchFamily="2" charset="-78"/>
            </a:endParaRPr>
          </a:p>
          <a:p>
            <a:r>
              <a:rPr lang="fa-IR" sz="2000" dirty="0" smtClean="0">
                <a:solidFill>
                  <a:schemeClr val="tx1"/>
                </a:solidFill>
                <a:cs typeface="B Lotus" panose="00000400000000000000" pitchFamily="2" charset="-78"/>
              </a:rPr>
              <a:t>2- پاسخ دادن : </a:t>
            </a:r>
            <a:r>
              <a:rPr lang="fa-IR" sz="2000" dirty="0" smtClean="0">
                <a:solidFill>
                  <a:srgbClr val="008000"/>
                </a:solidFill>
                <a:cs typeface="B Lotus" panose="00000400000000000000" pitchFamily="2" charset="-78"/>
              </a:rPr>
              <a:t>توجه فعالانه به پدیده ها و انجام کارهایی درباره آنها</a:t>
            </a:r>
          </a:p>
          <a:p>
            <a:pPr marL="0" indent="0">
              <a:buNone/>
            </a:pPr>
            <a:r>
              <a:rPr lang="fa-IR" sz="2000" dirty="0">
                <a:solidFill>
                  <a:schemeClr val="tx1"/>
                </a:solidFill>
                <a:cs typeface="B Lotus" panose="00000400000000000000" pitchFamily="2" charset="-78"/>
              </a:rPr>
              <a:t> </a:t>
            </a:r>
            <a:r>
              <a:rPr lang="fa-IR" sz="2000" dirty="0" smtClean="0">
                <a:solidFill>
                  <a:schemeClr val="tx1"/>
                </a:solidFill>
                <a:cs typeface="B Lotus" panose="00000400000000000000" pitchFamily="2" charset="-78"/>
              </a:rPr>
              <a:t>       </a:t>
            </a:r>
            <a:r>
              <a:rPr lang="fa-IR" sz="2000" dirty="0" smtClean="0">
                <a:solidFill>
                  <a:srgbClr val="C00000"/>
                </a:solidFill>
                <a:cs typeface="B Lotus" panose="00000400000000000000" pitchFamily="2" charset="-78"/>
              </a:rPr>
              <a:t> مثال: </a:t>
            </a:r>
            <a:r>
              <a:rPr lang="fa-IR" sz="2000" dirty="0" smtClean="0">
                <a:solidFill>
                  <a:srgbClr val="0070C0"/>
                </a:solidFill>
                <a:cs typeface="B Lotus" panose="00000400000000000000" pitchFamily="2" charset="-78"/>
              </a:rPr>
              <a:t>یادگیرنده بطور داوطلبانه مچله های خاص کودکان را مطالعه می کند.</a:t>
            </a:r>
          </a:p>
          <a:p>
            <a:r>
              <a:rPr lang="fa-IR" sz="2000" dirty="0" smtClean="0">
                <a:solidFill>
                  <a:schemeClr val="tx1"/>
                </a:solidFill>
                <a:cs typeface="B Lotus" panose="00000400000000000000" pitchFamily="2" charset="-78"/>
              </a:rPr>
              <a:t>3- ارزش‌گذاری </a:t>
            </a:r>
            <a:r>
              <a:rPr lang="fa-IR" sz="2000" dirty="0">
                <a:solidFill>
                  <a:schemeClr val="tx1"/>
                </a:solidFill>
                <a:cs typeface="B Lotus" panose="00000400000000000000" pitchFamily="2" charset="-78"/>
              </a:rPr>
              <a:t>: </a:t>
            </a:r>
            <a:r>
              <a:rPr lang="fa-IR" sz="2000" dirty="0" smtClean="0">
                <a:solidFill>
                  <a:srgbClr val="008000"/>
                </a:solidFill>
                <a:cs typeface="B Lotus" panose="00000400000000000000" pitchFamily="2" charset="-78"/>
              </a:rPr>
              <a:t>احساس یا باور پایدار حاکی از ارزشمند بودن یک چیز </a:t>
            </a:r>
          </a:p>
          <a:p>
            <a:pPr marL="0" indent="0">
              <a:buNone/>
            </a:pPr>
            <a:r>
              <a:rPr lang="fa-IR" sz="2000" dirty="0">
                <a:solidFill>
                  <a:schemeClr val="tx1"/>
                </a:solidFill>
                <a:cs typeface="B Lotus" panose="00000400000000000000" pitchFamily="2" charset="-78"/>
              </a:rPr>
              <a:t> </a:t>
            </a:r>
            <a:r>
              <a:rPr lang="fa-IR" sz="2000" dirty="0" smtClean="0">
                <a:solidFill>
                  <a:schemeClr val="tx1"/>
                </a:solidFill>
                <a:cs typeface="B Lotus" panose="00000400000000000000" pitchFamily="2" charset="-78"/>
              </a:rPr>
              <a:t>       </a:t>
            </a:r>
            <a:r>
              <a:rPr lang="fa-IR" sz="2000" dirty="0" smtClean="0">
                <a:solidFill>
                  <a:srgbClr val="C00000"/>
                </a:solidFill>
                <a:cs typeface="B Lotus" panose="00000400000000000000" pitchFamily="2" charset="-78"/>
              </a:rPr>
              <a:t>مثال: </a:t>
            </a:r>
            <a:r>
              <a:rPr lang="fa-IR" sz="2000" dirty="0" smtClean="0">
                <a:solidFill>
                  <a:srgbClr val="0070C0"/>
                </a:solidFill>
                <a:cs typeface="B Lotus" panose="00000400000000000000" pitchFamily="2" charset="-78"/>
              </a:rPr>
              <a:t>یادگیرنده در بحث گروهی از عقاید یکی از دوستان خود که به آن باور دارد دفاع می کند.</a:t>
            </a:r>
            <a:endParaRPr lang="fa-IR" sz="2000" dirty="0">
              <a:solidFill>
                <a:srgbClr val="0070C0"/>
              </a:solidFill>
              <a:cs typeface="B Lotus" panose="00000400000000000000" pitchFamily="2" charset="-78"/>
            </a:endParaRPr>
          </a:p>
          <a:p>
            <a:r>
              <a:rPr lang="fa-IR" sz="2000" dirty="0" smtClean="0">
                <a:solidFill>
                  <a:schemeClr val="tx1"/>
                </a:solidFill>
                <a:cs typeface="B Lotus" panose="00000400000000000000" pitchFamily="2" charset="-78"/>
              </a:rPr>
              <a:t>4- سازمان‌ دادن به ارزشها </a:t>
            </a:r>
            <a:r>
              <a:rPr lang="fa-IR" sz="2000" dirty="0">
                <a:solidFill>
                  <a:schemeClr val="tx1"/>
                </a:solidFill>
                <a:cs typeface="B Lotus" panose="00000400000000000000" pitchFamily="2" charset="-78"/>
              </a:rPr>
              <a:t>: </a:t>
            </a:r>
            <a:r>
              <a:rPr lang="fa-IR" sz="2000" dirty="0" smtClean="0">
                <a:solidFill>
                  <a:srgbClr val="008000"/>
                </a:solidFill>
                <a:cs typeface="B Lotus" panose="00000400000000000000" pitchFamily="2" charset="-78"/>
              </a:rPr>
              <a:t>دسته بندی و نظامدار کردن ارزشها </a:t>
            </a:r>
          </a:p>
          <a:p>
            <a:pPr marL="0" indent="0">
              <a:buNone/>
            </a:pPr>
            <a:r>
              <a:rPr lang="fa-IR" sz="2000" dirty="0">
                <a:solidFill>
                  <a:schemeClr val="tx1"/>
                </a:solidFill>
                <a:cs typeface="B Lotus" panose="00000400000000000000" pitchFamily="2" charset="-78"/>
              </a:rPr>
              <a:t> </a:t>
            </a:r>
            <a:r>
              <a:rPr lang="fa-IR" sz="2000" dirty="0" smtClean="0">
                <a:solidFill>
                  <a:schemeClr val="tx1"/>
                </a:solidFill>
                <a:cs typeface="B Lotus" panose="00000400000000000000" pitchFamily="2" charset="-78"/>
              </a:rPr>
              <a:t>        </a:t>
            </a:r>
            <a:r>
              <a:rPr lang="fa-IR" sz="2000" dirty="0" smtClean="0">
                <a:solidFill>
                  <a:srgbClr val="C00000"/>
                </a:solidFill>
                <a:cs typeface="B Lotus" panose="00000400000000000000" pitchFamily="2" charset="-78"/>
              </a:rPr>
              <a:t>مثال: </a:t>
            </a:r>
            <a:r>
              <a:rPr lang="fa-IR" sz="2000" dirty="0" smtClean="0">
                <a:solidFill>
                  <a:srgbClr val="0070C0"/>
                </a:solidFill>
                <a:cs typeface="B Lotus" panose="00000400000000000000" pitchFamily="2" charset="-78"/>
              </a:rPr>
              <a:t>یادگیرنده نیاز به یافتن نوعی تعادل بین رشد اقتصادی و حفظ منابع طبیعی را تشخیص می دهد.</a:t>
            </a:r>
            <a:endParaRPr lang="fa-IR" sz="2000" dirty="0">
              <a:solidFill>
                <a:srgbClr val="0070C0"/>
              </a:solidFill>
              <a:cs typeface="B Lotus" panose="00000400000000000000" pitchFamily="2" charset="-78"/>
            </a:endParaRPr>
          </a:p>
          <a:p>
            <a:r>
              <a:rPr lang="fa-IR" sz="2000" dirty="0" smtClean="0">
                <a:solidFill>
                  <a:schemeClr val="tx1"/>
                </a:solidFill>
                <a:cs typeface="B Lotus" panose="00000400000000000000" pitchFamily="2" charset="-78"/>
              </a:rPr>
              <a:t>5- شخصیّت پذیرفتن: </a:t>
            </a:r>
            <a:r>
              <a:rPr lang="fa-IR" sz="2000" dirty="0" smtClean="0">
                <a:solidFill>
                  <a:srgbClr val="008000"/>
                </a:solidFill>
                <a:cs typeface="B Lotus" panose="00000400000000000000" pitchFamily="2" charset="-78"/>
              </a:rPr>
              <a:t>تبدیل نظام ارزشی به صورت یک سبک زندگی یا نظام فلسفی </a:t>
            </a:r>
          </a:p>
          <a:p>
            <a:pPr marL="0" indent="0">
              <a:buNone/>
            </a:pPr>
            <a:r>
              <a:rPr lang="fa-IR" sz="2000" dirty="0">
                <a:solidFill>
                  <a:schemeClr val="tx1"/>
                </a:solidFill>
                <a:cs typeface="B Lotus" panose="00000400000000000000" pitchFamily="2" charset="-78"/>
              </a:rPr>
              <a:t> </a:t>
            </a:r>
            <a:r>
              <a:rPr lang="fa-IR" sz="2000" dirty="0" smtClean="0">
                <a:solidFill>
                  <a:schemeClr val="tx1"/>
                </a:solidFill>
                <a:cs typeface="B Lotus" panose="00000400000000000000" pitchFamily="2" charset="-78"/>
              </a:rPr>
              <a:t>       </a:t>
            </a:r>
            <a:r>
              <a:rPr lang="fa-IR" sz="2000" dirty="0" smtClean="0">
                <a:solidFill>
                  <a:srgbClr val="C00000"/>
                </a:solidFill>
                <a:cs typeface="B Lotus" panose="00000400000000000000" pitchFamily="2" charset="-78"/>
              </a:rPr>
              <a:t>مثال: </a:t>
            </a:r>
            <a:r>
              <a:rPr lang="fa-IR" sz="2000" dirty="0" smtClean="0">
                <a:solidFill>
                  <a:srgbClr val="0070C0"/>
                </a:solidFill>
                <a:cs typeface="B Lotus" panose="00000400000000000000" pitchFamily="2" charset="-78"/>
              </a:rPr>
              <a:t>یادگیرنده در موقعیت های مختلف، متناسب با نظام ارزشی خود رفتار می کند.</a:t>
            </a:r>
            <a:endParaRPr lang="fa-IR" sz="2000" dirty="0">
              <a:solidFill>
                <a:srgbClr val="0070C0"/>
              </a:solidFill>
            </a:endParaRPr>
          </a:p>
        </p:txBody>
      </p:sp>
      <p:pic>
        <p:nvPicPr>
          <p:cNvPr id="4" name="p4_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8125" y="360744"/>
            <a:ext cx="609600" cy="6096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112694" y="6274190"/>
            <a:ext cx="7619999" cy="365125"/>
          </a:xfrm>
        </p:spPr>
        <p:txBody>
          <a:bodyPr/>
          <a:lstStyle/>
          <a:p>
            <a:r>
              <a:rPr lang="fa-IR" sz="1400" b="1" dirty="0" smtClean="0">
                <a:solidFill>
                  <a:srgbClr val="008000"/>
                </a:solidFill>
                <a:cs typeface="B Ferdosi" panose="00000400000000000000" pitchFamily="2" charset="-78"/>
              </a:rPr>
              <a:t>نام درس: ارزشیابی از یادگیری       مدرس: دکتر ولی نژاد</a:t>
            </a:r>
            <a:endParaRPr lang="en-US" sz="1400" b="1" dirty="0">
              <a:solidFill>
                <a:srgbClr val="008000"/>
              </a:solidFill>
              <a:cs typeface="B Ferdosi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87264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4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167426"/>
            <a:ext cx="8911687" cy="850005"/>
          </a:xfrm>
        </p:spPr>
        <p:txBody>
          <a:bodyPr/>
          <a:lstStyle/>
          <a:p>
            <a:pPr algn="r"/>
            <a:r>
              <a:rPr lang="fa-IR" dirty="0" smtClean="0">
                <a:solidFill>
                  <a:srgbClr val="0070C0"/>
                </a:solidFill>
                <a:cs typeface="B Lotus" panose="00000400000000000000" pitchFamily="2" charset="-78"/>
              </a:rPr>
              <a:t>ج- طبقه بندی حوزه روانی- حرکتی </a:t>
            </a:r>
            <a:endParaRPr lang="fa-IR" dirty="0">
              <a:solidFill>
                <a:srgbClr val="0070C0"/>
              </a:solidFill>
              <a:cs typeface="B Lotus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159099"/>
            <a:ext cx="8915400" cy="5215943"/>
          </a:xfrm>
        </p:spPr>
        <p:txBody>
          <a:bodyPr>
            <a:noAutofit/>
          </a:bodyPr>
          <a:lstStyle/>
          <a:p>
            <a:r>
              <a:rPr lang="fa-IR" sz="2400" dirty="0" smtClean="0">
                <a:solidFill>
                  <a:srgbClr val="C00000"/>
                </a:solidFill>
                <a:cs typeface="B Lotus" panose="00000400000000000000" pitchFamily="2" charset="-78"/>
              </a:rPr>
              <a:t>1- حرکتهای بازتابی: </a:t>
            </a:r>
            <a:r>
              <a:rPr lang="fa-IR" sz="2400" dirty="0" smtClean="0">
                <a:cs typeface="B Lotus" panose="00000400000000000000" pitchFamily="2" charset="-78"/>
              </a:rPr>
              <a:t>اعمالی که در حضور برخی محرکها بطور ناآگاهانه اتفاق می افتند. مانند پلک زدن</a:t>
            </a:r>
          </a:p>
          <a:p>
            <a:r>
              <a:rPr lang="fa-IR" sz="2400" dirty="0" smtClean="0">
                <a:solidFill>
                  <a:srgbClr val="C00000"/>
                </a:solidFill>
                <a:cs typeface="B Lotus" panose="00000400000000000000" pitchFamily="2" charset="-78"/>
              </a:rPr>
              <a:t>2- حرکتهای مقدماتی اساسی: </a:t>
            </a:r>
            <a:r>
              <a:rPr lang="fa-IR" sz="2400" dirty="0" smtClean="0">
                <a:cs typeface="B Lotus" panose="00000400000000000000" pitchFamily="2" charset="-78"/>
              </a:rPr>
              <a:t>مجموعه ای از حرکتهای بازتابی که اساس حرکتهای ماهرانه پیچیده را تشکیل می دهند. مانند راه رفتن و دویدن</a:t>
            </a:r>
          </a:p>
          <a:p>
            <a:r>
              <a:rPr lang="fa-IR" sz="2400" dirty="0" smtClean="0">
                <a:solidFill>
                  <a:srgbClr val="C00000"/>
                </a:solidFill>
                <a:cs typeface="B Lotus" panose="00000400000000000000" pitchFamily="2" charset="-78"/>
              </a:rPr>
              <a:t>3- تواناییهای ادراکی: </a:t>
            </a:r>
            <a:r>
              <a:rPr lang="fa-IR" sz="2400" dirty="0" smtClean="0">
                <a:cs typeface="B Lotus" panose="00000400000000000000" pitchFamily="2" charset="-78"/>
              </a:rPr>
              <a:t>پاسخ مناسب دادن به اطلاعات دریافت شده از راه حواس. مانند دنبال کردن یک جسم متحرک با چشم </a:t>
            </a:r>
          </a:p>
          <a:p>
            <a:r>
              <a:rPr lang="fa-IR" sz="2400" dirty="0" smtClean="0">
                <a:solidFill>
                  <a:srgbClr val="C00000"/>
                </a:solidFill>
                <a:cs typeface="B Lotus" panose="00000400000000000000" pitchFamily="2" charset="-78"/>
              </a:rPr>
              <a:t>4- تواناییهای جسمانی: </a:t>
            </a:r>
            <a:r>
              <a:rPr lang="fa-IR" sz="2400" dirty="0" smtClean="0">
                <a:cs typeface="B Lotus" panose="00000400000000000000" pitchFamily="2" charset="-78"/>
              </a:rPr>
              <a:t>رشد استقامت، چالاکی و قدرت و ... مانند توانایی دویدن یک مسافت طولانی</a:t>
            </a:r>
          </a:p>
          <a:p>
            <a:r>
              <a:rPr lang="fa-IR" sz="2400" dirty="0" smtClean="0">
                <a:solidFill>
                  <a:srgbClr val="C00000"/>
                </a:solidFill>
                <a:cs typeface="B Lotus" panose="00000400000000000000" pitchFamily="2" charset="-78"/>
              </a:rPr>
              <a:t>5- حرکتهای ماهرانه: </a:t>
            </a:r>
            <a:r>
              <a:rPr lang="fa-IR" sz="2400" dirty="0" smtClean="0">
                <a:cs typeface="B Lotus" panose="00000400000000000000" pitchFamily="2" charset="-78"/>
              </a:rPr>
              <a:t>انجام اعمال پیچیده با درجه ای از مهارت یا تسلط. مانند یادگیرنده بتواند طول یک استخر را شنا کند.</a:t>
            </a:r>
          </a:p>
          <a:p>
            <a:r>
              <a:rPr lang="fa-IR" sz="2400" dirty="0" smtClean="0">
                <a:solidFill>
                  <a:srgbClr val="C00000"/>
                </a:solidFill>
                <a:cs typeface="B Lotus" panose="00000400000000000000" pitchFamily="2" charset="-78"/>
              </a:rPr>
              <a:t>6- ارتباط غیرگفتاری: </a:t>
            </a:r>
            <a:r>
              <a:rPr lang="fa-IR" sz="2400" dirty="0" smtClean="0">
                <a:cs typeface="B Lotus" panose="00000400000000000000" pitchFamily="2" charset="-78"/>
              </a:rPr>
              <a:t>ایجاد ارتباط از طریق حرکتهای پیچیده که احساس، نیاز و علاقه و ... فرد به فرد دیگر انتقال دهد.</a:t>
            </a:r>
            <a:endParaRPr lang="fa-IR" sz="2400" dirty="0">
              <a:cs typeface="B Lotus" panose="00000400000000000000" pitchFamily="2" charset="-78"/>
            </a:endParaRPr>
          </a:p>
        </p:txBody>
      </p:sp>
      <p:pic>
        <p:nvPicPr>
          <p:cNvPr id="4" name="p4_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59358" y="287628"/>
            <a:ext cx="609600" cy="6096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286000" y="6192479"/>
            <a:ext cx="7619999" cy="365125"/>
          </a:xfrm>
        </p:spPr>
        <p:txBody>
          <a:bodyPr/>
          <a:lstStyle/>
          <a:p>
            <a:r>
              <a:rPr lang="fa-IR" sz="1400" b="1" dirty="0" smtClean="0">
                <a:solidFill>
                  <a:srgbClr val="0070C0"/>
                </a:solidFill>
                <a:cs typeface="B Ferdosi" panose="00000400000000000000" pitchFamily="2" charset="-78"/>
              </a:rPr>
              <a:t>نام درس: ارزشیابی از یادگیری       مدرس: دکتر ولی نژاد</a:t>
            </a:r>
            <a:endParaRPr lang="en-US" sz="1400" b="1" dirty="0">
              <a:solidFill>
                <a:srgbClr val="0070C0"/>
              </a:solidFill>
              <a:cs typeface="B Ferdosi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2972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 smtClean="0">
                <a:solidFill>
                  <a:srgbClr val="0070C0"/>
                </a:solidFill>
                <a:cs typeface="B Lotus" panose="00000400000000000000" pitchFamily="2" charset="-78"/>
              </a:rPr>
              <a:t>جدول مشخصات</a:t>
            </a:r>
            <a:endParaRPr lang="fa-IR" dirty="0">
              <a:solidFill>
                <a:srgbClr val="0070C0"/>
              </a:solidFill>
              <a:cs typeface="B Lotus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326524"/>
            <a:ext cx="8915400" cy="4584698"/>
          </a:xfrm>
        </p:spPr>
        <p:txBody>
          <a:bodyPr>
            <a:normAutofit/>
          </a:bodyPr>
          <a:lstStyle/>
          <a:p>
            <a:r>
              <a:rPr lang="fa-IR" sz="2400" dirty="0" smtClean="0">
                <a:solidFill>
                  <a:srgbClr val="FF0000"/>
                </a:solidFill>
                <a:cs typeface="B Lotus" panose="00000400000000000000" pitchFamily="2" charset="-78"/>
              </a:rPr>
              <a:t>مهم ترین گام </a:t>
            </a:r>
            <a:r>
              <a:rPr lang="fa-IR" sz="2400" dirty="0" smtClean="0">
                <a:cs typeface="B Lotus" panose="00000400000000000000" pitchFamily="2" charset="-78"/>
              </a:rPr>
              <a:t>در تهیه آزمونهای پیشرفت تحصیلی تهیه </a:t>
            </a:r>
            <a:r>
              <a:rPr lang="fa-IR" sz="2400" dirty="0" smtClean="0">
                <a:solidFill>
                  <a:srgbClr val="FF0000"/>
                </a:solidFill>
                <a:cs typeface="B Lotus" panose="00000400000000000000" pitchFamily="2" charset="-78"/>
              </a:rPr>
              <a:t>جدول مشخصات </a:t>
            </a:r>
            <a:r>
              <a:rPr lang="fa-IR" sz="2400" dirty="0" smtClean="0">
                <a:cs typeface="B Lotus" panose="00000400000000000000" pitchFamily="2" charset="-78"/>
              </a:rPr>
              <a:t>برای موضوعی است که قرار است آزمون آن تهیه بشود. </a:t>
            </a:r>
          </a:p>
          <a:p>
            <a:r>
              <a:rPr lang="ar-SA" sz="2400" dirty="0" smtClean="0">
                <a:cs typeface="B Lotus" panose="00000400000000000000" pitchFamily="2" charset="-78"/>
              </a:rPr>
              <a:t>جدول م</a:t>
            </a:r>
            <a:r>
              <a:rPr lang="fa-IR" sz="2400" dirty="0" smtClean="0">
                <a:cs typeface="B Lotus" panose="00000400000000000000" pitchFamily="2" charset="-78"/>
              </a:rPr>
              <a:t>شخ</a:t>
            </a:r>
            <a:r>
              <a:rPr lang="ar-SA" sz="2400" dirty="0" smtClean="0">
                <a:cs typeface="B Lotus" panose="00000400000000000000" pitchFamily="2" charset="-78"/>
              </a:rPr>
              <a:t>صات </a:t>
            </a:r>
            <a:r>
              <a:rPr lang="ar-SA" sz="2400" dirty="0">
                <a:cs typeface="B Lotus" panose="00000400000000000000" pitchFamily="2" charset="-78"/>
              </a:rPr>
              <a:t>يك جدول دو بعدي است با تعدادي رديف و ستون، متناسب با محتوا و هدفهاي آموزشي.در رديف بالاي جدول كه بعد محتوا ناميده مي شود اجزاي مطالب درسي نوشته مي شوند و در ستون كنار آن كه بعد هدف ناميده مي شود فهرست هدف هاي آموزشي قرار مي گيرند</a:t>
            </a:r>
            <a:r>
              <a:rPr lang="ar-SA" sz="2400" dirty="0" smtClean="0">
                <a:cs typeface="B Lotus" panose="00000400000000000000" pitchFamily="2" charset="-78"/>
              </a:rPr>
              <a:t>.</a:t>
            </a:r>
            <a:r>
              <a:rPr lang="ar-SA" sz="2400" dirty="0">
                <a:cs typeface="B Lotus" panose="00000400000000000000" pitchFamily="2" charset="-78"/>
              </a:rPr>
              <a:t> </a:t>
            </a:r>
            <a:endParaRPr lang="fa-IR" sz="2400" dirty="0" smtClean="0">
              <a:cs typeface="B Lotus" panose="00000400000000000000" pitchFamily="2" charset="-78"/>
            </a:endParaRPr>
          </a:p>
          <a:p>
            <a:r>
              <a:rPr lang="fa-IR" sz="2400" dirty="0" smtClean="0">
                <a:solidFill>
                  <a:srgbClr val="FF0000"/>
                </a:solidFill>
                <a:cs typeface="B Lotus" panose="00000400000000000000" pitchFamily="2" charset="-78"/>
              </a:rPr>
              <a:t>نقش </a:t>
            </a:r>
            <a:r>
              <a:rPr lang="ar-SA" sz="2400" dirty="0">
                <a:solidFill>
                  <a:srgbClr val="FF0000"/>
                </a:solidFill>
                <a:cs typeface="B Lotus" panose="00000400000000000000" pitchFamily="2" charset="-78"/>
              </a:rPr>
              <a:t>جدول م</a:t>
            </a:r>
            <a:r>
              <a:rPr lang="fa-IR" sz="2400" dirty="0">
                <a:solidFill>
                  <a:srgbClr val="FF0000"/>
                </a:solidFill>
                <a:cs typeface="B Lotus" panose="00000400000000000000" pitchFamily="2" charset="-78"/>
              </a:rPr>
              <a:t>شخ</a:t>
            </a:r>
            <a:r>
              <a:rPr lang="ar-SA" sz="2400" dirty="0" smtClean="0">
                <a:solidFill>
                  <a:srgbClr val="FF0000"/>
                </a:solidFill>
                <a:cs typeface="B Lotus" panose="00000400000000000000" pitchFamily="2" charset="-78"/>
              </a:rPr>
              <a:t>صات</a:t>
            </a:r>
            <a:r>
              <a:rPr lang="fa-IR" sz="2400" dirty="0" smtClean="0">
                <a:solidFill>
                  <a:srgbClr val="FF0000"/>
                </a:solidFill>
                <a:cs typeface="B Lotus" panose="00000400000000000000" pitchFamily="2" charset="-78"/>
              </a:rPr>
              <a:t>: </a:t>
            </a:r>
            <a:r>
              <a:rPr lang="ar-SA" sz="2400" dirty="0" smtClean="0">
                <a:cs typeface="B Lotus" panose="00000400000000000000" pitchFamily="2" charset="-78"/>
              </a:rPr>
              <a:t>جدول </a:t>
            </a:r>
            <a:r>
              <a:rPr lang="ar-SA" sz="2400" dirty="0">
                <a:cs typeface="B Lotus" panose="00000400000000000000" pitchFamily="2" charset="-78"/>
              </a:rPr>
              <a:t>م</a:t>
            </a:r>
            <a:r>
              <a:rPr lang="fa-IR" sz="2400" dirty="0">
                <a:cs typeface="B Lotus" panose="00000400000000000000" pitchFamily="2" charset="-78"/>
              </a:rPr>
              <a:t>شخ</a:t>
            </a:r>
            <a:r>
              <a:rPr lang="ar-SA" sz="2400" dirty="0">
                <a:cs typeface="B Lotus" panose="00000400000000000000" pitchFamily="2" charset="-78"/>
              </a:rPr>
              <a:t>صات </a:t>
            </a:r>
            <a:r>
              <a:rPr lang="fa-IR" sz="2400" dirty="0" smtClean="0">
                <a:cs typeface="B Lotus" panose="00000400000000000000" pitchFamily="2" charset="-78"/>
              </a:rPr>
              <a:t>به معلم یا آزمون ساز کمک می کند تا از مجموع بزرگی از سوالهای ممکن، نمونه ای را که به خوبی معرف محتوا و هدفهای درسی باشند انتخاب کند.</a:t>
            </a:r>
            <a:endParaRPr lang="fa-IR" dirty="0"/>
          </a:p>
          <a:p>
            <a:r>
              <a:rPr lang="ar-SA" sz="2800" dirty="0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B Lotus" panose="00000400000000000000" pitchFamily="2" charset="-78"/>
              </a:rPr>
              <a:t>در واقع جدول </a:t>
            </a:r>
            <a:r>
              <a:rPr lang="ar-SA" sz="2800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B Lotus" panose="00000400000000000000" pitchFamily="2" charset="-78"/>
              </a:rPr>
              <a:t>م</a:t>
            </a:r>
            <a:r>
              <a:rPr lang="fa-IR" sz="2800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B Lotus" panose="00000400000000000000" pitchFamily="2" charset="-78"/>
              </a:rPr>
              <a:t>ش</a:t>
            </a:r>
            <a:r>
              <a:rPr lang="ar-SA" sz="2800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B Lotus" panose="00000400000000000000" pitchFamily="2" charset="-78"/>
              </a:rPr>
              <a:t>خصات روشي </a:t>
            </a:r>
            <a:r>
              <a:rPr lang="ar-SA" sz="2800" dirty="0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B Lotus" panose="00000400000000000000" pitchFamily="2" charset="-78"/>
              </a:rPr>
              <a:t>براي تضمين روايي محتوا </a:t>
            </a:r>
            <a:r>
              <a:rPr lang="ar-SA" sz="2800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B Lotus" panose="00000400000000000000" pitchFamily="2" charset="-78"/>
              </a:rPr>
              <a:t>است</a:t>
            </a:r>
            <a:r>
              <a:rPr lang="fa-IR" sz="2800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B Lotus" panose="00000400000000000000" pitchFamily="2" charset="-78"/>
              </a:rPr>
              <a:t>.</a:t>
            </a:r>
            <a:endParaRPr lang="en-US" sz="2800" dirty="0">
              <a:solidFill>
                <a:srgbClr val="FF3399"/>
              </a:solidFill>
              <a:effectLst>
                <a:outerShdw blurRad="38100" dist="38100" dir="2700000" algn="tl">
                  <a:srgbClr val="000000"/>
                </a:outerShdw>
              </a:effectLst>
              <a:cs typeface="B Lotus" panose="00000400000000000000" pitchFamily="2" charset="-78"/>
            </a:endParaRPr>
          </a:p>
          <a:p>
            <a:pPr>
              <a:buNone/>
            </a:pPr>
            <a:endParaRPr lang="en-US" dirty="0"/>
          </a:p>
        </p:txBody>
      </p:sp>
      <p:pic>
        <p:nvPicPr>
          <p:cNvPr id="4" name="p4_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1200" y="319310"/>
            <a:ext cx="609600" cy="6096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286000" y="6135808"/>
            <a:ext cx="7619999" cy="365125"/>
          </a:xfrm>
        </p:spPr>
        <p:txBody>
          <a:bodyPr/>
          <a:lstStyle/>
          <a:p>
            <a:r>
              <a:rPr lang="fa-IR" sz="1400" b="1" dirty="0" smtClean="0">
                <a:solidFill>
                  <a:srgbClr val="0070C0"/>
                </a:solidFill>
                <a:cs typeface="B Ferdosi" panose="00000400000000000000" pitchFamily="2" charset="-78"/>
              </a:rPr>
              <a:t>نام درس: ارزشیابی از یادگیری       مدرس: دکتر ولی نژاد</a:t>
            </a:r>
            <a:endParaRPr lang="en-US" sz="1400" b="1" dirty="0">
              <a:solidFill>
                <a:srgbClr val="0070C0"/>
              </a:solidFill>
              <a:cs typeface="B Ferdosi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50042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6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50898"/>
          </a:xfrm>
        </p:spPr>
        <p:txBody>
          <a:bodyPr/>
          <a:lstStyle/>
          <a:p>
            <a:pPr algn="r"/>
            <a:r>
              <a:rPr lang="fa-IR" dirty="0" smtClean="0">
                <a:solidFill>
                  <a:srgbClr val="0070C0"/>
                </a:solidFill>
                <a:cs typeface="B Lotus" panose="00000400000000000000" pitchFamily="2" charset="-78"/>
              </a:rPr>
              <a:t>نمونه جدول مشخصات با در نظرگرفتن حوزه های سه گانه </a:t>
            </a:r>
            <a:endParaRPr lang="fa-IR" dirty="0">
              <a:solidFill>
                <a:srgbClr val="0070C0"/>
              </a:solidFill>
              <a:cs typeface="B Lotus" panose="00000400000000000000" pitchFamily="2" charset="-78"/>
            </a:endParaRPr>
          </a:p>
        </p:txBody>
      </p:sp>
      <p:pic>
        <p:nvPicPr>
          <p:cNvPr id="4" name="Content Placeholder 3" descr="C:\Users\Amir\Desktop\2012-08-31\Scan10001.JPG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925" y="1275008"/>
            <a:ext cx="8911687" cy="5138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4_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1200" y="339959"/>
            <a:ext cx="609600" cy="6096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1981200" y="6413679"/>
            <a:ext cx="7619999" cy="365125"/>
          </a:xfrm>
        </p:spPr>
        <p:txBody>
          <a:bodyPr/>
          <a:lstStyle/>
          <a:p>
            <a:r>
              <a:rPr lang="fa-IR" sz="1400" b="1" dirty="0" smtClean="0">
                <a:solidFill>
                  <a:srgbClr val="0070C0"/>
                </a:solidFill>
                <a:cs typeface="B Ferdosi" panose="00000400000000000000" pitchFamily="2" charset="-78"/>
              </a:rPr>
              <a:t>نام درس: ارزشیابی از یادگیری       مدرس: دکتر ولی نژاد</a:t>
            </a:r>
            <a:endParaRPr lang="en-US" sz="1400" b="1" dirty="0">
              <a:solidFill>
                <a:srgbClr val="0070C0"/>
              </a:solidFill>
              <a:cs typeface="B Ferdosi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8678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365760"/>
            <a:ext cx="8911687" cy="829994"/>
          </a:xfrm>
        </p:spPr>
        <p:txBody>
          <a:bodyPr>
            <a:normAutofit/>
          </a:bodyPr>
          <a:lstStyle/>
          <a:p>
            <a:pPr algn="r"/>
            <a:r>
              <a:rPr lang="fa-IR" dirty="0" smtClean="0">
                <a:solidFill>
                  <a:srgbClr val="0070C0"/>
                </a:solidFill>
                <a:cs typeface="B Lotus" panose="00000400000000000000" pitchFamily="2" charset="-78"/>
              </a:rPr>
              <a:t>نمونه جدول مشخصات حوزه شناختی </a:t>
            </a:r>
            <a:endParaRPr lang="fa-IR" dirty="0">
              <a:solidFill>
                <a:srgbClr val="0070C0"/>
              </a:solidFill>
              <a:cs typeface="B Lotus" panose="00000400000000000000" pitchFamily="2" charset="-78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14047" y="-675577"/>
            <a:ext cx="5532570" cy="8820450"/>
          </a:xfrm>
        </p:spPr>
      </p:pic>
      <p:pic>
        <p:nvPicPr>
          <p:cNvPr id="3" name="p4_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22709" y="300190"/>
            <a:ext cx="609600" cy="6096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349533" y="6402329"/>
            <a:ext cx="7619999" cy="365125"/>
          </a:xfrm>
        </p:spPr>
        <p:txBody>
          <a:bodyPr/>
          <a:lstStyle/>
          <a:p>
            <a:r>
              <a:rPr lang="fa-IR" sz="1400" b="1" dirty="0" smtClean="0">
                <a:solidFill>
                  <a:srgbClr val="0070C0"/>
                </a:solidFill>
                <a:cs typeface="B Ferdosi" panose="00000400000000000000" pitchFamily="2" charset="-78"/>
              </a:rPr>
              <a:t>نام درس: ارزشیابی از یادگیری       مدرس: دکتر ولی نژاد</a:t>
            </a:r>
            <a:endParaRPr lang="en-US" sz="1400" b="1" dirty="0">
              <a:solidFill>
                <a:srgbClr val="0070C0"/>
              </a:solidFill>
              <a:cs typeface="B Ferdosi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6778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6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347730"/>
            <a:ext cx="8911687" cy="875763"/>
          </a:xfrm>
        </p:spPr>
        <p:txBody>
          <a:bodyPr>
            <a:normAutofit/>
          </a:bodyPr>
          <a:lstStyle/>
          <a:p>
            <a:pPr algn="r"/>
            <a:r>
              <a:rPr lang="fa-IR" dirty="0" smtClean="0">
                <a:solidFill>
                  <a:srgbClr val="FF0000"/>
                </a:solidFill>
                <a:cs typeface="B Lotus" panose="00000400000000000000" pitchFamily="2" charset="-78"/>
              </a:rPr>
              <a:t>تعریف ارزشیابی پیشرفت تحصیلی</a:t>
            </a:r>
            <a:endParaRPr lang="fa-IR" dirty="0">
              <a:solidFill>
                <a:srgbClr val="FF0000"/>
              </a:solidFill>
              <a:cs typeface="B Lotus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365161"/>
            <a:ext cx="8915400" cy="5112912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fa-IR" sz="3100" dirty="0" smtClean="0">
                <a:solidFill>
                  <a:srgbClr val="008000"/>
                </a:solidFill>
                <a:cs typeface="B Lotus" panose="00000400000000000000" pitchFamily="2" charset="-78"/>
              </a:rPr>
              <a:t>ارزشیابی پیشرفت تحصیلی عبارت است از: </a:t>
            </a:r>
            <a:r>
              <a:rPr lang="fa-IR" sz="3100" dirty="0" smtClean="0">
                <a:solidFill>
                  <a:schemeClr val="tx1"/>
                </a:solidFill>
                <a:cs typeface="B Lotus" panose="00000400000000000000" pitchFamily="2" charset="-78"/>
              </a:rPr>
              <a:t>سنجش عملکرد یادگیرندگان و مقایسه نتایج حاصل با هدفهای آموزشی از پیش تعیین شده، و تصمیم گیری در این باره که آیا فعالیت های آموزشی معلم و کوشش های یادگیری دانش آموزان یا دانشجویان به نتایج مطلوب انجامیده اند و به چه میزانی.</a:t>
            </a:r>
          </a:p>
          <a:p>
            <a:pPr>
              <a:lnSpc>
                <a:spcPct val="150000"/>
              </a:lnSpc>
            </a:pPr>
            <a:r>
              <a:rPr lang="fa-IR" sz="3100" dirty="0" smtClean="0">
                <a:solidFill>
                  <a:schemeClr val="tx1"/>
                </a:solidFill>
                <a:cs typeface="B Lotus" panose="00000400000000000000" pitchFamily="2" charset="-78"/>
              </a:rPr>
              <a:t>بنابراین در ارزشیابی پیشرفت تحصیلی دو اقدام اساسی ضروری هستند: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a-IR" sz="3100" dirty="0" smtClean="0">
                <a:solidFill>
                  <a:srgbClr val="7030A0"/>
                </a:solidFill>
                <a:cs typeface="B Lotus" panose="00000400000000000000" pitchFamily="2" charset="-78"/>
              </a:rPr>
              <a:t>1-</a:t>
            </a:r>
            <a:r>
              <a:rPr lang="fa-IR" sz="3100" dirty="0" smtClean="0">
                <a:solidFill>
                  <a:schemeClr val="tx1"/>
                </a:solidFill>
                <a:cs typeface="B Lotus" panose="00000400000000000000" pitchFamily="2" charset="-78"/>
              </a:rPr>
              <a:t> </a:t>
            </a:r>
            <a:r>
              <a:rPr lang="fa-IR" sz="3100" dirty="0" smtClean="0">
                <a:solidFill>
                  <a:srgbClr val="7030A0"/>
                </a:solidFill>
                <a:cs typeface="B Lotus" panose="00000400000000000000" pitchFamily="2" charset="-78"/>
              </a:rPr>
              <a:t>تعیین هدفهای آموزشی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a-IR" sz="3100" dirty="0" smtClean="0">
                <a:solidFill>
                  <a:srgbClr val="7030A0"/>
                </a:solidFill>
                <a:cs typeface="B Lotus" panose="00000400000000000000" pitchFamily="2" charset="-78"/>
              </a:rPr>
              <a:t>2- سنجش عملکرد یادگیرندگان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a-IR" sz="3100" dirty="0" smtClean="0">
                <a:solidFill>
                  <a:schemeClr val="tx1"/>
                </a:solidFill>
                <a:cs typeface="B Lotus" panose="00000400000000000000" pitchFamily="2" charset="-78"/>
              </a:rPr>
              <a:t>پس ابتدا به بحث در باره هدفهای آموزشی و به دنبال آن به معرفی ابزارهای مختلف اندازه گیری اقدام می شود.</a:t>
            </a:r>
          </a:p>
          <a:p>
            <a:pPr marL="0" indent="0">
              <a:lnSpc>
                <a:spcPct val="150000"/>
              </a:lnSpc>
              <a:buNone/>
            </a:pPr>
            <a:endParaRPr lang="fa-IR" sz="2800" dirty="0">
              <a:solidFill>
                <a:srgbClr val="0070C0"/>
              </a:solidFill>
              <a:cs typeface="B Lotus" panose="00000400000000000000" pitchFamily="2" charset="-78"/>
            </a:endParaRPr>
          </a:p>
        </p:txBody>
      </p:sp>
      <p:pic>
        <p:nvPicPr>
          <p:cNvPr id="4" name="p4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5746" y="176011"/>
            <a:ext cx="609600" cy="6096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135746" y="6112948"/>
            <a:ext cx="7619999" cy="365125"/>
          </a:xfrm>
        </p:spPr>
        <p:txBody>
          <a:bodyPr/>
          <a:lstStyle/>
          <a:p>
            <a:r>
              <a:rPr lang="fa-IR" b="1" dirty="0" smtClean="0">
                <a:solidFill>
                  <a:srgbClr val="0070C0"/>
                </a:solidFill>
              </a:rPr>
              <a:t>نام </a:t>
            </a:r>
            <a:r>
              <a:rPr lang="fa-IR" sz="1400" b="1" dirty="0" smtClean="0">
                <a:solidFill>
                  <a:srgbClr val="0070C0"/>
                </a:solidFill>
                <a:cs typeface="B Ferdosi" panose="00000400000000000000" pitchFamily="2" charset="-78"/>
              </a:rPr>
              <a:t>درس: ارزشیابی از یادگیری       مدرس: دکتر ولی نژاد</a:t>
            </a:r>
            <a:endParaRPr lang="en-US" sz="1400" b="1" dirty="0">
              <a:solidFill>
                <a:srgbClr val="0070C0"/>
              </a:solidFill>
              <a:cs typeface="B Ferdosi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0453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425003"/>
            <a:ext cx="8911687" cy="785611"/>
          </a:xfrm>
        </p:spPr>
        <p:txBody>
          <a:bodyPr/>
          <a:lstStyle/>
          <a:p>
            <a:pPr algn="r"/>
            <a:r>
              <a:rPr lang="fa-IR" dirty="0" smtClean="0">
                <a:solidFill>
                  <a:srgbClr val="FF0000"/>
                </a:solidFill>
                <a:cs typeface="B Lotus" panose="00000400000000000000" pitchFamily="2" charset="-78"/>
              </a:rPr>
              <a:t>هدفهای آموزشی یا هدفهای یادگیری</a:t>
            </a:r>
            <a:endParaRPr lang="fa-IR" dirty="0">
              <a:solidFill>
                <a:srgbClr val="FF0000"/>
              </a:solidFill>
              <a:cs typeface="B Lotus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3803" y="1210613"/>
            <a:ext cx="9250809" cy="5112913"/>
          </a:xfrm>
        </p:spPr>
        <p:txBody>
          <a:bodyPr>
            <a:noAutofit/>
          </a:bodyPr>
          <a:lstStyle/>
          <a:p>
            <a:r>
              <a:rPr lang="fa-IR" sz="2400" dirty="0" smtClean="0">
                <a:cs typeface="B Lotus" panose="00000400000000000000" pitchFamily="2" charset="-78"/>
              </a:rPr>
              <a:t>در آموزش و پرورش دو نوع هدف وجود دارد: </a:t>
            </a:r>
            <a:r>
              <a:rPr lang="fa-IR" sz="2400" dirty="0" smtClean="0">
                <a:solidFill>
                  <a:srgbClr val="00B050"/>
                </a:solidFill>
                <a:cs typeface="B Lotus" panose="00000400000000000000" pitchFamily="2" charset="-78"/>
              </a:rPr>
              <a:t>هدفهای کلی و دقیق. </a:t>
            </a:r>
            <a:r>
              <a:rPr lang="fa-IR" sz="2400" dirty="0" smtClean="0">
                <a:cs typeface="B Lotus" panose="00000400000000000000" pitchFamily="2" charset="-78"/>
              </a:rPr>
              <a:t>هدفهای کلی، غایتها نام دارند و غایتها بیاناتی آرمانی هستند که قصد و منظور از ایجاد و اداره دوره های آموزشی یک جامعه ( مانند دوره دبستان یا متوسطه) را نشان می دهند و معمولا به وسیله برنامه ریزان در سطح وزارت تهیه و تدوین می شوند. </a:t>
            </a:r>
            <a:r>
              <a:rPr lang="fa-IR" sz="2400" dirty="0" smtClean="0">
                <a:solidFill>
                  <a:srgbClr val="008000"/>
                </a:solidFill>
                <a:cs typeface="B Lotus" panose="00000400000000000000" pitchFamily="2" charset="-78"/>
              </a:rPr>
              <a:t>هدفهای دقیق، </a:t>
            </a:r>
            <a:r>
              <a:rPr lang="fa-IR" sz="2400" dirty="0" smtClean="0">
                <a:cs typeface="B Lotus" panose="00000400000000000000" pitchFamily="2" charset="-78"/>
              </a:rPr>
              <a:t>هدفهای آموزشی یا یادگیری هستند که غالبا معلمان و متخصصان آموزشی با توجه به غایتها و با استفاده از محتوای درسهای مختلف تهیه می کنند. عملکرد یادگیرندگان هم با توجه به این هدفهای دقیق آموزشی سنجش می شود. </a:t>
            </a:r>
          </a:p>
          <a:p>
            <a:r>
              <a:rPr lang="fa-IR" sz="2400" dirty="0" smtClean="0">
                <a:cs typeface="B Lotus" panose="00000400000000000000" pitchFamily="2" charset="-78"/>
              </a:rPr>
              <a:t>مثال:   </a:t>
            </a:r>
            <a:r>
              <a:rPr lang="fa-IR" sz="2400" dirty="0" smtClean="0">
                <a:solidFill>
                  <a:srgbClr val="C00000"/>
                </a:solidFill>
                <a:cs typeface="B Lotus" panose="00000400000000000000" pitchFamily="2" charset="-78"/>
              </a:rPr>
              <a:t>هدف کلی: </a:t>
            </a:r>
            <a:r>
              <a:rPr lang="fa-IR" sz="2400" dirty="0" smtClean="0">
                <a:cs typeface="B Lotus" panose="00000400000000000000" pitchFamily="2" charset="-78"/>
              </a:rPr>
              <a:t>کسب مهارتهای مورد نیاز استفاده از وسایل معمولی برای اندازه گیری طول، حجم و وزن.</a:t>
            </a:r>
          </a:p>
          <a:p>
            <a:r>
              <a:rPr lang="fa-IR" sz="2400" dirty="0" smtClean="0">
                <a:solidFill>
                  <a:srgbClr val="C00000"/>
                </a:solidFill>
                <a:cs typeface="B Lotus" panose="00000400000000000000" pitchFamily="2" charset="-78"/>
              </a:rPr>
              <a:t>هدفهای دقیق: دانش آموز بتواند</a:t>
            </a:r>
          </a:p>
          <a:p>
            <a:r>
              <a:rPr lang="fa-IR" sz="2400" dirty="0" smtClean="0">
                <a:solidFill>
                  <a:srgbClr val="0070C0"/>
                </a:solidFill>
                <a:cs typeface="B Lotus" panose="00000400000000000000" pitchFamily="2" charset="-78"/>
              </a:rPr>
              <a:t>1- با استفاده از خط کش، طول اشیا را برحسب سانتی متر اندازه بگیرد.</a:t>
            </a:r>
          </a:p>
          <a:p>
            <a:r>
              <a:rPr lang="fa-IR" sz="2400" dirty="0" smtClean="0">
                <a:solidFill>
                  <a:srgbClr val="0070C0"/>
                </a:solidFill>
                <a:cs typeface="B Lotus" panose="00000400000000000000" pitchFamily="2" charset="-78"/>
              </a:rPr>
              <a:t>2- به کمک ترازو، وزن اشیا را بر حسب گرم اندازه بگیرد.</a:t>
            </a:r>
          </a:p>
          <a:p>
            <a:r>
              <a:rPr lang="fa-IR" sz="2400" dirty="0" smtClean="0">
                <a:solidFill>
                  <a:srgbClr val="0070C0"/>
                </a:solidFill>
                <a:cs typeface="B Lotus" panose="00000400000000000000" pitchFamily="2" charset="-78"/>
              </a:rPr>
              <a:t>3- با استفاده از یک استوانه مدرج،  حجم مایعات را بر حسب سانتی متر مکعب اندازه بگیرد.</a:t>
            </a:r>
          </a:p>
        </p:txBody>
      </p:sp>
      <p:pic>
        <p:nvPicPr>
          <p:cNvPr id="4" name="p4_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37516" y="208208"/>
            <a:ext cx="609600" cy="6096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337516" y="6334146"/>
            <a:ext cx="7619999" cy="365125"/>
          </a:xfrm>
        </p:spPr>
        <p:txBody>
          <a:bodyPr/>
          <a:lstStyle/>
          <a:p>
            <a:r>
              <a:rPr lang="fa-IR" sz="1400" b="1" dirty="0" smtClean="0">
                <a:solidFill>
                  <a:srgbClr val="008000"/>
                </a:solidFill>
                <a:cs typeface="B Ferdosi" panose="00000400000000000000" pitchFamily="2" charset="-78"/>
              </a:rPr>
              <a:t>نام درس: ارزشیابی از یادگیری       مدرس: دکتر ولی نژاد</a:t>
            </a:r>
            <a:endParaRPr lang="en-US" sz="1400" b="1" dirty="0">
              <a:solidFill>
                <a:srgbClr val="008000"/>
              </a:solidFill>
              <a:cs typeface="B Ferdosi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8652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5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63777"/>
          </a:xfrm>
        </p:spPr>
        <p:txBody>
          <a:bodyPr/>
          <a:lstStyle/>
          <a:p>
            <a:pPr algn="r"/>
            <a:r>
              <a:rPr lang="fa-IR" dirty="0" smtClean="0">
                <a:solidFill>
                  <a:srgbClr val="0070C0"/>
                </a:solidFill>
                <a:cs typeface="B Lotus" panose="00000400000000000000" pitchFamily="2" charset="-78"/>
              </a:rPr>
              <a:t>هدفهای آموزشی رفتاری</a:t>
            </a:r>
            <a:endParaRPr lang="fa-IR" dirty="0">
              <a:solidFill>
                <a:srgbClr val="0070C0"/>
              </a:solidFill>
              <a:cs typeface="B Lotus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9256" y="1287887"/>
            <a:ext cx="9405356" cy="5112913"/>
          </a:xfrm>
        </p:spPr>
        <p:txBody>
          <a:bodyPr>
            <a:normAutofit/>
          </a:bodyPr>
          <a:lstStyle/>
          <a:p>
            <a:r>
              <a:rPr lang="fa-IR" sz="2200" dirty="0" smtClean="0">
                <a:cs typeface="B Lotus" panose="00000400000000000000" pitchFamily="2" charset="-78"/>
              </a:rPr>
              <a:t>ب</a:t>
            </a:r>
            <a:r>
              <a:rPr lang="fa-IR" sz="2200" dirty="0" smtClean="0">
                <a:solidFill>
                  <a:schemeClr val="tx1"/>
                </a:solidFill>
                <a:cs typeface="B Lotus" panose="00000400000000000000" pitchFamily="2" charset="-78"/>
              </a:rPr>
              <a:t>ه هدفهای دقیق آموزشی، هدفهای رفتاری نیز می گویند.  هدفهای رفتاری، هدفهایی </a:t>
            </a:r>
            <a:r>
              <a:rPr lang="fa-IR" sz="2200" dirty="0">
                <a:solidFill>
                  <a:schemeClr val="tx1"/>
                </a:solidFill>
                <a:cs typeface="B Lotus" panose="00000400000000000000" pitchFamily="2" charset="-78"/>
              </a:rPr>
              <a:t>هستند که مقاصد آموزشی معلم را بر حسب </a:t>
            </a:r>
            <a:r>
              <a:rPr lang="fa-IR" sz="2200" dirty="0">
                <a:solidFill>
                  <a:srgbClr val="008000"/>
                </a:solidFill>
                <a:cs typeface="B Lotus" panose="00000400000000000000" pitchFamily="2" charset="-78"/>
              </a:rPr>
              <a:t>رفتار قابل اندازه گیری یا اصطلاحاً عملکرد یادگیرنده </a:t>
            </a:r>
            <a:r>
              <a:rPr lang="fa-IR" sz="2200" dirty="0">
                <a:solidFill>
                  <a:schemeClr val="tx1"/>
                </a:solidFill>
                <a:cs typeface="B Lotus" panose="00000400000000000000" pitchFamily="2" charset="-78"/>
              </a:rPr>
              <a:t>بیان می کنند . </a:t>
            </a:r>
            <a:endParaRPr lang="en-US" sz="2200" dirty="0">
              <a:solidFill>
                <a:schemeClr val="tx1"/>
              </a:solidFill>
              <a:cs typeface="B Lotus" panose="00000400000000000000" pitchFamily="2" charset="-78"/>
            </a:endParaRPr>
          </a:p>
          <a:p>
            <a:r>
              <a:rPr lang="fa-IR" sz="2200" dirty="0">
                <a:cs typeface="B Lotus" panose="00000400000000000000" pitchFamily="2" charset="-78"/>
              </a:rPr>
              <a:t> </a:t>
            </a:r>
            <a:r>
              <a:rPr lang="fa-IR" sz="2200" dirty="0">
                <a:solidFill>
                  <a:schemeClr val="tx1"/>
                </a:solidFill>
                <a:cs typeface="B Lotus" panose="00000400000000000000" pitchFamily="2" charset="-78"/>
              </a:rPr>
              <a:t>متخصصان آموزش و ارزشیابی پیشرفت تحصیلی توصیه </a:t>
            </a:r>
            <a:r>
              <a:rPr lang="fa-IR" sz="2200" dirty="0" smtClean="0">
                <a:solidFill>
                  <a:schemeClr val="tx1"/>
                </a:solidFill>
                <a:cs typeface="B Lotus" panose="00000400000000000000" pitchFamily="2" charset="-78"/>
              </a:rPr>
              <a:t> </a:t>
            </a:r>
            <a:r>
              <a:rPr lang="fa-IR" sz="2200" dirty="0">
                <a:solidFill>
                  <a:schemeClr val="tx1"/>
                </a:solidFill>
                <a:cs typeface="B Lotus" panose="00000400000000000000" pitchFamily="2" charset="-78"/>
              </a:rPr>
              <a:t>می کنند که بهتر است ، هنگام نوشتن هدفهای آموزشی </a:t>
            </a:r>
            <a:r>
              <a:rPr lang="fa-IR" sz="2200" dirty="0" smtClean="0">
                <a:solidFill>
                  <a:schemeClr val="tx1"/>
                </a:solidFill>
                <a:cs typeface="B Lotus" panose="00000400000000000000" pitchFamily="2" charset="-78"/>
              </a:rPr>
              <a:t>رفتاری، علاوه </a:t>
            </a:r>
            <a:r>
              <a:rPr lang="fa-IR" sz="2200" dirty="0">
                <a:solidFill>
                  <a:schemeClr val="tx1"/>
                </a:solidFill>
                <a:cs typeface="B Lotus" panose="00000400000000000000" pitchFamily="2" charset="-78"/>
              </a:rPr>
              <a:t>بر کاربرد افعال و عبارات مشخص کننده رفتار ، شرایط و اوضاع و احوالی که رفتار باید در آن انجام پذیرد و ملاک موفقیت رفتار نیز ذکر شوند . به این نوع هدفهای </a:t>
            </a:r>
            <a:r>
              <a:rPr lang="fa-IR" sz="2200" dirty="0" smtClean="0">
                <a:solidFill>
                  <a:schemeClr val="tx1"/>
                </a:solidFill>
                <a:cs typeface="B Lotus" panose="00000400000000000000" pitchFamily="2" charset="-78"/>
              </a:rPr>
              <a:t>رفتاری، </a:t>
            </a:r>
            <a:r>
              <a:rPr lang="fa-IR" sz="2200" dirty="0">
                <a:solidFill>
                  <a:schemeClr val="tx1"/>
                </a:solidFill>
                <a:cs typeface="B Lotus" panose="00000400000000000000" pitchFamily="2" charset="-78"/>
              </a:rPr>
              <a:t>هدفهای کامل رفتاری گفته می شود </a:t>
            </a:r>
            <a:r>
              <a:rPr lang="fa-IR" sz="2200" dirty="0" smtClean="0">
                <a:solidFill>
                  <a:schemeClr val="tx1"/>
                </a:solidFill>
                <a:cs typeface="B Lotus" panose="00000400000000000000" pitchFamily="2" charset="-78"/>
              </a:rPr>
              <a:t>.در نوشتن هدفهای رفتاری نباید از فعلهای مبهم استفاده گردد. مثلا فعلهای    </a:t>
            </a:r>
            <a:r>
              <a:rPr lang="fa-IR" sz="2200" dirty="0" smtClean="0">
                <a:solidFill>
                  <a:srgbClr val="008000"/>
                </a:solidFill>
                <a:cs typeface="B Lotus" panose="00000400000000000000" pitchFamily="2" charset="-78"/>
              </a:rPr>
              <a:t>« یاد بگیرد یا بفهمد یا آشنا شود» </a:t>
            </a:r>
            <a:r>
              <a:rPr lang="fa-IR" sz="2200" dirty="0" smtClean="0">
                <a:solidFill>
                  <a:schemeClr val="tx1"/>
                </a:solidFill>
                <a:cs typeface="B Lotus" panose="00000400000000000000" pitchFamily="2" charset="-78"/>
              </a:rPr>
              <a:t>فعل رفتاری نیستند چون قابل مشاهده و اندازه گیری نمی باشند.</a:t>
            </a:r>
          </a:p>
          <a:p>
            <a:r>
              <a:rPr lang="fa-IR" sz="2200" dirty="0" smtClean="0">
                <a:cs typeface="B Lotus" panose="00000400000000000000" pitchFamily="2" charset="-78"/>
              </a:rPr>
              <a:t>به سخن دقیق تر، هدفهای رفتاری کامل 3 ویژگی دارند:</a:t>
            </a:r>
          </a:p>
          <a:p>
            <a:pPr marL="0" indent="0">
              <a:buNone/>
            </a:pPr>
            <a:r>
              <a:rPr lang="fa-IR" sz="2200" dirty="0">
                <a:cs typeface="B Lotus" panose="00000400000000000000" pitchFamily="2" charset="-78"/>
              </a:rPr>
              <a:t> </a:t>
            </a:r>
            <a:r>
              <a:rPr lang="fa-IR" sz="2200" dirty="0" smtClean="0">
                <a:cs typeface="B Lotus" panose="00000400000000000000" pitchFamily="2" charset="-78"/>
              </a:rPr>
              <a:t>    </a:t>
            </a:r>
            <a:r>
              <a:rPr lang="fa-IR" sz="2200" dirty="0">
                <a:solidFill>
                  <a:srgbClr val="C00000"/>
                </a:solidFill>
                <a:cs typeface="B Lotus" panose="00000400000000000000" pitchFamily="2" charset="-78"/>
              </a:rPr>
              <a:t>1- </a:t>
            </a:r>
            <a:r>
              <a:rPr lang="fa-IR" sz="2200" dirty="0" smtClean="0">
                <a:solidFill>
                  <a:srgbClr val="C00000"/>
                </a:solidFill>
                <a:cs typeface="B Lotus" panose="00000400000000000000" pitchFamily="2" charset="-78"/>
              </a:rPr>
              <a:t>فعلهای هدف </a:t>
            </a:r>
            <a:r>
              <a:rPr lang="fa-IR" sz="2200" dirty="0">
                <a:solidFill>
                  <a:srgbClr val="C00000"/>
                </a:solidFill>
                <a:cs typeface="B Lotus" panose="00000400000000000000" pitchFamily="2" charset="-78"/>
              </a:rPr>
              <a:t>بر حسب رفتار </a:t>
            </a:r>
            <a:r>
              <a:rPr lang="fa-IR" sz="2200" dirty="0" smtClean="0">
                <a:solidFill>
                  <a:srgbClr val="C00000"/>
                </a:solidFill>
                <a:cs typeface="B Lotus" panose="00000400000000000000" pitchFamily="2" charset="-78"/>
              </a:rPr>
              <a:t>قابل مشاهده دانش </a:t>
            </a:r>
            <a:r>
              <a:rPr lang="fa-IR" sz="2200" dirty="0">
                <a:solidFill>
                  <a:srgbClr val="C00000"/>
                </a:solidFill>
                <a:cs typeface="B Lotus" panose="00000400000000000000" pitchFamily="2" charset="-78"/>
              </a:rPr>
              <a:t>آموزان </a:t>
            </a:r>
            <a:r>
              <a:rPr lang="fa-IR" sz="2200" dirty="0" smtClean="0">
                <a:solidFill>
                  <a:srgbClr val="C00000"/>
                </a:solidFill>
                <a:cs typeface="B Lotus" panose="00000400000000000000" pitchFamily="2" charset="-78"/>
              </a:rPr>
              <a:t>نوشته می شود.</a:t>
            </a:r>
          </a:p>
          <a:p>
            <a:pPr marL="0" indent="0">
              <a:buNone/>
            </a:pPr>
            <a:r>
              <a:rPr lang="fa-IR" sz="2200" dirty="0">
                <a:solidFill>
                  <a:srgbClr val="C00000"/>
                </a:solidFill>
                <a:cs typeface="B Lotus" panose="00000400000000000000" pitchFamily="2" charset="-78"/>
              </a:rPr>
              <a:t> </a:t>
            </a:r>
            <a:r>
              <a:rPr lang="fa-IR" sz="2200" dirty="0" smtClean="0">
                <a:solidFill>
                  <a:srgbClr val="C00000"/>
                </a:solidFill>
                <a:cs typeface="B Lotus" panose="00000400000000000000" pitchFamily="2" charset="-78"/>
              </a:rPr>
              <a:t>    2- دارای شرایط عملکرد است.( استفاده از امکانات و یا داشتن محدودیتها)</a:t>
            </a:r>
          </a:p>
          <a:p>
            <a:pPr marL="0" indent="0">
              <a:buNone/>
            </a:pPr>
            <a:r>
              <a:rPr lang="fa-IR" sz="2200" dirty="0">
                <a:solidFill>
                  <a:srgbClr val="C00000"/>
                </a:solidFill>
                <a:cs typeface="B Lotus" panose="00000400000000000000" pitchFamily="2" charset="-78"/>
              </a:rPr>
              <a:t> </a:t>
            </a:r>
            <a:r>
              <a:rPr lang="fa-IR" sz="2200" dirty="0" smtClean="0">
                <a:solidFill>
                  <a:srgbClr val="C00000"/>
                </a:solidFill>
                <a:cs typeface="B Lotus" panose="00000400000000000000" pitchFamily="2" charset="-78"/>
              </a:rPr>
              <a:t>    3- </a:t>
            </a:r>
            <a:r>
              <a:rPr lang="fa-IR" sz="2200" dirty="0">
                <a:solidFill>
                  <a:srgbClr val="C00000"/>
                </a:solidFill>
                <a:cs typeface="B Lotus" panose="00000400000000000000" pitchFamily="2" charset="-78"/>
              </a:rPr>
              <a:t>دارای ملاک عملکرد است </a:t>
            </a:r>
            <a:r>
              <a:rPr lang="fa-IR" sz="2200" dirty="0" smtClean="0">
                <a:solidFill>
                  <a:srgbClr val="C00000"/>
                </a:solidFill>
                <a:cs typeface="B Lotus" panose="00000400000000000000" pitchFamily="2" charset="-78"/>
              </a:rPr>
              <a:t>(میزان دستیابی به هدف)</a:t>
            </a:r>
            <a:endParaRPr lang="en-US" sz="2200" dirty="0">
              <a:solidFill>
                <a:srgbClr val="C00000"/>
              </a:solidFill>
              <a:cs typeface="B Lotus" panose="00000400000000000000" pitchFamily="2" charset="-78"/>
            </a:endParaRPr>
          </a:p>
          <a:p>
            <a:endParaRPr lang="fa-IR" dirty="0"/>
          </a:p>
        </p:txBody>
      </p:sp>
      <p:pic>
        <p:nvPicPr>
          <p:cNvPr id="4" name="p4_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9256" y="178182"/>
            <a:ext cx="609600" cy="6096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1400" b="1" dirty="0" smtClean="0">
                <a:solidFill>
                  <a:srgbClr val="0070C0"/>
                </a:solidFill>
                <a:cs typeface="B Ferdosi" panose="00000400000000000000" pitchFamily="2" charset="-78"/>
              </a:rPr>
              <a:t>نام درس: ارزشیابی از یادگیری       مدرس: دکتر ولی نژاد</a:t>
            </a:r>
            <a:endParaRPr lang="en-US" sz="1400" b="1" dirty="0">
              <a:solidFill>
                <a:srgbClr val="0070C0"/>
              </a:solidFill>
              <a:cs typeface="B Ferdosi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54755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1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56960"/>
          </a:xfrm>
        </p:spPr>
        <p:txBody>
          <a:bodyPr/>
          <a:lstStyle/>
          <a:p>
            <a:pPr algn="r"/>
            <a:r>
              <a:rPr lang="fa-IR" dirty="0">
                <a:solidFill>
                  <a:srgbClr val="0070C0"/>
                </a:solidFill>
                <a:cs typeface="B Lotus" panose="00000400000000000000" pitchFamily="2" charset="-78"/>
              </a:rPr>
              <a:t>نمونه ای از هدفهای کامل رفتاری </a:t>
            </a:r>
            <a:endParaRPr lang="en-US" dirty="0">
              <a:solidFill>
                <a:srgbClr val="0070C0"/>
              </a:solidFill>
              <a:cs typeface="B Lotus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481070"/>
            <a:ext cx="8915400" cy="4430152"/>
          </a:xfrm>
        </p:spPr>
        <p:txBody>
          <a:bodyPr>
            <a:normAutofit/>
          </a:bodyPr>
          <a:lstStyle/>
          <a:p>
            <a:r>
              <a:rPr lang="fa-IR" sz="2400" dirty="0" smtClean="0">
                <a:cs typeface="B Lotus" panose="00000400000000000000" pitchFamily="2" charset="-78"/>
              </a:rPr>
              <a:t>دانش </a:t>
            </a:r>
            <a:r>
              <a:rPr lang="fa-IR" sz="2400" dirty="0">
                <a:cs typeface="B Lotus" panose="00000400000000000000" pitchFamily="2" charset="-78"/>
              </a:rPr>
              <a:t>آموز باید بتواند ، از میان فهرستی از ماشینها و وسایل دیگر که معلم در اختیار او می گذارد ، حداقل پنج ماشین را انتخاب کند که همزمان در دو راه یا بیشتر به انسان کمک می کنند .  </a:t>
            </a:r>
            <a:endParaRPr lang="en-US" sz="2400" dirty="0">
              <a:cs typeface="B Lotus" panose="00000400000000000000" pitchFamily="2" charset="-78"/>
            </a:endParaRPr>
          </a:p>
          <a:p>
            <a:r>
              <a:rPr lang="fa-IR" sz="2400" u="sng" dirty="0">
                <a:cs typeface="B Lotus" panose="00000400000000000000" pitchFamily="2" charset="-78"/>
              </a:rPr>
              <a:t>هدف بالا ویژگیهای هدفهای کامل رفتاری را دارد .</a:t>
            </a:r>
            <a:r>
              <a:rPr lang="fa-IR" sz="2400" dirty="0">
                <a:cs typeface="B Lotus" panose="00000400000000000000" pitchFamily="2" charset="-78"/>
              </a:rPr>
              <a:t> </a:t>
            </a:r>
            <a:endParaRPr lang="en-US" sz="2400" dirty="0">
              <a:cs typeface="B Lotus" panose="00000400000000000000" pitchFamily="2" charset="-78"/>
            </a:endParaRPr>
          </a:p>
          <a:p>
            <a:r>
              <a:rPr lang="fa-IR" sz="2400" dirty="0">
                <a:cs typeface="B Lotus" panose="00000400000000000000" pitchFamily="2" charset="-78"/>
              </a:rPr>
              <a:t>     اولاً : این هدف </a:t>
            </a:r>
            <a:r>
              <a:rPr lang="fa-IR" sz="2400" dirty="0">
                <a:solidFill>
                  <a:srgbClr val="FF0000"/>
                </a:solidFill>
                <a:cs typeface="B Lotus" panose="00000400000000000000" pitchFamily="2" charset="-78"/>
              </a:rPr>
              <a:t>بر حسب رفتار دانش آموزان </a:t>
            </a:r>
            <a:r>
              <a:rPr lang="fa-IR" sz="2400" dirty="0">
                <a:cs typeface="B Lotus" panose="00000400000000000000" pitchFamily="2" charset="-78"/>
              </a:rPr>
              <a:t>نوشته شده است : </a:t>
            </a:r>
            <a:r>
              <a:rPr lang="fa-IR" sz="2400" u="sng" dirty="0">
                <a:cs typeface="B Lotus" panose="00000400000000000000" pitchFamily="2" charset="-78"/>
              </a:rPr>
              <a:t>انتخاب کند.</a:t>
            </a:r>
            <a:endParaRPr lang="en-US" sz="2400" dirty="0">
              <a:cs typeface="B Lotus" panose="00000400000000000000" pitchFamily="2" charset="-78"/>
            </a:endParaRPr>
          </a:p>
          <a:p>
            <a:r>
              <a:rPr lang="fa-IR" sz="2400" dirty="0">
                <a:cs typeface="B Lotus" panose="00000400000000000000" pitchFamily="2" charset="-78"/>
              </a:rPr>
              <a:t>    ثانیاً : دارای </a:t>
            </a:r>
            <a:r>
              <a:rPr lang="fa-IR" sz="2400" u="sng" dirty="0">
                <a:solidFill>
                  <a:srgbClr val="FF0000"/>
                </a:solidFill>
                <a:cs typeface="B Lotus" panose="00000400000000000000" pitchFamily="2" charset="-78"/>
              </a:rPr>
              <a:t>شرایط عملکرد</a:t>
            </a:r>
            <a:r>
              <a:rPr lang="fa-IR" sz="2400" dirty="0">
                <a:solidFill>
                  <a:srgbClr val="FF0000"/>
                </a:solidFill>
                <a:cs typeface="B Lotus" panose="00000400000000000000" pitchFamily="2" charset="-78"/>
              </a:rPr>
              <a:t> </a:t>
            </a:r>
            <a:r>
              <a:rPr lang="fa-IR" sz="2400" dirty="0">
                <a:cs typeface="B Lotus" panose="00000400000000000000" pitchFamily="2" charset="-78"/>
              </a:rPr>
              <a:t>است ؛ </a:t>
            </a:r>
            <a:r>
              <a:rPr lang="fa-IR" sz="2400" u="sng" dirty="0">
                <a:cs typeface="B Lotus" panose="00000400000000000000" pitchFamily="2" charset="-78"/>
              </a:rPr>
              <a:t>از میان فهرستی از </a:t>
            </a:r>
            <a:r>
              <a:rPr lang="fa-IR" sz="2400" u="sng" dirty="0" smtClean="0">
                <a:cs typeface="B Lotus" panose="00000400000000000000" pitchFamily="2" charset="-78"/>
              </a:rPr>
              <a:t>ماشینها و </a:t>
            </a:r>
            <a:r>
              <a:rPr lang="fa-IR" sz="2400" u="sng" dirty="0">
                <a:cs typeface="B Lotus" panose="00000400000000000000" pitchFamily="2" charset="-78"/>
              </a:rPr>
              <a:t>سایر وسایل که معلم در اختیار</a:t>
            </a:r>
            <a:r>
              <a:rPr lang="fa-IR" sz="2400" dirty="0">
                <a:cs typeface="B Lotus" panose="00000400000000000000" pitchFamily="2" charset="-78"/>
              </a:rPr>
              <a:t> او می گذارد .  </a:t>
            </a:r>
            <a:endParaRPr lang="en-US" sz="2400" dirty="0">
              <a:cs typeface="B Lotus" panose="00000400000000000000" pitchFamily="2" charset="-78"/>
            </a:endParaRPr>
          </a:p>
          <a:p>
            <a:r>
              <a:rPr lang="fa-IR" sz="2400" dirty="0">
                <a:cs typeface="B Lotus" panose="00000400000000000000" pitchFamily="2" charset="-78"/>
              </a:rPr>
              <a:t>    ثالثاً : این هدف دارای </a:t>
            </a:r>
            <a:r>
              <a:rPr lang="fa-IR" sz="2400" u="sng" dirty="0">
                <a:solidFill>
                  <a:srgbClr val="FF0000"/>
                </a:solidFill>
                <a:cs typeface="B Lotus" panose="00000400000000000000" pitchFamily="2" charset="-78"/>
              </a:rPr>
              <a:t>ملاک عملکرد</a:t>
            </a:r>
            <a:r>
              <a:rPr lang="fa-IR" sz="2400" dirty="0">
                <a:solidFill>
                  <a:srgbClr val="FF0000"/>
                </a:solidFill>
                <a:cs typeface="B Lotus" panose="00000400000000000000" pitchFamily="2" charset="-78"/>
              </a:rPr>
              <a:t> </a:t>
            </a:r>
            <a:r>
              <a:rPr lang="fa-IR" sz="2400" dirty="0">
                <a:cs typeface="B Lotus" panose="00000400000000000000" pitchFamily="2" charset="-78"/>
              </a:rPr>
              <a:t>است ؛ حداقل </a:t>
            </a:r>
            <a:r>
              <a:rPr lang="fa-IR" sz="2400" u="sng" dirty="0">
                <a:cs typeface="B Lotus" panose="00000400000000000000" pitchFamily="2" charset="-78"/>
              </a:rPr>
              <a:t>پنج ماشین</a:t>
            </a:r>
            <a:r>
              <a:rPr lang="fa-IR" sz="2400" dirty="0">
                <a:cs typeface="B Lotus" panose="00000400000000000000" pitchFamily="2" charset="-78"/>
              </a:rPr>
              <a:t>  را انتخاب کند .</a:t>
            </a:r>
            <a:endParaRPr lang="en-US" sz="2400" dirty="0">
              <a:cs typeface="B Lotus" panose="00000400000000000000" pitchFamily="2" charset="-78"/>
            </a:endParaRPr>
          </a:p>
        </p:txBody>
      </p:sp>
      <p:pic>
        <p:nvPicPr>
          <p:cNvPr id="4" name="p4_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269" y="138190"/>
            <a:ext cx="609600" cy="6096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1400" b="1" dirty="0" smtClean="0">
                <a:solidFill>
                  <a:srgbClr val="0070C0"/>
                </a:solidFill>
                <a:cs typeface="B Ferdosi" panose="00000400000000000000" pitchFamily="2" charset="-78"/>
              </a:rPr>
              <a:t>نام درس: ارزشیابی از یادگیری       مدرس: دکتر ولی نژاد</a:t>
            </a:r>
            <a:endParaRPr lang="en-US" sz="1400" b="1" dirty="0">
              <a:solidFill>
                <a:srgbClr val="0070C0"/>
              </a:solidFill>
              <a:cs typeface="B Ferdosi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343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399245"/>
            <a:ext cx="8911687" cy="862885"/>
          </a:xfrm>
        </p:spPr>
        <p:txBody>
          <a:bodyPr>
            <a:normAutofit/>
          </a:bodyPr>
          <a:lstStyle/>
          <a:p>
            <a:pPr algn="r"/>
            <a:r>
              <a:rPr lang="fa-IR" dirty="0" smtClean="0">
                <a:solidFill>
                  <a:srgbClr val="FF0000"/>
                </a:solidFill>
                <a:cs typeface="B Lotus" panose="00000400000000000000" pitchFamily="2" charset="-78"/>
              </a:rPr>
              <a:t>طبقه بندی هدفهای آموزشی</a:t>
            </a:r>
            <a:endParaRPr lang="fa-IR" dirty="0">
              <a:solidFill>
                <a:srgbClr val="FF0000"/>
              </a:solidFill>
              <a:cs typeface="B Lotus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262130"/>
            <a:ext cx="8915400" cy="4649092"/>
          </a:xfrm>
        </p:spPr>
        <p:txBody>
          <a:bodyPr>
            <a:normAutofit/>
          </a:bodyPr>
          <a:lstStyle/>
          <a:p>
            <a:r>
              <a:rPr lang="fa-IR" sz="2400" dirty="0" smtClean="0">
                <a:cs typeface="B Lotus" panose="00000400000000000000" pitchFamily="2" charset="-78"/>
              </a:rPr>
              <a:t>هدفهای آموزشی متنوع اند ومعروفترین طبقه بندی از هدفها توسط گروهی از متخصصان آموزش و ارزشیابی پیشرفت تحصیلی به سرپرستی بنجامین بلوم در سه حوزه تهیه و تدوین شده اند: </a:t>
            </a:r>
          </a:p>
          <a:p>
            <a:r>
              <a:rPr lang="fa-IR" sz="2400" dirty="0" smtClean="0">
                <a:cs typeface="B Lotus" panose="00000400000000000000" pitchFamily="2" charset="-78"/>
              </a:rPr>
              <a:t>1- </a:t>
            </a:r>
            <a:r>
              <a:rPr lang="fa-IR" sz="2400" dirty="0" smtClean="0">
                <a:solidFill>
                  <a:srgbClr val="C00000"/>
                </a:solidFill>
                <a:cs typeface="B Lotus" panose="00000400000000000000" pitchFamily="2" charset="-78"/>
              </a:rPr>
              <a:t>حوزه شناختی: </a:t>
            </a:r>
            <a:r>
              <a:rPr lang="fa-IR" sz="2400" dirty="0" smtClean="0">
                <a:cs typeface="B Lotus" panose="00000400000000000000" pitchFamily="2" charset="-78"/>
              </a:rPr>
              <a:t>هدفهای حوزه شناختی به جریانهایی که با فعالیت های ذهنی و فکری آدمی سر و کار دارند مربوط می شوند. از این لحاظ، این حوزه مهم ترین حوزه یادگیری به شمار می آید.</a:t>
            </a:r>
          </a:p>
          <a:p>
            <a:r>
              <a:rPr lang="fa-IR" sz="2400" dirty="0" smtClean="0">
                <a:cs typeface="B Lotus" panose="00000400000000000000" pitchFamily="2" charset="-78"/>
              </a:rPr>
              <a:t>2- </a:t>
            </a:r>
            <a:r>
              <a:rPr lang="fa-IR" sz="2400" dirty="0" smtClean="0">
                <a:solidFill>
                  <a:srgbClr val="C00000"/>
                </a:solidFill>
                <a:cs typeface="B Lotus" panose="00000400000000000000" pitchFamily="2" charset="-78"/>
              </a:rPr>
              <a:t>حوزه عاطفی: </a:t>
            </a:r>
            <a:r>
              <a:rPr lang="fa-IR" sz="2400" dirty="0" smtClean="0">
                <a:cs typeface="B Lotus" panose="00000400000000000000" pitchFamily="2" charset="-78"/>
              </a:rPr>
              <a:t>شامل هدفهایی است که تغییرات حاصل در علایق، نگرشها و ارزشها و نیز رشد ارج شناسی  و سازگاری را نشان می دهند.</a:t>
            </a:r>
          </a:p>
          <a:p>
            <a:r>
              <a:rPr lang="fa-IR" sz="2400" dirty="0" smtClean="0">
                <a:cs typeface="B Lotus" panose="00000400000000000000" pitchFamily="2" charset="-78"/>
              </a:rPr>
              <a:t>3- </a:t>
            </a:r>
            <a:r>
              <a:rPr lang="fa-IR" sz="2400" dirty="0" smtClean="0">
                <a:solidFill>
                  <a:srgbClr val="C00000"/>
                </a:solidFill>
                <a:cs typeface="B Lotus" panose="00000400000000000000" pitchFamily="2" charset="-78"/>
              </a:rPr>
              <a:t>حوزه روانی- حرکتی: </a:t>
            </a:r>
            <a:r>
              <a:rPr lang="fa-IR" sz="2400" dirty="0" smtClean="0">
                <a:cs typeface="B Lotus" panose="00000400000000000000" pitchFamily="2" charset="-78"/>
              </a:rPr>
              <a:t>به زمینه مهارتهای حرکتی یا حرکات بدنی مربوط است. به سخن دیگر، هر فعالیت که علاوه بر جنبه روانی دارای جنبه جسمانی نیز باشد در این حوزه جای دارد.</a:t>
            </a:r>
            <a:endParaRPr lang="fa-IR" sz="2400" dirty="0">
              <a:cs typeface="B Lotus" panose="00000400000000000000" pitchFamily="2" charset="-78"/>
            </a:endParaRPr>
          </a:p>
        </p:txBody>
      </p:sp>
      <p:pic>
        <p:nvPicPr>
          <p:cNvPr id="4" name="p4_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4964" y="178182"/>
            <a:ext cx="609600" cy="6096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1400" b="1" dirty="0" smtClean="0">
                <a:solidFill>
                  <a:srgbClr val="0070C0"/>
                </a:solidFill>
                <a:cs typeface="B Ferdosi" panose="00000400000000000000" pitchFamily="2" charset="-78"/>
              </a:rPr>
              <a:t>نام درس: ارزشیابی از یادگیری       مدرس: دکتر ولی نژاد</a:t>
            </a:r>
            <a:endParaRPr lang="en-US" sz="1400" b="1" dirty="0">
              <a:solidFill>
                <a:srgbClr val="0070C0"/>
              </a:solidFill>
              <a:cs typeface="B Ferdosi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9759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 smtClean="0">
                <a:solidFill>
                  <a:srgbClr val="0070C0"/>
                </a:solidFill>
                <a:cs typeface="B Lotus" panose="00000400000000000000" pitchFamily="2" charset="-78"/>
              </a:rPr>
              <a:t>الف- طبقه بندی حوزه شناختی </a:t>
            </a:r>
            <a:endParaRPr lang="fa-IR" dirty="0">
              <a:solidFill>
                <a:srgbClr val="0070C0"/>
              </a:solidFill>
              <a:cs typeface="B Lotus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772529"/>
            <a:ext cx="8915400" cy="4138693"/>
          </a:xfrm>
        </p:spPr>
        <p:txBody>
          <a:bodyPr/>
          <a:lstStyle/>
          <a:p>
            <a:pPr marL="0" lvl="0" indent="0" algn="just" defTabSz="914400">
              <a:spcBef>
                <a:spcPts val="0"/>
              </a:spcBef>
              <a:buClrTx/>
              <a:buNone/>
            </a:pPr>
            <a:r>
              <a:rPr lang="fa-IR" sz="4000" dirty="0" smtClean="0">
                <a:solidFill>
                  <a:schemeClr val="tx1"/>
                </a:solidFill>
                <a:cs typeface="2  Lotus" pitchFamily="2" charset="-78"/>
              </a:rPr>
              <a:t>هدفهای </a:t>
            </a:r>
            <a:r>
              <a:rPr lang="fa-IR" sz="4000" dirty="0">
                <a:solidFill>
                  <a:schemeClr val="tx1"/>
                </a:solidFill>
                <a:cs typeface="2  Lotus" pitchFamily="2" charset="-78"/>
              </a:rPr>
              <a:t>حوزه ی شناختی به جریانهایی که با فعالیت های ذهنی و فکری آدمی سروکار دارند مربوط می شوند. این حوزه شامل 6 </a:t>
            </a:r>
            <a:r>
              <a:rPr lang="fa-IR" sz="4000" dirty="0" smtClean="0">
                <a:solidFill>
                  <a:schemeClr val="tx1"/>
                </a:solidFill>
                <a:cs typeface="2  Lotus" pitchFamily="2" charset="-78"/>
              </a:rPr>
              <a:t>سطح </a:t>
            </a:r>
            <a:r>
              <a:rPr lang="fa-IR" sz="4000" dirty="0">
                <a:solidFill>
                  <a:schemeClr val="tx1"/>
                </a:solidFill>
                <a:cs typeface="2  Lotus" pitchFamily="2" charset="-78"/>
              </a:rPr>
              <a:t>است که بطور سلسله مراتبی از عینی و ساده به انتزاعی و پیچیده مرتب شده اند. حوزه ی شناختی به دو بخش </a:t>
            </a:r>
            <a:r>
              <a:rPr lang="fa-IR" sz="4000" dirty="0" smtClean="0">
                <a:solidFill>
                  <a:srgbClr val="008000"/>
                </a:solidFill>
                <a:cs typeface="2  Lotus" pitchFamily="2" charset="-78"/>
              </a:rPr>
              <a:t>1- دانش </a:t>
            </a:r>
            <a:r>
              <a:rPr lang="fa-IR" sz="4000" dirty="0">
                <a:solidFill>
                  <a:srgbClr val="008000"/>
                </a:solidFill>
                <a:cs typeface="2  Lotus" pitchFamily="2" charset="-78"/>
              </a:rPr>
              <a:t>و </a:t>
            </a:r>
            <a:r>
              <a:rPr lang="fa-IR" sz="4000" dirty="0" smtClean="0">
                <a:solidFill>
                  <a:srgbClr val="008000"/>
                </a:solidFill>
                <a:cs typeface="2  Lotus" pitchFamily="2" charset="-78"/>
              </a:rPr>
              <a:t>2- توانایی </a:t>
            </a:r>
            <a:r>
              <a:rPr lang="fa-IR" sz="4000" dirty="0">
                <a:solidFill>
                  <a:srgbClr val="008000"/>
                </a:solidFill>
                <a:cs typeface="2  Lotus" pitchFamily="2" charset="-78"/>
              </a:rPr>
              <a:t>ها و مهارتهای ذهنی </a:t>
            </a:r>
            <a:r>
              <a:rPr lang="fa-IR" sz="4000" dirty="0">
                <a:solidFill>
                  <a:schemeClr val="tx1"/>
                </a:solidFill>
                <a:cs typeface="2  Lotus" pitchFamily="2" charset="-78"/>
              </a:rPr>
              <a:t>تقسیم شده است</a:t>
            </a:r>
            <a:r>
              <a:rPr lang="fa-IR" sz="4000" dirty="0" smtClean="0">
                <a:solidFill>
                  <a:schemeClr val="tx1"/>
                </a:solidFill>
                <a:cs typeface="2  Lotus" pitchFamily="2" charset="-78"/>
              </a:rPr>
              <a:t>. دانش فقط یک سطح دانش را دارد.اما بخش تواناییها شامل 5 سطح </a:t>
            </a:r>
            <a:r>
              <a:rPr lang="fa-IR" sz="4000" dirty="0" smtClean="0">
                <a:solidFill>
                  <a:srgbClr val="008000"/>
                </a:solidFill>
                <a:cs typeface="2  Lotus" pitchFamily="2" charset="-78"/>
              </a:rPr>
              <a:t>فهمیدن، کاربرد، تحلیل، ترکیب و ارزشیابی </a:t>
            </a:r>
            <a:r>
              <a:rPr lang="fa-IR" sz="4000" dirty="0" smtClean="0">
                <a:solidFill>
                  <a:schemeClr val="tx1"/>
                </a:solidFill>
                <a:cs typeface="2  Lotus" pitchFamily="2" charset="-78"/>
              </a:rPr>
              <a:t>است.</a:t>
            </a:r>
            <a:endParaRPr lang="fa-IR" sz="4000" dirty="0">
              <a:solidFill>
                <a:schemeClr val="tx1"/>
              </a:solidFill>
              <a:cs typeface="2  Lotus" pitchFamily="2" charset="-78"/>
            </a:endParaRPr>
          </a:p>
          <a:p>
            <a:endParaRPr lang="fa-IR" dirty="0"/>
          </a:p>
        </p:txBody>
      </p:sp>
      <p:pic>
        <p:nvPicPr>
          <p:cNvPr id="4" name="p4_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42693" y="482982"/>
            <a:ext cx="609600" cy="6096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1880874" y="6071414"/>
            <a:ext cx="7619999" cy="365125"/>
          </a:xfrm>
        </p:spPr>
        <p:txBody>
          <a:bodyPr/>
          <a:lstStyle/>
          <a:p>
            <a:r>
              <a:rPr lang="fa-IR" sz="1400" b="1" dirty="0" smtClean="0">
                <a:solidFill>
                  <a:srgbClr val="0070C0"/>
                </a:solidFill>
                <a:cs typeface="B Ferdosi" panose="00000400000000000000" pitchFamily="2" charset="-78"/>
              </a:rPr>
              <a:t>نام درس: ارزشیابی از یادگیری       مدرس: دکتر ولی نژاد</a:t>
            </a:r>
            <a:endParaRPr lang="en-US" sz="1400" b="1" dirty="0">
              <a:solidFill>
                <a:srgbClr val="0070C0"/>
              </a:solidFill>
              <a:cs typeface="B Ferdosi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8271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520505"/>
            <a:ext cx="8911687" cy="2082018"/>
          </a:xfrm>
        </p:spPr>
        <p:txBody>
          <a:bodyPr>
            <a:normAutofit fontScale="90000"/>
          </a:bodyPr>
          <a:lstStyle/>
          <a:p>
            <a:pPr algn="r"/>
            <a:r>
              <a:rPr lang="fa-IR" sz="4400" dirty="0" smtClean="0">
                <a:solidFill>
                  <a:srgbClr val="FF0000"/>
                </a:solidFill>
                <a:cs typeface="B Lotus" panose="00000400000000000000" pitchFamily="2" charset="-78"/>
              </a:rPr>
              <a:t>1- </a:t>
            </a:r>
            <a:r>
              <a:rPr lang="fa-IR" sz="4400" dirty="0">
                <a:solidFill>
                  <a:srgbClr val="FF0000"/>
                </a:solidFill>
                <a:cs typeface="B Lotus" panose="00000400000000000000" pitchFamily="2" charset="-78"/>
              </a:rPr>
              <a:t>دانش:</a:t>
            </a:r>
            <a:r>
              <a:rPr lang="fa-IR" sz="6500" dirty="0">
                <a:solidFill>
                  <a:schemeClr val="tx1"/>
                </a:solidFill>
                <a:cs typeface="Times New Roman" panose="02020603050405020304" pitchFamily="18" charset="0"/>
              </a:rPr>
              <a:t/>
            </a:r>
            <a:br>
              <a:rPr lang="fa-IR" sz="6500" dirty="0">
                <a:solidFill>
                  <a:schemeClr val="tx1"/>
                </a:solidFill>
                <a:cs typeface="Times New Roman" panose="02020603050405020304" pitchFamily="18" charset="0"/>
              </a:rPr>
            </a:br>
            <a:r>
              <a:rPr lang="fa-IR" sz="3200" dirty="0">
                <a:solidFill>
                  <a:schemeClr val="tx1"/>
                </a:solidFill>
                <a:cs typeface="2  Lotus" pitchFamily="2" charset="-78"/>
              </a:rPr>
              <a:t>دانش عبارت است از حفظ و نگهداری ذهنی مطالب قبلا آموخته شده. تکرار پاسخ هایی که قبلا در موقعیت یادگیری تمرین و آموخته شده اند.این سطح شامل بازشناسی و بازخوانی امور است. </a:t>
            </a:r>
            <a:endParaRPr lang="fa-IR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771334"/>
            <a:ext cx="8915400" cy="3643534"/>
          </a:xfrm>
        </p:spPr>
        <p:txBody>
          <a:bodyPr>
            <a:normAutofit/>
          </a:bodyPr>
          <a:lstStyle/>
          <a:p>
            <a:pPr marL="0" lvl="0" indent="0">
              <a:buClr>
                <a:srgbClr val="ACD433"/>
              </a:buClr>
              <a:buSzPct val="80000"/>
              <a:buNone/>
            </a:pPr>
            <a:r>
              <a:rPr lang="fa-IR" sz="3200" cap="all" dirty="0">
                <a:solidFill>
                  <a:srgbClr val="C00000"/>
                </a:solidFill>
                <a:cs typeface="B Lotus" panose="00000400000000000000" pitchFamily="2" charset="-78"/>
              </a:rPr>
              <a:t>مثال:       </a:t>
            </a:r>
            <a:r>
              <a:rPr lang="fa-IR" sz="3200" cap="all" dirty="0" smtClean="0">
                <a:solidFill>
                  <a:srgbClr val="C00000"/>
                </a:solidFill>
                <a:cs typeface="B Lotus" panose="00000400000000000000" pitchFamily="2" charset="-78"/>
              </a:rPr>
              <a:t>    </a:t>
            </a:r>
            <a:r>
              <a:rPr lang="fa-IR" sz="2400" cap="all" dirty="0">
                <a:solidFill>
                  <a:srgbClr val="0070C0"/>
                </a:solidFill>
                <a:cs typeface="B Lotus" panose="00000400000000000000" pitchFamily="2" charset="-78"/>
              </a:rPr>
              <a:t>-تعریف اصطلاحات علمی و فنی فیزیک</a:t>
            </a:r>
          </a:p>
          <a:p>
            <a:pPr marL="0" lvl="0" indent="0">
              <a:buClr>
                <a:srgbClr val="ACD433"/>
              </a:buClr>
              <a:buSzPct val="80000"/>
              <a:buNone/>
            </a:pPr>
            <a:r>
              <a:rPr lang="fa-IR" sz="2400" cap="all" dirty="0">
                <a:solidFill>
                  <a:srgbClr val="0070C0"/>
                </a:solidFill>
                <a:cs typeface="B Lotus" panose="00000400000000000000" pitchFamily="2" charset="-78"/>
              </a:rPr>
              <a:t>                      -بیان معانی لغات درس تازه ی زبان انگلیسی</a:t>
            </a:r>
          </a:p>
          <a:p>
            <a:pPr marL="0" lvl="0" indent="0">
              <a:buClr>
                <a:srgbClr val="ACD433"/>
              </a:buClr>
              <a:buSzPct val="80000"/>
              <a:buNone/>
            </a:pPr>
            <a:r>
              <a:rPr lang="fa-IR" sz="2400" cap="all" dirty="0">
                <a:solidFill>
                  <a:srgbClr val="0070C0"/>
                </a:solidFill>
                <a:cs typeface="B Lotus" panose="00000400000000000000" pitchFamily="2" charset="-78"/>
              </a:rPr>
              <a:t>                      -بیان خواص فیزیکی و شیمیایی عناصر مختلف </a:t>
            </a:r>
          </a:p>
          <a:p>
            <a:pPr marL="0" lvl="0" indent="0">
              <a:buClr>
                <a:srgbClr val="ACD433"/>
              </a:buClr>
              <a:buSzPct val="80000"/>
              <a:buNone/>
            </a:pPr>
            <a:endParaRPr lang="fa-IR" sz="2400" cap="all" dirty="0">
              <a:solidFill>
                <a:srgbClr val="0070C0"/>
              </a:solidFill>
              <a:cs typeface="B Lotus" panose="00000400000000000000" pitchFamily="2" charset="-78"/>
            </a:endParaRPr>
          </a:p>
          <a:p>
            <a:pPr marL="0" lvl="0" indent="0">
              <a:buClr>
                <a:srgbClr val="ACD433"/>
              </a:buClr>
              <a:buSzPct val="80000"/>
              <a:buNone/>
            </a:pPr>
            <a:r>
              <a:rPr lang="fa-IR" sz="2400" cap="all" dirty="0">
                <a:solidFill>
                  <a:srgbClr val="0070C0"/>
                </a:solidFill>
                <a:cs typeface="B Lotus" panose="00000400000000000000" pitchFamily="2" charset="-78"/>
              </a:rPr>
              <a:t>ا) سه مورد از منابع آلوده کننده ی هوا را نام ببرید.</a:t>
            </a:r>
          </a:p>
          <a:p>
            <a:pPr marL="0" lvl="0" indent="0">
              <a:buClr>
                <a:srgbClr val="ACD433"/>
              </a:buClr>
              <a:buSzPct val="80000"/>
              <a:buNone/>
            </a:pPr>
            <a:r>
              <a:rPr lang="fa-IR" sz="2400" cap="all" dirty="0">
                <a:solidFill>
                  <a:srgbClr val="0070C0"/>
                </a:solidFill>
                <a:cs typeface="B Lotus" panose="00000400000000000000" pitchFamily="2" charset="-78"/>
              </a:rPr>
              <a:t>2) سه ویژگی اصلی هدفهای رفتاری را نام ببرید.</a:t>
            </a:r>
          </a:p>
        </p:txBody>
      </p:sp>
      <p:pic>
        <p:nvPicPr>
          <p:cNvPr id="4" name="p4_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4412" y="131300"/>
            <a:ext cx="609600" cy="6096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1981200" y="6049743"/>
            <a:ext cx="7619999" cy="365125"/>
          </a:xfrm>
        </p:spPr>
        <p:txBody>
          <a:bodyPr/>
          <a:lstStyle/>
          <a:p>
            <a:r>
              <a:rPr lang="fa-IR" sz="1400" b="1" dirty="0" smtClean="0">
                <a:solidFill>
                  <a:srgbClr val="0070C0"/>
                </a:solidFill>
                <a:cs typeface="B Ferdosi" panose="00000400000000000000" pitchFamily="2" charset="-78"/>
              </a:rPr>
              <a:t>نام درس: ارزشیابی از یادگیری       مدرس: دکتر ولی نژاد</a:t>
            </a:r>
            <a:endParaRPr lang="en-US" sz="1400" b="1" dirty="0">
              <a:solidFill>
                <a:srgbClr val="0070C0"/>
              </a:solidFill>
              <a:cs typeface="B Ferdosi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0274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13847"/>
          </a:xfrm>
        </p:spPr>
        <p:txBody>
          <a:bodyPr>
            <a:noAutofit/>
          </a:bodyPr>
          <a:lstStyle/>
          <a:p>
            <a:pPr algn="r"/>
            <a:r>
              <a:rPr lang="fa-IR" dirty="0" smtClean="0">
                <a:solidFill>
                  <a:srgbClr val="0070C0"/>
                </a:solidFill>
                <a:cs typeface="B Lotus" panose="00000400000000000000" pitchFamily="2" charset="-78"/>
              </a:rPr>
              <a:t>2- </a:t>
            </a:r>
            <a:r>
              <a:rPr lang="fa-IR" dirty="0">
                <a:solidFill>
                  <a:srgbClr val="0070C0"/>
                </a:solidFill>
                <a:cs typeface="B Lotus" panose="00000400000000000000" pitchFamily="2" charset="-78"/>
              </a:rPr>
              <a:t>فهمیدن :</a:t>
            </a:r>
            <a:r>
              <a:rPr lang="fa-IR" dirty="0">
                <a:solidFill>
                  <a:schemeClr val="tx1"/>
                </a:solidFill>
                <a:cs typeface="B Lotus" panose="00000400000000000000" pitchFamily="2" charset="-78"/>
              </a:rPr>
              <a:t/>
            </a:r>
            <a:br>
              <a:rPr lang="fa-IR" dirty="0">
                <a:solidFill>
                  <a:schemeClr val="tx1"/>
                </a:solidFill>
                <a:cs typeface="B Lotus" panose="00000400000000000000" pitchFamily="2" charset="-78"/>
              </a:rPr>
            </a:br>
            <a:endParaRPr lang="fa-IR" dirty="0">
              <a:solidFill>
                <a:schemeClr val="tx1"/>
              </a:solidFill>
              <a:cs typeface="B Lotus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237957"/>
            <a:ext cx="8915400" cy="5387925"/>
          </a:xfrm>
        </p:spPr>
        <p:txBody>
          <a:bodyPr>
            <a:normAutofit/>
          </a:bodyPr>
          <a:lstStyle/>
          <a:p>
            <a:r>
              <a:rPr lang="fa-IR" sz="2600" dirty="0" smtClean="0">
                <a:solidFill>
                  <a:prstClr val="black"/>
                </a:solidFill>
                <a:cs typeface="B Lotus" panose="00000400000000000000" pitchFamily="2" charset="-78"/>
              </a:rPr>
              <a:t>توانایی </a:t>
            </a:r>
            <a:r>
              <a:rPr lang="fa-IR" sz="2600" dirty="0">
                <a:solidFill>
                  <a:prstClr val="black"/>
                </a:solidFill>
                <a:cs typeface="B Lotus" panose="00000400000000000000" pitchFamily="2" charset="-78"/>
              </a:rPr>
              <a:t>درک منظور یا مقصود یک مطلب</a:t>
            </a:r>
            <a:r>
              <a:rPr lang="fa-IR" sz="2600" dirty="0" smtClean="0">
                <a:solidFill>
                  <a:prstClr val="black"/>
                </a:solidFill>
                <a:cs typeface="B Lotus" panose="00000400000000000000" pitchFamily="2" charset="-78"/>
              </a:rPr>
              <a:t>. فهمیدن </a:t>
            </a:r>
            <a:r>
              <a:rPr lang="fa-IR" sz="2600" dirty="0">
                <a:solidFill>
                  <a:prstClr val="black"/>
                </a:solidFill>
                <a:cs typeface="B Lotus" panose="00000400000000000000" pitchFamily="2" charset="-78"/>
              </a:rPr>
              <a:t>به پاسخ هایی بیشتر از آنچه قبلا تمرین و آموخته شده اند نیاز دارد. این پاسخ های اضافی عبارتند از: ترجمه یا </a:t>
            </a:r>
            <a:r>
              <a:rPr lang="fa-IR" sz="2600" dirty="0" smtClean="0">
                <a:solidFill>
                  <a:prstClr val="black"/>
                </a:solidFill>
                <a:cs typeface="B Lotus" panose="00000400000000000000" pitchFamily="2" charset="-78"/>
              </a:rPr>
              <a:t>برگردان، مثال آوردن، </a:t>
            </a:r>
            <a:r>
              <a:rPr lang="fa-IR" sz="2600" dirty="0">
                <a:solidFill>
                  <a:prstClr val="black"/>
                </a:solidFill>
                <a:cs typeface="B Lotus" panose="00000400000000000000" pitchFamily="2" charset="-78"/>
              </a:rPr>
              <a:t>خلاصه </a:t>
            </a:r>
            <a:r>
              <a:rPr lang="fa-IR" sz="2600" dirty="0" smtClean="0">
                <a:solidFill>
                  <a:prstClr val="black"/>
                </a:solidFill>
                <a:cs typeface="B Lotus" panose="00000400000000000000" pitchFamily="2" charset="-78"/>
              </a:rPr>
              <a:t>کردن، </a:t>
            </a:r>
            <a:r>
              <a:rPr lang="fa-IR" sz="2600" dirty="0">
                <a:solidFill>
                  <a:prstClr val="black"/>
                </a:solidFill>
                <a:cs typeface="B Lotus" panose="00000400000000000000" pitchFamily="2" charset="-78"/>
              </a:rPr>
              <a:t>تفسیر و </a:t>
            </a:r>
            <a:r>
              <a:rPr lang="fa-IR" sz="2600" dirty="0" smtClean="0">
                <a:solidFill>
                  <a:prstClr val="black"/>
                </a:solidFill>
                <a:cs typeface="B Lotus" panose="00000400000000000000" pitchFamily="2" charset="-78"/>
              </a:rPr>
              <a:t>تعبیرکردن</a:t>
            </a:r>
            <a:endParaRPr lang="fa-IR" dirty="0" smtClean="0">
              <a:solidFill>
                <a:srgbClr val="FF0000"/>
              </a:solidFill>
            </a:endParaRPr>
          </a:p>
          <a:p>
            <a:r>
              <a:rPr lang="fa-IR" sz="2400" dirty="0" smtClean="0">
                <a:solidFill>
                  <a:srgbClr val="008000"/>
                </a:solidFill>
                <a:cs typeface="B Lotus" panose="00000400000000000000" pitchFamily="2" charset="-78"/>
              </a:rPr>
              <a:t>نشان </a:t>
            </a:r>
            <a:r>
              <a:rPr lang="fa-IR" sz="2400" dirty="0">
                <a:solidFill>
                  <a:srgbClr val="008000"/>
                </a:solidFill>
                <a:cs typeface="B Lotus" panose="00000400000000000000" pitchFamily="2" charset="-78"/>
              </a:rPr>
              <a:t>دادن اطلاعات کلامی به صورت تصویر</a:t>
            </a:r>
          </a:p>
          <a:p>
            <a:r>
              <a:rPr lang="fa-IR" sz="2400" dirty="0">
                <a:solidFill>
                  <a:srgbClr val="008000"/>
                </a:solidFill>
                <a:cs typeface="B Lotus" panose="00000400000000000000" pitchFamily="2" charset="-78"/>
              </a:rPr>
              <a:t>-توانایی استنباط اصول گرامری براساس مثال ها</a:t>
            </a:r>
          </a:p>
          <a:p>
            <a:r>
              <a:rPr lang="fa-IR" sz="2400" dirty="0">
                <a:solidFill>
                  <a:srgbClr val="008000"/>
                </a:solidFill>
                <a:cs typeface="B Lotus" panose="00000400000000000000" pitchFamily="2" charset="-78"/>
              </a:rPr>
              <a:t>-تبیین علت های رویدادهای مهم </a:t>
            </a:r>
            <a:r>
              <a:rPr lang="fa-IR" sz="2400" dirty="0" smtClean="0">
                <a:solidFill>
                  <a:srgbClr val="008000"/>
                </a:solidFill>
                <a:cs typeface="B Lotus" panose="00000400000000000000" pitchFamily="2" charset="-78"/>
              </a:rPr>
              <a:t>تاریخی؛ و مثال آوردن</a:t>
            </a:r>
            <a:endParaRPr lang="fa-IR" sz="2400" dirty="0">
              <a:solidFill>
                <a:srgbClr val="008000"/>
              </a:solidFill>
              <a:cs typeface="B Lotus" panose="00000400000000000000" pitchFamily="2" charset="-78"/>
            </a:endParaRPr>
          </a:p>
          <a:p>
            <a:r>
              <a:rPr lang="fa-IR" sz="2400" dirty="0" smtClean="0">
                <a:solidFill>
                  <a:srgbClr val="C00000"/>
                </a:solidFill>
                <a:cs typeface="B Lotus" panose="00000400000000000000" pitchFamily="2" charset="-78"/>
              </a:rPr>
              <a:t>مثال: یادگیرنده بتواند</a:t>
            </a:r>
            <a:endParaRPr lang="fa-IR" sz="2400" dirty="0">
              <a:solidFill>
                <a:srgbClr val="C00000"/>
              </a:solidFill>
              <a:cs typeface="B Lotus" panose="00000400000000000000" pitchFamily="2" charset="-78"/>
            </a:endParaRPr>
          </a:p>
          <a:p>
            <a:pPr marL="0" indent="0">
              <a:buNone/>
            </a:pPr>
            <a:r>
              <a:rPr lang="fa-IR" sz="2400" dirty="0" smtClean="0">
                <a:solidFill>
                  <a:srgbClr val="0070C0"/>
                </a:solidFill>
                <a:cs typeface="B Lotus" panose="00000400000000000000" pitchFamily="2" charset="-78"/>
              </a:rPr>
              <a:t>1- دو </a:t>
            </a:r>
            <a:r>
              <a:rPr lang="fa-IR" sz="2400" dirty="0">
                <a:solidFill>
                  <a:srgbClr val="0070C0"/>
                </a:solidFill>
                <a:cs typeface="B Lotus" panose="00000400000000000000" pitchFamily="2" charset="-78"/>
              </a:rPr>
              <a:t>مثال برای  غذاهای پرکالری و دو مثال برای غذاهای کم کالری ذکر </a:t>
            </a:r>
            <a:r>
              <a:rPr lang="fa-IR" sz="2400" dirty="0" smtClean="0">
                <a:solidFill>
                  <a:srgbClr val="0070C0"/>
                </a:solidFill>
                <a:cs typeface="B Lotus" panose="00000400000000000000" pitchFamily="2" charset="-78"/>
              </a:rPr>
              <a:t>کند.</a:t>
            </a:r>
            <a:endParaRPr lang="fa-IR" sz="2400" dirty="0">
              <a:solidFill>
                <a:srgbClr val="0070C0"/>
              </a:solidFill>
              <a:cs typeface="B Lotus" panose="00000400000000000000" pitchFamily="2" charset="-78"/>
            </a:endParaRPr>
          </a:p>
          <a:p>
            <a:pPr marL="0" indent="0">
              <a:buNone/>
            </a:pPr>
            <a:r>
              <a:rPr lang="fa-IR" sz="2400" dirty="0" smtClean="0">
                <a:solidFill>
                  <a:srgbClr val="0070C0"/>
                </a:solidFill>
                <a:cs typeface="B Lotus" panose="00000400000000000000" pitchFamily="2" charset="-78"/>
              </a:rPr>
              <a:t>2- نتیجه </a:t>
            </a:r>
            <a:r>
              <a:rPr lang="fa-IR" sz="2400" dirty="0">
                <a:solidFill>
                  <a:srgbClr val="0070C0"/>
                </a:solidFill>
                <a:cs typeface="B Lotus" panose="00000400000000000000" pitchFamily="2" charset="-78"/>
              </a:rPr>
              <a:t>آزمایش زیر را پیش بینی </a:t>
            </a:r>
            <a:r>
              <a:rPr lang="fa-IR" sz="2400" dirty="0" smtClean="0">
                <a:solidFill>
                  <a:srgbClr val="0070C0"/>
                </a:solidFill>
                <a:cs typeface="B Lotus" panose="00000400000000000000" pitchFamily="2" charset="-78"/>
              </a:rPr>
              <a:t>کند.</a:t>
            </a:r>
            <a:endParaRPr lang="fa-IR" sz="2400" dirty="0">
              <a:solidFill>
                <a:srgbClr val="0070C0"/>
              </a:solidFill>
              <a:cs typeface="B Lotus" panose="00000400000000000000" pitchFamily="2" charset="-78"/>
            </a:endParaRPr>
          </a:p>
          <a:p>
            <a:pPr marL="0" indent="0">
              <a:buNone/>
            </a:pPr>
            <a:r>
              <a:rPr lang="fa-IR" sz="2400" dirty="0" smtClean="0">
                <a:solidFill>
                  <a:srgbClr val="0070C0"/>
                </a:solidFill>
                <a:cs typeface="B Lotus" panose="00000400000000000000" pitchFamily="2" charset="-78"/>
              </a:rPr>
              <a:t>3- معنای </a:t>
            </a:r>
            <a:r>
              <a:rPr lang="fa-IR" sz="2400" dirty="0">
                <a:solidFill>
                  <a:srgbClr val="0070C0"/>
                </a:solidFill>
                <a:cs typeface="B Lotus" panose="00000400000000000000" pitchFamily="2" charset="-78"/>
              </a:rPr>
              <a:t>یک قطعه شعر را به صورت نثر </a:t>
            </a:r>
            <a:r>
              <a:rPr lang="fa-IR" sz="2400" dirty="0" smtClean="0">
                <a:solidFill>
                  <a:srgbClr val="0070C0"/>
                </a:solidFill>
                <a:cs typeface="B Lotus" panose="00000400000000000000" pitchFamily="2" charset="-78"/>
              </a:rPr>
              <a:t>بنویسد.</a:t>
            </a:r>
          </a:p>
          <a:p>
            <a:pPr marL="0" indent="0">
              <a:buNone/>
            </a:pPr>
            <a:r>
              <a:rPr lang="fa-IR" sz="2400" dirty="0" smtClean="0">
                <a:solidFill>
                  <a:srgbClr val="0070C0"/>
                </a:solidFill>
                <a:cs typeface="B Lotus" panose="00000400000000000000" pitchFamily="2" charset="-78"/>
              </a:rPr>
              <a:t>4- الگوی حاکم بر اعداد 21، 13، 8، 5، 3، 2، 1 را مشخص کند.</a:t>
            </a:r>
          </a:p>
          <a:p>
            <a:pPr marL="0" indent="0">
              <a:buNone/>
            </a:pPr>
            <a:endParaRPr lang="fa-IR" dirty="0"/>
          </a:p>
        </p:txBody>
      </p:sp>
      <p:pic>
        <p:nvPicPr>
          <p:cNvPr id="4" name="p4_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7792" y="178182"/>
            <a:ext cx="609600" cy="6096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1981200" y="6161566"/>
            <a:ext cx="7619999" cy="365125"/>
          </a:xfrm>
        </p:spPr>
        <p:txBody>
          <a:bodyPr/>
          <a:lstStyle/>
          <a:p>
            <a:r>
              <a:rPr lang="fa-IR" sz="1400" b="1" dirty="0" smtClean="0">
                <a:solidFill>
                  <a:srgbClr val="008000"/>
                </a:solidFill>
                <a:cs typeface="B Ferdosi" panose="00000400000000000000" pitchFamily="2" charset="-78"/>
              </a:rPr>
              <a:t>نام درس: ارزشیابی از یادگیری       مدرس: دکتر ولی نژاد</a:t>
            </a:r>
            <a:endParaRPr lang="en-US" sz="1400" b="1" dirty="0">
              <a:solidFill>
                <a:srgbClr val="008000"/>
              </a:solidFill>
              <a:cs typeface="B Ferdosi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9029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367</TotalTime>
  <Words>1707</Words>
  <Application>Microsoft Office PowerPoint</Application>
  <PresentationFormat>Widescreen</PresentationFormat>
  <Paragraphs>134</Paragraphs>
  <Slides>18</Slides>
  <Notes>1</Notes>
  <HiddenSlides>0</HiddenSlides>
  <MMClips>19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2  Lotus</vt:lpstr>
      <vt:lpstr>Arial</vt:lpstr>
      <vt:lpstr>B Ferdosi</vt:lpstr>
      <vt:lpstr>B Lotus</vt:lpstr>
      <vt:lpstr>Calibri</vt:lpstr>
      <vt:lpstr>Century Gothic</vt:lpstr>
      <vt:lpstr>Tahoma</vt:lpstr>
      <vt:lpstr>Times New Roman</vt:lpstr>
      <vt:lpstr>Wingdings 3</vt:lpstr>
      <vt:lpstr>Wisp</vt:lpstr>
      <vt:lpstr>به نام خدا </vt:lpstr>
      <vt:lpstr>تعریف ارزشیابی پیشرفت تحصیلی</vt:lpstr>
      <vt:lpstr>هدفهای آموزشی یا هدفهای یادگیری</vt:lpstr>
      <vt:lpstr>هدفهای آموزشی رفتاری</vt:lpstr>
      <vt:lpstr>نمونه ای از هدفهای کامل رفتاری </vt:lpstr>
      <vt:lpstr>طبقه بندی هدفهای آموزشی</vt:lpstr>
      <vt:lpstr>الف- طبقه بندی حوزه شناختی </vt:lpstr>
      <vt:lpstr>1- دانش: دانش عبارت است از حفظ و نگهداری ذهنی مطالب قبلا آموخته شده. تکرار پاسخ هایی که قبلا در موقعیت یادگیری تمرین و آموخته شده اند.این سطح شامل بازشناسی و بازخوانی امور است. </vt:lpstr>
      <vt:lpstr>2- فهمیدن : </vt:lpstr>
      <vt:lpstr>3- کاربستن:</vt:lpstr>
      <vt:lpstr>4- تحلیل کردن:</vt:lpstr>
      <vt:lpstr>5- ترکیب کردن:</vt:lpstr>
      <vt:lpstr>6- ارزشیابی کردن:</vt:lpstr>
      <vt:lpstr>ب- حوزه عاطفی</vt:lpstr>
      <vt:lpstr>ج- طبقه بندی حوزه روانی- حرکتی </vt:lpstr>
      <vt:lpstr>جدول مشخصات</vt:lpstr>
      <vt:lpstr>نمونه جدول مشخصات با در نظرگرفتن حوزه های سه گانه </vt:lpstr>
      <vt:lpstr>نمونه جدول مشخصات حوزه شناختی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Education</dc:creator>
  <cp:lastModifiedBy>Education</cp:lastModifiedBy>
  <cp:revision>97</cp:revision>
  <dcterms:created xsi:type="dcterms:W3CDTF">2020-04-30T12:49:26Z</dcterms:created>
  <dcterms:modified xsi:type="dcterms:W3CDTF">2020-05-16T07:14:13Z</dcterms:modified>
</cp:coreProperties>
</file>