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72" r:id="rId8"/>
    <p:sldId id="263" r:id="rId9"/>
    <p:sldId id="267" r:id="rId10"/>
    <p:sldId id="268" r:id="rId11"/>
    <p:sldId id="273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87611-A7CD-4EA7-9D62-2950215B8CB1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C21A-1AF1-4523-8161-02708536D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64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87611-A7CD-4EA7-9D62-2950215B8CB1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C21A-1AF1-4523-8161-02708536D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99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87611-A7CD-4EA7-9D62-2950215B8CB1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C21A-1AF1-4523-8161-02708536D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2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87611-A7CD-4EA7-9D62-2950215B8CB1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C21A-1AF1-4523-8161-02708536D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4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87611-A7CD-4EA7-9D62-2950215B8CB1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C21A-1AF1-4523-8161-02708536D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14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87611-A7CD-4EA7-9D62-2950215B8CB1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C21A-1AF1-4523-8161-02708536D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33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87611-A7CD-4EA7-9D62-2950215B8CB1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C21A-1AF1-4523-8161-02708536D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2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87611-A7CD-4EA7-9D62-2950215B8CB1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C21A-1AF1-4523-8161-02708536D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6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87611-A7CD-4EA7-9D62-2950215B8CB1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C21A-1AF1-4523-8161-02708536D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84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87611-A7CD-4EA7-9D62-2950215B8CB1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C21A-1AF1-4523-8161-02708536D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54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87611-A7CD-4EA7-9D62-2950215B8CB1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C21A-1AF1-4523-8161-02708536D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68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87611-A7CD-4EA7-9D62-2950215B8CB1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6C21A-1AF1-4523-8161-02708536D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5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5589" y="214184"/>
            <a:ext cx="10124303" cy="6466702"/>
          </a:xfrm>
        </p:spPr>
        <p:txBody>
          <a:bodyPr/>
          <a:lstStyle/>
          <a:p>
            <a:endParaRPr lang="fa-IR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cs typeface="B Titr" panose="00000700000000000000" pitchFamily="2" charset="-78"/>
            </a:endParaRPr>
          </a:p>
          <a:p>
            <a:pPr algn="r"/>
            <a:r>
              <a:rPr lang="fa-IR" sz="18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cs typeface="B Titr" panose="00000700000000000000" pitchFamily="2" charset="-78"/>
              </a:rPr>
              <a:t>به نام خدا </a:t>
            </a:r>
          </a:p>
          <a:p>
            <a:r>
              <a:rPr lang="fa-IR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cs typeface="B Titr" panose="00000700000000000000" pitchFamily="2" charset="-78"/>
              </a:rPr>
              <a:t>درس دوم</a:t>
            </a:r>
          </a:p>
          <a:p>
            <a:pPr algn="r"/>
            <a:endParaRPr lang="en-US" dirty="0" smtClean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cs typeface="B Titr" panose="00000700000000000000" pitchFamily="2" charset="-78"/>
            </a:endParaRPr>
          </a:p>
          <a:p>
            <a:r>
              <a:rPr lang="fa-IR" sz="40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cs typeface="B Titr" panose="00000700000000000000" pitchFamily="2" charset="-78"/>
              </a:rPr>
              <a:t>ماده تغییر می کند</a:t>
            </a:r>
          </a:p>
          <a:p>
            <a:endParaRPr lang="fa-IR" dirty="0" smtClean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cs typeface="B Titr" panose="00000700000000000000" pitchFamily="2" charset="-78"/>
            </a:endParaRPr>
          </a:p>
          <a:p>
            <a:endParaRPr lang="fa-IR" dirty="0" smtClean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cs typeface="B Titr" panose="00000700000000000000" pitchFamily="2" charset="-78"/>
            </a:endParaRPr>
          </a:p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r>
              <a:rPr lang="fa-IR" b="1" dirty="0" smtClean="0">
                <a:solidFill>
                  <a:srgbClr val="002060"/>
                </a:solidFill>
              </a:rPr>
              <a:t>مدرس : دریادل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08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02"/>
    </mc:Choice>
    <mc:Fallback>
      <p:transition spd="slow" advTm="20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36103" t="22745" r="34559" b="33856"/>
          <a:stretch>
            <a:fillRect/>
          </a:stretch>
        </p:blipFill>
        <p:spPr bwMode="auto">
          <a:xfrm>
            <a:off x="282569" y="297646"/>
            <a:ext cx="5365333" cy="5501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5647902" y="0"/>
            <a:ext cx="6544098" cy="6252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برای انجام این فعالیت بهتر است از یک هفته پیش اقدام کنی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د. </a:t>
            </a: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از دانش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آموزان بخواهید فعالیت را در منزل انجام د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اده 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و بطری را بدون 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ب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ازکردن در آن به کلاس بیاورند</a:t>
            </a:r>
            <a:r>
              <a:rPr lang="en-US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.</a:t>
            </a:r>
            <a:endParaRPr lang="fa-IR" dirty="0" smtClean="0">
              <a:effectLst/>
              <a:latin typeface="IRANSans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سپس گروه ها کار خود را توضیح دهند و در بطری را باز کنند و مشاهدات خود را بیان کنند</a:t>
            </a:r>
            <a:r>
              <a:rPr lang="en-US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.</a:t>
            </a:r>
            <a:endParaRPr lang="fa-IR" dirty="0" smtClean="0">
              <a:effectLst/>
              <a:latin typeface="IRANSans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تبدیل ماست به دوغ ترش شده یک تغییر شیمیایی است</a:t>
            </a:r>
            <a:r>
              <a:rPr lang="en-US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.</a:t>
            </a:r>
            <a:endParaRPr lang="fa-IR" dirty="0" smtClean="0">
              <a:effectLst/>
              <a:latin typeface="IRANSans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دربار</a:t>
            </a:r>
            <a:r>
              <a:rPr lang="fa-IR" dirty="0"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ۀ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12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((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گفت وگو</a:t>
            </a:r>
            <a:r>
              <a:rPr lang="fa-IR" sz="12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)) 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بهتر است تصویرها یا فیلم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هایی دربار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ۀ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 تغییرات شیمیایی چند ماده به کلاس بیاورید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و</a:t>
            </a:r>
            <a:r>
              <a:rPr lang="ar-SA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 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 به دانش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آموزان نشان داده و از آن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ها بخواهید دربار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ۀ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 سرعت تغییرات گفت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وگو کنند</a:t>
            </a:r>
            <a:r>
              <a:rPr lang="en-US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.</a:t>
            </a:r>
            <a:endParaRPr lang="fa-IR" dirty="0" smtClean="0">
              <a:effectLst/>
              <a:latin typeface="IRANSans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سپس تغییرات را در دو گروه تند و کند دسته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بندی کنند. ممکن است آن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ها در این تغییرات به تغییرات خیلی کند یا خیلی تند هم اشاره کنند</a:t>
            </a:r>
            <a:r>
              <a:rPr lang="en-US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.</a:t>
            </a:r>
            <a:endParaRPr lang="fa-IR" dirty="0" smtClean="0">
              <a:effectLst/>
              <a:latin typeface="IRANSans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L="228600" lvl="0" indent="-228600" algn="just" rtl="1">
              <a:lnSpc>
                <a:spcPct val="150000"/>
              </a:lnSpc>
              <a:spcBef>
                <a:spcPts val="1000"/>
              </a:spcBef>
              <a:defRPr/>
            </a:pPr>
            <a:r>
              <a:rPr lang="fa-IR" dirty="0">
                <a:cs typeface="B Nazanin" panose="00000400000000000000" pitchFamily="2" charset="-78"/>
              </a:rPr>
              <a:t>بعضی از تغییرها به سرعت انجام می شوند </a:t>
            </a:r>
            <a:r>
              <a:rPr lang="fa-IR" dirty="0" smtClean="0">
                <a:cs typeface="B Nazanin" panose="00000400000000000000" pitchFamily="2" charset="-78"/>
              </a:rPr>
              <a:t>مانند: </a:t>
            </a:r>
            <a:r>
              <a:rPr lang="fa-IR" dirty="0">
                <a:cs typeface="B Nazanin" panose="00000400000000000000" pitchFamily="2" charset="-78"/>
              </a:rPr>
              <a:t>سوختن </a:t>
            </a:r>
            <a:r>
              <a:rPr lang="fa-IR" dirty="0" smtClean="0">
                <a:cs typeface="B Nazanin" panose="00000400000000000000" pitchFamily="2" charset="-78"/>
              </a:rPr>
              <a:t>کبریت، سوختن </a:t>
            </a:r>
            <a:r>
              <a:rPr lang="fa-IR" dirty="0">
                <a:cs typeface="B Nazanin" panose="00000400000000000000" pitchFamily="2" charset="-78"/>
              </a:rPr>
              <a:t>گاز اجاق </a:t>
            </a:r>
            <a:r>
              <a:rPr lang="fa-IR" dirty="0" smtClean="0">
                <a:cs typeface="B Nazanin" panose="00000400000000000000" pitchFamily="2" charset="-78"/>
              </a:rPr>
              <a:t>و انفجار مواد </a:t>
            </a:r>
            <a:r>
              <a:rPr lang="fa-IR" dirty="0">
                <a:cs typeface="B Nazanin" panose="00000400000000000000" pitchFamily="2" charset="-78"/>
              </a:rPr>
              <a:t>منفجره </a:t>
            </a:r>
          </a:p>
          <a:p>
            <a:pPr marL="228600" lvl="0" indent="-228600" algn="just" rtl="1">
              <a:lnSpc>
                <a:spcPct val="150000"/>
              </a:lnSpc>
              <a:spcBef>
                <a:spcPts val="1000"/>
              </a:spcBef>
              <a:defRPr/>
            </a:pPr>
            <a:r>
              <a:rPr lang="fa-IR" dirty="0">
                <a:cs typeface="B Nazanin" panose="00000400000000000000" pitchFamily="2" charset="-78"/>
              </a:rPr>
              <a:t>بعضی از تغییرها هم به کندی انجام </a:t>
            </a:r>
            <a:r>
              <a:rPr lang="fa-IR" dirty="0" smtClean="0">
                <a:cs typeface="B Nazanin" panose="00000400000000000000" pitchFamily="2" charset="-78"/>
              </a:rPr>
              <a:t>می‌شود مانند: </a:t>
            </a:r>
            <a:r>
              <a:rPr lang="fa-IR" dirty="0">
                <a:cs typeface="B Nazanin" panose="00000400000000000000" pitchFamily="2" charset="-78"/>
              </a:rPr>
              <a:t>رنگ زدن آهن</a:t>
            </a:r>
            <a:r>
              <a:rPr lang="fa-IR" dirty="0" smtClean="0">
                <a:cs typeface="B Nazanin" panose="00000400000000000000" pitchFamily="2" charset="-78"/>
              </a:rPr>
              <a:t>، تهیه </a:t>
            </a:r>
            <a:r>
              <a:rPr lang="fa-IR" dirty="0">
                <a:cs typeface="B Nazanin" panose="00000400000000000000" pitchFamily="2" charset="-78"/>
              </a:rPr>
              <a:t>پنیر یا ماست از شیر  </a:t>
            </a: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endParaRPr lang="fa-IR" dirty="0">
              <a:latin typeface="IRANSans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14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00"/>
    </mc:Choice>
    <mc:Fallback>
      <p:transition spd="slow" advTm="104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1"/>
            <a:ext cx="12192000" cy="6771503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fa-IR" sz="2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جمع آوری اطلاعات:</a:t>
            </a:r>
          </a:p>
          <a:p>
            <a:pPr marL="0" indent="0" algn="just" rtl="1">
              <a:buNone/>
            </a:pPr>
            <a:r>
              <a:rPr lang="fa-IR" sz="2000" b="1" dirty="0" smtClean="0">
                <a:cs typeface="B Nazanin" panose="00000400000000000000" pitchFamily="2" charset="-78"/>
              </a:rPr>
              <a:t>وسایل آهنی در هوای مرطوب سریع‌تر زنگ می‌زند یا در هوای خشک؟</a:t>
            </a:r>
          </a:p>
          <a:p>
            <a:pPr algn="just" rtl="1"/>
            <a:endParaRPr lang="fa-IR" sz="2000" dirty="0" smtClean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در اینجا می‌توانید یک آزمایش طراحی کنید و نتیجه آن را با دانش‌آموزان به گفت‌وگو بگذارید.</a:t>
            </a:r>
          </a:p>
          <a:p>
            <a:pPr marL="0" indent="0" algn="just" rtl="1"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شش عدد میخ بردارید و سه تا از آن‌ها را در یک لیوان پلاستیکی و سه تای دیگر را در یک لیوان دیگر قرار</a:t>
            </a:r>
          </a:p>
          <a:p>
            <a:pPr marL="0" indent="0" algn="just" rtl="1"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دهید. سپس درون یکی از لیوان‌ها مقداری آب بریزید به طوری که همۀ قسمت‌های مبخ زیر آب نباشد.</a:t>
            </a:r>
          </a:p>
          <a:p>
            <a:pPr marL="0" indent="0" algn="just" rtl="1"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هر دو لیوان را برای یک هفته در کنار پنجره قرار دهید و بعد از یک هفته مشاهده کنید چه شده است؟</a:t>
            </a:r>
            <a:endParaRPr lang="en-US" sz="2000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43" y="139361"/>
            <a:ext cx="3715200" cy="2476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43" y="2823642"/>
            <a:ext cx="4024800" cy="26441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07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443"/>
    </mc:Choice>
    <mc:Fallback>
      <p:transition spd="slow" advTm="94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09622" cy="6858000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  <a:buNone/>
              <a:defRPr/>
            </a:pPr>
            <a:r>
              <a:rPr lang="fa-IR" sz="1800" dirty="0">
                <a:cs typeface="2  Nazanin" panose="00000400000000000000" pitchFamily="2" charset="-78"/>
              </a:rPr>
              <a:t>طبیعت همواره در حال تغییر و تحول است</a:t>
            </a:r>
            <a:r>
              <a:rPr lang="fa-IR" sz="1800" dirty="0" smtClean="0">
                <a:cs typeface="2  Nazanin" panose="00000400000000000000" pitchFamily="2" charset="-78"/>
              </a:rPr>
              <a:t>. انسان‌ها </a:t>
            </a:r>
            <a:r>
              <a:rPr lang="fa-IR" sz="1800" dirty="0">
                <a:cs typeface="2  Nazanin" panose="00000400000000000000" pitchFamily="2" charset="-78"/>
              </a:rPr>
              <a:t>در ایجاد برخی از این تغییرات </a:t>
            </a:r>
            <a:r>
              <a:rPr lang="fa-IR" sz="1800" dirty="0" smtClean="0">
                <a:cs typeface="2  Nazanin" panose="00000400000000000000" pitchFamily="2" charset="-78"/>
              </a:rPr>
              <a:t>دخالت دارد مانند </a:t>
            </a:r>
            <a:r>
              <a:rPr lang="fa-IR" sz="1800" dirty="0">
                <a:cs typeface="2  Nazanin" panose="00000400000000000000" pitchFamily="2" charset="-78"/>
              </a:rPr>
              <a:t>صاف کردن </a:t>
            </a:r>
            <a:r>
              <a:rPr lang="fa-IR" sz="1800" dirty="0" smtClean="0">
                <a:cs typeface="2  Nazanin" panose="00000400000000000000" pitchFamily="2" charset="-78"/>
              </a:rPr>
              <a:t>جاده، </a:t>
            </a:r>
            <a:r>
              <a:rPr lang="fa-IR" sz="1800" dirty="0">
                <a:cs typeface="2  Nazanin" panose="00000400000000000000" pitchFamily="2" charset="-78"/>
              </a:rPr>
              <a:t>کندن نهر، ساختن </a:t>
            </a:r>
            <a:r>
              <a:rPr lang="fa-IR" sz="1800" dirty="0" smtClean="0">
                <a:cs typeface="2  Nazanin" panose="00000400000000000000" pitchFamily="2" charset="-78"/>
              </a:rPr>
              <a:t>تونل،</a:t>
            </a:r>
            <a:r>
              <a:rPr lang="ar-SA" sz="1800" dirty="0" smtClean="0">
                <a:cs typeface="2  Nazanin" panose="00000400000000000000" pitchFamily="2" charset="-78"/>
              </a:rPr>
              <a:t>کنده </a:t>
            </a:r>
            <a:r>
              <a:rPr lang="ar-SA" sz="1800" dirty="0">
                <a:cs typeface="2  Nazanin" panose="00000400000000000000" pitchFamily="2" charset="-78"/>
              </a:rPr>
              <a:t>کاری روی </a:t>
            </a:r>
            <a:r>
              <a:rPr lang="ar-SA" sz="1800" dirty="0" smtClean="0">
                <a:cs typeface="2  Nazanin" panose="00000400000000000000" pitchFamily="2" charset="-78"/>
              </a:rPr>
              <a:t>سنگ</a:t>
            </a:r>
            <a:r>
              <a:rPr lang="fa-IR" sz="1800" dirty="0" smtClean="0">
                <a:cs typeface="2  Nazanin" panose="00000400000000000000" pitchFamily="2" charset="-78"/>
              </a:rPr>
              <a:t>‌</a:t>
            </a:r>
            <a:r>
              <a:rPr lang="ar-SA" sz="1800" dirty="0" smtClean="0">
                <a:cs typeface="2  Nazanin" panose="00000400000000000000" pitchFamily="2" charset="-78"/>
              </a:rPr>
              <a:t>ها،</a:t>
            </a:r>
            <a:r>
              <a:rPr lang="fa-IR" sz="1800" dirty="0" smtClean="0">
                <a:cs typeface="2  Nazanin" panose="00000400000000000000" pitchFamily="2" charset="-78"/>
              </a:rPr>
              <a:t> </a:t>
            </a:r>
            <a:r>
              <a:rPr lang="ar-SA" sz="1800" dirty="0" smtClean="0">
                <a:cs typeface="2  Nazanin" panose="00000400000000000000" pitchFamily="2" charset="-78"/>
              </a:rPr>
              <a:t>کندن </a:t>
            </a:r>
            <a:r>
              <a:rPr lang="ar-SA" sz="1800" dirty="0">
                <a:cs typeface="2  Nazanin" panose="00000400000000000000" pitchFamily="2" charset="-78"/>
              </a:rPr>
              <a:t>زمین و صاف کردن آن با دخالت انسان انجام </a:t>
            </a:r>
            <a:r>
              <a:rPr lang="ar-SA" sz="1800" dirty="0" smtClean="0">
                <a:cs typeface="2  Nazanin" panose="00000400000000000000" pitchFamily="2" charset="-78"/>
              </a:rPr>
              <a:t>می</a:t>
            </a:r>
            <a:r>
              <a:rPr lang="fa-IR" sz="1800" dirty="0" smtClean="0">
                <a:cs typeface="2  Nazanin" panose="00000400000000000000" pitchFamily="2" charset="-78"/>
              </a:rPr>
              <a:t>‌</a:t>
            </a:r>
            <a:r>
              <a:rPr lang="ar-SA" sz="1800" dirty="0" smtClean="0">
                <a:cs typeface="2  Nazanin" panose="00000400000000000000" pitchFamily="2" charset="-78"/>
              </a:rPr>
              <a:t>شود</a:t>
            </a:r>
            <a:r>
              <a:rPr lang="fa-IR" sz="1800" dirty="0" smtClean="0">
                <a:cs typeface="2  Nazanin" panose="00000400000000000000" pitchFamily="2" charset="-78"/>
              </a:rPr>
              <a:t> </a:t>
            </a:r>
            <a:r>
              <a:rPr lang="fa-IR" sz="1800" dirty="0" smtClean="0">
                <a:cs typeface="B Nazanin" panose="00000400000000000000" pitchFamily="2" charset="-78"/>
              </a:rPr>
              <a:t>اما </a:t>
            </a:r>
            <a:r>
              <a:rPr lang="fa-IR" sz="1800" dirty="0">
                <a:cs typeface="B Nazanin" panose="00000400000000000000" pitchFamily="2" charset="-78"/>
              </a:rPr>
              <a:t>برخی از تغییرات در طبیعت هم بدون دخالت انسان انجام </a:t>
            </a:r>
            <a:r>
              <a:rPr lang="fa-IR" sz="1800" dirty="0" smtClean="0">
                <a:cs typeface="B Nazanin" panose="00000400000000000000" pitchFamily="2" charset="-78"/>
              </a:rPr>
              <a:t>می‌شود مانند </a:t>
            </a:r>
            <a:r>
              <a:rPr lang="ar-SA" sz="1800" dirty="0" smtClean="0">
                <a:cs typeface="2  Nazanin" panose="00000400000000000000" pitchFamily="2" charset="-78"/>
              </a:rPr>
              <a:t>تغییر </a:t>
            </a:r>
            <a:r>
              <a:rPr lang="ar-SA" sz="1800" dirty="0">
                <a:cs typeface="2  Nazanin" panose="00000400000000000000" pitchFamily="2" charset="-78"/>
              </a:rPr>
              <a:t>رنگ برگ درختان و تغییر مواد در اثر تغییر فصل و رسیدن </a:t>
            </a:r>
            <a:r>
              <a:rPr lang="ar-SA" sz="1800" dirty="0" smtClean="0">
                <a:cs typeface="2  Nazanin" panose="00000400000000000000" pitchFamily="2" charset="-78"/>
              </a:rPr>
              <a:t>میوه</a:t>
            </a:r>
            <a:r>
              <a:rPr lang="fa-IR" sz="1800" dirty="0" smtClean="0">
                <a:cs typeface="2  Nazanin" panose="00000400000000000000" pitchFamily="2" charset="-78"/>
              </a:rPr>
              <a:t>‌</a:t>
            </a:r>
            <a:r>
              <a:rPr lang="ar-SA" sz="1800" dirty="0" smtClean="0">
                <a:cs typeface="2  Nazanin" panose="00000400000000000000" pitchFamily="2" charset="-78"/>
              </a:rPr>
              <a:t>ها</a:t>
            </a:r>
            <a:endParaRPr lang="en-US" sz="1800" dirty="0"/>
          </a:p>
        </p:txBody>
      </p:sp>
      <p:pic>
        <p:nvPicPr>
          <p:cNvPr id="4" name="Picture 3" descr="W:\amoozesh.ir\madrese majazi\ahmadpor\panjom\fasle 2\شکل 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550" y="1713986"/>
            <a:ext cx="2730966" cy="1963695"/>
          </a:xfrm>
          <a:prstGeom prst="rect">
            <a:avLst/>
          </a:prstGeom>
          <a:noFill/>
        </p:spPr>
      </p:pic>
      <p:pic>
        <p:nvPicPr>
          <p:cNvPr id="5" name="Picture 4" descr="W:\amoozesh.ir\madrese majazi\ahmadpor\panjom\fasle 2\شکل نه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1611" y="1713986"/>
            <a:ext cx="2739092" cy="1969538"/>
          </a:xfrm>
          <a:prstGeom prst="rect">
            <a:avLst/>
          </a:prstGeom>
          <a:noFill/>
        </p:spPr>
      </p:pic>
      <p:pic>
        <p:nvPicPr>
          <p:cNvPr id="6" name="Picture 5" descr="W:\amoozesh.ir\madrese majazi\ahmadpor\panjom\fasle 2\شکل 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3859" y="4152145"/>
            <a:ext cx="3447677" cy="2479044"/>
          </a:xfrm>
          <a:prstGeom prst="rect">
            <a:avLst/>
          </a:prstGeom>
          <a:noFill/>
        </p:spPr>
      </p:pic>
      <p:pic>
        <p:nvPicPr>
          <p:cNvPr id="7" name="Picture 6" descr="W:\amoozesh.ir\madrese majazi\ahmadpor\panjom\fasle 2\شکل1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86584" y="4128340"/>
            <a:ext cx="5605079" cy="272966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6918" y="1713986"/>
            <a:ext cx="3399070" cy="196369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1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67"/>
    </mc:Choice>
    <mc:Fallback>
      <p:transition spd="slow" advTm="62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36471" t="29412" r="34485" b="19738"/>
          <a:stretch>
            <a:fillRect/>
          </a:stretch>
        </p:blipFill>
        <p:spPr bwMode="auto">
          <a:xfrm>
            <a:off x="-72450" y="-94607"/>
            <a:ext cx="5715369" cy="560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ontent Placeholder 3"/>
          <p:cNvPicPr>
            <a:picLocks noChangeAspect="1" noChangeArrowheads="1"/>
          </p:cNvPicPr>
          <p:nvPr/>
        </p:nvPicPr>
        <p:blipFill>
          <a:blip r:embed="rId5"/>
          <a:srcRect l="35588" t="35556" r="35000" b="21046"/>
          <a:stretch>
            <a:fillRect/>
          </a:stretch>
        </p:blipFill>
        <p:spPr bwMode="auto">
          <a:xfrm>
            <a:off x="5527589" y="-176198"/>
            <a:ext cx="6507891" cy="5687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7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91"/>
    </mc:Choice>
    <mc:Fallback>
      <p:transition spd="slow" advTm="45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58085" y="640010"/>
            <a:ext cx="9365401" cy="53818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43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188"/>
    </mc:Choice>
    <mc:Fallback>
      <p:transition spd="slow" advTm="289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995" y="90616"/>
            <a:ext cx="11829535" cy="6767384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sz="2000" b="1" dirty="0" smtClean="0">
                <a:solidFill>
                  <a:srgbClr val="FF0000"/>
                </a:solidFill>
                <a:cs typeface="2  Nazanin" panose="00000400000000000000" pitchFamily="2" charset="-78"/>
              </a:rPr>
              <a:t>روش</a:t>
            </a:r>
            <a:r>
              <a:rPr lang="fa-IR" sz="2000" b="1" dirty="0" smtClean="0">
                <a:solidFill>
                  <a:srgbClr val="FF0000"/>
                </a:solidFill>
                <a:cs typeface="2  Nazanin" panose="00000400000000000000" pitchFamily="2" charset="-78"/>
              </a:rPr>
              <a:t>‌های </a:t>
            </a:r>
            <a:r>
              <a:rPr lang="ar-SA" sz="2000" b="1" dirty="0" smtClean="0">
                <a:solidFill>
                  <a:srgbClr val="FF0000"/>
                </a:solidFill>
                <a:cs typeface="2  Nazanin" panose="00000400000000000000" pitchFamily="2" charset="-78"/>
              </a:rPr>
              <a:t>تدریس :</a:t>
            </a:r>
            <a:r>
              <a:rPr lang="fa-IR" sz="2000" b="1" dirty="0" smtClean="0">
                <a:solidFill>
                  <a:srgbClr val="FF0000"/>
                </a:solidFill>
                <a:cs typeface="2  Nazanin" panose="00000400000000000000" pitchFamily="2" charset="-78"/>
              </a:rPr>
              <a:t> </a:t>
            </a:r>
            <a:r>
              <a:rPr lang="fa-IR" sz="2000" b="1" dirty="0" smtClean="0">
                <a:cs typeface="2  Nazanin" panose="00000400000000000000" pitchFamily="2" charset="-78"/>
              </a:rPr>
              <a:t>(</a:t>
            </a:r>
            <a:r>
              <a:rPr lang="ar-SA" sz="2000" dirty="0" smtClean="0">
                <a:cs typeface="2  Nazanin" panose="00000400000000000000" pitchFamily="2" charset="-78"/>
              </a:rPr>
              <a:t>بحث گروهی</a:t>
            </a:r>
            <a:r>
              <a:rPr lang="fa-IR" sz="2000" dirty="0" smtClean="0">
                <a:cs typeface="2  Nazanin" panose="00000400000000000000" pitchFamily="2" charset="-78"/>
              </a:rPr>
              <a:t>، </a:t>
            </a:r>
            <a:r>
              <a:rPr lang="ar-SA" sz="2000" dirty="0" smtClean="0">
                <a:cs typeface="2  Nazanin" panose="00000400000000000000" pitchFamily="2" charset="-78"/>
              </a:rPr>
              <a:t>پرسش </a:t>
            </a:r>
            <a:r>
              <a:rPr lang="ar-SA" sz="2000" dirty="0">
                <a:cs typeface="2  Nazanin" panose="00000400000000000000" pitchFamily="2" charset="-78"/>
              </a:rPr>
              <a:t>و </a:t>
            </a:r>
            <a:r>
              <a:rPr lang="ar-SA" sz="2000" dirty="0" smtClean="0">
                <a:cs typeface="2  Nazanin" panose="00000400000000000000" pitchFamily="2" charset="-78"/>
              </a:rPr>
              <a:t>پاسخ</a:t>
            </a:r>
            <a:r>
              <a:rPr lang="fa-IR" sz="2000" dirty="0" smtClean="0">
                <a:cs typeface="2  Nazanin" panose="00000400000000000000" pitchFamily="2" charset="-78"/>
              </a:rPr>
              <a:t>، </a:t>
            </a:r>
            <a:r>
              <a:rPr lang="ar-SA" sz="2000" dirty="0" smtClean="0">
                <a:cs typeface="2  Nazanin" panose="00000400000000000000" pitchFamily="2" charset="-78"/>
              </a:rPr>
              <a:t>آزمایشی </a:t>
            </a:r>
            <a:r>
              <a:rPr lang="fa-IR" sz="2000" dirty="0" smtClean="0">
                <a:cs typeface="2  Nazanin" panose="00000400000000000000" pitchFamily="2" charset="-78"/>
              </a:rPr>
              <a:t>و </a:t>
            </a:r>
            <a:r>
              <a:rPr lang="ar-SA" sz="2000" dirty="0" smtClean="0">
                <a:cs typeface="2  Nazanin" panose="00000400000000000000" pitchFamily="2" charset="-78"/>
              </a:rPr>
              <a:t>سخنرانی</a:t>
            </a:r>
            <a:r>
              <a:rPr lang="fa-IR" sz="2000" dirty="0" smtClean="0">
                <a:cs typeface="2  Nazanin" panose="00000400000000000000" pitchFamily="2" charset="-78"/>
              </a:rPr>
              <a:t>)</a:t>
            </a:r>
          </a:p>
          <a:p>
            <a:pPr algn="r" rtl="1"/>
            <a:endParaRPr lang="fa-IR" sz="2000" dirty="0">
              <a:cs typeface="2 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 smtClean="0">
              <a:cs typeface="2 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b="1" dirty="0" smtClean="0">
                <a:cs typeface="2  Nazanin" panose="00000400000000000000" pitchFamily="2" charset="-78"/>
              </a:rPr>
              <a:t>اهداف رفتاری: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2  Nazanin" panose="00000400000000000000" pitchFamily="2" charset="-78"/>
              </a:rPr>
              <a:t>از دانش آموزان انتظار می‌رود که در فرایند آموزش این درس بتوانند :</a:t>
            </a:r>
          </a:p>
          <a:p>
            <a:pPr algn="r" rtl="1"/>
            <a:endParaRPr lang="fa-IR" sz="2400" dirty="0" smtClean="0">
              <a:cs typeface="2 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dirty="0" smtClean="0">
                <a:cs typeface="2  Nazanin" panose="00000400000000000000" pitchFamily="2" charset="-78"/>
              </a:rPr>
              <a:t>با مشاهده، تغییرات مواد را بررسی و آنها را در دو دسته شیمیایی و فیزیکی طبقه‌بندی کنند.</a:t>
            </a:r>
          </a:p>
          <a:p>
            <a:pPr marL="0" indent="0" algn="r" rtl="1">
              <a:buNone/>
            </a:pPr>
            <a:endParaRPr lang="en-US" sz="2400" dirty="0">
              <a:cs typeface="2 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dirty="0" smtClean="0">
                <a:cs typeface="2  Nazanin" panose="00000400000000000000" pitchFamily="2" charset="-78"/>
              </a:rPr>
              <a:t>با جمع‌آوری اطلاعات، دربارۀ تغییرات سریع و کند در زندگی روزمره و دخالت انسان در انجام آنها گزارشی ارائه کنند.</a:t>
            </a:r>
          </a:p>
          <a:p>
            <a:pPr algn="r" rtl="1"/>
            <a:endParaRPr lang="fa-IR" sz="2400" dirty="0" smtClean="0">
              <a:cs typeface="2 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dirty="0" smtClean="0">
                <a:cs typeface="2  Nazanin" panose="00000400000000000000" pitchFamily="2" charset="-78"/>
              </a:rPr>
              <a:t>دانش‌آموزان پس از پایان این درس باید بتوانند انواع تغییرات مواد در زندگی را تشخیص داده و نتایج آن را برای بهبود زندگی به کار گیرند.</a:t>
            </a:r>
          </a:p>
          <a:p>
            <a:pPr algn="r" rtl="1"/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54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12"/>
    </mc:Choice>
    <mc:Fallback>
      <p:transition spd="slow" advTm="52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9" y="206375"/>
            <a:ext cx="4881772" cy="66516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97381" y="273972"/>
            <a:ext cx="6096000" cy="63658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fa-IR" sz="2000" b="1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تصویر عنوانی درس:</a:t>
            </a: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تصویر در یک نگاه تغییر شیمیایی و فیزیکی را در نمونه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‌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ای از اتفاقات زندگی نشان می دهد</a:t>
            </a:r>
            <a:r>
              <a:rPr lang="en-US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.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 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از دانش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‌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آموزان بخواهید این تص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ا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ویر را مشاهده و در گروه خود دربار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ۀ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 موارد زیر گفت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‌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وگو 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نموده 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و نظر خود را بیان کنند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 </a:t>
            </a:r>
            <a:r>
              <a:rPr lang="en-US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:</a:t>
            </a:r>
            <a:endParaRPr lang="en-US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2 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تغییر شکل مواد</a:t>
            </a:r>
            <a:endParaRPr lang="fa-IR" sz="2000" dirty="0" smtClean="0">
              <a:effectLst/>
              <a:latin typeface="IRANSans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تغییر رنگ مواد</a:t>
            </a:r>
            <a:endParaRPr lang="fa-IR" sz="2000" dirty="0" smtClean="0">
              <a:effectLst/>
              <a:latin typeface="IRANSans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تغییر مزه مواد</a:t>
            </a:r>
            <a:endParaRPr lang="fa-IR" sz="2000" dirty="0" smtClean="0">
              <a:effectLst/>
              <a:latin typeface="IRANSans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تغییر بوی مواد</a:t>
            </a:r>
            <a:endParaRPr lang="fa-IR" sz="2000" dirty="0" smtClean="0">
              <a:effectLst/>
              <a:latin typeface="IRANSans"/>
              <a:ea typeface="Times New Roman" panose="02020603050405020304" pitchFamily="18" charset="0"/>
              <a:cs typeface="2 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در هر مرحله ماده چه تغییری کرده است؟</a:t>
            </a:r>
            <a:endParaRPr lang="en-US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2 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نظر گروه ها را بشنوید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،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 اما پاسخ درست را بیان نکنید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. 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بلکه توضیح دهید که در این درس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 به دنبال بررسی تغییرات مواد در زندگی رومزرۀ خود هستیم. </a:t>
            </a: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هم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‌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چنین توضیح دهید که جواب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‌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های خود را در دفتر خود بنویسند و ی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ک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 علامت سؤال در کنار آن قرار دهند</a:t>
            </a:r>
            <a:r>
              <a:rPr lang="en-US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.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 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سپس درس را تا آخر بررسی 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نمایند 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زیرا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،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 در پایان درس جواب این پرسش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‌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ها را خودشان می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‌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توانند پیدا کنند.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 در پایان درس، 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دوباره برگ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شته 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و جواب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‌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های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 خود را 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اصلاح کنند</a:t>
            </a:r>
            <a:r>
              <a:rPr lang="en-US" sz="2000" dirty="0" smtClean="0">
                <a:effectLst/>
                <a:latin typeface="IRANSans"/>
                <a:ea typeface="Times New Roman" panose="02020603050405020304" pitchFamily="18" charset="0"/>
                <a:cs typeface="2  Nazanin" panose="00000400000000000000" pitchFamily="2" charset="-78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2  Nazanin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93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487"/>
    </mc:Choice>
    <mc:Fallback>
      <p:transition spd="slow" advTm="83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34779" t="24052" r="33383" b="19477"/>
          <a:stretch>
            <a:fillRect/>
          </a:stretch>
        </p:blipFill>
        <p:spPr bwMode="auto">
          <a:xfrm>
            <a:off x="0" y="84677"/>
            <a:ext cx="5822533" cy="5809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5888436" y="1239537"/>
            <a:ext cx="6122332" cy="190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از دانش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آموزان بخواهید پس از روخوانی این صفحه به پرسش آخر صفحه پاسخ دهند</a:t>
            </a:r>
            <a:r>
              <a:rPr lang="en-US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.</a:t>
            </a:r>
            <a:endParaRPr lang="en-US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هم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چنین از تغییراتی که در طول یک روز در زندگی روی مواد می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آورند، فهرستی تهیه و دربار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ۀ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 آنها گفت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وگو 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و بیان ک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نند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در هر مورد چه تغییری روی مواد ایجاد می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‌شود</a:t>
            </a:r>
            <a:r>
              <a:rPr lang="en-US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61"/>
    </mc:Choice>
    <mc:Fallback>
      <p:transition spd="slow" advTm="54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36103" t="19216" r="34926" b="10065"/>
          <a:stretch>
            <a:fillRect/>
          </a:stretch>
        </p:blipFill>
        <p:spPr bwMode="auto">
          <a:xfrm>
            <a:off x="-101186" y="-238897"/>
            <a:ext cx="4913686" cy="674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5321643" y="1"/>
            <a:ext cx="6870357" cy="785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خودتان 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قبلاً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، یک بادبادک زیبا، خوشرنگ و بزرگ درست ک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رده 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و با آن وارد کلاس شوید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. 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دربار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ۀ این بادبادک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 کمی صحبت 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نمایید. 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سپس از گروه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ها بخواهید که 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برای خود 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بادبادک بسازند.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 می‌توانید این کار را قبلاً توصیه کرده تا بادبادک را در خانه ساخته و همراه خود به کلاس آورند.</a:t>
            </a: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برای</a:t>
            </a:r>
            <a:r>
              <a:rPr lang="ar-SA" sz="20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 </a:t>
            </a:r>
            <a:r>
              <a:rPr lang="fa-IR" sz="20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ارزشیابی مستمر نیز 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می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توانید یک کلاه، دستکش، شال یا وسیله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ای که خودتان ساخته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اید به همراه مواد اولی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ۀ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 آن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ها به کلاس ب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رده 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و از دانش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آموزان بخواهید تغییرات انجام شده را توضیح دهند. </a:t>
            </a:r>
            <a:endParaRPr lang="fa-IR" sz="2000" dirty="0" smtClean="0">
              <a:effectLst/>
              <a:latin typeface="IRANSans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از بچه</a:t>
            </a:r>
            <a:r>
              <a:rPr lang="fa-IR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ها بخواهید تغییر فیزیکی را در یک سطر توضیح دهند</a:t>
            </a:r>
            <a:r>
              <a:rPr lang="en-US" sz="2000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.</a:t>
            </a:r>
            <a:endParaRPr lang="tr-TR" sz="2000" dirty="0" smtClean="0">
              <a:effectLst/>
              <a:latin typeface="IRANSans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fa-IR" sz="2000" dirty="0">
                <a:solidFill>
                  <a:srgbClr val="FF0000"/>
                </a:solidFill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تغییرات </a:t>
            </a:r>
            <a:r>
              <a:rPr lang="fa-IR" sz="2000" dirty="0" smtClean="0">
                <a:solidFill>
                  <a:srgbClr val="FF0000"/>
                </a:solidFill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فیزیکی: </a:t>
            </a:r>
            <a:r>
              <a:rPr lang="fa-IR" sz="2000" dirty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به تغییراتی که در آن </a:t>
            </a:r>
            <a:r>
              <a:rPr lang="fa-IR" sz="2000" dirty="0" smtClean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شکل، اندازه </a:t>
            </a:r>
            <a:r>
              <a:rPr lang="fa-IR" sz="2000" dirty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و حالت ماده اولیه تغییر </a:t>
            </a:r>
            <a:r>
              <a:rPr lang="fa-IR" sz="2000" dirty="0" smtClean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می‌کند، اما </a:t>
            </a:r>
            <a:r>
              <a:rPr lang="fa-IR" sz="2000" dirty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جنس و خواص آن (مانند بو</a:t>
            </a:r>
            <a:r>
              <a:rPr lang="fa-IR" sz="2000" dirty="0" smtClean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، رنگ، مزه)</a:t>
            </a:r>
            <a:r>
              <a:rPr lang="tr-TR" sz="2000" dirty="0" smtClean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000" dirty="0" smtClean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تغییر نمی‌کند </a:t>
            </a:r>
            <a:r>
              <a:rPr lang="fa-IR" sz="2000" dirty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تغییرات فیزیکی </a:t>
            </a:r>
            <a:r>
              <a:rPr lang="fa-IR" sz="2000" dirty="0" smtClean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می‌گویند.</a:t>
            </a: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fa-IR" sz="2000" dirty="0" smtClean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بدیهی است، در </a:t>
            </a:r>
            <a:r>
              <a:rPr lang="fa-IR" sz="2000" dirty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طی این تغییرات </a:t>
            </a:r>
            <a:r>
              <a:rPr lang="fa-IR" sz="2000" dirty="0" smtClean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مادۀ جدیدی </a:t>
            </a:r>
            <a:r>
              <a:rPr lang="fa-IR" sz="2000" dirty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به وجود </a:t>
            </a:r>
            <a:r>
              <a:rPr lang="fa-IR" sz="2000" dirty="0" smtClean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نمی‌آید مانند، </a:t>
            </a:r>
            <a:r>
              <a:rPr lang="fa-IR" sz="2000" dirty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درست کردن بادبادک از موادی مثل چوب</a:t>
            </a:r>
            <a:r>
              <a:rPr lang="fa-IR" sz="2000" dirty="0" smtClean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، چسب،کاغذ و نخ</a:t>
            </a:r>
            <a:endParaRPr lang="fa-IR" sz="2000" dirty="0">
              <a:latin typeface="IRANSans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fa-IR" sz="2000" dirty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پس از گفت وگو درخصوص تغییر فیزیکی، </a:t>
            </a:r>
            <a:r>
              <a:rPr lang="fa-IR" sz="2000" dirty="0" smtClean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«به </a:t>
            </a:r>
            <a:r>
              <a:rPr lang="fa-IR" sz="2000" dirty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فکر </a:t>
            </a:r>
            <a:r>
              <a:rPr lang="fa-IR" sz="2000" dirty="0" smtClean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کنید» صفحۀ </a:t>
            </a:r>
            <a:r>
              <a:rPr lang="fa-IR" sz="2000" dirty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10 پاسخ دهید و فعالیت طراحی شده را مطابق مراحل کتاب انجام </a:t>
            </a:r>
            <a:r>
              <a:rPr lang="fa-IR" sz="2000" dirty="0" smtClean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و </a:t>
            </a:r>
            <a:r>
              <a:rPr lang="fa-IR" sz="2000" dirty="0">
                <a:latin typeface="IRANSans"/>
                <a:ea typeface="Calibri" panose="020F0502020204030204" pitchFamily="34" charset="0"/>
                <a:cs typeface="B Nazanin" panose="00000400000000000000" pitchFamily="2" charset="-78"/>
              </a:rPr>
              <a:t>بخواهید جدول بالا را برای این فعالیت پر کنند.</a:t>
            </a: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endParaRPr lang="tr-TR" sz="1400" dirty="0">
              <a:latin typeface="IRANSans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endParaRPr lang="tr-TR" sz="1400" dirty="0" smtClean="0">
              <a:effectLst/>
              <a:latin typeface="IRANSans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endParaRPr lang="tr-TR" sz="1400" dirty="0">
              <a:latin typeface="IRANSans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endParaRPr lang="tr-TR" sz="1400" dirty="0" smtClean="0">
              <a:effectLst/>
              <a:latin typeface="IRANSans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09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651"/>
    </mc:Choice>
    <mc:Fallback>
      <p:transition spd="slow" advTm="102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0"/>
            <a:ext cx="12126097" cy="6787978"/>
          </a:xfrm>
        </p:spPr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پس </a:t>
            </a:r>
            <a:r>
              <a:rPr lang="fa-IR" sz="2000" dirty="0">
                <a:cs typeface="B Nazanin" panose="00000400000000000000" pitchFamily="2" charset="-78"/>
              </a:rPr>
              <a:t>از کامل کردن فعالیت و پر کردن جدول زیر از گروه ها </a:t>
            </a:r>
            <a:r>
              <a:rPr lang="fa-IR" sz="2000" dirty="0" smtClean="0">
                <a:cs typeface="B Nazanin" panose="00000400000000000000" pitchFamily="2" charset="-78"/>
              </a:rPr>
              <a:t>بخواهید </a:t>
            </a:r>
            <a:r>
              <a:rPr lang="fa-IR" sz="2000" dirty="0">
                <a:cs typeface="B Nazanin" panose="00000400000000000000" pitchFamily="2" charset="-78"/>
              </a:rPr>
              <a:t>تغییرشیمیایی را </a:t>
            </a:r>
            <a:endParaRPr lang="fa-IR" sz="2000" dirty="0" smtClean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توضیح دهند </a:t>
            </a:r>
            <a:r>
              <a:rPr lang="fa-IR" sz="2000" dirty="0">
                <a:cs typeface="B Nazanin" panose="00000400000000000000" pitchFamily="2" charset="-78"/>
              </a:rPr>
              <a:t>و آن را با تغییر فیزیکی مقایسه </a:t>
            </a:r>
            <a:r>
              <a:rPr lang="fa-IR" sz="2000" dirty="0" smtClean="0">
                <a:cs typeface="B Nazanin" panose="00000400000000000000" pitchFamily="2" charset="-78"/>
              </a:rPr>
              <a:t>کنند.</a:t>
            </a:r>
          </a:p>
          <a:p>
            <a:pPr algn="r" rtl="1"/>
            <a:endParaRPr lang="fa-IR" sz="2000" dirty="0">
              <a:cs typeface="B Nazanin" panose="00000400000000000000" pitchFamily="2" charset="-78"/>
            </a:endParaRPr>
          </a:p>
          <a:p>
            <a:pPr algn="r" rtl="1"/>
            <a:endParaRPr lang="fa-IR" sz="2000" dirty="0" smtClean="0">
              <a:cs typeface="B Nazanin" panose="00000400000000000000" pitchFamily="2" charset="-78"/>
            </a:endParaRPr>
          </a:p>
          <a:p>
            <a:pPr algn="r" rtl="1"/>
            <a:endParaRPr lang="fa-IR" sz="2000" dirty="0">
              <a:cs typeface="B Nazanin" panose="00000400000000000000" pitchFamily="2" charset="-78"/>
            </a:endParaRPr>
          </a:p>
          <a:p>
            <a:pPr algn="r" rtl="1"/>
            <a:endParaRPr lang="fa-IR" sz="2000" dirty="0" smtClean="0">
              <a:cs typeface="B Nazanin" panose="00000400000000000000" pitchFamily="2" charset="-78"/>
            </a:endParaRPr>
          </a:p>
          <a:p>
            <a:pPr algn="r" rtl="1"/>
            <a:endParaRPr lang="fa-IR" sz="2000" dirty="0">
              <a:cs typeface="B Nazanin" panose="00000400000000000000" pitchFamily="2" charset="-78"/>
            </a:endParaRPr>
          </a:p>
          <a:p>
            <a:pPr algn="r" rtl="1"/>
            <a:endParaRPr lang="fa-IR" sz="2000" dirty="0" smtClean="0">
              <a:cs typeface="B Nazanin" panose="00000400000000000000" pitchFamily="2" charset="-78"/>
            </a:endParaRPr>
          </a:p>
          <a:p>
            <a:pPr algn="r" rtl="1"/>
            <a:endParaRPr lang="fa-IR" sz="20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 smtClean="0">
              <a:cs typeface="B Nazanin" panose="00000400000000000000" pitchFamily="2" charset="-78"/>
            </a:endParaRPr>
          </a:p>
          <a:p>
            <a:pPr algn="r" rtl="1"/>
            <a:endParaRPr lang="fa-IR" sz="20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تغییرات شیمیایی:</a:t>
            </a:r>
          </a:p>
          <a:p>
            <a:pPr marL="0" indent="0" algn="r" rtl="1"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تغییراتی </a:t>
            </a:r>
            <a:r>
              <a:rPr lang="fa-IR" sz="2000" dirty="0">
                <a:cs typeface="B Nazanin" panose="00000400000000000000" pitchFamily="2" charset="-78"/>
              </a:rPr>
              <a:t>هستند که در آن </a:t>
            </a:r>
            <a:r>
              <a:rPr lang="fa-IR" sz="2000" dirty="0" smtClean="0">
                <a:cs typeface="B Nazanin" panose="00000400000000000000" pitchFamily="2" charset="-78"/>
              </a:rPr>
              <a:t>ماده‌ای </a:t>
            </a:r>
            <a:r>
              <a:rPr lang="fa-IR" sz="2000" dirty="0">
                <a:cs typeface="B Nazanin" panose="00000400000000000000" pitchFamily="2" charset="-78"/>
              </a:rPr>
              <a:t>به </a:t>
            </a:r>
            <a:r>
              <a:rPr lang="fa-IR" sz="2000" dirty="0" smtClean="0">
                <a:cs typeface="B Nazanin" panose="00000400000000000000" pitchFamily="2" charset="-78"/>
              </a:rPr>
              <a:t>مادۀ </a:t>
            </a:r>
            <a:r>
              <a:rPr lang="fa-IR" sz="2000" dirty="0">
                <a:cs typeface="B Nazanin" panose="00000400000000000000" pitchFamily="2" charset="-78"/>
              </a:rPr>
              <a:t>دیگر تبدیل </a:t>
            </a:r>
            <a:r>
              <a:rPr lang="fa-IR" sz="2000" dirty="0" smtClean="0">
                <a:cs typeface="B Nazanin" panose="00000400000000000000" pitchFamily="2" charset="-78"/>
              </a:rPr>
              <a:t>و خاصیت‌های </a:t>
            </a:r>
            <a:r>
              <a:rPr lang="fa-IR" sz="2000" dirty="0">
                <a:cs typeface="B Nazanin" panose="00000400000000000000" pitchFamily="2" charset="-78"/>
              </a:rPr>
              <a:t>ماده به کلی </a:t>
            </a:r>
            <a:r>
              <a:rPr lang="fa-IR" sz="2000" dirty="0" smtClean="0">
                <a:cs typeface="B Nazanin" panose="00000400000000000000" pitchFamily="2" charset="-78"/>
              </a:rPr>
              <a:t>تغییر</a:t>
            </a:r>
          </a:p>
          <a:p>
            <a:pPr marL="0" indent="0" algn="r" rtl="1"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کرده و اغلب رنگ، بو و مزۀ آن‌ها </a:t>
            </a:r>
            <a:r>
              <a:rPr lang="fa-IR" sz="2000" dirty="0">
                <a:cs typeface="B Nazanin" panose="00000400000000000000" pitchFamily="2" charset="-78"/>
              </a:rPr>
              <a:t>تغییر </a:t>
            </a:r>
            <a:r>
              <a:rPr lang="fa-IR" sz="2000" dirty="0" smtClean="0">
                <a:cs typeface="B Nazanin" panose="00000400000000000000" pitchFamily="2" charset="-78"/>
              </a:rPr>
              <a:t>می‌کند</a:t>
            </a:r>
            <a:r>
              <a:rPr lang="fa-IR" sz="2000" dirty="0">
                <a:cs typeface="B Nazanin" panose="00000400000000000000" pitchFamily="2" charset="-78"/>
              </a:rPr>
              <a:t>.</a:t>
            </a:r>
          </a:p>
          <a:p>
            <a:pPr algn="r" rtl="1"/>
            <a:endParaRPr lang="fa-IR" sz="2000" dirty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algn="r" rtl="1"/>
            <a:endParaRPr lang="en-US" sz="2000" dirty="0"/>
          </a:p>
        </p:txBody>
      </p:sp>
      <p:pic>
        <p:nvPicPr>
          <p:cNvPr id="4" name="Content Placeholder 3"/>
          <p:cNvPicPr>
            <a:picLocks noChangeAspect="1" noChangeArrowheads="1"/>
          </p:cNvPicPr>
          <p:nvPr/>
        </p:nvPicPr>
        <p:blipFill>
          <a:blip r:embed="rId4"/>
          <a:srcRect l="35368" t="42104" r="35073" b="9804"/>
          <a:stretch>
            <a:fillRect/>
          </a:stretch>
        </p:blipFill>
        <p:spPr bwMode="auto">
          <a:xfrm>
            <a:off x="123567" y="0"/>
            <a:ext cx="5007775" cy="5799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379" y="1360321"/>
            <a:ext cx="6687302" cy="223768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21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83"/>
    </mc:Choice>
    <mc:Fallback>
      <p:transition spd="slow" advTm="55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36770" t="18562" r="34485" b="23007"/>
          <a:stretch>
            <a:fillRect/>
          </a:stretch>
        </p:blipFill>
        <p:spPr bwMode="auto">
          <a:xfrm>
            <a:off x="12358" y="-229954"/>
            <a:ext cx="4547286" cy="5199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4777946" y="214184"/>
            <a:ext cx="7216346" cy="3694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فعالیت صفح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ۀ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۱۱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 را به عنوان ارزشیابی در نظر بگیرید و برای فعالیت گروه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ها ارزشیابی را کامل و امتیاز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 دهید. </a:t>
            </a: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fa-IR" dirty="0"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پختن تخم مرغ، پختن نان، فاسد شدن میوه و ترش شدن شیر تغییرات شیمیایی هستند.</a:t>
            </a: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endParaRPr lang="fa-IR" dirty="0" smtClean="0">
              <a:effectLst/>
              <a:latin typeface="IRANSans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r>
              <a:rPr lang="fa-IR" dirty="0" smtClean="0"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در 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ارزشیابی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 مستمر 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می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توانید سیب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زمینی خام و پخته، خلال شده و </a:t>
            </a:r>
            <a:r>
              <a:rPr lang="fa-IR" dirty="0"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ی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ا 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نگینی،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نان پخته و خمیر یا تصویر آنها را</a:t>
            </a:r>
            <a:r>
              <a:rPr lang="ar-SA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 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 به کلاس 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آورده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 و از گروه ها بخواهید که نوع تغییر ایجاد شده را تشخیص دهند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.</a:t>
            </a: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endParaRPr lang="fa-IR" dirty="0">
              <a:latin typeface="IRANSans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endParaRPr lang="fa-IR" dirty="0" smtClean="0">
              <a:effectLst/>
              <a:latin typeface="IRANSans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1275"/>
              </a:spcAft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146" y="4310857"/>
            <a:ext cx="4003589" cy="246117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82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80"/>
    </mc:Choice>
    <mc:Fallback>
      <p:transition spd="slow" advTm="48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35147" t="29020" r="35515" b="22222"/>
          <a:stretch>
            <a:fillRect/>
          </a:stretch>
        </p:blipFill>
        <p:spPr bwMode="auto">
          <a:xfrm>
            <a:off x="0" y="0"/>
            <a:ext cx="5365333" cy="5015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5511114" y="0"/>
            <a:ext cx="66808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endParaRPr lang="fa-IR" dirty="0" smtClean="0">
              <a:effectLst/>
              <a:latin typeface="IRANSans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/>
            <a:r>
              <a:rPr lang="ar-SA" b="1" dirty="0" smtClean="0">
                <a:solidFill>
                  <a:srgbClr val="FF0000"/>
                </a:solidFill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پاسخ فکر کنید</a:t>
            </a:r>
            <a:r>
              <a:rPr lang="fa-IR" b="1" dirty="0" smtClean="0">
                <a:solidFill>
                  <a:srgbClr val="FF0000"/>
                </a:solidFill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.</a:t>
            </a:r>
          </a:p>
          <a:p>
            <a:pPr algn="just" rtl="1"/>
            <a:r>
              <a:rPr lang="en-US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/>
            </a:r>
            <a:br>
              <a:rPr lang="en-US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1ـ 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چوب کبریت در اثر سوختن، دچار تغییر شیمیایی می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شود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،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 زیرا به ماده جدیدی تبدیل 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شده 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و رنگ و بوی آن تغییر می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کند</a:t>
            </a:r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.</a:t>
            </a:r>
          </a:p>
          <a:p>
            <a:pPr algn="just" rtl="1"/>
            <a:endParaRPr lang="fa-IR" dirty="0">
              <a:latin typeface="IRANSans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/>
            <a:r>
              <a:rPr lang="fa-IR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2ـ تغییر فیزیکی</a:t>
            </a:r>
          </a:p>
          <a:p>
            <a:pPr algn="just" rtl="1"/>
            <a:endParaRPr lang="fa-IR" dirty="0">
              <a:latin typeface="IRANSans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/>
            <a:r>
              <a:rPr lang="en-US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/>
            </a:r>
            <a:br>
              <a:rPr lang="en-US" dirty="0" smtClean="0"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ar-SA" b="1" dirty="0">
                <a:solidFill>
                  <a:srgbClr val="FF0000"/>
                </a:solidFill>
                <a:cs typeface="B Nazanin" panose="00000400000000000000" pitchFamily="2" charset="-78"/>
              </a:rPr>
              <a:t>پاسخ </a:t>
            </a:r>
            <a:r>
              <a:rPr lang="ar-SA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فعالیت</a:t>
            </a:r>
            <a:endParaRPr lang="fa-IR" b="1" dirty="0" smtClean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algn="just" rtl="1"/>
            <a:r>
              <a:rPr lang="ar-SA" b="1" dirty="0" smtClean="0">
                <a:cs typeface="B Nazanin" panose="00000400000000000000" pitchFamily="2" charset="-78"/>
              </a:rPr>
              <a:t>تغییر فیزیکی</a:t>
            </a:r>
            <a:r>
              <a:rPr lang="ar-SA" dirty="0" smtClean="0">
                <a:cs typeface="B Nazanin" panose="00000400000000000000" pitchFamily="2" charset="-78"/>
              </a:rPr>
              <a:t>:</a:t>
            </a:r>
            <a:r>
              <a:rPr lang="fa-IR" dirty="0" smtClean="0">
                <a:cs typeface="B Nazanin" panose="00000400000000000000" pitchFamily="2" charset="-78"/>
              </a:rPr>
              <a:t> </a:t>
            </a:r>
            <a:r>
              <a:rPr lang="ar-SA" dirty="0" smtClean="0">
                <a:cs typeface="B Nazanin" panose="00000400000000000000" pitchFamily="2" charset="-78"/>
              </a:rPr>
              <a:t>بریدن </a:t>
            </a:r>
            <a:r>
              <a:rPr lang="ar-SA" dirty="0">
                <a:cs typeface="B Nazanin" panose="00000400000000000000" pitchFamily="2" charset="-78"/>
              </a:rPr>
              <a:t>پارچه، شکستن لیوان، تراشیدن مداد، آرد کردن </a:t>
            </a:r>
            <a:r>
              <a:rPr lang="ar-SA" dirty="0" smtClean="0">
                <a:cs typeface="B Nazanin" panose="00000400000000000000" pitchFamily="2" charset="-78"/>
              </a:rPr>
              <a:t>گندم</a:t>
            </a:r>
            <a:r>
              <a:rPr lang="fa-IR" dirty="0">
                <a:cs typeface="B Nazanin" panose="00000400000000000000" pitchFamily="2" charset="-78"/>
              </a:rPr>
              <a:t> </a:t>
            </a:r>
            <a:endParaRPr lang="fa-IR" dirty="0" smtClean="0">
              <a:cs typeface="B Nazanin" panose="00000400000000000000" pitchFamily="2" charset="-78"/>
            </a:endParaRPr>
          </a:p>
          <a:p>
            <a:pPr algn="just" rtl="1"/>
            <a:r>
              <a:rPr lang="ar-SA" b="1" dirty="0" smtClean="0">
                <a:cs typeface="B Nazanin" panose="00000400000000000000" pitchFamily="2" charset="-78"/>
              </a:rPr>
              <a:t>تغییر </a:t>
            </a:r>
            <a:r>
              <a:rPr lang="ar-SA" b="1" dirty="0">
                <a:cs typeface="B Nazanin" panose="00000400000000000000" pitchFamily="2" charset="-78"/>
              </a:rPr>
              <a:t>شیمیایی</a:t>
            </a:r>
            <a:r>
              <a:rPr lang="ar-SA" dirty="0">
                <a:cs typeface="B Nazanin" panose="00000400000000000000" pitchFamily="2" charset="-78"/>
              </a:rPr>
              <a:t>: پختن تخم مرغ، تبدیل انگور به سرکه، درست کردن مربا، پوسیدن پارچه، زنگ زدن وسایل آهنی</a:t>
            </a:r>
            <a:endParaRPr lang="en-US" dirty="0">
              <a:cs typeface="B Nazanin" panose="00000400000000000000" pitchFamily="2" charset="-78"/>
            </a:endParaRPr>
          </a:p>
          <a:p>
            <a:pPr algn="just" rtl="1"/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726"/>
    </mc:Choice>
    <mc:Fallback>
      <p:transition spd="slow" advTm="92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807</Words>
  <Application>Microsoft Office PowerPoint</Application>
  <PresentationFormat>Widescreen</PresentationFormat>
  <Paragraphs>88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2  Nazanin</vt:lpstr>
      <vt:lpstr>Arial</vt:lpstr>
      <vt:lpstr>B Nazanin</vt:lpstr>
      <vt:lpstr>B Titr</vt:lpstr>
      <vt:lpstr>Calibri</vt:lpstr>
      <vt:lpstr>Calibri Light</vt:lpstr>
      <vt:lpstr>IRANSans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33</cp:revision>
  <dcterms:created xsi:type="dcterms:W3CDTF">2020-05-05T14:06:25Z</dcterms:created>
  <dcterms:modified xsi:type="dcterms:W3CDTF">2020-05-05T19:44:18Z</dcterms:modified>
</cp:coreProperties>
</file>