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71" r:id="rId5"/>
    <p:sldId id="272" r:id="rId6"/>
    <p:sldId id="273" r:id="rId7"/>
    <p:sldId id="274" r:id="rId8"/>
    <p:sldId id="275" r:id="rId9"/>
    <p:sldId id="276" r:id="rId10"/>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49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C46074F9-D3C9-4671-A852-E07C53214EBB}" type="datetimeFigureOut">
              <a:rPr lang="fa-IR" smtClean="0"/>
              <a:pPr/>
              <a:t>09/17/1441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9286057-85E0-4392-AFBB-60F3480B5431}" type="slidenum">
              <a:rPr lang="fa-IR" smtClean="0"/>
              <a:pPr/>
              <a:t>‹#›</a:t>
            </a:fld>
            <a:endParaRPr lang="fa-IR"/>
          </a:p>
        </p:txBody>
      </p:sp>
    </p:spTree>
    <p:extLst>
      <p:ext uri="{BB962C8B-B14F-4D97-AF65-F5344CB8AC3E}">
        <p14:creationId xmlns:p14="http://schemas.microsoft.com/office/powerpoint/2010/main" xmlns="" val="3278162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46074F9-D3C9-4671-A852-E07C53214EBB}" type="datetimeFigureOut">
              <a:rPr lang="fa-IR" smtClean="0"/>
              <a:pPr/>
              <a:t>09/17/1441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9286057-85E0-4392-AFBB-60F3480B5431}" type="slidenum">
              <a:rPr lang="fa-IR" smtClean="0"/>
              <a:pPr/>
              <a:t>‹#›</a:t>
            </a:fld>
            <a:endParaRPr lang="fa-IR"/>
          </a:p>
        </p:txBody>
      </p:sp>
    </p:spTree>
    <p:extLst>
      <p:ext uri="{BB962C8B-B14F-4D97-AF65-F5344CB8AC3E}">
        <p14:creationId xmlns:p14="http://schemas.microsoft.com/office/powerpoint/2010/main" xmlns="" val="1515439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46074F9-D3C9-4671-A852-E07C53214EBB}" type="datetimeFigureOut">
              <a:rPr lang="fa-IR" smtClean="0"/>
              <a:pPr/>
              <a:t>09/17/1441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9286057-85E0-4392-AFBB-60F3480B5431}" type="slidenum">
              <a:rPr lang="fa-IR" smtClean="0"/>
              <a:pPr/>
              <a:t>‹#›</a:t>
            </a:fld>
            <a:endParaRPr lang="fa-IR"/>
          </a:p>
        </p:txBody>
      </p:sp>
    </p:spTree>
    <p:extLst>
      <p:ext uri="{BB962C8B-B14F-4D97-AF65-F5344CB8AC3E}">
        <p14:creationId xmlns:p14="http://schemas.microsoft.com/office/powerpoint/2010/main" xmlns="" val="90466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46074F9-D3C9-4671-A852-E07C53214EBB}" type="datetimeFigureOut">
              <a:rPr lang="fa-IR" smtClean="0"/>
              <a:pPr/>
              <a:t>09/17/1441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9286057-85E0-4392-AFBB-60F3480B5431}" type="slidenum">
              <a:rPr lang="fa-IR" smtClean="0"/>
              <a:pPr/>
              <a:t>‹#›</a:t>
            </a:fld>
            <a:endParaRPr lang="fa-IR"/>
          </a:p>
        </p:txBody>
      </p:sp>
    </p:spTree>
    <p:extLst>
      <p:ext uri="{BB962C8B-B14F-4D97-AF65-F5344CB8AC3E}">
        <p14:creationId xmlns:p14="http://schemas.microsoft.com/office/powerpoint/2010/main" xmlns="" val="1721084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6074F9-D3C9-4671-A852-E07C53214EBB}" type="datetimeFigureOut">
              <a:rPr lang="fa-IR" smtClean="0"/>
              <a:pPr/>
              <a:t>09/17/1441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9286057-85E0-4392-AFBB-60F3480B5431}" type="slidenum">
              <a:rPr lang="fa-IR" smtClean="0"/>
              <a:pPr/>
              <a:t>‹#›</a:t>
            </a:fld>
            <a:endParaRPr lang="fa-IR"/>
          </a:p>
        </p:txBody>
      </p:sp>
    </p:spTree>
    <p:extLst>
      <p:ext uri="{BB962C8B-B14F-4D97-AF65-F5344CB8AC3E}">
        <p14:creationId xmlns:p14="http://schemas.microsoft.com/office/powerpoint/2010/main" xmlns="" val="1390610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C46074F9-D3C9-4671-A852-E07C53214EBB}" type="datetimeFigureOut">
              <a:rPr lang="fa-IR" smtClean="0"/>
              <a:pPr/>
              <a:t>09/17/1441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9286057-85E0-4392-AFBB-60F3480B5431}" type="slidenum">
              <a:rPr lang="fa-IR" smtClean="0"/>
              <a:pPr/>
              <a:t>‹#›</a:t>
            </a:fld>
            <a:endParaRPr lang="fa-IR"/>
          </a:p>
        </p:txBody>
      </p:sp>
    </p:spTree>
    <p:extLst>
      <p:ext uri="{BB962C8B-B14F-4D97-AF65-F5344CB8AC3E}">
        <p14:creationId xmlns:p14="http://schemas.microsoft.com/office/powerpoint/2010/main" xmlns="" val="3410903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C46074F9-D3C9-4671-A852-E07C53214EBB}" type="datetimeFigureOut">
              <a:rPr lang="fa-IR" smtClean="0"/>
              <a:pPr/>
              <a:t>09/17/1441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9286057-85E0-4392-AFBB-60F3480B5431}" type="slidenum">
              <a:rPr lang="fa-IR" smtClean="0"/>
              <a:pPr/>
              <a:t>‹#›</a:t>
            </a:fld>
            <a:endParaRPr lang="fa-IR"/>
          </a:p>
        </p:txBody>
      </p:sp>
    </p:spTree>
    <p:extLst>
      <p:ext uri="{BB962C8B-B14F-4D97-AF65-F5344CB8AC3E}">
        <p14:creationId xmlns:p14="http://schemas.microsoft.com/office/powerpoint/2010/main" xmlns="" val="2237183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C46074F9-D3C9-4671-A852-E07C53214EBB}" type="datetimeFigureOut">
              <a:rPr lang="fa-IR" smtClean="0"/>
              <a:pPr/>
              <a:t>09/17/1441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59286057-85E0-4392-AFBB-60F3480B5431}" type="slidenum">
              <a:rPr lang="fa-IR" smtClean="0"/>
              <a:pPr/>
              <a:t>‹#›</a:t>
            </a:fld>
            <a:endParaRPr lang="fa-IR"/>
          </a:p>
        </p:txBody>
      </p:sp>
    </p:spTree>
    <p:extLst>
      <p:ext uri="{BB962C8B-B14F-4D97-AF65-F5344CB8AC3E}">
        <p14:creationId xmlns:p14="http://schemas.microsoft.com/office/powerpoint/2010/main" xmlns="" val="2707685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6074F9-D3C9-4671-A852-E07C53214EBB}" type="datetimeFigureOut">
              <a:rPr lang="fa-IR" smtClean="0"/>
              <a:pPr/>
              <a:t>09/17/1441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59286057-85E0-4392-AFBB-60F3480B5431}" type="slidenum">
              <a:rPr lang="fa-IR" smtClean="0"/>
              <a:pPr/>
              <a:t>‹#›</a:t>
            </a:fld>
            <a:endParaRPr lang="fa-IR"/>
          </a:p>
        </p:txBody>
      </p:sp>
    </p:spTree>
    <p:extLst>
      <p:ext uri="{BB962C8B-B14F-4D97-AF65-F5344CB8AC3E}">
        <p14:creationId xmlns:p14="http://schemas.microsoft.com/office/powerpoint/2010/main" xmlns="" val="966018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6074F9-D3C9-4671-A852-E07C53214EBB}" type="datetimeFigureOut">
              <a:rPr lang="fa-IR" smtClean="0"/>
              <a:pPr/>
              <a:t>09/17/1441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9286057-85E0-4392-AFBB-60F3480B5431}" type="slidenum">
              <a:rPr lang="fa-IR" smtClean="0"/>
              <a:pPr/>
              <a:t>‹#›</a:t>
            </a:fld>
            <a:endParaRPr lang="fa-IR"/>
          </a:p>
        </p:txBody>
      </p:sp>
    </p:spTree>
    <p:extLst>
      <p:ext uri="{BB962C8B-B14F-4D97-AF65-F5344CB8AC3E}">
        <p14:creationId xmlns:p14="http://schemas.microsoft.com/office/powerpoint/2010/main" xmlns="" val="858573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6074F9-D3C9-4671-A852-E07C53214EBB}" type="datetimeFigureOut">
              <a:rPr lang="fa-IR" smtClean="0"/>
              <a:pPr/>
              <a:t>09/17/1441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9286057-85E0-4392-AFBB-60F3480B5431}" type="slidenum">
              <a:rPr lang="fa-IR" smtClean="0"/>
              <a:pPr/>
              <a:t>‹#›</a:t>
            </a:fld>
            <a:endParaRPr lang="fa-IR"/>
          </a:p>
        </p:txBody>
      </p:sp>
    </p:spTree>
    <p:extLst>
      <p:ext uri="{BB962C8B-B14F-4D97-AF65-F5344CB8AC3E}">
        <p14:creationId xmlns:p14="http://schemas.microsoft.com/office/powerpoint/2010/main" xmlns="" val="2483693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6074F9-D3C9-4671-A852-E07C53214EBB}" type="datetimeFigureOut">
              <a:rPr lang="fa-IR" smtClean="0"/>
              <a:pPr/>
              <a:t>09/17/1441</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286057-85E0-4392-AFBB-60F3480B5431}" type="slidenum">
              <a:rPr lang="fa-IR" smtClean="0"/>
              <a:pPr/>
              <a:t>‹#›</a:t>
            </a:fld>
            <a:endParaRPr lang="fa-IR"/>
          </a:p>
        </p:txBody>
      </p:sp>
    </p:spTree>
    <p:extLst>
      <p:ext uri="{BB962C8B-B14F-4D97-AF65-F5344CB8AC3E}">
        <p14:creationId xmlns:p14="http://schemas.microsoft.com/office/powerpoint/2010/main" xmlns="" val="3054618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فصل دوم</a:t>
            </a:r>
            <a:endParaRPr lang="fa-IR" dirty="0"/>
          </a:p>
        </p:txBody>
      </p:sp>
      <p:sp>
        <p:nvSpPr>
          <p:cNvPr id="3" name="Content Placeholder 2"/>
          <p:cNvSpPr>
            <a:spLocks noGrp="1"/>
          </p:cNvSpPr>
          <p:nvPr>
            <p:ph idx="1"/>
          </p:nvPr>
        </p:nvSpPr>
        <p:spPr/>
        <p:txBody>
          <a:bodyPr/>
          <a:lstStyle/>
          <a:p>
            <a:pPr algn="r" rtl="1"/>
            <a:r>
              <a:rPr lang="fa-IR" dirty="0" smtClean="0"/>
              <a:t>مبانی ژنتیکی و </a:t>
            </a:r>
            <a:r>
              <a:rPr lang="fa-IR" dirty="0" smtClean="0">
                <a:solidFill>
                  <a:srgbClr val="FF0000"/>
                </a:solidFill>
              </a:rPr>
              <a:t>محیطی</a:t>
            </a:r>
            <a:endParaRPr lang="fa-IR" dirty="0">
              <a:solidFill>
                <a:srgbClr val="FF0000"/>
              </a:solidFill>
            </a:endParaRPr>
          </a:p>
        </p:txBody>
      </p:sp>
      <p:pic>
        <p:nvPicPr>
          <p:cNvPr id="4" name="Recorded Sound">
            <a:hlinkClick r:id="" action="ppaction://media"/>
          </p:cNvPr>
          <p:cNvPicPr>
            <a:picLocks noRot="1" noChangeAspect="1"/>
          </p:cNvPicPr>
          <p:nvPr>
            <a:wavAudioFile r:embed="rId1" name="Recorded Sound"/>
          </p:nvPr>
        </p:nvPicPr>
        <p:blipFill>
          <a:blip r:embed="rId3" cstate="print"/>
          <a:stretch>
            <a:fillRect/>
          </a:stretch>
        </p:blipFill>
        <p:spPr>
          <a:xfrm>
            <a:off x="1801505" y="799531"/>
            <a:ext cx="1157785" cy="1157785"/>
          </a:xfrm>
          <a:prstGeom prst="rect">
            <a:avLst/>
          </a:prstGeom>
        </p:spPr>
      </p:pic>
    </p:spTree>
    <p:extLst>
      <p:ext uri="{BB962C8B-B14F-4D97-AF65-F5344CB8AC3E}">
        <p14:creationId xmlns:p14="http://schemas.microsoft.com/office/powerpoint/2010/main" xmlns="" val="18004616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176"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موقعیت های محیطی برای رشد</a:t>
            </a:r>
            <a:endParaRPr lang="fa-IR" dirty="0"/>
          </a:p>
        </p:txBody>
      </p:sp>
      <p:sp>
        <p:nvSpPr>
          <p:cNvPr id="3" name="Content Placeholder 2"/>
          <p:cNvSpPr>
            <a:spLocks noGrp="1"/>
          </p:cNvSpPr>
          <p:nvPr>
            <p:ph idx="1"/>
          </p:nvPr>
        </p:nvSpPr>
        <p:spPr/>
        <p:txBody>
          <a:bodyPr/>
          <a:lstStyle/>
          <a:p>
            <a:pPr algn="r" rtl="1"/>
            <a:r>
              <a:rPr lang="fa-IR" dirty="0" smtClean="0"/>
              <a:t>محیط اطراف ما نیز مانند وراثت ژنتیکی ما پیچیده است- مجموعه ای از تاثیرات چندلایه ای که با هم ترکیب می شوند تا به سلامت جسمانی و روانی کمک کرده یا از ان جلوگیری کنند.</a:t>
            </a:r>
            <a:endParaRPr lang="fa-IR" dirty="0"/>
          </a:p>
        </p:txBody>
      </p:sp>
      <p:pic>
        <p:nvPicPr>
          <p:cNvPr id="4" name="Recorded Sound">
            <a:hlinkClick r:id="" action="ppaction://media"/>
          </p:cNvPr>
          <p:cNvPicPr>
            <a:picLocks noRot="1" noChangeAspect="1"/>
          </p:cNvPicPr>
          <p:nvPr>
            <a:wavAudioFile r:embed="rId1" name="Recorded Sound"/>
          </p:nvPr>
        </p:nvPicPr>
        <p:blipFill>
          <a:blip r:embed="rId3" cstate="print"/>
          <a:stretch>
            <a:fillRect/>
          </a:stretch>
        </p:blipFill>
        <p:spPr>
          <a:xfrm>
            <a:off x="1180531" y="519752"/>
            <a:ext cx="1139588" cy="1139588"/>
          </a:xfrm>
          <a:prstGeom prst="rect">
            <a:avLst/>
          </a:prstGeom>
        </p:spPr>
      </p:pic>
    </p:spTree>
    <p:extLst>
      <p:ext uri="{BB962C8B-B14F-4D97-AF65-F5344CB8AC3E}">
        <p14:creationId xmlns:p14="http://schemas.microsoft.com/office/powerpoint/2010/main" xmlns="" val="11958324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387"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خانواده</a:t>
            </a:r>
            <a:endParaRPr lang="fa-IR" dirty="0"/>
          </a:p>
        </p:txBody>
      </p:sp>
      <p:sp>
        <p:nvSpPr>
          <p:cNvPr id="3" name="Content Placeholder 2"/>
          <p:cNvSpPr>
            <a:spLocks noGrp="1"/>
          </p:cNvSpPr>
          <p:nvPr>
            <p:ph idx="1"/>
          </p:nvPr>
        </p:nvSpPr>
        <p:spPr/>
        <p:txBody>
          <a:bodyPr/>
          <a:lstStyle/>
          <a:p>
            <a:pPr algn="r" rtl="1"/>
            <a:r>
              <a:rPr lang="fa-IR" dirty="0" smtClean="0"/>
              <a:t>هیچ موقعیت ریز سیستمی دیگری از نظر قدرت و گستردگی تاثیر، با خانواده برابری نمی کند. خانواده پیوندهای منحصر به فردی را بین افراد برقرار میکند.</a:t>
            </a:r>
            <a:endParaRPr lang="fa-IR" dirty="0"/>
          </a:p>
        </p:txBody>
      </p:sp>
      <p:pic>
        <p:nvPicPr>
          <p:cNvPr id="4" name="Recorded Sound">
            <a:hlinkClick r:id="" action="ppaction://media"/>
          </p:cNvPr>
          <p:cNvPicPr>
            <a:picLocks noRot="1" noChangeAspect="1"/>
          </p:cNvPicPr>
          <p:nvPr>
            <a:wavAudioFile r:embed="rId1" name="Recorded Sound"/>
          </p:nvPr>
        </p:nvPicPr>
        <p:blipFill>
          <a:blip r:embed="rId3" cstate="print"/>
          <a:stretch>
            <a:fillRect/>
          </a:stretch>
        </p:blipFill>
        <p:spPr>
          <a:xfrm>
            <a:off x="1617260" y="765411"/>
            <a:ext cx="921224" cy="921224"/>
          </a:xfrm>
          <a:prstGeom prst="rect">
            <a:avLst/>
          </a:prstGeom>
        </p:spPr>
      </p:pic>
    </p:spTree>
    <p:extLst>
      <p:ext uri="{BB962C8B-B14F-4D97-AF65-F5344CB8AC3E}">
        <p14:creationId xmlns:p14="http://schemas.microsoft.com/office/powerpoint/2010/main" xmlns="" val="30640650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952"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جایگاه اجتماعی- اقتصادی و عملکرد خانواده</a:t>
            </a:r>
            <a:endParaRPr lang="fa-IR" dirty="0"/>
          </a:p>
        </p:txBody>
      </p:sp>
      <p:sp>
        <p:nvSpPr>
          <p:cNvPr id="3" name="Content Placeholder 2"/>
          <p:cNvSpPr>
            <a:spLocks noGrp="1"/>
          </p:cNvSpPr>
          <p:nvPr>
            <p:ph idx="1"/>
          </p:nvPr>
        </p:nvSpPr>
        <p:spPr/>
        <p:txBody>
          <a:bodyPr/>
          <a:lstStyle/>
          <a:p>
            <a:pPr algn="r" rtl="1"/>
            <a:r>
              <a:rPr lang="fa-IR" dirty="0" smtClean="0"/>
              <a:t>افراد در کشورهای صنعتی براساس کاری که انجام می دهند و </a:t>
            </a:r>
            <a:r>
              <a:rPr lang="fa-IR" dirty="0" smtClean="0"/>
              <a:t>مقدار </a:t>
            </a:r>
            <a:r>
              <a:rPr lang="fa-IR" dirty="0" smtClean="0"/>
              <a:t>درامدی که برای انجام ان کسب می کنند، قشربندی می شوند- عواملی که جایگاه اجتماعی و رفاه اقتصادی انها را تعیین می کنند. </a:t>
            </a:r>
          </a:p>
          <a:p>
            <a:pPr algn="r" rtl="1"/>
            <a:r>
              <a:rPr lang="fa-IR" dirty="0" smtClean="0"/>
              <a:t>جایگاه اجتماعی-اقتصادی براساس سه متغیر همپوش صورت می گیرد:</a:t>
            </a:r>
          </a:p>
          <a:p>
            <a:pPr algn="r" rtl="1"/>
            <a:r>
              <a:rPr lang="fa-IR" dirty="0" smtClean="0"/>
              <a:t>1- میزان تحصیلات 2-اعتبار ومهارتی که شغل فرد لازم دارد.3-درامد</a:t>
            </a:r>
          </a:p>
          <a:p>
            <a:pPr algn="r" rtl="1"/>
            <a:r>
              <a:rPr lang="fa-IR" dirty="0" smtClean="0"/>
              <a:t>افراد دارای جایگاه اجتماعی- اقتصادی پایین زودتر ازدواج می کنند و تعداد فرزندان بیشتری را به دنیا می اورند و انتظارات متفاوتی از رشد کودکان شان دارند.</a:t>
            </a:r>
            <a:endParaRPr lang="fa-IR" dirty="0"/>
          </a:p>
        </p:txBody>
      </p:sp>
      <p:pic>
        <p:nvPicPr>
          <p:cNvPr id="4" name="Recorded Sound">
            <a:hlinkClick r:id="" action="ppaction://media"/>
          </p:cNvPr>
          <p:cNvPicPr>
            <a:picLocks noRot="1" noChangeAspect="1"/>
          </p:cNvPicPr>
          <p:nvPr>
            <a:wavAudioFile r:embed="rId1" name="Recorded Sound"/>
          </p:nvPr>
        </p:nvPicPr>
        <p:blipFill>
          <a:blip r:embed="rId3" cstate="print"/>
          <a:stretch>
            <a:fillRect/>
          </a:stretch>
        </p:blipFill>
        <p:spPr>
          <a:xfrm>
            <a:off x="1521725" y="874594"/>
            <a:ext cx="1071350" cy="1071350"/>
          </a:xfrm>
          <a:prstGeom prst="rect">
            <a:avLst/>
          </a:prstGeom>
        </p:spPr>
      </p:pic>
    </p:spTree>
    <p:extLst>
      <p:ext uri="{BB962C8B-B14F-4D97-AF65-F5344CB8AC3E}">
        <p14:creationId xmlns:p14="http://schemas.microsoft.com/office/powerpoint/2010/main" xmlns="" val="23338741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31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فقر</a:t>
            </a:r>
            <a:endParaRPr lang="fa-IR" dirty="0"/>
          </a:p>
        </p:txBody>
      </p:sp>
      <p:sp>
        <p:nvSpPr>
          <p:cNvPr id="3" name="Content Placeholder 2"/>
          <p:cNvSpPr>
            <a:spLocks noGrp="1"/>
          </p:cNvSpPr>
          <p:nvPr>
            <p:ph idx="1"/>
          </p:nvPr>
        </p:nvSpPr>
        <p:spPr/>
        <p:txBody>
          <a:bodyPr/>
          <a:lstStyle/>
          <a:p>
            <a:pPr algn="r" rtl="1"/>
            <a:r>
              <a:rPr lang="fa-IR" dirty="0" smtClean="0"/>
              <a:t>وقتی خانواده ها فقیر می شوند، رشد به طور جدی تهدید می شود. عوامل استرس زای پایدار که با فقر همراه هستند بتدریج سیستم خانواده را ضیف می کند. خانواده های فقیر گرفتاری های روزمره زیادی دارند.</a:t>
            </a:r>
          </a:p>
        </p:txBody>
      </p:sp>
      <p:pic>
        <p:nvPicPr>
          <p:cNvPr id="4" name="Recorded Sound">
            <a:hlinkClick r:id="" action="ppaction://media"/>
          </p:cNvPr>
          <p:cNvPicPr>
            <a:picLocks noRot="1" noChangeAspect="1"/>
          </p:cNvPicPr>
          <p:nvPr>
            <a:wavAudioFile r:embed="rId1" name="Recorded Sound"/>
          </p:nvPr>
        </p:nvPicPr>
        <p:blipFill>
          <a:blip r:embed="rId3" cstate="print"/>
          <a:stretch>
            <a:fillRect/>
          </a:stretch>
        </p:blipFill>
        <p:spPr>
          <a:xfrm>
            <a:off x="1617260" y="915537"/>
            <a:ext cx="1139588" cy="1139588"/>
          </a:xfrm>
          <a:prstGeom prst="rect">
            <a:avLst/>
          </a:prstGeom>
        </p:spPr>
      </p:pic>
    </p:spTree>
    <p:extLst>
      <p:ext uri="{BB962C8B-B14F-4D97-AF65-F5344CB8AC3E}">
        <p14:creationId xmlns:p14="http://schemas.microsoft.com/office/powerpoint/2010/main" xmlns="" val="21620413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585"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ثروت</a:t>
            </a:r>
            <a:endParaRPr lang="fa-IR" dirty="0"/>
          </a:p>
        </p:txBody>
      </p:sp>
      <p:sp>
        <p:nvSpPr>
          <p:cNvPr id="3" name="Content Placeholder 2"/>
          <p:cNvSpPr>
            <a:spLocks noGrp="1"/>
          </p:cNvSpPr>
          <p:nvPr>
            <p:ph idx="1"/>
          </p:nvPr>
        </p:nvSpPr>
        <p:spPr/>
        <p:txBody>
          <a:bodyPr/>
          <a:lstStyle/>
          <a:p>
            <a:pPr algn="r" rtl="1"/>
            <a:r>
              <a:rPr lang="fa-IR" dirty="0" smtClean="0"/>
              <a:t>والدین ثروتمند با وجود تحصیلات عالی و ثروت زیاد و با اینکه مشاغل بسیار معتبری دارند اغلب نمی توانند به تعامل خانوادگی و فرزند پروری که به رشد مطلوب کمک می کنند، بپردازند.</a:t>
            </a:r>
          </a:p>
          <a:p>
            <a:pPr algn="r" rtl="1"/>
            <a:r>
              <a:rPr lang="fa-IR" dirty="0" smtClean="0"/>
              <a:t>در مجموع والدین ثروتمند مانند والدینی که با فشار مالی جدی مقابله می کنند از لحاظ جسمانی و عاطفی کمتر کنار نوجوانان خود هستند.</a:t>
            </a:r>
            <a:endParaRPr lang="fa-IR" dirty="0"/>
          </a:p>
        </p:txBody>
      </p:sp>
      <p:pic>
        <p:nvPicPr>
          <p:cNvPr id="4" name="Recorded Sound">
            <a:hlinkClick r:id="" action="ppaction://media"/>
          </p:cNvPr>
          <p:cNvPicPr>
            <a:picLocks noRot="1" noChangeAspect="1"/>
          </p:cNvPicPr>
          <p:nvPr>
            <a:wavAudioFile r:embed="rId1" name="Recorded Sound"/>
          </p:nvPr>
        </p:nvPicPr>
        <p:blipFill>
          <a:blip r:embed="rId3" cstate="print"/>
          <a:stretch>
            <a:fillRect/>
          </a:stretch>
        </p:blipFill>
        <p:spPr>
          <a:xfrm>
            <a:off x="1289714" y="642582"/>
            <a:ext cx="1003110" cy="1003110"/>
          </a:xfrm>
          <a:prstGeom prst="rect">
            <a:avLst/>
          </a:prstGeom>
        </p:spPr>
      </p:pic>
    </p:spTree>
    <p:extLst>
      <p:ext uri="{BB962C8B-B14F-4D97-AF65-F5344CB8AC3E}">
        <p14:creationId xmlns:p14="http://schemas.microsoft.com/office/powerpoint/2010/main" xmlns="" val="17448246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488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محله ها</a:t>
            </a:r>
            <a:endParaRPr lang="fa-IR" dirty="0"/>
          </a:p>
        </p:txBody>
      </p:sp>
      <p:sp>
        <p:nvSpPr>
          <p:cNvPr id="3" name="Content Placeholder 2"/>
          <p:cNvSpPr>
            <a:spLocks noGrp="1"/>
          </p:cNvSpPr>
          <p:nvPr>
            <p:ph idx="1"/>
          </p:nvPr>
        </p:nvSpPr>
        <p:spPr/>
        <p:txBody>
          <a:bodyPr/>
          <a:lstStyle/>
          <a:p>
            <a:pPr algn="r" rtl="1"/>
            <a:r>
              <a:rPr lang="fa-IR" dirty="0" smtClean="0"/>
              <a:t>محله ها امکانات و ارتباط های اجتماعی فراهم می اورند که نقش مهمی در رشد کودکان دارند. </a:t>
            </a:r>
          </a:p>
          <a:p>
            <a:pPr algn="r" rtl="1"/>
            <a:r>
              <a:rPr lang="fa-IR" dirty="0" smtClean="0"/>
              <a:t>امکانات محله برای افرادی که از لحاظ اقتصادی محروم هستند بیشتر ازافراد مرفه تاثیر می گذارند.</a:t>
            </a:r>
          </a:p>
          <a:p>
            <a:pPr algn="r" rtl="1"/>
            <a:r>
              <a:rPr lang="fa-IR" dirty="0" smtClean="0"/>
              <a:t>محله ها بر سلامت بزرگسالان نیز تاثیر دارند. در اواخر </a:t>
            </a:r>
            <a:r>
              <a:rPr lang="fa-IR" dirty="0" smtClean="0"/>
              <a:t>بزرگسالی محله </a:t>
            </a:r>
            <a:r>
              <a:rPr lang="fa-IR" dirty="0" smtClean="0"/>
              <a:t>ها بطور فزاینده ای مهم می شوند زیرا افراد وقت بیشتری را در منزل سپری می کنند. </a:t>
            </a:r>
            <a:endParaRPr lang="fa-IR" dirty="0"/>
          </a:p>
        </p:txBody>
      </p:sp>
      <p:pic>
        <p:nvPicPr>
          <p:cNvPr id="4" name="Recorded Sound">
            <a:hlinkClick r:id="" action="ppaction://media"/>
          </p:cNvPr>
          <p:cNvPicPr>
            <a:picLocks noRot="1" noChangeAspect="1"/>
          </p:cNvPicPr>
          <p:nvPr>
            <a:wavAudioFile r:embed="rId1" name="Recorded Sound"/>
          </p:nvPr>
        </p:nvPicPr>
        <p:blipFill>
          <a:blip r:embed="rId3" cstate="print"/>
          <a:stretch>
            <a:fillRect/>
          </a:stretch>
        </p:blipFill>
        <p:spPr>
          <a:xfrm>
            <a:off x="1712793" y="765411"/>
            <a:ext cx="1071349" cy="1071349"/>
          </a:xfrm>
          <a:prstGeom prst="rect">
            <a:avLst/>
          </a:prstGeom>
        </p:spPr>
      </p:pic>
    </p:spTree>
    <p:extLst>
      <p:ext uri="{BB962C8B-B14F-4D97-AF65-F5344CB8AC3E}">
        <p14:creationId xmlns:p14="http://schemas.microsoft.com/office/powerpoint/2010/main" xmlns="" val="14340618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453"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شهرستان ها و شهرها</a:t>
            </a:r>
            <a:endParaRPr lang="fa-IR" dirty="0"/>
          </a:p>
        </p:txBody>
      </p:sp>
      <p:sp>
        <p:nvSpPr>
          <p:cNvPr id="3" name="Content Placeholder 2"/>
          <p:cNvSpPr>
            <a:spLocks noGrp="1"/>
          </p:cNvSpPr>
          <p:nvPr>
            <p:ph idx="1"/>
          </p:nvPr>
        </p:nvSpPr>
        <p:spPr/>
        <p:txBody>
          <a:bodyPr/>
          <a:lstStyle/>
          <a:p>
            <a:pPr algn="r" rtl="1"/>
            <a:r>
              <a:rPr lang="fa-IR" dirty="0" smtClean="0"/>
              <a:t>کودکان و نوجوانان در مناطق روستایی احتمالا در کنار بزرگسالان کارهای روزمره بیشتری انجام می دهند.</a:t>
            </a:r>
          </a:p>
          <a:p>
            <a:pPr algn="r" rtl="1"/>
            <a:r>
              <a:rPr lang="fa-IR" dirty="0" smtClean="0"/>
              <a:t>شهرهای کوچک در مقایسه با مناطق شهری بزرگ بین موقعیت هایی که بر زندگی کودکان تاثیر می گذارند نیز ارتباط نیرومندتری برقرار می کنند. برای مثال چون افراد همدیگر را می شناسندتماس بین معلمان و والدین زیاد است.عامل مهمی که به پیشرفت تحصیلی کودکان کمک می کند.</a:t>
            </a:r>
          </a:p>
          <a:p>
            <a:pPr algn="r" rtl="1"/>
            <a:r>
              <a:rPr lang="fa-IR" dirty="0" smtClean="0"/>
              <a:t>بزرگسالان در شهرهای کوچک در موقعیتهای مدنی بیشتری مشارکت دارند و مقام های رهبری کسب می کنند. مکان های عمومی در شهرهای کوچک نسبتا امن است و روابط صمیمانه غیرخویشاندی زیاد است.</a:t>
            </a:r>
          </a:p>
          <a:p>
            <a:pPr algn="r" rtl="1"/>
            <a:r>
              <a:rPr lang="fa-IR" dirty="0" smtClean="0"/>
              <a:t>البته ساکنان شهرهای کوچک نیز محدویت هایی دارند مثل نبود امکانات.</a:t>
            </a:r>
            <a:endParaRPr lang="fa-IR" dirty="0"/>
          </a:p>
        </p:txBody>
      </p:sp>
      <p:pic>
        <p:nvPicPr>
          <p:cNvPr id="4" name="Recorded Sound">
            <a:hlinkClick r:id="" action="ppaction://media"/>
          </p:cNvPr>
          <p:cNvPicPr>
            <a:picLocks noRot="1" noChangeAspect="1"/>
          </p:cNvPicPr>
          <p:nvPr>
            <a:wavAudioFile r:embed="rId1" name="Recorded Sound"/>
          </p:nvPr>
        </p:nvPicPr>
        <p:blipFill>
          <a:blip r:embed="rId3" cstate="print"/>
          <a:stretch>
            <a:fillRect/>
          </a:stretch>
        </p:blipFill>
        <p:spPr>
          <a:xfrm>
            <a:off x="825688" y="710819"/>
            <a:ext cx="1330657" cy="1330657"/>
          </a:xfrm>
          <a:prstGeom prst="rect">
            <a:avLst/>
          </a:prstGeom>
        </p:spPr>
      </p:pic>
    </p:spTree>
    <p:extLst>
      <p:ext uri="{BB962C8B-B14F-4D97-AF65-F5344CB8AC3E}">
        <p14:creationId xmlns:p14="http://schemas.microsoft.com/office/powerpoint/2010/main" xmlns="" val="22393529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77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موقعیت فرهنگی: ارزش ها و رسوم فرهنگی</a:t>
            </a:r>
            <a:endParaRPr lang="fa-IR" dirty="0"/>
          </a:p>
        </p:txBody>
      </p:sp>
      <p:sp>
        <p:nvSpPr>
          <p:cNvPr id="3" name="Content Placeholder 2"/>
          <p:cNvSpPr>
            <a:spLocks noGrp="1"/>
          </p:cNvSpPr>
          <p:nvPr>
            <p:ph idx="1"/>
          </p:nvPr>
        </p:nvSpPr>
        <p:spPr/>
        <p:txBody>
          <a:bodyPr/>
          <a:lstStyle/>
          <a:p>
            <a:pPr algn="r" rtl="1"/>
            <a:r>
              <a:rPr lang="fa-IR" dirty="0" smtClean="0"/>
              <a:t>رشد انسان را فقط با درنظر گرفتن موقعیت فرهنگی بزرگتر می توان کاملا شناخت.</a:t>
            </a:r>
          </a:p>
          <a:p>
            <a:pPr algn="r" rtl="1"/>
            <a:r>
              <a:rPr lang="fa-IR" dirty="0" smtClean="0"/>
              <a:t>فرهنگ ها، تعامل خانوادگی و موقعیت های خارج از خانه-خلاصه اینکه تمام جنبه های زندگی روزمره را شکل می دهند.</a:t>
            </a:r>
          </a:p>
          <a:p>
            <a:pPr algn="r" rtl="1"/>
            <a:r>
              <a:rPr lang="fa-IR" dirty="0" smtClean="0"/>
              <a:t>برخی افراد به خرده فرهنگ ها تعلق دارند- گروه هایی از افراد دارای عقاید و رسومی که با عقاید و رسوم فرهنگ بزرگتر تفاوت دارند.</a:t>
            </a:r>
            <a:endParaRPr lang="fa-IR" dirty="0"/>
          </a:p>
        </p:txBody>
      </p:sp>
      <p:pic>
        <p:nvPicPr>
          <p:cNvPr id="4" name="Recorded Sound">
            <a:hlinkClick r:id="" action="ppaction://media"/>
          </p:cNvPr>
          <p:cNvPicPr>
            <a:picLocks noRot="1" noChangeAspect="1"/>
          </p:cNvPicPr>
          <p:nvPr>
            <a:wavAudioFile r:embed="rId1" name="Recorded Sound"/>
          </p:nvPr>
        </p:nvPicPr>
        <p:blipFill>
          <a:blip r:embed="rId3" cstate="print"/>
          <a:stretch>
            <a:fillRect/>
          </a:stretch>
        </p:blipFill>
        <p:spPr>
          <a:xfrm>
            <a:off x="1098645" y="697173"/>
            <a:ext cx="1030406" cy="1030406"/>
          </a:xfrm>
          <a:prstGeom prst="rect">
            <a:avLst/>
          </a:prstGeom>
        </p:spPr>
      </p:pic>
    </p:spTree>
    <p:extLst>
      <p:ext uri="{BB962C8B-B14F-4D97-AF65-F5344CB8AC3E}">
        <p14:creationId xmlns:p14="http://schemas.microsoft.com/office/powerpoint/2010/main" xmlns="" val="24498260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3136"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526</Words>
  <Application>Microsoft Office PowerPoint</Application>
  <PresentationFormat>Custom</PresentationFormat>
  <Paragraphs>29</Paragraphs>
  <Slides>9</Slides>
  <Notes>0</Notes>
  <HiddenSlides>0</HiddenSlides>
  <MMClips>9</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فصل دوم</vt:lpstr>
      <vt:lpstr>موقعیت های محیطی برای رشد</vt:lpstr>
      <vt:lpstr>خانواده</vt:lpstr>
      <vt:lpstr>جایگاه اجتماعی- اقتصادی و عملکرد خانواده</vt:lpstr>
      <vt:lpstr>فقر</vt:lpstr>
      <vt:lpstr>ثروت</vt:lpstr>
      <vt:lpstr>محله ها</vt:lpstr>
      <vt:lpstr>شهرستان ها و شهرها</vt:lpstr>
      <vt:lpstr>موقعیت فرهنگی: ارزش ها و رسوم فرهنگی</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فصل دوم</dc:title>
  <dc:creator>user</dc:creator>
  <cp:lastModifiedBy>pc</cp:lastModifiedBy>
  <cp:revision>21</cp:revision>
  <dcterms:created xsi:type="dcterms:W3CDTF">2020-05-06T08:24:00Z</dcterms:created>
  <dcterms:modified xsi:type="dcterms:W3CDTF">2020-05-09T05:21:26Z</dcterms:modified>
</cp:coreProperties>
</file>