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256" r:id="rId2"/>
    <p:sldId id="257" r:id="rId3"/>
    <p:sldId id="260" r:id="rId4"/>
    <p:sldId id="261" r:id="rId5"/>
    <p:sldId id="262" r:id="rId6"/>
    <p:sldId id="263" r:id="rId7"/>
    <p:sldId id="264" r:id="rId8"/>
    <p:sldId id="265" r:id="rId9"/>
    <p:sldId id="258" r:id="rId10"/>
    <p:sldId id="259" r:id="rId11"/>
    <p:sldId id="266" r:id="rId12"/>
    <p:sldId id="267" r:id="rId13"/>
    <p:sldId id="268" r:id="rId14"/>
    <p:sldId id="269" r:id="rId15"/>
    <p:sldId id="270" r:id="rId16"/>
    <p:sldId id="271" r:id="rId17"/>
    <p:sldId id="272" r:id="rId18"/>
    <p:sldId id="273" r:id="rId19"/>
    <p:sldId id="274" r:id="rId20"/>
    <p:sldId id="275" r:id="rId21"/>
    <p:sldId id="276" r:id="rId22"/>
    <p:sldId id="279" r:id="rId23"/>
    <p:sldId id="281" r:id="rId24"/>
    <p:sldId id="282" r:id="rId25"/>
    <p:sldId id="283" r:id="rId26"/>
    <p:sldId id="284" r:id="rId27"/>
    <p:sldId id="285" r:id="rId28"/>
    <p:sldId id="286" r:id="rId29"/>
    <p:sldId id="287" r:id="rId30"/>
    <p:sldId id="288" r:id="rId31"/>
    <p:sldId id="289" r:id="rId32"/>
    <p:sldId id="292" r:id="rId33"/>
    <p:sldId id="290" r:id="rId34"/>
    <p:sldId id="291" r:id="rId35"/>
    <p:sldId id="293" r:id="rId36"/>
    <p:sldId id="294" r:id="rId37"/>
    <p:sldId id="295" r:id="rId38"/>
    <p:sldId id="296" r:id="rId39"/>
    <p:sldId id="297" r:id="rId40"/>
    <p:sldId id="298" r:id="rId41"/>
    <p:sldId id="299" r:id="rId42"/>
    <p:sldId id="300" r:id="rId43"/>
    <p:sldId id="301" r:id="rId44"/>
    <p:sldId id="303" r:id="rId45"/>
    <p:sldId id="304" r:id="rId46"/>
    <p:sldId id="305" r:id="rId47"/>
    <p:sldId id="306"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08" autoAdjust="0"/>
    <p:restoredTop sz="94660"/>
  </p:normalViewPr>
  <p:slideViewPr>
    <p:cSldViewPr>
      <p:cViewPr varScale="1">
        <p:scale>
          <a:sx n="68" d="100"/>
          <a:sy n="68" d="100"/>
        </p:scale>
        <p:origin x="-1428"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2FC984-AE7A-4AF2-B16C-2FCFF5EC7974}" type="datetimeFigureOut">
              <a:rPr lang="en-US" smtClean="0"/>
              <a:pPr/>
              <a:t>5/8/2020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5FF2CE-7ECD-490F-BE2A-1BAB7AD90795}" type="slidenum">
              <a:rPr lang="en-US" smtClean="0"/>
              <a:pPr/>
              <a:t>‹#›</a:t>
            </a:fld>
            <a:endParaRPr lang="en-US"/>
          </a:p>
        </p:txBody>
      </p:sp>
    </p:spTree>
    <p:extLst>
      <p:ext uri="{BB962C8B-B14F-4D97-AF65-F5344CB8AC3E}">
        <p14:creationId xmlns="" xmlns:p14="http://schemas.microsoft.com/office/powerpoint/2010/main" val="4013824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5FF2CE-7ECD-490F-BE2A-1BAB7AD90795}" type="slidenum">
              <a:rPr lang="en-US" smtClean="0"/>
              <a:pPr/>
              <a:t>16</a:t>
            </a:fld>
            <a:endParaRPr lang="en-US"/>
          </a:p>
        </p:txBody>
      </p:sp>
    </p:spTree>
    <p:extLst>
      <p:ext uri="{BB962C8B-B14F-4D97-AF65-F5344CB8AC3E}">
        <p14:creationId xmlns="" xmlns:p14="http://schemas.microsoft.com/office/powerpoint/2010/main" val="28030178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E6BAAFB-7D65-4873-94DE-31DFA6C98843}" type="datetimeFigureOut">
              <a:rPr lang="en-US" smtClean="0"/>
              <a:pPr/>
              <a:t>5/8/2020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D460C93-7D3A-445C-9246-2E5E8259A509}" type="slidenum">
              <a:rPr lang="en-US" smtClean="0"/>
              <a:pPr/>
              <a:t>‹#›</a:t>
            </a:fld>
            <a:endParaRPr lang="en-US"/>
          </a:p>
        </p:txBody>
      </p:sp>
    </p:spTree>
  </p:cSld>
  <p:clrMapOvr>
    <a:masterClrMapping/>
  </p:clrMapOvr>
  <p:transition>
    <p:wipe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E6BAAFB-7D65-4873-94DE-31DFA6C98843}" type="datetimeFigureOut">
              <a:rPr lang="en-US" smtClean="0"/>
              <a:pPr/>
              <a:t>5/8/2020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D460C93-7D3A-445C-9246-2E5E8259A509}" type="slidenum">
              <a:rPr lang="en-US" smtClean="0"/>
              <a:pPr/>
              <a:t>‹#›</a:t>
            </a:fld>
            <a:endParaRPr lang="en-US"/>
          </a:p>
        </p:txBody>
      </p:sp>
    </p:spTree>
  </p:cSld>
  <p:clrMapOvr>
    <a:masterClrMapping/>
  </p:clrMapOvr>
  <p:transition>
    <p:wipe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E6BAAFB-7D65-4873-94DE-31DFA6C98843}" type="datetimeFigureOut">
              <a:rPr lang="en-US" smtClean="0"/>
              <a:pPr/>
              <a:t>5/8/2020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D460C93-7D3A-445C-9246-2E5E8259A509}" type="slidenum">
              <a:rPr lang="en-US" smtClean="0"/>
              <a:pPr/>
              <a:t>‹#›</a:t>
            </a:fld>
            <a:endParaRPr lang="en-US"/>
          </a:p>
        </p:txBody>
      </p:sp>
    </p:spTree>
  </p:cSld>
  <p:clrMapOvr>
    <a:masterClrMapping/>
  </p:clrMapOvr>
  <p:transition>
    <p:wipe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E6BAAFB-7D65-4873-94DE-31DFA6C98843}" type="datetimeFigureOut">
              <a:rPr lang="en-US" smtClean="0"/>
              <a:pPr/>
              <a:t>5/8/2020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D460C93-7D3A-445C-9246-2E5E8259A509}"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ransition>
    <p:wipe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E6BAAFB-7D65-4873-94DE-31DFA6C98843}" type="datetimeFigureOut">
              <a:rPr lang="en-US" smtClean="0"/>
              <a:pPr/>
              <a:t>5/8/2020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D460C93-7D3A-445C-9246-2E5E8259A509}"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wipe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E6BAAFB-7D65-4873-94DE-31DFA6C98843}" type="datetimeFigureOut">
              <a:rPr lang="en-US" smtClean="0"/>
              <a:pPr/>
              <a:t>5/8/2020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D460C93-7D3A-445C-9246-2E5E8259A509}"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p:wipe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E6BAAFB-7D65-4873-94DE-31DFA6C98843}" type="datetimeFigureOut">
              <a:rPr lang="en-US" smtClean="0"/>
              <a:pPr/>
              <a:t>5/8/2020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AD460C93-7D3A-445C-9246-2E5E8259A50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wipe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E6BAAFB-7D65-4873-94DE-31DFA6C98843}" type="datetimeFigureOut">
              <a:rPr lang="en-US" smtClean="0"/>
              <a:pPr/>
              <a:t>5/8/2020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AD460C93-7D3A-445C-9246-2E5E8259A509}"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p:wipe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E6BAAFB-7D65-4873-94DE-31DFA6C98843}" type="datetimeFigureOut">
              <a:rPr lang="en-US" smtClean="0"/>
              <a:pPr/>
              <a:t>5/8/2020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AD460C93-7D3A-445C-9246-2E5E8259A509}" type="slidenum">
              <a:rPr lang="en-US" smtClean="0"/>
              <a:pPr/>
              <a:t>‹#›</a:t>
            </a:fld>
            <a:endParaRPr lang="en-US"/>
          </a:p>
        </p:txBody>
      </p:sp>
    </p:spTree>
  </p:cSld>
  <p:clrMapOvr>
    <a:masterClrMapping/>
  </p:clrMapOvr>
  <p:transition>
    <p:wipe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2E6BAAFB-7D65-4873-94DE-31DFA6C98843}" type="datetimeFigureOut">
              <a:rPr lang="en-US" smtClean="0"/>
              <a:pPr/>
              <a:t>5/8/2020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D460C93-7D3A-445C-9246-2E5E8259A50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wipe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E6BAAFB-7D65-4873-94DE-31DFA6C98843}" type="datetimeFigureOut">
              <a:rPr lang="en-US" smtClean="0"/>
              <a:pPr/>
              <a:t>5/8/2020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AD460C93-7D3A-445C-9246-2E5E8259A509}"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wipe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E6BAAFB-7D65-4873-94DE-31DFA6C98843}" type="datetimeFigureOut">
              <a:rPr lang="en-US" smtClean="0"/>
              <a:pPr/>
              <a:t>5/8/2020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D460C93-7D3A-445C-9246-2E5E8259A50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ipe dir="u"/>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www.beytoote.com/sport/sport-history/pass3-setter3-volleyball.html"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www.beytoote.com/sport/sport-history/pass3-setter3-volleyball.html"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www.beytoote.com/sport/sport-history/pass3-setter3-volleyball.html"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www.beytoote.com/sport/sport-history/pass3-setter3-volleyball.html"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www.beytoote.com/sport/sport-history/pass3-setter3-volleyball.html"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71600" y="26158"/>
            <a:ext cx="6705600" cy="49069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164721935"/>
      </p:ext>
    </p:extLst>
  </p:cSld>
  <p:clrMapOvr>
    <a:masterClrMapping/>
  </p:clrMapOvr>
  <p:transition>
    <p:wipe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914400"/>
            <a:ext cx="8229600" cy="5562600"/>
          </a:xfrm>
        </p:spPr>
        <p:txBody>
          <a:bodyPr>
            <a:normAutofit/>
          </a:bodyPr>
          <a:lstStyle/>
          <a:p>
            <a:pPr marL="624078" indent="-514350" algn="r" rtl="1">
              <a:lnSpc>
                <a:spcPct val="150000"/>
              </a:lnSpc>
              <a:buFont typeface="+mj-lt"/>
              <a:buAutoNum type="arabicPeriod"/>
            </a:pPr>
            <a:r>
              <a:rPr lang="fa-IR" dirty="0">
                <a:cs typeface="B Koodak" panose="00000700000000000000" pitchFamily="2" charset="-78"/>
              </a:rPr>
              <a:t>طول زمین ۱۸ و عرض آن ۹ متر می باشد و فارغ از هر گونه برجستگی یا فرورفتگی است</a:t>
            </a:r>
            <a:r>
              <a:rPr lang="fa-IR" dirty="0" smtClean="0">
                <a:cs typeface="B Koodak" panose="00000700000000000000" pitchFamily="2" charset="-78"/>
              </a:rPr>
              <a:t>.</a:t>
            </a:r>
          </a:p>
          <a:p>
            <a:pPr marL="624078" indent="-514350" algn="r" rtl="1">
              <a:lnSpc>
                <a:spcPct val="150000"/>
              </a:lnSpc>
              <a:buFont typeface="+mj-lt"/>
              <a:buAutoNum type="arabicPeriod"/>
            </a:pPr>
            <a:r>
              <a:rPr lang="fa-IR" dirty="0">
                <a:cs typeface="B Koodak" panose="00000700000000000000" pitchFamily="2" charset="-78"/>
              </a:rPr>
              <a:t>خطی به عرض ۵ سانتیمتر </a:t>
            </a:r>
            <a:r>
              <a:rPr lang="fa-IR" dirty="0" smtClean="0">
                <a:cs typeface="B Koodak" panose="00000700000000000000" pitchFamily="2" charset="-78"/>
              </a:rPr>
              <a:t> و به طول ۹ متر زمین را به دو قسمت مساوی تقسیم میکند که به نام خط مرکزی یا خط وسط نامیده میشود.</a:t>
            </a:r>
          </a:p>
          <a:p>
            <a:pPr marL="624078" indent="-514350" algn="r" rtl="1">
              <a:lnSpc>
                <a:spcPct val="150000"/>
              </a:lnSpc>
              <a:buFont typeface="+mj-lt"/>
              <a:buAutoNum type="arabicPeriod"/>
            </a:pPr>
            <a:r>
              <a:rPr lang="fa-IR" dirty="0">
                <a:cs typeface="B Koodak" panose="00000700000000000000" pitchFamily="2" charset="-78"/>
              </a:rPr>
              <a:t>خطوطی به طول ۹ و عرض ۵ متر در ۳ متری خط مرکزی بطور موازی کشیده شده است و به عنوان خط پایان شناخته می شود. منطقه حمله به خط مرکزی محدود است.</a:t>
            </a:r>
            <a:endParaRPr lang="en-US" dirty="0">
              <a:cs typeface="B Koodak" panose="00000700000000000000" pitchFamily="2" charset="-78"/>
            </a:endParaRPr>
          </a:p>
        </p:txBody>
      </p:sp>
      <p:sp>
        <p:nvSpPr>
          <p:cNvPr id="3" name="Title 2"/>
          <p:cNvSpPr>
            <a:spLocks noGrp="1"/>
          </p:cNvSpPr>
          <p:nvPr>
            <p:ph type="title"/>
          </p:nvPr>
        </p:nvSpPr>
        <p:spPr>
          <a:xfrm>
            <a:off x="457200" y="76200"/>
            <a:ext cx="8229600" cy="914400"/>
          </a:xfrm>
        </p:spPr>
        <p:txBody>
          <a:bodyPr/>
          <a:lstStyle/>
          <a:p>
            <a:pPr algn="ctr"/>
            <a:r>
              <a:rPr lang="fa-IR" dirty="0">
                <a:cs typeface="B Koodak" panose="00000700000000000000" pitchFamily="2" charset="-78"/>
              </a:rPr>
              <a:t>زمین بازی </a:t>
            </a:r>
            <a:endParaRPr lang="en-US" dirty="0">
              <a:cs typeface="B Koodak" panose="00000700000000000000" pitchFamily="2" charset="-78"/>
            </a:endParaRPr>
          </a:p>
        </p:txBody>
      </p:sp>
    </p:spTree>
    <p:extLst>
      <p:ext uri="{BB962C8B-B14F-4D97-AF65-F5344CB8AC3E}">
        <p14:creationId xmlns="" xmlns:p14="http://schemas.microsoft.com/office/powerpoint/2010/main" val="1139713269"/>
      </p:ext>
    </p:extLst>
  </p:cSld>
  <p:clrMapOvr>
    <a:masterClrMapping/>
  </p:clrMapOvr>
  <p:transition>
    <p:wipe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5410200"/>
          </a:xfrm>
        </p:spPr>
        <p:txBody>
          <a:bodyPr>
            <a:normAutofit/>
          </a:bodyPr>
          <a:lstStyle/>
          <a:p>
            <a:pPr marL="109728" indent="0" algn="r" rtl="1">
              <a:lnSpc>
                <a:spcPct val="150000"/>
              </a:lnSpc>
              <a:buNone/>
            </a:pPr>
            <a:endParaRPr lang="fa-IR" dirty="0">
              <a:cs typeface="B Koodak" panose="00000700000000000000" pitchFamily="2" charset="-78"/>
            </a:endParaRPr>
          </a:p>
          <a:p>
            <a:pPr algn="r" rtl="1">
              <a:lnSpc>
                <a:spcPct val="150000"/>
              </a:lnSpc>
              <a:buFont typeface="Wingdings" panose="05000000000000000000" pitchFamily="2" charset="2"/>
              <a:buChar char="v"/>
            </a:pPr>
            <a:r>
              <a:rPr lang="fa-IR" sz="4000" dirty="0" smtClean="0">
                <a:cs typeface="B Koodak" panose="00000700000000000000" pitchFamily="2" charset="-78"/>
              </a:rPr>
              <a:t>اندازه </a:t>
            </a:r>
            <a:r>
              <a:rPr lang="fa-IR" sz="4000" dirty="0">
                <a:cs typeface="B Koodak" panose="00000700000000000000" pitchFamily="2" charset="-78"/>
              </a:rPr>
              <a:t>ها و </a:t>
            </a:r>
            <a:r>
              <a:rPr lang="fa-IR" sz="4000" dirty="0" smtClean="0">
                <a:cs typeface="B Koodak" panose="00000700000000000000" pitchFamily="2" charset="-78"/>
              </a:rPr>
              <a:t>ابعاد</a:t>
            </a:r>
          </a:p>
          <a:p>
            <a:pPr marL="109728" indent="0" algn="r" rtl="1">
              <a:lnSpc>
                <a:spcPct val="150000"/>
              </a:lnSpc>
              <a:buNone/>
            </a:pPr>
            <a:r>
              <a:rPr lang="fa-IR" dirty="0">
                <a:cs typeface="B Koodak" panose="00000700000000000000" pitchFamily="2" charset="-78"/>
              </a:rPr>
              <a:t>زمین بازی به شکل مربع مستطیل و به ابعاد ۱۸×۹ متر به وسیله منطقه آزاد حداقل به پهنای ۳ متر احاطــه شـده است و فـضــای بالای منطـقه آزاد و بایســتی حـداقـل ۷ متر ارتفــاع از سطــح زمین داشته باشــد. ( حداقل ۵/۱۲ متر ) پهنای تمامی خطوط زمین ۵ سانتی متر است ، رنگ آنها روشن و متفاوت از رنگ زمین و دیگر خطوط </a:t>
            </a:r>
            <a:r>
              <a:rPr lang="fa-IR" dirty="0" smtClean="0">
                <a:cs typeface="B Koodak" panose="00000700000000000000" pitchFamily="2" charset="-78"/>
              </a:rPr>
              <a:t>باشــد.</a:t>
            </a:r>
            <a:endParaRPr lang="en-US" dirty="0">
              <a:cs typeface="B Koodak" panose="00000700000000000000" pitchFamily="2" charset="-78"/>
            </a:endParaRPr>
          </a:p>
        </p:txBody>
      </p:sp>
    </p:spTree>
    <p:extLst>
      <p:ext uri="{BB962C8B-B14F-4D97-AF65-F5344CB8AC3E}">
        <p14:creationId xmlns="" xmlns:p14="http://schemas.microsoft.com/office/powerpoint/2010/main" val="283090661"/>
      </p:ext>
    </p:extLst>
  </p:cSld>
  <p:clrMapOvr>
    <a:masterClrMapping/>
  </p:clrMapOvr>
  <p:transition>
    <p:wipe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5715000"/>
          </a:xfrm>
        </p:spPr>
        <p:txBody>
          <a:bodyPr>
            <a:normAutofit/>
          </a:bodyPr>
          <a:lstStyle/>
          <a:p>
            <a:pPr algn="r" rtl="1">
              <a:lnSpc>
                <a:spcPct val="150000"/>
              </a:lnSpc>
              <a:buFont typeface="Wingdings" panose="05000000000000000000" pitchFamily="2" charset="2"/>
              <a:buChar char="v"/>
            </a:pPr>
            <a:r>
              <a:rPr lang="fa-IR" sz="4000" dirty="0">
                <a:cs typeface="B Koodak" panose="00000700000000000000" pitchFamily="2" charset="-78"/>
              </a:rPr>
              <a:t>خط </a:t>
            </a:r>
            <a:r>
              <a:rPr lang="fa-IR" sz="4000" dirty="0" smtClean="0">
                <a:cs typeface="B Koodak" panose="00000700000000000000" pitchFamily="2" charset="-78"/>
              </a:rPr>
              <a:t>وسط</a:t>
            </a:r>
          </a:p>
          <a:p>
            <a:pPr marL="109728" indent="0" algn="r" rtl="1">
              <a:lnSpc>
                <a:spcPct val="150000"/>
              </a:lnSpc>
              <a:buNone/>
            </a:pPr>
            <a:r>
              <a:rPr lang="fa-IR" dirty="0">
                <a:cs typeface="B Koodak" panose="00000700000000000000" pitchFamily="2" charset="-78"/>
              </a:rPr>
              <a:t>زمین بازی را به دو زمین مساوی ۹×۹متر تقسیم می کند این خط در زیر تور ، از وسط خط طولی یک طرف به وسط خط طولی طرف دیگر کشیده می </a:t>
            </a:r>
            <a:r>
              <a:rPr lang="fa-IR" dirty="0" smtClean="0">
                <a:cs typeface="B Koodak" panose="00000700000000000000" pitchFamily="2" charset="-78"/>
              </a:rPr>
              <a:t>شود.</a:t>
            </a:r>
          </a:p>
          <a:p>
            <a:pPr algn="r" rtl="1">
              <a:lnSpc>
                <a:spcPct val="150000"/>
              </a:lnSpc>
              <a:buFont typeface="Wingdings" panose="05000000000000000000" pitchFamily="2" charset="2"/>
              <a:buChar char="v"/>
            </a:pPr>
            <a:r>
              <a:rPr lang="fa-IR" sz="4000" dirty="0">
                <a:cs typeface="B Koodak" panose="00000700000000000000" pitchFamily="2" charset="-78"/>
              </a:rPr>
              <a:t>منطقه حمله یا منطقه یک سوم </a:t>
            </a:r>
            <a:endParaRPr lang="fa-IR" sz="4000" dirty="0" smtClean="0">
              <a:cs typeface="B Koodak" panose="00000700000000000000" pitchFamily="2" charset="-78"/>
            </a:endParaRPr>
          </a:p>
          <a:p>
            <a:pPr marL="109728" indent="0" algn="r" rtl="1">
              <a:lnSpc>
                <a:spcPct val="150000"/>
              </a:lnSpc>
              <a:buNone/>
            </a:pPr>
            <a:r>
              <a:rPr lang="fa-IR" dirty="0">
                <a:cs typeface="B Koodak" panose="00000700000000000000" pitchFamily="2" charset="-78"/>
              </a:rPr>
              <a:t>در هر طرف زمین یک خط که در فاصله ۳ متر ی موازی خط وسط است منطقه جلوی یا یک سوم را نشان می </a:t>
            </a:r>
            <a:r>
              <a:rPr lang="fa-IR" dirty="0" smtClean="0">
                <a:cs typeface="B Koodak" panose="00000700000000000000" pitchFamily="2" charset="-78"/>
              </a:rPr>
              <a:t>دهد</a:t>
            </a:r>
            <a:r>
              <a:rPr lang="en-US" dirty="0" smtClean="0">
                <a:cs typeface="B Koodak" panose="00000700000000000000" pitchFamily="2" charset="-78"/>
              </a:rPr>
              <a:t>.</a:t>
            </a:r>
            <a:endParaRPr lang="en-US" dirty="0">
              <a:cs typeface="B Koodak" panose="00000700000000000000" pitchFamily="2" charset="-78"/>
            </a:endParaRPr>
          </a:p>
        </p:txBody>
      </p:sp>
    </p:spTree>
    <p:extLst>
      <p:ext uri="{BB962C8B-B14F-4D97-AF65-F5344CB8AC3E}">
        <p14:creationId xmlns="" xmlns:p14="http://schemas.microsoft.com/office/powerpoint/2010/main" val="2071742422"/>
      </p:ext>
    </p:extLst>
  </p:cSld>
  <p:clrMapOvr>
    <a:masterClrMapping/>
  </p:clrMapOvr>
  <p:transition>
    <p:wipe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52400"/>
            <a:ext cx="8229600" cy="4525963"/>
          </a:xfrm>
        </p:spPr>
        <p:txBody>
          <a:bodyPr>
            <a:normAutofit/>
          </a:bodyPr>
          <a:lstStyle/>
          <a:p>
            <a:pPr marL="109728" indent="0" algn="r" rtl="1">
              <a:buNone/>
            </a:pPr>
            <a:r>
              <a:rPr lang="fa-IR" sz="4000" dirty="0" smtClean="0">
                <a:cs typeface="B Koodak" panose="00000700000000000000" pitchFamily="2" charset="-78"/>
              </a:rPr>
              <a:t> </a:t>
            </a:r>
            <a:endParaRPr lang="fa-IR" sz="4000" dirty="0">
              <a:cs typeface="B Koodak" panose="00000700000000000000" pitchFamily="2" charset="-78"/>
            </a:endParaRPr>
          </a:p>
          <a:p>
            <a:pPr algn="r" rtl="1">
              <a:buFont typeface="Wingdings" panose="05000000000000000000" pitchFamily="2" charset="2"/>
              <a:buChar char="v"/>
            </a:pPr>
            <a:r>
              <a:rPr lang="fa-IR" sz="4000" dirty="0">
                <a:cs typeface="B Koodak" panose="00000700000000000000" pitchFamily="2" charset="-78"/>
              </a:rPr>
              <a:t>منطقه سرویس </a:t>
            </a:r>
            <a:endParaRPr lang="en-US" sz="4000" dirty="0" smtClean="0">
              <a:cs typeface="B Koodak" panose="00000700000000000000" pitchFamily="2" charset="-78"/>
            </a:endParaRPr>
          </a:p>
          <a:p>
            <a:pPr marL="109728" indent="0" algn="r" rtl="1">
              <a:lnSpc>
                <a:spcPct val="150000"/>
              </a:lnSpc>
              <a:buNone/>
            </a:pPr>
            <a:r>
              <a:rPr lang="fa-IR" sz="3000" dirty="0">
                <a:cs typeface="B Koodak" panose="00000700000000000000" pitchFamily="2" charset="-78"/>
              </a:rPr>
              <a:t>منطقه سرویس به پهنای ۹ متر در پشت هر خط عرضی است ، از پهلو به وسیله دو خط کوتاه محدود است . طول هر کدام ۱۵ سانتی متر به فاصله ۲۰ سانتی متر در امتداد خط طولی که چسبیده به خط نیست جزومنطقه سرویس </a:t>
            </a:r>
            <a:r>
              <a:rPr lang="fa-IR" sz="3000" dirty="0" smtClean="0">
                <a:cs typeface="B Koodak" panose="00000700000000000000" pitchFamily="2" charset="-78"/>
              </a:rPr>
              <a:t>هستند.</a:t>
            </a:r>
            <a:endParaRPr lang="en-US" sz="3000" dirty="0">
              <a:cs typeface="B Koodak" panose="00000700000000000000" pitchFamily="2" charset="-78"/>
            </a:endParaRPr>
          </a:p>
        </p:txBody>
      </p:sp>
    </p:spTree>
    <p:extLst>
      <p:ext uri="{BB962C8B-B14F-4D97-AF65-F5344CB8AC3E}">
        <p14:creationId xmlns="" xmlns:p14="http://schemas.microsoft.com/office/powerpoint/2010/main" val="3002512130"/>
      </p:ext>
    </p:extLst>
  </p:cSld>
  <p:clrMapOvr>
    <a:masterClrMapping/>
  </p:clrMapOvr>
  <p:transition>
    <p:wipe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52400"/>
            <a:ext cx="8229600" cy="6324600"/>
          </a:xfrm>
        </p:spPr>
        <p:txBody>
          <a:bodyPr>
            <a:normAutofit/>
          </a:bodyPr>
          <a:lstStyle/>
          <a:p>
            <a:pPr algn="r" rtl="1">
              <a:buFont typeface="Wingdings" panose="05000000000000000000" pitchFamily="2" charset="2"/>
              <a:buChar char="v"/>
            </a:pPr>
            <a:r>
              <a:rPr lang="fa-IR" sz="4000" dirty="0">
                <a:cs typeface="B Koodak" panose="00000700000000000000" pitchFamily="2" charset="-78"/>
              </a:rPr>
              <a:t>مشخصات </a:t>
            </a:r>
            <a:r>
              <a:rPr lang="fa-IR" sz="4000" dirty="0" smtClean="0">
                <a:cs typeface="B Koodak" panose="00000700000000000000" pitchFamily="2" charset="-78"/>
              </a:rPr>
              <a:t>تور</a:t>
            </a:r>
          </a:p>
          <a:p>
            <a:pPr marL="109728" indent="0" algn="r" rtl="1">
              <a:lnSpc>
                <a:spcPct val="150000"/>
              </a:lnSpc>
              <a:buNone/>
            </a:pPr>
            <a:r>
              <a:rPr lang="fa-IR" sz="2800" dirty="0">
                <a:cs typeface="B Koodak" panose="00000700000000000000" pitchFamily="2" charset="-78"/>
              </a:rPr>
              <a:t>تور به پهنای یک متر و طول ۹.۵ متر است و از شبکه های مربع شکل و رنگ سیاه با ابعاد ۱۰×۱۰ سانتی متر ساخته شده </a:t>
            </a:r>
            <a:r>
              <a:rPr lang="fa-IR" sz="2800" dirty="0" smtClean="0">
                <a:cs typeface="B Koodak" panose="00000700000000000000" pitchFamily="2" charset="-78"/>
              </a:rPr>
              <a:t>است.</a:t>
            </a:r>
          </a:p>
          <a:p>
            <a:pPr algn="r" rtl="1">
              <a:lnSpc>
                <a:spcPct val="150000"/>
              </a:lnSpc>
              <a:buFont typeface="Wingdings" panose="05000000000000000000" pitchFamily="2" charset="2"/>
              <a:buChar char="v"/>
            </a:pPr>
            <a:r>
              <a:rPr lang="fa-IR" sz="4000" dirty="0">
                <a:cs typeface="B Koodak" panose="00000700000000000000" pitchFamily="2" charset="-78"/>
              </a:rPr>
              <a:t>ارتفاع تور </a:t>
            </a:r>
            <a:endParaRPr lang="fa-IR" sz="4000" dirty="0" smtClean="0">
              <a:cs typeface="B Koodak" panose="00000700000000000000" pitchFamily="2" charset="-78"/>
            </a:endParaRPr>
          </a:p>
          <a:p>
            <a:pPr marL="109728" indent="0" algn="r" rtl="1">
              <a:lnSpc>
                <a:spcPct val="150000"/>
              </a:lnSpc>
              <a:buNone/>
            </a:pPr>
            <a:r>
              <a:rPr lang="fa-IR" sz="2800" dirty="0">
                <a:cs typeface="B Koodak" panose="00000700000000000000" pitchFamily="2" charset="-78"/>
              </a:rPr>
              <a:t>مردان : ۲:۴۳ متر                         زنان : ۲.۲۲ متر</a:t>
            </a:r>
            <a:endParaRPr lang="fa-IR" sz="2800" dirty="0" smtClean="0">
              <a:cs typeface="B Koodak" panose="00000700000000000000" pitchFamily="2" charset="-78"/>
            </a:endParaRPr>
          </a:p>
          <a:p>
            <a:pPr algn="r" rtl="1">
              <a:lnSpc>
                <a:spcPct val="150000"/>
              </a:lnSpc>
              <a:buFont typeface="Wingdings" panose="05000000000000000000" pitchFamily="2" charset="2"/>
              <a:buChar char="v"/>
            </a:pPr>
            <a:r>
              <a:rPr lang="fa-IR" sz="4000" dirty="0">
                <a:cs typeface="B Koodak" panose="00000700000000000000" pitchFamily="2" charset="-78"/>
              </a:rPr>
              <a:t>نوارهای </a:t>
            </a:r>
            <a:r>
              <a:rPr lang="fa-IR" sz="4000" dirty="0" smtClean="0">
                <a:cs typeface="B Koodak" panose="00000700000000000000" pitchFamily="2" charset="-78"/>
              </a:rPr>
              <a:t>کناری</a:t>
            </a:r>
          </a:p>
          <a:p>
            <a:pPr marL="109728" indent="0" algn="r" rtl="1">
              <a:lnSpc>
                <a:spcPct val="150000"/>
              </a:lnSpc>
              <a:buNone/>
            </a:pPr>
            <a:r>
              <a:rPr lang="fa-IR" sz="2800" dirty="0">
                <a:cs typeface="B Koodak" panose="00000700000000000000" pitchFamily="2" charset="-78"/>
              </a:rPr>
              <a:t>دو نوار سفید به طور عمودی به دو کنار تور بسته می شود به طوری که کاملاً بالای خط طولی هر طرف قرار می </a:t>
            </a:r>
            <a:r>
              <a:rPr lang="fa-IR" sz="2800" dirty="0" smtClean="0">
                <a:cs typeface="B Koodak" panose="00000700000000000000" pitchFamily="2" charset="-78"/>
              </a:rPr>
              <a:t>گیرد.</a:t>
            </a:r>
            <a:endParaRPr lang="en-US" sz="2800" dirty="0">
              <a:cs typeface="B Koodak" panose="00000700000000000000" pitchFamily="2" charset="-78"/>
            </a:endParaRPr>
          </a:p>
        </p:txBody>
      </p:sp>
    </p:spTree>
    <p:extLst>
      <p:ext uri="{BB962C8B-B14F-4D97-AF65-F5344CB8AC3E}">
        <p14:creationId xmlns="" xmlns:p14="http://schemas.microsoft.com/office/powerpoint/2010/main" val="3086863043"/>
      </p:ext>
    </p:extLst>
  </p:cSld>
  <p:clrMapOvr>
    <a:masterClrMapping/>
  </p:clrMapOvr>
  <p:transition>
    <p:wipe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
            <a:ext cx="8229600" cy="5702491"/>
          </a:xfrm>
        </p:spPr>
        <p:txBody>
          <a:bodyPr>
            <a:normAutofit/>
          </a:bodyPr>
          <a:lstStyle/>
          <a:p>
            <a:pPr algn="r" rtl="1">
              <a:lnSpc>
                <a:spcPct val="150000"/>
              </a:lnSpc>
              <a:buFont typeface="Wingdings" panose="05000000000000000000" pitchFamily="2" charset="2"/>
              <a:buChar char="v"/>
            </a:pPr>
            <a:r>
              <a:rPr lang="fa-IR" sz="4000" dirty="0" smtClean="0">
                <a:cs typeface="B Koodak" panose="00000700000000000000" pitchFamily="2" charset="-78"/>
              </a:rPr>
              <a:t>آنتــن</a:t>
            </a:r>
          </a:p>
          <a:p>
            <a:pPr marL="109728" indent="0" algn="r" rtl="1">
              <a:lnSpc>
                <a:spcPct val="150000"/>
              </a:lnSpc>
              <a:buNone/>
            </a:pPr>
            <a:r>
              <a:rPr lang="fa-IR" sz="2800" dirty="0">
                <a:cs typeface="B Koodak" panose="00000700000000000000" pitchFamily="2" charset="-78"/>
              </a:rPr>
              <a:t>دو </a:t>
            </a:r>
            <a:r>
              <a:rPr lang="fa-IR" sz="2800" dirty="0" smtClean="0">
                <a:cs typeface="B Koodak" panose="00000700000000000000" pitchFamily="2" charset="-78"/>
              </a:rPr>
              <a:t>میله ی </a:t>
            </a:r>
            <a:r>
              <a:rPr lang="fa-IR" sz="2800" dirty="0">
                <a:cs typeface="B Koodak" panose="00000700000000000000" pitchFamily="2" charset="-78"/>
              </a:rPr>
              <a:t>قابل انحنا است به طول ۱.۸ متر و قطر ۱۰ میلی متر از فایبر گلاس یا مشابه آن ساخته شده است . آنتن به قسمت خارجی نوارهای کناری طرفین مخالف هم به تور بسته می </a:t>
            </a:r>
            <a:r>
              <a:rPr lang="fa-IR" sz="2800" dirty="0" smtClean="0">
                <a:cs typeface="B Koodak" panose="00000700000000000000" pitchFamily="2" charset="-78"/>
              </a:rPr>
              <a:t>شود.</a:t>
            </a:r>
            <a:endParaRPr lang="fa-IR" sz="2800" dirty="0">
              <a:cs typeface="B Koodak" panose="00000700000000000000" pitchFamily="2" charset="-78"/>
            </a:endParaRPr>
          </a:p>
          <a:p>
            <a:pPr algn="r" rtl="1">
              <a:lnSpc>
                <a:spcPct val="150000"/>
              </a:lnSpc>
              <a:buFont typeface="Wingdings" panose="05000000000000000000" pitchFamily="2" charset="2"/>
              <a:buChar char="v"/>
            </a:pPr>
            <a:r>
              <a:rPr lang="fa-IR" sz="4000" dirty="0">
                <a:cs typeface="B Koodak" panose="00000700000000000000" pitchFamily="2" charset="-78"/>
              </a:rPr>
              <a:t>توپ ها </a:t>
            </a:r>
            <a:endParaRPr lang="fa-IR" sz="4000" dirty="0" smtClean="0">
              <a:cs typeface="B Koodak" panose="00000700000000000000" pitchFamily="2" charset="-78"/>
            </a:endParaRPr>
          </a:p>
          <a:p>
            <a:pPr marL="109728" indent="0" algn="r" rtl="1">
              <a:lnSpc>
                <a:spcPct val="150000"/>
              </a:lnSpc>
              <a:buNone/>
            </a:pPr>
            <a:r>
              <a:rPr lang="fa-IR" sz="2800" dirty="0">
                <a:cs typeface="B Koodak" panose="00000700000000000000" pitchFamily="2" charset="-78"/>
              </a:rPr>
              <a:t>محیط توپ ۶۵تا ۶۷ سانتی متر و وزن توپ ۲۶۵ تا ۲۸۵ گرم می باشد. . رنگ توپ سفیــد و یا مخلوطی از زرد و آبی و سفید و غیـره می باشد</a:t>
            </a:r>
            <a:endParaRPr lang="en-US" sz="2800" dirty="0">
              <a:cs typeface="B Koodak" panose="00000700000000000000" pitchFamily="2" charset="-78"/>
            </a:endParaRPr>
          </a:p>
        </p:txBody>
      </p:sp>
    </p:spTree>
    <p:extLst>
      <p:ext uri="{BB962C8B-B14F-4D97-AF65-F5344CB8AC3E}">
        <p14:creationId xmlns="" xmlns:p14="http://schemas.microsoft.com/office/powerpoint/2010/main" val="1581261665"/>
      </p:ext>
    </p:extLst>
  </p:cSld>
  <p:clrMapOvr>
    <a:masterClrMapping/>
  </p:clrMapOvr>
  <p:transition>
    <p:wipe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28600"/>
            <a:ext cx="8229600" cy="4525963"/>
          </a:xfrm>
        </p:spPr>
        <p:txBody>
          <a:bodyPr>
            <a:noAutofit/>
          </a:bodyPr>
          <a:lstStyle/>
          <a:p>
            <a:pPr algn="r" rtl="1">
              <a:lnSpc>
                <a:spcPct val="150000"/>
              </a:lnSpc>
              <a:buFont typeface="Wingdings" panose="05000000000000000000" pitchFamily="2" charset="2"/>
              <a:buChar char="v"/>
            </a:pPr>
            <a:r>
              <a:rPr lang="fa-IR" sz="4000" dirty="0">
                <a:cs typeface="B Koodak" panose="00000700000000000000" pitchFamily="2" charset="-78"/>
              </a:rPr>
              <a:t>تیم ها </a:t>
            </a:r>
            <a:endParaRPr lang="fa-IR" sz="4000" dirty="0" smtClean="0">
              <a:cs typeface="B Koodak" panose="00000700000000000000" pitchFamily="2" charset="-78"/>
            </a:endParaRPr>
          </a:p>
          <a:p>
            <a:pPr marL="109728" indent="0" algn="r" rtl="1">
              <a:lnSpc>
                <a:spcPct val="150000"/>
              </a:lnSpc>
              <a:buNone/>
            </a:pPr>
            <a:r>
              <a:rPr lang="fa-IR" sz="2400" dirty="0" smtClean="0">
                <a:cs typeface="B Koodak" panose="00000700000000000000" pitchFamily="2" charset="-78"/>
              </a:rPr>
              <a:t>یک تیم </a:t>
            </a:r>
            <a:r>
              <a:rPr lang="fa-IR" sz="2400" dirty="0">
                <a:cs typeface="B Koodak" panose="00000700000000000000" pitchFamily="2" charset="-78"/>
              </a:rPr>
              <a:t>می تواند </a:t>
            </a:r>
            <a:r>
              <a:rPr lang="fa-IR" sz="2400" dirty="0" smtClean="0">
                <a:cs typeface="B Koodak" panose="00000700000000000000" pitchFamily="2" charset="-78"/>
              </a:rPr>
              <a:t> شامل حداکثر </a:t>
            </a:r>
            <a:r>
              <a:rPr lang="fa-IR" sz="2400" dirty="0">
                <a:cs typeface="B Koodak" panose="00000700000000000000" pitchFamily="2" charset="-78"/>
              </a:rPr>
              <a:t>۱۲ بازیکن ، یک مربی و یک کمک مربی و یک فیزیوتراپ </a:t>
            </a:r>
            <a:r>
              <a:rPr lang="fa-IR" sz="2400" dirty="0" smtClean="0">
                <a:cs typeface="B Koodak" panose="00000700000000000000" pitchFamily="2" charset="-78"/>
              </a:rPr>
              <a:t>باشد.</a:t>
            </a:r>
          </a:p>
          <a:p>
            <a:pPr algn="r" rtl="1">
              <a:lnSpc>
                <a:spcPct val="150000"/>
              </a:lnSpc>
              <a:buFont typeface="Wingdings" panose="05000000000000000000" pitchFamily="2" charset="2"/>
              <a:buChar char="v"/>
            </a:pPr>
            <a:r>
              <a:rPr lang="fa-IR" sz="4000" dirty="0" smtClean="0">
                <a:cs typeface="B Koodak" panose="00000700000000000000" pitchFamily="2" charset="-78"/>
              </a:rPr>
              <a:t>تجهیــزات</a:t>
            </a:r>
            <a:endParaRPr lang="en-US" sz="4000" dirty="0" smtClean="0">
              <a:cs typeface="B Koodak" panose="00000700000000000000" pitchFamily="2" charset="-78"/>
            </a:endParaRPr>
          </a:p>
          <a:p>
            <a:pPr marL="109728" indent="0" algn="r" rtl="1">
              <a:lnSpc>
                <a:spcPct val="150000"/>
              </a:lnSpc>
              <a:buNone/>
            </a:pPr>
            <a:r>
              <a:rPr lang="fa-IR" sz="2400" dirty="0" smtClean="0">
                <a:cs typeface="B Koodak" panose="00000700000000000000" pitchFamily="2" charset="-78"/>
              </a:rPr>
              <a:t>تجهیزات </a:t>
            </a:r>
            <a:r>
              <a:rPr lang="fa-IR" sz="2400" dirty="0">
                <a:cs typeface="B Koodak" panose="00000700000000000000" pitchFamily="2" charset="-78"/>
              </a:rPr>
              <a:t>یک بازیکن شامل : پیراهن ، شورت ، جوراب و کفش ورزشی است . لباس ها </a:t>
            </a:r>
            <a:r>
              <a:rPr lang="fa-IR" sz="2400" dirty="0" smtClean="0">
                <a:cs typeface="B Koodak" panose="00000700000000000000" pitchFamily="2" charset="-78"/>
              </a:rPr>
              <a:t>متحدالشکل است. </a:t>
            </a:r>
            <a:r>
              <a:rPr lang="fa-IR" sz="2400" dirty="0">
                <a:cs typeface="B Koodak" panose="00000700000000000000" pitchFamily="2" charset="-78"/>
              </a:rPr>
              <a:t>پیراهن بازیکن از ۱ الی ۱۸ شماره گذاری می شود . شماره ها باید در وسط جلو و وسط پشت پیراهن با رنگی متفاوت از رنگ پیراهن باشد . حداقل بلندی آنها در روی سینه ۱۵ سانتی متر و بر روی پشت ۲۰ سانتی متر و پهنای آن ۲ سانتی متر </a:t>
            </a:r>
            <a:r>
              <a:rPr lang="fa-IR" sz="2400" dirty="0" smtClean="0">
                <a:cs typeface="B Koodak" panose="00000700000000000000" pitchFamily="2" charset="-78"/>
              </a:rPr>
              <a:t>باشد.</a:t>
            </a:r>
          </a:p>
          <a:p>
            <a:pPr marL="109728" indent="0" algn="r" rtl="1">
              <a:lnSpc>
                <a:spcPct val="150000"/>
              </a:lnSpc>
              <a:buNone/>
            </a:pPr>
            <a:endParaRPr lang="en-US" sz="2400" dirty="0">
              <a:cs typeface="B Koodak" panose="00000700000000000000" pitchFamily="2" charset="-78"/>
            </a:endParaRPr>
          </a:p>
        </p:txBody>
      </p:sp>
    </p:spTree>
    <p:extLst>
      <p:ext uri="{BB962C8B-B14F-4D97-AF65-F5344CB8AC3E}">
        <p14:creationId xmlns="" xmlns:p14="http://schemas.microsoft.com/office/powerpoint/2010/main" val="20176024"/>
      </p:ext>
    </p:extLst>
  </p:cSld>
  <p:clrMapOvr>
    <a:masterClrMapping/>
  </p:clrMapOvr>
  <p:transition>
    <p:wipe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381000"/>
            <a:ext cx="8229600" cy="6172200"/>
          </a:xfrm>
        </p:spPr>
        <p:txBody>
          <a:bodyPr>
            <a:normAutofit/>
          </a:bodyPr>
          <a:lstStyle/>
          <a:p>
            <a:pPr algn="r" rtl="1">
              <a:buFont typeface="Wingdings" panose="05000000000000000000" pitchFamily="2" charset="2"/>
              <a:buChar char="v"/>
            </a:pPr>
            <a:r>
              <a:rPr lang="fa-IR" sz="4000" dirty="0">
                <a:cs typeface="2  Koodak" panose="00000700000000000000" pitchFamily="2" charset="-78"/>
              </a:rPr>
              <a:t>خطای </a:t>
            </a:r>
            <a:r>
              <a:rPr lang="fa-IR" sz="4000" dirty="0" smtClean="0">
                <a:cs typeface="2  Koodak" panose="00000700000000000000" pitchFamily="2" charset="-78"/>
              </a:rPr>
              <a:t>بازی</a:t>
            </a:r>
          </a:p>
          <a:p>
            <a:pPr marL="109728" indent="0" algn="r" rtl="1">
              <a:buNone/>
            </a:pPr>
            <a:r>
              <a:rPr lang="fa-IR" dirty="0">
                <a:cs typeface="2  Koodak" panose="00000700000000000000" pitchFamily="2" charset="-78"/>
              </a:rPr>
              <a:t> </a:t>
            </a:r>
            <a:r>
              <a:rPr lang="fa-IR" dirty="0" smtClean="0">
                <a:cs typeface="2  Koodak" panose="00000700000000000000" pitchFamily="2" charset="-78"/>
              </a:rPr>
              <a:t>در بازی والیبال چنانچه </a:t>
            </a:r>
            <a:r>
              <a:rPr lang="fa-IR" dirty="0">
                <a:cs typeface="2  Koodak" panose="00000700000000000000" pitchFamily="2" charset="-78"/>
              </a:rPr>
              <a:t>دو یا چند خطای پیاپی اتفاق افتد ، فقط اولین خطا محاسبه و اعلام می شود . چنانچه دو یا چند خطا به طور هم زمان و توسط دو بازیکن از دو تیم مخالف اتفاق افتد ، خطای طرفین محسوب شده و رالی دوباره تکرار می شود. ( توپ به جا اعلام می </a:t>
            </a:r>
            <a:r>
              <a:rPr lang="fa-IR" dirty="0" smtClean="0">
                <a:cs typeface="2  Koodak" panose="00000700000000000000" pitchFamily="2" charset="-78"/>
              </a:rPr>
              <a:t>شود.)</a:t>
            </a:r>
          </a:p>
          <a:p>
            <a:pPr marL="109728" indent="0" algn="r" rtl="1">
              <a:buNone/>
            </a:pPr>
            <a:endParaRPr lang="fa-IR" dirty="0" smtClean="0">
              <a:cs typeface="2  Koodak" panose="00000700000000000000" pitchFamily="2" charset="-78"/>
            </a:endParaRPr>
          </a:p>
          <a:p>
            <a:pPr algn="r" rtl="1">
              <a:buFont typeface="Wingdings" panose="05000000000000000000" pitchFamily="2" charset="2"/>
              <a:buChar char="v"/>
            </a:pPr>
            <a:r>
              <a:rPr lang="fa-IR" sz="4000" dirty="0">
                <a:cs typeface="2  Koodak" panose="00000700000000000000" pitchFamily="2" charset="-78"/>
              </a:rPr>
              <a:t>برنده یک ست یا </a:t>
            </a:r>
            <a:r>
              <a:rPr lang="fa-IR" sz="4000" dirty="0" smtClean="0">
                <a:cs typeface="2  Koodak" panose="00000700000000000000" pitchFamily="2" charset="-78"/>
              </a:rPr>
              <a:t>گیــم</a:t>
            </a:r>
          </a:p>
          <a:p>
            <a:pPr marL="109728" indent="0" algn="r" rtl="1">
              <a:buNone/>
            </a:pPr>
            <a:r>
              <a:rPr lang="fa-IR" sz="3000" dirty="0">
                <a:cs typeface="2  Koodak" panose="00000700000000000000" pitchFamily="2" charset="-78"/>
              </a:rPr>
              <a:t>برنده ست ( به استثنای ست نتیجه ست پنجم ) تیمی است که زودتر ۲۵ امتیاز کسب نماید و حداقل ۲ امتیاز از تیم حریف بیشتر باشد . در حالت تساوی ۲-۲ ست نتیجه ( ست پنجم ) تیمی </a:t>
            </a:r>
            <a:r>
              <a:rPr lang="fa-IR" sz="3000" dirty="0" smtClean="0">
                <a:cs typeface="2  Koodak" panose="00000700000000000000" pitchFamily="2" charset="-78"/>
              </a:rPr>
              <a:t>که زودتر </a:t>
            </a:r>
            <a:r>
              <a:rPr lang="fa-IR" sz="3000" dirty="0">
                <a:cs typeface="2  Koodak" panose="00000700000000000000" pitchFamily="2" charset="-78"/>
              </a:rPr>
              <a:t>به امتیاز ۱۵ برسد برنده محسوب می گردد ، مشروط بر اینکه اختلاف ۲ امتیاز </a:t>
            </a:r>
            <a:r>
              <a:rPr lang="fa-IR" sz="3000" dirty="0" smtClean="0">
                <a:cs typeface="2  Koodak" panose="00000700000000000000" pitchFamily="2" charset="-78"/>
              </a:rPr>
              <a:t>باشد.</a:t>
            </a:r>
          </a:p>
          <a:p>
            <a:pPr algn="r" rtl="1">
              <a:buFont typeface="Wingdings" panose="05000000000000000000" pitchFamily="2" charset="2"/>
              <a:buChar char="v"/>
            </a:pPr>
            <a:endParaRPr lang="en-US" dirty="0">
              <a:cs typeface="2  Koodak" panose="00000700000000000000" pitchFamily="2" charset="-78"/>
            </a:endParaRPr>
          </a:p>
        </p:txBody>
      </p:sp>
    </p:spTree>
    <p:extLst>
      <p:ext uri="{BB962C8B-B14F-4D97-AF65-F5344CB8AC3E}">
        <p14:creationId xmlns="" xmlns:p14="http://schemas.microsoft.com/office/powerpoint/2010/main" val="3733191134"/>
      </p:ext>
    </p:extLst>
  </p:cSld>
  <p:clrMapOvr>
    <a:masterClrMapping/>
  </p:clrMapOvr>
  <p:transition>
    <p:wipe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
            <a:ext cx="8229600" cy="5702491"/>
          </a:xfrm>
        </p:spPr>
        <p:txBody>
          <a:bodyPr>
            <a:normAutofit/>
          </a:bodyPr>
          <a:lstStyle/>
          <a:p>
            <a:pPr algn="r" rtl="1">
              <a:lnSpc>
                <a:spcPct val="150000"/>
              </a:lnSpc>
              <a:buFont typeface="Wingdings" panose="05000000000000000000" pitchFamily="2" charset="2"/>
              <a:buChar char="Ø"/>
            </a:pPr>
            <a:r>
              <a:rPr lang="fa-IR" sz="2800" dirty="0">
                <a:cs typeface="2  Koodak" panose="00000700000000000000" pitchFamily="2" charset="-78"/>
              </a:rPr>
              <a:t>هرگاه تیمی از بازی کردن خودداری نماید، نتیجه بازی ۰-۳ با امتیازهای ۰-۲۵در هر ست اعلام می شود و تیم برنده ۳ امتیاز کسب می کند و امتیاز کسب شده توسط تیم غایب صفر می </a:t>
            </a:r>
            <a:r>
              <a:rPr lang="fa-IR" sz="2800" dirty="0" smtClean="0">
                <a:cs typeface="2  Koodak" panose="00000700000000000000" pitchFamily="2" charset="-78"/>
              </a:rPr>
              <a:t>باشد.</a:t>
            </a:r>
          </a:p>
          <a:p>
            <a:pPr marL="109728" indent="0" algn="r" rtl="1">
              <a:lnSpc>
                <a:spcPct val="150000"/>
              </a:lnSpc>
              <a:buNone/>
            </a:pPr>
            <a:endParaRPr lang="fa-IR" sz="2800" dirty="0" smtClean="0">
              <a:cs typeface="2  Koodak" panose="00000700000000000000" pitchFamily="2" charset="-78"/>
            </a:endParaRPr>
          </a:p>
          <a:p>
            <a:pPr algn="r" rtl="1">
              <a:lnSpc>
                <a:spcPct val="150000"/>
              </a:lnSpc>
              <a:buFont typeface="Wingdings" panose="05000000000000000000" pitchFamily="2" charset="2"/>
              <a:buChar char="Ø"/>
            </a:pPr>
            <a:endParaRPr lang="en-US" sz="2800" dirty="0">
              <a:cs typeface="2  Koodak" panose="00000700000000000000" pitchFamily="2" charset="-78"/>
            </a:endParaRPr>
          </a:p>
        </p:txBody>
      </p:sp>
    </p:spTree>
    <p:extLst>
      <p:ext uri="{BB962C8B-B14F-4D97-AF65-F5344CB8AC3E}">
        <p14:creationId xmlns="" xmlns:p14="http://schemas.microsoft.com/office/powerpoint/2010/main" val="4258730882"/>
      </p:ext>
    </p:extLst>
  </p:cSld>
  <p:clrMapOvr>
    <a:masterClrMapping/>
  </p:clrMapOvr>
  <p:transition>
    <p:wipe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5638800"/>
          </a:xfrm>
        </p:spPr>
        <p:txBody>
          <a:bodyPr>
            <a:normAutofit/>
          </a:bodyPr>
          <a:lstStyle/>
          <a:p>
            <a:pPr algn="r" rtl="1">
              <a:buFont typeface="Wingdings" panose="05000000000000000000" pitchFamily="2" charset="2"/>
              <a:buChar char="v"/>
            </a:pPr>
            <a:r>
              <a:rPr lang="fa-IR" sz="3200" dirty="0">
                <a:cs typeface="2  Koodak" panose="00000700000000000000" pitchFamily="2" charset="-78"/>
              </a:rPr>
              <a:t>تمرين با توپ </a:t>
            </a:r>
            <a:endParaRPr lang="fa-IR" sz="3200" dirty="0" smtClean="0">
              <a:cs typeface="2  Koodak" panose="00000700000000000000" pitchFamily="2" charset="-78"/>
            </a:endParaRPr>
          </a:p>
          <a:p>
            <a:pPr algn="r" rtl="1">
              <a:buFont typeface="Wingdings" panose="05000000000000000000" pitchFamily="2" charset="2"/>
              <a:buChar char="ü"/>
            </a:pPr>
            <a:r>
              <a:rPr lang="fa-IR" sz="3200" dirty="0" smtClean="0">
                <a:cs typeface="2  Koodak" panose="00000700000000000000" pitchFamily="2" charset="-78"/>
              </a:rPr>
              <a:t>دانشجویان عزیز برای یادگیری تمام رشته ها ابتدا باید با توپ آشنا شوند.درنتیجه تمرینات زیر با توپ را باید انجام بدهند.</a:t>
            </a:r>
          </a:p>
          <a:p>
            <a:pPr marL="852678" indent="-742950" algn="r" rtl="1">
              <a:buFont typeface="+mj-lt"/>
              <a:buAutoNum type="arabicPeriod"/>
            </a:pPr>
            <a:r>
              <a:rPr lang="fa-IR" sz="4300" dirty="0" smtClean="0">
                <a:cs typeface="2  Koodak" panose="00000700000000000000" pitchFamily="2" charset="-78"/>
              </a:rPr>
              <a:t>تمرین اول:</a:t>
            </a:r>
            <a:r>
              <a:rPr lang="fa-IR" sz="3200" dirty="0" smtClean="0">
                <a:cs typeface="2  Koodak" panose="00000700000000000000" pitchFamily="2" charset="-78"/>
              </a:rPr>
              <a:t>کارآموزان </a:t>
            </a:r>
            <a:r>
              <a:rPr lang="fa-IR" sz="3200" dirty="0">
                <a:cs typeface="2  Koodak" panose="00000700000000000000" pitchFamily="2" charset="-78"/>
              </a:rPr>
              <a:t>هر يک توپى را در دست گرفته، به‌صورت دايره مى‌ايستند، آنگاه به فرمان معلم توپ را به دور کمر مى‌چرخانند. سپس با خم شدن، توپ را در ناحيه‌ زانوها از وسط پاها به‌صورت عدد هشت لاتين در مسيرهاى مختلف به حرکت درمى‌آورند. اين حرکات به دلخواه و در تکرارهاى مختلف انجام مى‌شود (تصاوير زير)</a:t>
            </a:r>
            <a:endParaRPr lang="en-US" sz="3200" dirty="0">
              <a:cs typeface="2  Koodak" panose="00000700000000000000" pitchFamily="2" charset="-78"/>
            </a:endParaRPr>
          </a:p>
        </p:txBody>
      </p:sp>
      <p:sp>
        <p:nvSpPr>
          <p:cNvPr id="3" name="Title 2"/>
          <p:cNvSpPr>
            <a:spLocks noGrp="1"/>
          </p:cNvSpPr>
          <p:nvPr>
            <p:ph type="title"/>
          </p:nvPr>
        </p:nvSpPr>
        <p:spPr>
          <a:xfrm>
            <a:off x="457200" y="31845"/>
            <a:ext cx="8229600" cy="1034955"/>
          </a:xfrm>
        </p:spPr>
        <p:txBody>
          <a:bodyPr>
            <a:normAutofit/>
          </a:bodyPr>
          <a:lstStyle/>
          <a:p>
            <a:pPr algn="ctr"/>
            <a:r>
              <a:rPr lang="fa-IR" sz="6000" dirty="0" smtClean="0">
                <a:cs typeface="2  Koodak" panose="00000700000000000000" pitchFamily="2" charset="-78"/>
              </a:rPr>
              <a:t>آشنایى </a:t>
            </a:r>
            <a:r>
              <a:rPr lang="fa-IR" sz="6000" dirty="0">
                <a:cs typeface="2  Koodak" panose="00000700000000000000" pitchFamily="2" charset="-78"/>
              </a:rPr>
              <a:t>با توپ </a:t>
            </a:r>
            <a:endParaRPr lang="en-US" sz="6000" dirty="0">
              <a:cs typeface="2  Koodak" panose="00000700000000000000" pitchFamily="2" charset="-78"/>
            </a:endParaRPr>
          </a:p>
        </p:txBody>
      </p:sp>
    </p:spTree>
    <p:extLst>
      <p:ext uri="{BB962C8B-B14F-4D97-AF65-F5344CB8AC3E}">
        <p14:creationId xmlns="" xmlns:p14="http://schemas.microsoft.com/office/powerpoint/2010/main" val="3670841512"/>
      </p:ext>
    </p:extLst>
  </p:cSld>
  <p:clrMapOvr>
    <a:masterClrMapping/>
  </p:clrMapOvr>
  <p:transition>
    <p:wipe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lgn="r">
              <a:buNone/>
            </a:pPr>
            <a:r>
              <a:rPr lang="fa-IR" sz="4000" dirty="0" smtClean="0">
                <a:cs typeface="B Koodak" panose="00000700000000000000" pitchFamily="2" charset="-78"/>
              </a:rPr>
              <a:t>تربیت بدنی ۲</a:t>
            </a:r>
          </a:p>
          <a:p>
            <a:pPr marL="109728" indent="0" algn="r">
              <a:buNone/>
            </a:pPr>
            <a:endParaRPr lang="fa-IR" sz="4000" dirty="0" smtClean="0">
              <a:cs typeface="B Koodak" panose="00000700000000000000" pitchFamily="2" charset="-78"/>
            </a:endParaRPr>
          </a:p>
          <a:p>
            <a:pPr marL="109728" indent="0" algn="r">
              <a:buNone/>
            </a:pPr>
            <a:r>
              <a:rPr lang="fa-IR" sz="4000" dirty="0" smtClean="0">
                <a:cs typeface="B Koodak" panose="00000700000000000000" pitchFamily="2" charset="-78"/>
              </a:rPr>
              <a:t>آموزش والیبال برای دانشجو معلمان رشته ی علوم تربیتی</a:t>
            </a:r>
          </a:p>
          <a:p>
            <a:pPr marL="109728" indent="0" algn="r">
              <a:buNone/>
            </a:pPr>
            <a:endParaRPr lang="fa-IR" sz="4000" dirty="0" smtClean="0">
              <a:cs typeface="B Koodak" panose="00000700000000000000" pitchFamily="2" charset="-78"/>
            </a:endParaRPr>
          </a:p>
          <a:p>
            <a:pPr marL="109728" indent="0" algn="r">
              <a:buNone/>
            </a:pPr>
            <a:r>
              <a:rPr lang="fa-IR" sz="4000" dirty="0" smtClean="0">
                <a:cs typeface="B Koodak" panose="00000700000000000000" pitchFamily="2" charset="-78"/>
              </a:rPr>
              <a:t>مدرس: دکتر قنبری</a:t>
            </a:r>
            <a:endParaRPr lang="en-US" sz="4000" dirty="0">
              <a:cs typeface="B Koodak" panose="00000700000000000000" pitchFamily="2" charset="-78"/>
            </a:endParaRPr>
          </a:p>
        </p:txBody>
      </p:sp>
    </p:spTree>
    <p:extLst>
      <p:ext uri="{BB962C8B-B14F-4D97-AF65-F5344CB8AC3E}">
        <p14:creationId xmlns="" xmlns:p14="http://schemas.microsoft.com/office/powerpoint/2010/main" val="2344349509"/>
      </p:ext>
    </p:extLst>
  </p:cSld>
  <p:clrMapOvr>
    <a:masterClrMapping/>
  </p:clrMapOvr>
  <p:transition>
    <p:wipe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fa-IR" sz="6600" dirty="0" smtClean="0">
                <a:cs typeface="2  Koodak" panose="00000700000000000000" pitchFamily="2" charset="-78"/>
              </a:rPr>
              <a:t>تمرین اول</a:t>
            </a:r>
            <a:endParaRPr lang="en-US" sz="6600" dirty="0">
              <a:cs typeface="2  Koodak" panose="00000700000000000000" pitchFamily="2" charset="-78"/>
            </a:endParaRPr>
          </a:p>
        </p:txBody>
      </p:sp>
      <p:pic>
        <p:nvPicPr>
          <p:cNvPr id="2050"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3505201" y="1524000"/>
            <a:ext cx="5638800" cy="5334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959033453"/>
      </p:ext>
    </p:extLst>
  </p:cSld>
  <p:clrMapOvr>
    <a:masterClrMapping/>
  </p:clrMapOvr>
  <p:transition>
    <p:wipe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lgn="r" rtl="1">
              <a:lnSpc>
                <a:spcPct val="150000"/>
              </a:lnSpc>
              <a:buNone/>
            </a:pPr>
            <a:r>
              <a:rPr lang="fa-IR" dirty="0">
                <a:cs typeface="2  Koodak" panose="00000700000000000000" pitchFamily="2" charset="-78"/>
              </a:rPr>
              <a:t>بازيکنان در دو گروه به حالت آماده مى‌ايستند. سرگروه با در دست داشتن توپ به فرمان مربى در حاليکه توپ را با سرعت به زمين زده طول زمين واليبال را طى مى‌کند و در برگشت آن را روى زمين هُل مى‌دهد. اين تمرين را مى‌توان به‌صورت رقابتى در شکل‌هاى مختلف و با تعداد توپ بيشتر انجام داد (تصاوير زير). بديهى است تمام نفرات هر گروه اين تمرين را تکرار </a:t>
            </a:r>
            <a:r>
              <a:rPr lang="fa-IR" dirty="0" smtClean="0">
                <a:cs typeface="2  Koodak" panose="00000700000000000000" pitchFamily="2" charset="-78"/>
              </a:rPr>
              <a:t>مى‌کنند.</a:t>
            </a:r>
            <a:endParaRPr lang="en-US" dirty="0">
              <a:cs typeface="2  Koodak" panose="00000700000000000000" pitchFamily="2" charset="-78"/>
            </a:endParaRPr>
          </a:p>
        </p:txBody>
      </p:sp>
      <p:sp>
        <p:nvSpPr>
          <p:cNvPr id="3" name="Title 2"/>
          <p:cNvSpPr>
            <a:spLocks noGrp="1"/>
          </p:cNvSpPr>
          <p:nvPr>
            <p:ph type="title"/>
          </p:nvPr>
        </p:nvSpPr>
        <p:spPr/>
        <p:txBody>
          <a:bodyPr/>
          <a:lstStyle/>
          <a:p>
            <a:pPr algn="ctr"/>
            <a:r>
              <a:rPr lang="fa-IR" dirty="0" smtClean="0">
                <a:cs typeface="2  Koodak" panose="00000700000000000000" pitchFamily="2" charset="-78"/>
              </a:rPr>
              <a:t>تمرین دوم</a:t>
            </a:r>
            <a:endParaRPr lang="en-US" dirty="0">
              <a:cs typeface="2  Koodak" panose="00000700000000000000" pitchFamily="2" charset="-78"/>
            </a:endParaRPr>
          </a:p>
        </p:txBody>
      </p:sp>
    </p:spTree>
    <p:extLst>
      <p:ext uri="{BB962C8B-B14F-4D97-AF65-F5344CB8AC3E}">
        <p14:creationId xmlns="" xmlns:p14="http://schemas.microsoft.com/office/powerpoint/2010/main" val="323937581"/>
      </p:ext>
    </p:extLst>
  </p:cSld>
  <p:clrMapOvr>
    <a:masterClrMapping/>
  </p:clrMapOvr>
  <p:transition>
    <p:wipe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2  Koodak" panose="00000700000000000000" pitchFamily="2" charset="-78"/>
              </a:rPr>
              <a:t>تمرین دوم</a:t>
            </a:r>
            <a:endParaRPr lang="en-US" dirty="0">
              <a:cs typeface="2  Koodak" panose="00000700000000000000" pitchFamily="2" charset="-78"/>
            </a:endParaRPr>
          </a:p>
        </p:txBody>
      </p:sp>
      <p:pic>
        <p:nvPicPr>
          <p:cNvPr id="4098" name="Picture 2"/>
          <p:cNvPicPr>
            <a:picLocks noGrp="1" noChangeAspect="1" noChangeArrowheads="1"/>
          </p:cNvPicPr>
          <p:nvPr>
            <p:ph sz="quarter" idx="2"/>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8600" y="1295400"/>
            <a:ext cx="4153859" cy="5334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099" name="Picture 3"/>
          <p:cNvPicPr>
            <a:picLocks noGrp="1" noChangeAspect="1" noChangeArrowheads="1"/>
          </p:cNvPicPr>
          <p:nvPr>
            <p:ph sz="quarter" idx="4"/>
          </p:nvPr>
        </p:nvPicPr>
        <p:blipFill>
          <a:blip r:embed="rId3" cstate="print">
            <a:extLst>
              <a:ext uri="{28A0092B-C50C-407E-A947-70E740481C1C}">
                <a14:useLocalDpi xmlns="" xmlns:a14="http://schemas.microsoft.com/office/drawing/2010/main" val="0"/>
              </a:ext>
            </a:extLst>
          </a:blip>
          <a:srcRect/>
          <a:stretch>
            <a:fillRect/>
          </a:stretch>
        </p:blipFill>
        <p:spPr bwMode="auto">
          <a:xfrm>
            <a:off x="4998512" y="1371600"/>
            <a:ext cx="3840688" cy="4495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003558378"/>
      </p:ext>
    </p:extLst>
  </p:cSld>
  <p:clrMapOvr>
    <a:masterClrMapping/>
  </p:clrMapOvr>
  <p:transition>
    <p:wipe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lgn="r" rtl="1">
              <a:buNone/>
            </a:pPr>
            <a:r>
              <a:rPr lang="fa-IR" dirty="0">
                <a:cs typeface="2  Koodak" panose="00000700000000000000" pitchFamily="2" charset="-78"/>
              </a:rPr>
              <a:t> بلند کردن توپ حركت دادن توپ جلوي بدن </a:t>
            </a:r>
            <a:endParaRPr lang="en-US" dirty="0">
              <a:cs typeface="2  Koodak" panose="00000700000000000000" pitchFamily="2" charset="-78"/>
            </a:endParaRPr>
          </a:p>
        </p:txBody>
      </p:sp>
      <p:sp>
        <p:nvSpPr>
          <p:cNvPr id="3" name="Title 2"/>
          <p:cNvSpPr>
            <a:spLocks noGrp="1"/>
          </p:cNvSpPr>
          <p:nvPr>
            <p:ph type="title"/>
          </p:nvPr>
        </p:nvSpPr>
        <p:spPr/>
        <p:txBody>
          <a:bodyPr/>
          <a:lstStyle/>
          <a:p>
            <a:pPr algn="ctr"/>
            <a:r>
              <a:rPr lang="fa-IR" dirty="0" smtClean="0">
                <a:cs typeface="2  Koodak" panose="00000700000000000000" pitchFamily="2" charset="-78"/>
              </a:rPr>
              <a:t>تمرین سوم</a:t>
            </a:r>
            <a:endParaRPr lang="en-US" dirty="0">
              <a:cs typeface="2  Koodak" panose="00000700000000000000" pitchFamily="2" charset="-78"/>
            </a:endParaRPr>
          </a:p>
        </p:txBody>
      </p:sp>
      <p:pic>
        <p:nvPicPr>
          <p:cNvPr id="512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905000" y="2581274"/>
            <a:ext cx="1524000" cy="3286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943600" y="2209800"/>
            <a:ext cx="1901825" cy="36575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264676157"/>
      </p:ext>
    </p:extLst>
  </p:cSld>
  <p:clrMapOvr>
    <a:masterClrMapping/>
  </p:clrMapOvr>
  <p:transition>
    <p:wipe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lgn="r" rtl="1">
              <a:buNone/>
            </a:pPr>
            <a:r>
              <a:rPr lang="fa-IR" dirty="0">
                <a:cs typeface="2  Koodak" panose="00000700000000000000" pitchFamily="2" charset="-78"/>
              </a:rPr>
              <a:t>پرتاب </a:t>
            </a:r>
            <a:r>
              <a:rPr lang="fa-IR" dirty="0" smtClean="0">
                <a:cs typeface="2  Koodak" panose="00000700000000000000" pitchFamily="2" charset="-78"/>
              </a:rPr>
              <a:t>توپ با </a:t>
            </a:r>
            <a:r>
              <a:rPr lang="fa-IR" dirty="0">
                <a:cs typeface="2  Koodak" panose="00000700000000000000" pitchFamily="2" charset="-78"/>
              </a:rPr>
              <a:t>دودست به جلو ، پهلو ، پشت سر </a:t>
            </a:r>
            <a:endParaRPr lang="fa-IR" dirty="0" smtClean="0">
              <a:cs typeface="2  Koodak" panose="00000700000000000000" pitchFamily="2" charset="-78"/>
            </a:endParaRPr>
          </a:p>
          <a:p>
            <a:pPr marL="109728" indent="0" algn="r" rtl="1">
              <a:buNone/>
            </a:pPr>
            <a:endParaRPr lang="en-US" dirty="0">
              <a:cs typeface="2  Koodak" panose="00000700000000000000" pitchFamily="2" charset="-78"/>
            </a:endParaRPr>
          </a:p>
        </p:txBody>
      </p:sp>
      <p:sp>
        <p:nvSpPr>
          <p:cNvPr id="3" name="Title 2"/>
          <p:cNvSpPr>
            <a:spLocks noGrp="1"/>
          </p:cNvSpPr>
          <p:nvPr>
            <p:ph type="title"/>
          </p:nvPr>
        </p:nvSpPr>
        <p:spPr/>
        <p:txBody>
          <a:bodyPr/>
          <a:lstStyle/>
          <a:p>
            <a:pPr algn="ctr"/>
            <a:r>
              <a:rPr lang="fa-IR" dirty="0" smtClean="0">
                <a:cs typeface="2  Koodak" panose="00000700000000000000" pitchFamily="2" charset="-78"/>
              </a:rPr>
              <a:t>تمرین چهارم</a:t>
            </a:r>
            <a:endParaRPr lang="en-US" dirty="0">
              <a:cs typeface="2  Koodak" panose="00000700000000000000" pitchFamily="2" charset="-78"/>
            </a:endParaRPr>
          </a:p>
        </p:txBody>
      </p:sp>
      <p:pic>
        <p:nvPicPr>
          <p:cNvPr id="614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002088" y="2481263"/>
            <a:ext cx="1139825" cy="1901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19200" y="2371465"/>
            <a:ext cx="2335213" cy="19636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400800" y="2371465"/>
            <a:ext cx="2268537" cy="2000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15271614"/>
      </p:ext>
    </p:extLst>
  </p:cSld>
  <p:clrMapOvr>
    <a:masterClrMapping/>
  </p:clrMapOvr>
  <p:transition>
    <p:wipe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lgn="r">
              <a:buNone/>
            </a:pPr>
            <a:r>
              <a:rPr lang="fa-IR" dirty="0">
                <a:cs typeface="2  Koodak" panose="00000700000000000000" pitchFamily="2" charset="-78"/>
              </a:rPr>
              <a:t>گرفتن توپ در مقابل قفسه سینه و دادن آن به ورزشکارديگر </a:t>
            </a:r>
          </a:p>
          <a:p>
            <a:pPr marL="109728" indent="0" algn="r">
              <a:buNone/>
            </a:pPr>
            <a:endParaRPr lang="fa-IR" dirty="0">
              <a:cs typeface="2  Koodak" panose="00000700000000000000" pitchFamily="2" charset="-78"/>
            </a:endParaRPr>
          </a:p>
          <a:p>
            <a:pPr marL="109728" indent="0" algn="r">
              <a:buNone/>
            </a:pPr>
            <a:endParaRPr lang="en-US" dirty="0">
              <a:cs typeface="2  Koodak" panose="00000700000000000000" pitchFamily="2" charset="-78"/>
            </a:endParaRPr>
          </a:p>
        </p:txBody>
      </p:sp>
      <p:sp>
        <p:nvSpPr>
          <p:cNvPr id="3" name="Title 2"/>
          <p:cNvSpPr>
            <a:spLocks noGrp="1"/>
          </p:cNvSpPr>
          <p:nvPr>
            <p:ph type="title"/>
          </p:nvPr>
        </p:nvSpPr>
        <p:spPr/>
        <p:txBody>
          <a:bodyPr/>
          <a:lstStyle/>
          <a:p>
            <a:pPr algn="ctr"/>
            <a:r>
              <a:rPr lang="fa-IR" dirty="0" smtClean="0">
                <a:cs typeface="2  Koodak" panose="00000700000000000000" pitchFamily="2" charset="-78"/>
              </a:rPr>
              <a:t>تمرین پنجم</a:t>
            </a:r>
            <a:endParaRPr lang="en-US" dirty="0">
              <a:cs typeface="2  Koodak" panose="00000700000000000000" pitchFamily="2" charset="-78"/>
            </a:endParaRPr>
          </a:p>
        </p:txBody>
      </p:sp>
      <p:pic>
        <p:nvPicPr>
          <p:cNvPr id="717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04800" y="2286000"/>
            <a:ext cx="3200400" cy="3810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876800" y="2286000"/>
            <a:ext cx="4114800" cy="3810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Right Arrow 3"/>
          <p:cNvSpPr/>
          <p:nvPr/>
        </p:nvSpPr>
        <p:spPr>
          <a:xfrm>
            <a:off x="3810000" y="3733800"/>
            <a:ext cx="838200" cy="4572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4236674930"/>
      </p:ext>
    </p:extLst>
  </p:cSld>
  <p:clrMapOvr>
    <a:masterClrMapping/>
  </p:clrMapOvr>
  <p:transition>
    <p:wipe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lgn="r" rtl="1">
              <a:buNone/>
            </a:pPr>
            <a:r>
              <a:rPr lang="fa-IR" dirty="0">
                <a:cs typeface="2  Koodak" panose="00000700000000000000" pitchFamily="2" charset="-78"/>
              </a:rPr>
              <a:t>تقويت عضلات شكم ،عضلات پا و سريني ( </a:t>
            </a:r>
            <a:r>
              <a:rPr lang="fa-IR" dirty="0" smtClean="0">
                <a:cs typeface="2  Koodak" panose="00000700000000000000" pitchFamily="2" charset="-78"/>
              </a:rPr>
              <a:t>باسن)</a:t>
            </a:r>
            <a:endParaRPr lang="en-US" dirty="0">
              <a:cs typeface="2  Koodak" panose="00000700000000000000" pitchFamily="2" charset="-78"/>
            </a:endParaRPr>
          </a:p>
        </p:txBody>
      </p:sp>
      <p:sp>
        <p:nvSpPr>
          <p:cNvPr id="3" name="Title 2"/>
          <p:cNvSpPr>
            <a:spLocks noGrp="1"/>
          </p:cNvSpPr>
          <p:nvPr>
            <p:ph type="title"/>
          </p:nvPr>
        </p:nvSpPr>
        <p:spPr/>
        <p:txBody>
          <a:bodyPr/>
          <a:lstStyle/>
          <a:p>
            <a:pPr algn="ctr"/>
            <a:r>
              <a:rPr lang="fa-IR" dirty="0" smtClean="0">
                <a:cs typeface="2  Koodak" panose="00000700000000000000" pitchFamily="2" charset="-78"/>
              </a:rPr>
              <a:t>تمرین ششم</a:t>
            </a:r>
            <a:endParaRPr lang="en-US" dirty="0">
              <a:cs typeface="2  Koodak" panose="00000700000000000000" pitchFamily="2" charset="-78"/>
            </a:endParaRPr>
          </a:p>
        </p:txBody>
      </p:sp>
      <p:pic>
        <p:nvPicPr>
          <p:cNvPr id="819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2400" y="1981200"/>
            <a:ext cx="2743200" cy="3809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048000" y="1957316"/>
            <a:ext cx="3121025" cy="3809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096000" y="2133600"/>
            <a:ext cx="2819400" cy="36575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789953285"/>
      </p:ext>
    </p:extLst>
  </p:cSld>
  <p:clrMapOvr>
    <a:masterClrMapping/>
  </p:clrMapOvr>
  <p:transition>
    <p:wipe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19472"/>
          </a:xfrm>
        </p:spPr>
        <p:txBody>
          <a:bodyPr>
            <a:normAutofit/>
          </a:bodyPr>
          <a:lstStyle/>
          <a:p>
            <a:pPr marL="109728" indent="0" algn="r" rtl="1">
              <a:buNone/>
            </a:pPr>
            <a:r>
              <a:rPr lang="fa-IR" dirty="0" smtClean="0">
                <a:cs typeface="2  Koodak" panose="00000700000000000000" pitchFamily="2" charset="-78"/>
              </a:rPr>
              <a:t>دانشجویان عزیز دقت فرمایید که آموزش پاس پنجه در سه جلسه ی قبل عید به صورت عملی  آموزش داده شده است.جهت یادآوری لازم است تمرینات زیر را انجام دهید.</a:t>
            </a:r>
          </a:p>
          <a:p>
            <a:pPr marL="109728" indent="0" algn="r" rtl="1">
              <a:buNone/>
            </a:pPr>
            <a:endParaRPr lang="fa-IR" dirty="0" smtClean="0">
              <a:cs typeface="2  Koodak" panose="00000700000000000000" pitchFamily="2" charset="-78"/>
            </a:endParaRPr>
          </a:p>
          <a:p>
            <a:pPr algn="r" rtl="1">
              <a:buFont typeface="Wingdings" panose="05000000000000000000" pitchFamily="2" charset="2"/>
              <a:buChar char="ü"/>
            </a:pPr>
            <a:r>
              <a:rPr lang="fa-IR" sz="4000" dirty="0" smtClean="0">
                <a:cs typeface="2  Koodak" panose="00000700000000000000" pitchFamily="2" charset="-78"/>
              </a:rPr>
              <a:t>تمرین اول</a:t>
            </a:r>
          </a:p>
          <a:p>
            <a:pPr marL="109728" indent="0" algn="r" rtl="1">
              <a:buNone/>
            </a:pPr>
            <a:r>
              <a:rPr lang="fa-IR" sz="3200" dirty="0">
                <a:cs typeface="2  Koodak" panose="00000700000000000000" pitchFamily="2" charset="-78"/>
              </a:rPr>
              <a:t>توپ را مطابق شکل جلوی صورت نگه دارید. فرد ایستاده توپ را به سمت یار نشسته رها کرده و او با پنجه توپ را بر می گرداند. این تمرین را چند بار تکرار کنید</a:t>
            </a:r>
            <a:endParaRPr lang="fa-IR" sz="3200" dirty="0" smtClean="0">
              <a:cs typeface="2  Koodak" panose="00000700000000000000" pitchFamily="2" charset="-78"/>
            </a:endParaRPr>
          </a:p>
        </p:txBody>
      </p:sp>
      <p:sp>
        <p:nvSpPr>
          <p:cNvPr id="3" name="Title 2"/>
          <p:cNvSpPr>
            <a:spLocks noGrp="1"/>
          </p:cNvSpPr>
          <p:nvPr>
            <p:ph type="title"/>
          </p:nvPr>
        </p:nvSpPr>
        <p:spPr/>
        <p:txBody>
          <a:bodyPr/>
          <a:lstStyle/>
          <a:p>
            <a:pPr algn="ctr"/>
            <a:r>
              <a:rPr lang="fa-IR" dirty="0" smtClean="0">
                <a:cs typeface="2  Koodak" panose="00000700000000000000" pitchFamily="2" charset="-78"/>
              </a:rPr>
              <a:t>تمرینات لازم برای یادگیری پاس پنجه</a:t>
            </a:r>
            <a:endParaRPr lang="en-US" dirty="0">
              <a:cs typeface="2  Koodak" panose="00000700000000000000" pitchFamily="2" charset="-78"/>
            </a:endParaRPr>
          </a:p>
        </p:txBody>
      </p:sp>
    </p:spTree>
    <p:extLst>
      <p:ext uri="{BB962C8B-B14F-4D97-AF65-F5344CB8AC3E}">
        <p14:creationId xmlns="" xmlns:p14="http://schemas.microsoft.com/office/powerpoint/2010/main" val="1130645268"/>
      </p:ext>
    </p:extLst>
  </p:cSld>
  <p:clrMapOvr>
    <a:masterClrMapping/>
  </p:clrMapOvr>
  <p:transition>
    <p:wipe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fa-IR" dirty="0" smtClean="0">
                <a:cs typeface="2  Koodak" panose="00000700000000000000" pitchFamily="2" charset="-78"/>
              </a:rPr>
              <a:t>تمرین اول</a:t>
            </a:r>
            <a:endParaRPr lang="en-US" dirty="0">
              <a:cs typeface="2  Koodak" panose="00000700000000000000" pitchFamily="2" charset="-78"/>
            </a:endParaRPr>
          </a:p>
        </p:txBody>
      </p:sp>
      <p:pic>
        <p:nvPicPr>
          <p:cNvPr id="9218"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2667000" y="1295400"/>
            <a:ext cx="60960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802045858"/>
      </p:ext>
    </p:extLst>
  </p:cSld>
  <p:clrMapOvr>
    <a:masterClrMapping/>
  </p:clrMapOvr>
  <p:transition>
    <p:wipe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143000"/>
            <a:ext cx="8229600" cy="4525963"/>
          </a:xfrm>
        </p:spPr>
        <p:txBody>
          <a:bodyPr>
            <a:normAutofit/>
          </a:bodyPr>
          <a:lstStyle/>
          <a:p>
            <a:pPr marL="109728" indent="0" algn="r" rtl="1">
              <a:lnSpc>
                <a:spcPct val="150000"/>
              </a:lnSpc>
              <a:buNone/>
            </a:pPr>
            <a:r>
              <a:rPr lang="fa-IR" sz="2800" dirty="0">
                <a:cs typeface="2  Koodak" panose="00000700000000000000" pitchFamily="2" charset="-78"/>
              </a:rPr>
              <a:t>فرد ایستاده در بالای خرک </a:t>
            </a:r>
            <a:r>
              <a:rPr lang="fa-IR" sz="2800" dirty="0" smtClean="0">
                <a:cs typeface="2  Koodak" panose="00000700000000000000" pitchFamily="2" charset="-78"/>
              </a:rPr>
              <a:t>مطابق  شکل توپ </a:t>
            </a:r>
            <a:r>
              <a:rPr lang="fa-IR" sz="2800" dirty="0">
                <a:cs typeface="2  Koodak" panose="00000700000000000000" pitchFamily="2" charset="-78"/>
              </a:rPr>
              <a:t>را به سمت پایین رها کرده و فرد نشسته توپ را با دستها کاملا کشیده و </a:t>
            </a:r>
            <a:r>
              <a:rPr lang="fa-IR" sz="2800" dirty="0" smtClean="0">
                <a:cs typeface="2  Koodak" panose="00000700000000000000" pitchFamily="2" charset="-78"/>
              </a:rPr>
              <a:t>با پنجه </a:t>
            </a:r>
            <a:r>
              <a:rPr lang="fa-IR" sz="2800" dirty="0">
                <a:cs typeface="2  Koodak" panose="00000700000000000000" pitchFamily="2" charset="-78"/>
              </a:rPr>
              <a:t>به طرف او می فرستد</a:t>
            </a:r>
            <a:r>
              <a:rPr lang="fa-IR" sz="2800" dirty="0" smtClean="0">
                <a:cs typeface="2  Koodak" panose="00000700000000000000" pitchFamily="2" charset="-78"/>
              </a:rPr>
              <a:t>.(میتوان به جای خرک از صندلی یا چهارپایه و...استفاده کند.)</a:t>
            </a:r>
            <a:endParaRPr lang="en-US" sz="2800" dirty="0">
              <a:cs typeface="2  Koodak" panose="00000700000000000000" pitchFamily="2" charset="-78"/>
            </a:endParaRPr>
          </a:p>
        </p:txBody>
      </p:sp>
      <p:sp>
        <p:nvSpPr>
          <p:cNvPr id="3" name="Title 2"/>
          <p:cNvSpPr>
            <a:spLocks noGrp="1"/>
          </p:cNvSpPr>
          <p:nvPr>
            <p:ph type="title"/>
          </p:nvPr>
        </p:nvSpPr>
        <p:spPr>
          <a:xfrm>
            <a:off x="533400" y="-1137"/>
            <a:ext cx="8229600" cy="1143000"/>
          </a:xfrm>
        </p:spPr>
        <p:txBody>
          <a:bodyPr/>
          <a:lstStyle/>
          <a:p>
            <a:pPr algn="ctr"/>
            <a:r>
              <a:rPr lang="fa-IR" dirty="0" smtClean="0">
                <a:cs typeface="2  Koodak" panose="00000700000000000000" pitchFamily="2" charset="-78"/>
              </a:rPr>
              <a:t>تمرین دوم</a:t>
            </a:r>
            <a:endParaRPr lang="en-US" dirty="0">
              <a:cs typeface="2  Koodak" panose="00000700000000000000" pitchFamily="2" charset="-78"/>
            </a:endParaRPr>
          </a:p>
        </p:txBody>
      </p:sp>
      <p:pic>
        <p:nvPicPr>
          <p:cNvPr id="1024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657600" y="3581400"/>
            <a:ext cx="3733800" cy="29463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328113539"/>
      </p:ext>
    </p:extLst>
  </p:cSld>
  <p:clrMapOvr>
    <a:masterClrMapping/>
  </p:clrMapOvr>
  <p:transition>
    <p:wipe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071872"/>
          </a:xfrm>
        </p:spPr>
        <p:txBody>
          <a:bodyPr>
            <a:normAutofit fontScale="92500"/>
          </a:bodyPr>
          <a:lstStyle/>
          <a:p>
            <a:pPr algn="r" rtl="1">
              <a:lnSpc>
                <a:spcPct val="150000"/>
              </a:lnSpc>
            </a:pPr>
            <a:r>
              <a:rPr lang="fa-IR" dirty="0" smtClean="0">
                <a:cs typeface="B Koodak" panose="00000700000000000000" pitchFamily="2" charset="-78"/>
              </a:rPr>
              <a:t>در هولیک </a:t>
            </a:r>
            <a:r>
              <a:rPr lang="en-US" dirty="0" smtClean="0">
                <a:cs typeface="B Koodak" panose="00000700000000000000" pitchFamily="2" charset="-78"/>
              </a:rPr>
              <a:t>Y.M.C.A</a:t>
            </a:r>
            <a:r>
              <a:rPr lang="fa-IR" dirty="0" smtClean="0">
                <a:cs typeface="B Koodak" panose="00000700000000000000" pitchFamily="2" charset="-78"/>
              </a:rPr>
              <a:t> والیبال در سال ۱۸۹۵ میلادی مطابق با سال ۱۲۷۴ شمسی توسط ویلیام ج. مورگان مدیر ایالت ماساچوست آمریکا ابداع شد.</a:t>
            </a:r>
          </a:p>
          <a:p>
            <a:pPr algn="r" rtl="1">
              <a:lnSpc>
                <a:spcPct val="150000"/>
              </a:lnSpc>
            </a:pPr>
            <a:r>
              <a:rPr lang="fa-IR" dirty="0">
                <a:cs typeface="B Koodak" panose="00000700000000000000" pitchFamily="2" charset="-78"/>
              </a:rPr>
              <a:t>درابتدا این ورزش مینتونت نام گذاری شده بود ودلیل انتخاب این نام برای همگام نامعلوم بود. تحت تأثیر محبوبیت فراوان بسکتبال در بین عامه، مورگان تصمیم گرفت برای دانشجویان خود ورزشی را به وجود آورد که بازی ازروی تور انجام گیرد و لذت بخش </a:t>
            </a:r>
            <a:r>
              <a:rPr lang="fa-IR" dirty="0" smtClean="0">
                <a:cs typeface="B Koodak" panose="00000700000000000000" pitchFamily="2" charset="-78"/>
              </a:rPr>
              <a:t>باشد.دراسپرینگ </a:t>
            </a:r>
            <a:r>
              <a:rPr lang="fa-IR" dirty="0">
                <a:cs typeface="B Koodak" panose="00000700000000000000" pitchFamily="2" charset="-78"/>
              </a:rPr>
              <a:t>فیلد، دکتر ت-آهالستیگ با مشاهده بازی، مینتونت را به والیبا ل تغییر نام داد، زیرا قصد اساسی از بازی کردن، فرستادن و برگشت دادن (ردو بدل کردن) توپ از روی تور است که کلمه والیبال در معنا این نیت را مشخص می سازد</a:t>
            </a:r>
            <a:endParaRPr lang="fa-IR" dirty="0" smtClean="0">
              <a:cs typeface="B Koodak" panose="00000700000000000000" pitchFamily="2" charset="-78"/>
            </a:endParaRPr>
          </a:p>
          <a:p>
            <a:pPr algn="r" rtl="1">
              <a:lnSpc>
                <a:spcPct val="150000"/>
              </a:lnSpc>
            </a:pPr>
            <a:endParaRPr lang="en-US" dirty="0">
              <a:cs typeface="B Koodak" panose="00000700000000000000" pitchFamily="2" charset="-78"/>
            </a:endParaRPr>
          </a:p>
        </p:txBody>
      </p:sp>
      <p:sp>
        <p:nvSpPr>
          <p:cNvPr id="3" name="Title 2"/>
          <p:cNvSpPr>
            <a:spLocks noGrp="1"/>
          </p:cNvSpPr>
          <p:nvPr>
            <p:ph type="title"/>
          </p:nvPr>
        </p:nvSpPr>
        <p:spPr/>
        <p:txBody>
          <a:bodyPr>
            <a:normAutofit/>
          </a:bodyPr>
          <a:lstStyle/>
          <a:p>
            <a:pPr algn="ctr" rtl="1"/>
            <a:r>
              <a:rPr lang="fa-IR" sz="6000" dirty="0" smtClean="0">
                <a:cs typeface="B Koodak" panose="00000700000000000000" pitchFamily="2" charset="-78"/>
              </a:rPr>
              <a:t>تاریخچه ی والیبال</a:t>
            </a:r>
            <a:endParaRPr lang="en-US" sz="6000" dirty="0">
              <a:cs typeface="B Koodak" panose="00000700000000000000" pitchFamily="2" charset="-78"/>
            </a:endParaRPr>
          </a:p>
        </p:txBody>
      </p:sp>
    </p:spTree>
    <p:extLst>
      <p:ext uri="{BB962C8B-B14F-4D97-AF65-F5344CB8AC3E}">
        <p14:creationId xmlns="" xmlns:p14="http://schemas.microsoft.com/office/powerpoint/2010/main" val="954267598"/>
      </p:ext>
    </p:extLst>
  </p:cSld>
  <p:clrMapOvr>
    <a:masterClrMapping/>
  </p:clrMapOvr>
  <p:transition>
    <p:wipe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066800"/>
            <a:ext cx="8229600" cy="4525963"/>
          </a:xfrm>
        </p:spPr>
        <p:txBody>
          <a:bodyPr>
            <a:normAutofit/>
          </a:bodyPr>
          <a:lstStyle/>
          <a:p>
            <a:pPr marL="109728" indent="0" algn="r" rtl="1">
              <a:buNone/>
            </a:pPr>
            <a:r>
              <a:rPr lang="fa-IR" sz="2800" dirty="0" smtClean="0">
                <a:cs typeface="2  Koodak" panose="00000700000000000000" pitchFamily="2" charset="-78"/>
              </a:rPr>
              <a:t>توپ را ۲۰ الی ۳۰بار بدون اینکه زمین بیفتد پنجه بزنید.</a:t>
            </a:r>
            <a:endParaRPr lang="en-US" sz="2800" dirty="0">
              <a:cs typeface="2  Koodak" panose="00000700000000000000" pitchFamily="2" charset="-78"/>
            </a:endParaRPr>
          </a:p>
        </p:txBody>
      </p:sp>
      <p:sp>
        <p:nvSpPr>
          <p:cNvPr id="3" name="Title 2"/>
          <p:cNvSpPr>
            <a:spLocks noGrp="1"/>
          </p:cNvSpPr>
          <p:nvPr>
            <p:ph type="title"/>
          </p:nvPr>
        </p:nvSpPr>
        <p:spPr>
          <a:xfrm>
            <a:off x="457200" y="0"/>
            <a:ext cx="8229600" cy="1143000"/>
          </a:xfrm>
        </p:spPr>
        <p:txBody>
          <a:bodyPr/>
          <a:lstStyle/>
          <a:p>
            <a:pPr algn="ctr"/>
            <a:r>
              <a:rPr lang="fa-IR" dirty="0" smtClean="0">
                <a:cs typeface="2  Koodak" panose="00000700000000000000" pitchFamily="2" charset="-78"/>
              </a:rPr>
              <a:t>تمرین سوم</a:t>
            </a:r>
            <a:endParaRPr lang="en-US" dirty="0">
              <a:cs typeface="2  Koodak" panose="00000700000000000000" pitchFamily="2" charset="-78"/>
            </a:endParaRPr>
          </a:p>
        </p:txBody>
      </p:sp>
      <p:pic>
        <p:nvPicPr>
          <p:cNvPr id="1126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343400" y="1828800"/>
            <a:ext cx="4286250" cy="5029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212864009"/>
      </p:ext>
    </p:extLst>
  </p:cSld>
  <p:clrMapOvr>
    <a:masterClrMapping/>
  </p:clrMapOvr>
  <p:transition>
    <p:wipe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5715000"/>
          </a:xfrm>
        </p:spPr>
        <p:txBody>
          <a:bodyPr/>
          <a:lstStyle/>
          <a:p>
            <a:pPr algn="r" rtl="1">
              <a:buFont typeface="Wingdings" panose="05000000000000000000" pitchFamily="2" charset="2"/>
              <a:buChar char="q"/>
            </a:pPr>
            <a:r>
              <a:rPr lang="fa-IR" dirty="0">
                <a:cs typeface="2  Koodak" panose="00000700000000000000" pitchFamily="2" charset="-78"/>
              </a:rPr>
              <a:t>پاس هوایی با </a:t>
            </a:r>
            <a:r>
              <a:rPr lang="fa-IR" dirty="0" smtClean="0">
                <a:cs typeface="2  Koodak" panose="00000700000000000000" pitchFamily="2" charset="-78"/>
              </a:rPr>
              <a:t>پرش:</a:t>
            </a:r>
          </a:p>
          <a:p>
            <a:pPr marL="109728" indent="0" algn="r" rtl="1">
              <a:buNone/>
            </a:pPr>
            <a:endParaRPr lang="fa-IR" dirty="0" smtClean="0">
              <a:cs typeface="2  Koodak" panose="00000700000000000000" pitchFamily="2" charset="-78"/>
            </a:endParaRPr>
          </a:p>
          <a:p>
            <a:pPr marL="624078" indent="-514350" algn="r" rtl="1">
              <a:buFont typeface="+mj-lt"/>
              <a:buAutoNum type="arabicPeriod"/>
            </a:pPr>
            <a:r>
              <a:rPr lang="fa-IR" dirty="0">
                <a:cs typeface="2  Koodak" panose="00000700000000000000" pitchFamily="2" charset="-78"/>
              </a:rPr>
              <a:t>شروع حرکت با نوسان دستها از عقب به جلو می </a:t>
            </a:r>
            <a:r>
              <a:rPr lang="fa-IR" dirty="0" smtClean="0">
                <a:cs typeface="2  Koodak" panose="00000700000000000000" pitchFamily="2" charset="-78"/>
              </a:rPr>
              <a:t>باشد.</a:t>
            </a:r>
          </a:p>
          <a:p>
            <a:pPr marL="624078" indent="-514350" algn="r" rtl="1">
              <a:buFont typeface="+mj-lt"/>
              <a:buAutoNum type="arabicPeriod"/>
            </a:pPr>
            <a:r>
              <a:rPr lang="fa-IR" dirty="0">
                <a:cs typeface="2  Koodak" panose="00000700000000000000" pitchFamily="2" charset="-78"/>
              </a:rPr>
              <a:t>توپ در اوج پرش با انگشتان تماس پیدا می </a:t>
            </a:r>
            <a:r>
              <a:rPr lang="fa-IR" dirty="0" smtClean="0">
                <a:cs typeface="2  Koodak" panose="00000700000000000000" pitchFamily="2" charset="-78"/>
              </a:rPr>
              <a:t>کند.</a:t>
            </a:r>
          </a:p>
          <a:p>
            <a:pPr marL="624078" indent="-514350" algn="r" rtl="1">
              <a:buFont typeface="+mj-lt"/>
              <a:buAutoNum type="arabicPeriod"/>
            </a:pPr>
            <a:r>
              <a:rPr lang="en-US" dirty="0" smtClean="0">
                <a:cs typeface="2  Koodak" panose="00000700000000000000" pitchFamily="2" charset="-78"/>
              </a:rPr>
              <a:t> </a:t>
            </a:r>
            <a:r>
              <a:rPr lang="ar-SA" dirty="0" smtClean="0"/>
              <a:t>پس از ارسال توپ دستها را کاملا به دنبال آن بکشید</a:t>
            </a:r>
            <a:r>
              <a:rPr lang="en-US" dirty="0" smtClean="0"/>
              <a:t>.</a:t>
            </a:r>
            <a:endParaRPr lang="en-US" dirty="0">
              <a:cs typeface="2  Koodak" panose="00000700000000000000" pitchFamily="2" charset="-78"/>
            </a:endParaRPr>
          </a:p>
        </p:txBody>
      </p:sp>
      <p:sp>
        <p:nvSpPr>
          <p:cNvPr id="3" name="Title 2"/>
          <p:cNvSpPr>
            <a:spLocks noGrp="1"/>
          </p:cNvSpPr>
          <p:nvPr>
            <p:ph type="title"/>
          </p:nvPr>
        </p:nvSpPr>
        <p:spPr>
          <a:xfrm>
            <a:off x="457200" y="0"/>
            <a:ext cx="8229600" cy="1143000"/>
          </a:xfrm>
        </p:spPr>
        <p:txBody>
          <a:bodyPr/>
          <a:lstStyle/>
          <a:p>
            <a:pPr algn="ctr"/>
            <a:r>
              <a:rPr lang="fa-IR" dirty="0" smtClean="0">
                <a:cs typeface="2  Koodak" panose="00000700000000000000" pitchFamily="2" charset="-78"/>
              </a:rPr>
              <a:t>تمرین چهارم</a:t>
            </a:r>
            <a:endParaRPr lang="en-US" dirty="0">
              <a:cs typeface="2  Koodak" panose="00000700000000000000" pitchFamily="2" charset="-78"/>
            </a:endParaRPr>
          </a:p>
        </p:txBody>
      </p:sp>
      <p:pic>
        <p:nvPicPr>
          <p:cNvPr id="4" name="Picture 3" descr="آموزش والیبال,آموزش پاس دادن در والیبال,تمرینات پاس در والیبال">
            <a:hlinkClick r:id="rId2" tgtFrame="&quot;_blank&quot;" tooltip="&quot;آموزش والیبال،پاس هوایی،آموزش پاس دادن در والیبال&quot;"/>
          </p:cNvPr>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3200400" y="3352800"/>
            <a:ext cx="5486400" cy="3276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2794432239"/>
      </p:ext>
    </p:extLst>
  </p:cSld>
  <p:clrMapOvr>
    <a:masterClrMapping/>
  </p:clrMapOvr>
  <p:transition>
    <p:wipe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rtl="1">
              <a:buNone/>
            </a:pPr>
            <a:r>
              <a:rPr lang="en-US" dirty="0" smtClean="0"/>
              <a:t> </a:t>
            </a:r>
            <a:r>
              <a:rPr lang="fa-IR" dirty="0" smtClean="0"/>
              <a:t>۵. ۱۰. ۲۰</a:t>
            </a:r>
            <a:r>
              <a:rPr lang="ar-SA" dirty="0" smtClean="0"/>
              <a:t> یا </a:t>
            </a:r>
            <a:r>
              <a:rPr lang="fa-IR" dirty="0" smtClean="0"/>
              <a:t>۳۰</a:t>
            </a:r>
            <a:r>
              <a:rPr lang="ar-SA" dirty="0" smtClean="0"/>
              <a:t> مرتبه پشت سر هم توپ را با پنجه به دیوار بزنید</a:t>
            </a:r>
            <a:r>
              <a:rPr lang="en-US" dirty="0" smtClean="0"/>
              <a:t>.</a:t>
            </a:r>
          </a:p>
          <a:p>
            <a:pPr algn="r" rtl="1">
              <a:buNone/>
            </a:pPr>
            <a:r>
              <a:rPr lang="en-US" dirty="0" smtClean="0"/>
              <a:t> </a:t>
            </a:r>
            <a:endParaRPr lang="en-US" dirty="0"/>
          </a:p>
        </p:txBody>
      </p:sp>
      <p:sp>
        <p:nvSpPr>
          <p:cNvPr id="3" name="Title 2"/>
          <p:cNvSpPr>
            <a:spLocks noGrp="1"/>
          </p:cNvSpPr>
          <p:nvPr>
            <p:ph type="title"/>
          </p:nvPr>
        </p:nvSpPr>
        <p:spPr/>
        <p:txBody>
          <a:bodyPr/>
          <a:lstStyle/>
          <a:p>
            <a:pPr algn="ctr"/>
            <a:r>
              <a:rPr lang="fa-IR" dirty="0" smtClean="0"/>
              <a:t>تمرین پنجم</a:t>
            </a:r>
            <a:endParaRPr lang="en-US" dirty="0"/>
          </a:p>
        </p:txBody>
      </p:sp>
      <p:pic>
        <p:nvPicPr>
          <p:cNvPr id="4" name="Picture 3" descr="آموزش والیبال,آموزش پاس دادن در والیبال,تمرینات پاس در والیبال">
            <a:hlinkClick r:id="rId2" tgtFrame="&quot;_blank&quot;" tooltip="&quot;آموزش والیبال،تمرینات پاس در والیبال،آموزش پاس دادن در والیبال&quot;"/>
          </p:cNvPr>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4648200" y="1981200"/>
            <a:ext cx="3752850" cy="4876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ipe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lgn="r" rtl="1">
              <a:lnSpc>
                <a:spcPct val="150000"/>
              </a:lnSpc>
              <a:buNone/>
            </a:pPr>
            <a:r>
              <a:rPr lang="ar-SA" b="1" dirty="0" smtClean="0"/>
              <a:t>تمرین پاس پنجه از پشت ( همراه با قوس بالاتنه به عقب</a:t>
            </a:r>
            <a:r>
              <a:rPr lang="fa-IR" b="1" dirty="0" smtClean="0"/>
              <a:t>)</a:t>
            </a:r>
          </a:p>
          <a:p>
            <a:pPr marL="624078" indent="-514350" algn="r" rtl="1">
              <a:lnSpc>
                <a:spcPct val="150000"/>
              </a:lnSpc>
              <a:buFont typeface="+mj-lt"/>
              <a:buAutoNum type="arabicPeriod"/>
            </a:pPr>
            <a:r>
              <a:rPr lang="ar-SA" dirty="0" smtClean="0"/>
              <a:t>پاها را به حالت خمیده از زانو و فرم صحیح نگهداری بدن را جهت دریافت توپ حفظ </a:t>
            </a:r>
            <a:r>
              <a:rPr lang="fa-IR" dirty="0" smtClean="0"/>
              <a:t>ک</a:t>
            </a:r>
            <a:r>
              <a:rPr lang="ar-SA" dirty="0" smtClean="0"/>
              <a:t>نید</a:t>
            </a:r>
            <a:r>
              <a:rPr lang="en-US" dirty="0" smtClean="0"/>
              <a:t>.</a:t>
            </a:r>
            <a:endParaRPr lang="fa-IR" dirty="0" smtClean="0"/>
          </a:p>
          <a:p>
            <a:pPr marL="624078" indent="-514350" algn="r" rtl="1">
              <a:lnSpc>
                <a:spcPct val="150000"/>
              </a:lnSpc>
              <a:buFont typeface="+mj-lt"/>
              <a:buAutoNum type="arabicPeriod"/>
            </a:pPr>
            <a:r>
              <a:rPr lang="ar-SA" dirty="0" smtClean="0"/>
              <a:t>در لحظه دریافت توپ بدن عقب تر از توپ قرار دارد</a:t>
            </a:r>
            <a:r>
              <a:rPr lang="en-US" dirty="0" smtClean="0"/>
              <a:t>.</a:t>
            </a:r>
            <a:endParaRPr lang="fa-IR" dirty="0" smtClean="0"/>
          </a:p>
          <a:p>
            <a:pPr marL="624078" indent="-514350" algn="r" rtl="1">
              <a:lnSpc>
                <a:spcPct val="150000"/>
              </a:lnSpc>
              <a:buFont typeface="+mj-lt"/>
              <a:buAutoNum type="arabicPeriod"/>
            </a:pPr>
            <a:r>
              <a:rPr lang="en-US" dirty="0" smtClean="0"/>
              <a:t> </a:t>
            </a:r>
            <a:r>
              <a:rPr lang="ar-SA" dirty="0" smtClean="0"/>
              <a:t>بالاتنه در لحظه رها شدن توپ به سمت عقب متمایل شده و توپ را به عقب می فرست</a:t>
            </a:r>
            <a:r>
              <a:rPr lang="fa-IR" dirty="0" smtClean="0"/>
              <a:t>د.</a:t>
            </a:r>
            <a:endParaRPr lang="fa-IR" b="1" dirty="0" smtClean="0"/>
          </a:p>
          <a:p>
            <a:pPr marL="624078" indent="-514350" algn="r" rtl="1">
              <a:lnSpc>
                <a:spcPct val="150000"/>
              </a:lnSpc>
              <a:buNone/>
            </a:pPr>
            <a:r>
              <a:rPr lang="en-US" dirty="0" smtClean="0"/>
              <a:t/>
            </a:r>
            <a:br>
              <a:rPr lang="en-US" dirty="0" smtClean="0"/>
            </a:br>
            <a:endParaRPr lang="en-US" dirty="0"/>
          </a:p>
        </p:txBody>
      </p:sp>
      <p:sp>
        <p:nvSpPr>
          <p:cNvPr id="3" name="Title 2"/>
          <p:cNvSpPr>
            <a:spLocks noGrp="1"/>
          </p:cNvSpPr>
          <p:nvPr>
            <p:ph type="title"/>
          </p:nvPr>
        </p:nvSpPr>
        <p:spPr/>
        <p:txBody>
          <a:bodyPr/>
          <a:lstStyle/>
          <a:p>
            <a:pPr algn="ctr"/>
            <a:r>
              <a:rPr lang="fa-IR" dirty="0" smtClean="0"/>
              <a:t>تمرین اول پاس پشت</a:t>
            </a:r>
            <a:endParaRPr lang="en-US" dirty="0"/>
          </a:p>
        </p:txBody>
      </p:sp>
    </p:spTree>
  </p:cSld>
  <p:clrMapOvr>
    <a:masterClrMapping/>
  </p:clrMapOvr>
  <p:transition>
    <p:wipe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آموزش پنجه در والیبال,آموزش پاس دادن در والیبال,تمرینات پاس در والیبال">
            <a:hlinkClick r:id="rId2" tgtFrame="&quot;_blank&quot;" tooltip="&quot;آموزش والیبال،تمرینات پاس در والیبال،آموزش پاس دادن در والیبال&quot;"/>
          </p:cNvPr>
          <p:cNvPicPr>
            <a:picLocks noGrp="1"/>
          </p:cNvPicPr>
          <p:nvPr>
            <p:ph idx="1"/>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1676400" y="228600"/>
            <a:ext cx="6858000" cy="58674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ipe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rtl="1">
              <a:lnSpc>
                <a:spcPct val="150000"/>
              </a:lnSpc>
              <a:buNone/>
            </a:pPr>
            <a:r>
              <a:rPr lang="fa-IR" dirty="0" smtClean="0"/>
              <a:t>بازیکنان </a:t>
            </a:r>
            <a:r>
              <a:rPr lang="ar-SA" dirty="0" smtClean="0"/>
              <a:t>در حالی</a:t>
            </a:r>
            <a:r>
              <a:rPr lang="fa-IR" dirty="0" smtClean="0"/>
              <a:t> که</a:t>
            </a:r>
            <a:r>
              <a:rPr lang="ar-SA" dirty="0" smtClean="0"/>
              <a:t> به سمت دیوار یا تور قرار دارد</a:t>
            </a:r>
            <a:r>
              <a:rPr lang="fa-IR" dirty="0" smtClean="0"/>
              <a:t>،</a:t>
            </a:r>
            <a:r>
              <a:rPr lang="ar-SA" dirty="0" smtClean="0"/>
              <a:t> نفرات در کنار یکدیگر با</a:t>
            </a:r>
            <a:r>
              <a:rPr lang="fa-IR" dirty="0" smtClean="0"/>
              <a:t> </a:t>
            </a:r>
            <a:r>
              <a:rPr lang="ar-SA" dirty="0" smtClean="0"/>
              <a:t>فاصله ایستاده و بدون چرخش توپ را به سمت یکدیگر پاس می دهند</a:t>
            </a:r>
            <a:r>
              <a:rPr lang="fa-IR" dirty="0" smtClean="0"/>
              <a:t>.</a:t>
            </a:r>
            <a:r>
              <a:rPr lang="en-US" dirty="0" smtClean="0"/>
              <a:t/>
            </a:r>
            <a:br>
              <a:rPr lang="en-US" dirty="0" smtClean="0"/>
            </a:br>
            <a:r>
              <a:rPr lang="ar-SA" dirty="0" smtClean="0"/>
              <a:t>جهت آسان کردن تمرین یک بازیکن توپ را می گیرد</a:t>
            </a:r>
            <a:r>
              <a:rPr lang="en-US" dirty="0" smtClean="0"/>
              <a:t>.</a:t>
            </a:r>
          </a:p>
          <a:p>
            <a:pPr algn="r" rtl="1">
              <a:lnSpc>
                <a:spcPct val="150000"/>
              </a:lnSpc>
              <a:buNone/>
            </a:pPr>
            <a:r>
              <a:rPr lang="en-US" dirty="0" smtClean="0"/>
              <a:t> </a:t>
            </a:r>
          </a:p>
          <a:p>
            <a:pPr algn="r" rtl="1">
              <a:lnSpc>
                <a:spcPct val="150000"/>
              </a:lnSpc>
              <a:buNone/>
            </a:pPr>
            <a:endParaRPr lang="en-US" dirty="0"/>
          </a:p>
        </p:txBody>
      </p:sp>
      <p:sp>
        <p:nvSpPr>
          <p:cNvPr id="3" name="Title 2"/>
          <p:cNvSpPr>
            <a:spLocks noGrp="1"/>
          </p:cNvSpPr>
          <p:nvPr>
            <p:ph type="title"/>
          </p:nvPr>
        </p:nvSpPr>
        <p:spPr/>
        <p:txBody>
          <a:bodyPr/>
          <a:lstStyle/>
          <a:p>
            <a:pPr algn="ctr"/>
            <a:r>
              <a:rPr lang="ar-SA" dirty="0" smtClean="0"/>
              <a:t>تمرین جهت تصحیح پاس های پهلو</a:t>
            </a:r>
            <a:endParaRPr lang="en-US" dirty="0"/>
          </a:p>
        </p:txBody>
      </p:sp>
      <p:pic>
        <p:nvPicPr>
          <p:cNvPr id="4" name="Picture 3" descr="آموزش والیبال,آموزش پاس دادن در والیبال,آموزش پنجه در والیبال">
            <a:hlinkClick r:id="rId2" tgtFrame="&quot;_blank&quot;" tooltip="&quot;آموزش والیبال،تمرینات پاس در والیبال،آموزش پاس دادن در والیبال&quot;"/>
          </p:cNvPr>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3657600" y="4114800"/>
            <a:ext cx="5181600" cy="2743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ipe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rtl="1">
              <a:lnSpc>
                <a:spcPct val="150000"/>
              </a:lnSpc>
              <a:buFont typeface="Wingdings" pitchFamily="2" charset="2"/>
              <a:buChar char="q"/>
            </a:pPr>
            <a:r>
              <a:rPr lang="ar-SA" dirty="0" smtClean="0"/>
              <a:t>بازیکن شماره 1: توپ را به طرف دیوار پرتاپ می کند</a:t>
            </a:r>
            <a:r>
              <a:rPr lang="en-US" dirty="0" smtClean="0"/>
              <a:t>.</a:t>
            </a:r>
            <a:endParaRPr lang="fa-IR" dirty="0" smtClean="0"/>
          </a:p>
          <a:p>
            <a:pPr algn="r" rtl="1">
              <a:lnSpc>
                <a:spcPct val="150000"/>
              </a:lnSpc>
              <a:buFont typeface="Wingdings" pitchFamily="2" charset="2"/>
              <a:buChar char="q"/>
            </a:pPr>
            <a:r>
              <a:rPr lang="ar-SA" dirty="0" smtClean="0"/>
              <a:t>بازیکن شماره 2 : سریع به زیر توپ دویده و آن را با پنجه از بالای سمت عقب می فرستد و حرکت ادامه می یاید</a:t>
            </a:r>
            <a:r>
              <a:rPr lang="en-US" dirty="0" smtClean="0"/>
              <a:t>.</a:t>
            </a:r>
            <a:endParaRPr lang="en-US" dirty="0"/>
          </a:p>
        </p:txBody>
      </p:sp>
      <p:sp>
        <p:nvSpPr>
          <p:cNvPr id="3" name="Title 2"/>
          <p:cNvSpPr>
            <a:spLocks noGrp="1"/>
          </p:cNvSpPr>
          <p:nvPr>
            <p:ph type="title"/>
          </p:nvPr>
        </p:nvSpPr>
        <p:spPr/>
        <p:txBody>
          <a:bodyPr>
            <a:normAutofit fontScale="90000"/>
          </a:bodyPr>
          <a:lstStyle/>
          <a:p>
            <a:pPr algn="ctr"/>
            <a:r>
              <a:rPr lang="ar-SA" dirty="0" smtClean="0"/>
              <a:t>تصحیح پاس دادن از بالای سر به عقب و بالا بردن قابلیت عکس العمل</a:t>
            </a:r>
            <a:endParaRPr lang="en-US" dirty="0"/>
          </a:p>
        </p:txBody>
      </p:sp>
      <p:pic>
        <p:nvPicPr>
          <p:cNvPr id="4" name="Picture 3" descr="آموزش والیبال,آموزش پاس دادن در والیبال,تمرینات پاس در والیبال">
            <a:hlinkClick r:id="rId2" tgtFrame="&quot;_blank&quot;" tooltip="&quot;آموزش والیبال،تمرینات پاس در والیبال،آموزش پاس دادن در والیبال&quot;"/>
          </p:cNvPr>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b="8889"/>
          <a:stretch>
            <a:fillRect/>
          </a:stretch>
        </p:blipFill>
        <p:spPr bwMode="auto">
          <a:xfrm>
            <a:off x="4191000" y="3429000"/>
            <a:ext cx="4286250" cy="3124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ipe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95672"/>
          </a:xfrm>
        </p:spPr>
        <p:txBody>
          <a:bodyPr>
            <a:normAutofit fontScale="92500" lnSpcReduction="10000"/>
          </a:bodyPr>
          <a:lstStyle/>
          <a:p>
            <a:pPr algn="r" rtl="1">
              <a:lnSpc>
                <a:spcPct val="150000"/>
              </a:lnSpc>
              <a:buNone/>
            </a:pPr>
            <a:r>
              <a:rPr lang="fa-IR" sz="4700" dirty="0" smtClean="0"/>
              <a:t>نحوه گرفتن ساعد:</a:t>
            </a:r>
            <a:r>
              <a:rPr lang="ar-SA" dirty="0" smtClean="0"/>
              <a:t>فراگيران در داخل زمين واليبال قرار مى‌گيرند و در حالت ثابت وضعيت دست‌ها را همراه ساير اهرم‌هاى بدن به نمايش مى‌گذارند. آنگاه آموزگار يکايک فراگيران را کنترل و حرکات آنها را اصلاح مى‌کند. مى‌توان به فراگيران آموزش داد که با سه شماره سريعاً دست‌ها را در وضعيت ساعد قرار دهند (تصوير زير).</a:t>
            </a:r>
            <a:endParaRPr lang="fa-IR" dirty="0" smtClean="0"/>
          </a:p>
          <a:p>
            <a:pPr algn="r" rtl="1">
              <a:lnSpc>
                <a:spcPct val="150000"/>
              </a:lnSpc>
              <a:buNone/>
            </a:pPr>
            <a:r>
              <a:rPr lang="ar-SA" dirty="0" smtClean="0"/>
              <a:t> شماره </a:t>
            </a:r>
            <a:r>
              <a:rPr lang="fa-IR" dirty="0" smtClean="0"/>
              <a:t>۱. </a:t>
            </a:r>
            <a:r>
              <a:rPr lang="ar-SA" dirty="0" smtClean="0"/>
              <a:t>جلو آوردن دست‌ها،</a:t>
            </a:r>
            <a:endParaRPr lang="fa-IR" dirty="0" smtClean="0"/>
          </a:p>
          <a:p>
            <a:pPr algn="r" rtl="1">
              <a:lnSpc>
                <a:spcPct val="150000"/>
              </a:lnSpc>
              <a:buNone/>
            </a:pPr>
            <a:r>
              <a:rPr lang="ar-SA" dirty="0" smtClean="0"/>
              <a:t> شماره </a:t>
            </a:r>
            <a:r>
              <a:rPr lang="fa-IR" dirty="0" smtClean="0"/>
              <a:t>۲. </a:t>
            </a:r>
            <a:r>
              <a:rPr lang="ar-SA" dirty="0" smtClean="0"/>
              <a:t>قرار دادن يک دست در داخل دست ديگر</a:t>
            </a:r>
            <a:endParaRPr lang="fa-IR" dirty="0" smtClean="0"/>
          </a:p>
          <a:p>
            <a:pPr algn="r" rtl="1">
              <a:lnSpc>
                <a:spcPct val="150000"/>
              </a:lnSpc>
              <a:buNone/>
            </a:pPr>
            <a:r>
              <a:rPr lang="ar-SA" dirty="0" smtClean="0"/>
              <a:t>شماره </a:t>
            </a:r>
            <a:r>
              <a:rPr lang="fa-IR" dirty="0" smtClean="0"/>
              <a:t>۳. </a:t>
            </a:r>
            <a:r>
              <a:rPr lang="ar-SA" dirty="0" smtClean="0"/>
              <a:t>نزديک کردن شست‌ها به هم</a:t>
            </a:r>
            <a:endParaRPr lang="en-US" dirty="0"/>
          </a:p>
        </p:txBody>
      </p:sp>
      <p:sp>
        <p:nvSpPr>
          <p:cNvPr id="3" name="Title 2"/>
          <p:cNvSpPr>
            <a:spLocks noGrp="1"/>
          </p:cNvSpPr>
          <p:nvPr>
            <p:ph type="title"/>
          </p:nvPr>
        </p:nvSpPr>
        <p:spPr/>
        <p:txBody>
          <a:bodyPr/>
          <a:lstStyle/>
          <a:p>
            <a:pPr algn="ctr"/>
            <a:r>
              <a:rPr lang="fa-IR" dirty="0" smtClean="0"/>
              <a:t>تمرین ساعد بدون توپ</a:t>
            </a:r>
            <a:endParaRPr lang="en-US" dirty="0"/>
          </a:p>
        </p:txBody>
      </p:sp>
    </p:spTree>
  </p:cSld>
  <p:clrMapOvr>
    <a:masterClrMapping/>
  </p:clrMapOvr>
  <p:transition>
    <p:wipe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https://www.aftabir.com/images/sport/sports/volleyball/28.jpg"/>
          <p:cNvPicPr>
            <a:picLocks noGrp="1"/>
          </p:cNvPicPr>
          <p:nvPr>
            <p:ph idx="1"/>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1447800" y="228600"/>
            <a:ext cx="7086600" cy="541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ipe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rtl="1">
              <a:buFont typeface="Wingdings" pitchFamily="2" charset="2"/>
              <a:buChar char="q"/>
            </a:pPr>
            <a:r>
              <a:rPr lang="fa-IR" dirty="0" smtClean="0"/>
              <a:t>تمرین اول</a:t>
            </a:r>
          </a:p>
          <a:p>
            <a:pPr algn="r" rtl="1">
              <a:buFont typeface="Wingdings" pitchFamily="2" charset="2"/>
              <a:buChar char="ü"/>
            </a:pPr>
            <a:r>
              <a:rPr lang="ar-SA" b="1" dirty="0" smtClean="0"/>
              <a:t>تمرين يک نفره</a:t>
            </a:r>
            <a:r>
              <a:rPr lang="en-US" b="1" dirty="0" smtClean="0"/>
              <a:t>:</a:t>
            </a:r>
            <a:r>
              <a:rPr lang="fa-IR" b="1" dirty="0" smtClean="0"/>
              <a:t>:</a:t>
            </a:r>
            <a:r>
              <a:rPr lang="ar-SA" dirty="0" smtClean="0"/>
              <a:t>از فراگيران خواسته مى‌شود که هر کدام توپ خود را به هوا پرتاب کرده، سپس در وضعيت ساعد آن را دريافت نمايند (تصاوير زير</a:t>
            </a:r>
            <a:r>
              <a:rPr lang="fa-IR" dirty="0" smtClean="0"/>
              <a:t>)</a:t>
            </a:r>
            <a:endParaRPr lang="fa-IR" b="1" dirty="0" smtClean="0"/>
          </a:p>
          <a:p>
            <a:pPr algn="r" rtl="1">
              <a:buNone/>
            </a:pPr>
            <a:endParaRPr lang="en-US" dirty="0"/>
          </a:p>
        </p:txBody>
      </p:sp>
      <p:sp>
        <p:nvSpPr>
          <p:cNvPr id="3" name="Title 2"/>
          <p:cNvSpPr>
            <a:spLocks noGrp="1"/>
          </p:cNvSpPr>
          <p:nvPr>
            <p:ph type="title"/>
          </p:nvPr>
        </p:nvSpPr>
        <p:spPr/>
        <p:txBody>
          <a:bodyPr/>
          <a:lstStyle/>
          <a:p>
            <a:pPr algn="ctr"/>
            <a:r>
              <a:rPr lang="fa-IR" dirty="0" smtClean="0"/>
              <a:t>تمرین ساعد با توپ</a:t>
            </a:r>
            <a:endParaRPr lang="en-US" dirty="0"/>
          </a:p>
        </p:txBody>
      </p:sp>
      <p:pic>
        <p:nvPicPr>
          <p:cNvPr id="4" name="Picture 3" descr="https://www.aftabir.com/images/sport/sports/volleyball/29a.gif"/>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914400" y="2971800"/>
            <a:ext cx="3333750" cy="2971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https://www.aftabir.com/images/sport/sports/volleyball/29b.gif"/>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5410200" y="3276600"/>
            <a:ext cx="3333750" cy="3352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ipe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
            <a:ext cx="8229600" cy="6096000"/>
          </a:xfrm>
        </p:spPr>
        <p:txBody>
          <a:bodyPr>
            <a:normAutofit/>
          </a:bodyPr>
          <a:lstStyle/>
          <a:p>
            <a:pPr marL="109728" indent="0" algn="r" rtl="1">
              <a:lnSpc>
                <a:spcPct val="150000"/>
              </a:lnSpc>
              <a:buNone/>
            </a:pPr>
            <a:r>
              <a:rPr lang="fa-IR" dirty="0">
                <a:cs typeface="B Koodak" panose="00000700000000000000" pitchFamily="2" charset="-78"/>
              </a:rPr>
              <a:t>با اینکه والیبال در آغاز ورزش سالنی بود و در محل های سرپوشیده بازی آن انجام می شد </a:t>
            </a:r>
            <a:r>
              <a:rPr lang="fa-IR" dirty="0" smtClean="0">
                <a:cs typeface="B Koodak" panose="00000700000000000000" pitchFamily="2" charset="-78"/>
              </a:rPr>
              <a:t>ولی </a:t>
            </a:r>
            <a:r>
              <a:rPr lang="fa-IR" dirty="0">
                <a:cs typeface="B Koodak" panose="00000700000000000000" pitchFamily="2" charset="-78"/>
              </a:rPr>
              <a:t>کم کم به زمین های روباز کشیده شد و به عنوان یکی از فعالیت های جالب توجه تابستانی درآمد </a:t>
            </a:r>
            <a:r>
              <a:rPr lang="fa-IR" dirty="0" smtClean="0">
                <a:cs typeface="B Koodak" panose="00000700000000000000" pitchFamily="2" charset="-78"/>
              </a:rPr>
              <a:t>در </a:t>
            </a:r>
            <a:r>
              <a:rPr lang="fa-IR" dirty="0">
                <a:cs typeface="B Koodak" panose="00000700000000000000" pitchFamily="2" charset="-78"/>
              </a:rPr>
              <a:t>آغاز برای بازی والیبال قوانین خاصی تدوین نشده بود، هر فرد و در هر کشوری به میل خود و به طریق مختلف با توپ </a:t>
            </a:r>
            <a:r>
              <a:rPr lang="fa-IR" dirty="0" smtClean="0">
                <a:cs typeface="B Koodak" panose="00000700000000000000" pitchFamily="2" charset="-78"/>
              </a:rPr>
              <a:t>بازی </a:t>
            </a:r>
            <a:r>
              <a:rPr lang="fa-IR" dirty="0">
                <a:cs typeface="B Koodak" panose="00000700000000000000" pitchFamily="2" charset="-78"/>
              </a:rPr>
              <a:t>می کردند. رفته رفته والیبال در مناطق و نواحی مختلف جهان گسترش می یافت. </a:t>
            </a:r>
            <a:r>
              <a:rPr lang="fa-IR" dirty="0" smtClean="0">
                <a:cs typeface="B Koodak" panose="00000700000000000000" pitchFamily="2" charset="-78"/>
              </a:rPr>
              <a:t>کم </a:t>
            </a:r>
            <a:r>
              <a:rPr lang="fa-IR" dirty="0">
                <a:cs typeface="B Koodak" panose="00000700000000000000" pitchFamily="2" charset="-78"/>
              </a:rPr>
              <a:t>کم قوانین برای این بازی وضع شد و روش ها و حرکات تکنیکی جایگزین حرکات قبلی گردید. درسال ۱۹۰۰ پذیرفته شد که امتیازات هر ست بازی ۲۱ پوئن (امتیاز) باشد. درسال ۱۹۱۲ سیستم چرخش به تصویب رسید</a:t>
            </a:r>
            <a:endParaRPr lang="en-US" dirty="0">
              <a:cs typeface="B Koodak" panose="00000700000000000000" pitchFamily="2" charset="-78"/>
            </a:endParaRPr>
          </a:p>
        </p:txBody>
      </p:sp>
    </p:spTree>
    <p:extLst>
      <p:ext uri="{BB962C8B-B14F-4D97-AF65-F5344CB8AC3E}">
        <p14:creationId xmlns="" xmlns:p14="http://schemas.microsoft.com/office/powerpoint/2010/main" val="1276460232"/>
      </p:ext>
    </p:extLst>
  </p:cSld>
  <p:clrMapOvr>
    <a:masterClrMapping/>
  </p:clrMapOvr>
  <p:transition>
    <p:wipe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idx="1"/>
          </p:nvPr>
        </p:nvSpPr>
        <p:spPr>
          <a:xfrm>
            <a:off x="685800" y="381000"/>
            <a:ext cx="8229600" cy="4525963"/>
          </a:xfrm>
        </p:spPr>
        <p:txBody>
          <a:bodyPr>
            <a:normAutofit fontScale="92500" lnSpcReduction="10000"/>
          </a:bodyPr>
          <a:lstStyle/>
          <a:p>
            <a:pPr algn="r" rtl="1">
              <a:buFont typeface="Wingdings" pitchFamily="2" charset="2"/>
              <a:buChar char="q"/>
            </a:pPr>
            <a:r>
              <a:rPr lang="fa-IR" sz="3200" b="1" dirty="0" smtClean="0"/>
              <a:t>تمرین دوم</a:t>
            </a:r>
          </a:p>
          <a:p>
            <a:pPr algn="r" rtl="1">
              <a:lnSpc>
                <a:spcPct val="150000"/>
              </a:lnSpc>
              <a:buFont typeface="Wingdings" pitchFamily="2" charset="2"/>
              <a:buChar char="ü"/>
            </a:pPr>
            <a:r>
              <a:rPr lang="ar-SA" b="1" dirty="0" smtClean="0"/>
              <a:t>تمرين دو نفره</a:t>
            </a:r>
            <a:r>
              <a:rPr lang="fa-IR" b="1" dirty="0" smtClean="0"/>
              <a:t>: </a:t>
            </a:r>
            <a:r>
              <a:rPr lang="ar-SA" dirty="0" smtClean="0"/>
              <a:t>فراگيران دو به دو به فاصلهٔ تقريبى </a:t>
            </a:r>
            <a:r>
              <a:rPr lang="fa-IR" dirty="0" smtClean="0"/>
              <a:t>۴</a:t>
            </a:r>
            <a:r>
              <a:rPr lang="ar-SA" dirty="0" smtClean="0"/>
              <a:t> متر در مقابل يکديگر در داخل زمين مستقر مى‌شوند. در اين تمرين يکى از فراگيران مجرى و ديگرى به‌عنوان هدف با پرتاب کردن توپ</a:t>
            </a:r>
            <a:r>
              <a:rPr lang="fa-IR" dirty="0" smtClean="0"/>
              <a:t>،</a:t>
            </a:r>
            <a:r>
              <a:rPr lang="ar-SA" dirty="0" smtClean="0"/>
              <a:t> بازيکن مقابل را در انجام تمرين کمک مى‌کند. پس از چندين بار تکرار و اصلاح حرکات جاى بازيکنان تعويض مى‌شود. در پايان تمرين بازيکن پرتاب کننده توپ، تغيير جا مى‌دهد و در اين حالت بازيکن دريافت کننده، توپ را به محل جديد ارسال مى‌کند (تصوير زي</a:t>
            </a:r>
            <a:r>
              <a:rPr lang="fa-IR" dirty="0" smtClean="0"/>
              <a:t>ر)</a:t>
            </a:r>
            <a:endParaRPr lang="en-US" dirty="0"/>
          </a:p>
        </p:txBody>
      </p:sp>
      <p:pic>
        <p:nvPicPr>
          <p:cNvPr id="5" name="Picture 4" descr="https://www.aftabir.com/images/sport/sports/volleyball/30.gif"/>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2286000" y="4191000"/>
            <a:ext cx="3333750" cy="21621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ipe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381000"/>
            <a:ext cx="8229600" cy="5638800"/>
          </a:xfrm>
        </p:spPr>
        <p:txBody>
          <a:bodyPr>
            <a:normAutofit/>
          </a:bodyPr>
          <a:lstStyle/>
          <a:p>
            <a:pPr algn="r" rtl="1">
              <a:buFont typeface="Wingdings" pitchFamily="2" charset="2"/>
              <a:buChar char="q"/>
            </a:pPr>
            <a:r>
              <a:rPr lang="fa-IR" sz="4000" dirty="0" smtClean="0"/>
              <a:t>تمرین سوم</a:t>
            </a:r>
          </a:p>
          <a:p>
            <a:pPr algn="r" rtl="1">
              <a:buFont typeface="Wingdings" pitchFamily="2" charset="2"/>
              <a:buChar char="ü"/>
            </a:pPr>
            <a:r>
              <a:rPr lang="ar-SA" sz="3200" b="1" dirty="0" smtClean="0"/>
              <a:t>تمرين سه نفره و گروه</a:t>
            </a:r>
            <a:r>
              <a:rPr lang="fa-IR" sz="3200" b="1" dirty="0" smtClean="0"/>
              <a:t>ی: </a:t>
            </a:r>
            <a:r>
              <a:rPr lang="ar-SA" sz="3200" dirty="0" smtClean="0"/>
              <a:t>تمرينات سه نفره و گروهى را که در مبحث فن پنجه ارائه شد با فن ساعد ترکيب کرده، از فراگيران مى‌خواهند که توپ‌ها را با دو ضربه </a:t>
            </a:r>
            <a:r>
              <a:rPr lang="fa-IR" sz="3200" dirty="0" smtClean="0"/>
              <a:t>ی </a:t>
            </a:r>
            <a:r>
              <a:rPr lang="ar-SA" sz="3200" dirty="0" smtClean="0"/>
              <a:t>ساعد و پنجه</a:t>
            </a:r>
            <a:r>
              <a:rPr lang="en-US" sz="3200" dirty="0" smtClean="0"/>
              <a:t>) </a:t>
            </a:r>
            <a:r>
              <a:rPr lang="ar-SA" sz="3200" dirty="0" smtClean="0"/>
              <a:t>به بازيکن مقابل و... </a:t>
            </a:r>
            <a:r>
              <a:rPr lang="fa-IR" sz="3200" dirty="0" smtClean="0"/>
              <a:t>)</a:t>
            </a:r>
            <a:r>
              <a:rPr lang="ar-SA" sz="3200" dirty="0" smtClean="0"/>
              <a:t>ارسال کنند. (تصوير زير</a:t>
            </a:r>
            <a:r>
              <a:rPr lang="fa-IR" sz="3200" dirty="0" smtClean="0"/>
              <a:t>)</a:t>
            </a:r>
            <a:endParaRPr lang="en-US" sz="3200" dirty="0" smtClean="0"/>
          </a:p>
          <a:p>
            <a:pPr algn="r" rtl="1">
              <a:buNone/>
            </a:pPr>
            <a:endParaRPr lang="en-US" sz="3200" dirty="0"/>
          </a:p>
        </p:txBody>
      </p:sp>
      <p:pic>
        <p:nvPicPr>
          <p:cNvPr id="4" name="Picture 3" descr="https://www.aftabir.com/images/sport/sports/volleyball/30b.gif"/>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3886200" y="3276600"/>
            <a:ext cx="4800600" cy="3276600"/>
          </a:xfrm>
          <a:prstGeom prst="rect">
            <a:avLst/>
          </a:prstGeom>
          <a:noFill/>
          <a:ln>
            <a:noFill/>
          </a:ln>
        </p:spPr>
      </p:pic>
    </p:spTree>
  </p:cSld>
  <p:clrMapOvr>
    <a:masterClrMapping/>
  </p:clrMapOvr>
  <p:transition>
    <p:wipe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624078" indent="-514350" algn="r" rtl="1">
              <a:lnSpc>
                <a:spcPct val="150000"/>
              </a:lnSpc>
              <a:buNone/>
            </a:pPr>
            <a:r>
              <a:rPr lang="ar-SA" sz="3200" dirty="0" smtClean="0"/>
              <a:t>سرویس ساده" ساده ترین نوع سرویس در والیبال می باشد. اگر چه نام آن سرویس ساده است اما برای انجام صحیح آن نیز نیازمند داشتن مهارت های خاصی می باشید</a:t>
            </a:r>
            <a:r>
              <a:rPr lang="en-US" sz="3200" dirty="0" smtClean="0"/>
              <a:t>. </a:t>
            </a:r>
            <a:r>
              <a:rPr lang="ar-SA" sz="3200" dirty="0" smtClean="0"/>
              <a:t>برای زدن سرویس های ساده به نکات زیر توجه کنید</a:t>
            </a:r>
            <a:r>
              <a:rPr lang="en-US" sz="3200" dirty="0" smtClean="0"/>
              <a:t>:</a:t>
            </a:r>
            <a:br>
              <a:rPr lang="en-US" sz="3200" dirty="0" smtClean="0"/>
            </a:br>
            <a:endParaRPr lang="en-US" sz="3200" dirty="0"/>
          </a:p>
        </p:txBody>
      </p:sp>
      <p:sp>
        <p:nvSpPr>
          <p:cNvPr id="3" name="Title 2"/>
          <p:cNvSpPr>
            <a:spLocks noGrp="1"/>
          </p:cNvSpPr>
          <p:nvPr>
            <p:ph type="title"/>
          </p:nvPr>
        </p:nvSpPr>
        <p:spPr/>
        <p:txBody>
          <a:bodyPr/>
          <a:lstStyle/>
          <a:p>
            <a:pPr algn="ctr"/>
            <a:r>
              <a:rPr lang="en-US" dirty="0" smtClean="0"/>
              <a:t> </a:t>
            </a:r>
            <a:r>
              <a:rPr lang="ar-SA" dirty="0" smtClean="0"/>
              <a:t>سرویس ساد</a:t>
            </a:r>
            <a:r>
              <a:rPr lang="fa-IR" dirty="0" smtClean="0"/>
              <a:t>ه</a:t>
            </a:r>
            <a:endParaRPr lang="en-US" dirty="0"/>
          </a:p>
        </p:txBody>
      </p:sp>
    </p:spTree>
  </p:cSld>
  <p:clrMapOvr>
    <a:masterClrMapping/>
  </p:clrMapOvr>
  <p:transition>
    <p:wipe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idx="1"/>
          </p:nvPr>
        </p:nvSpPr>
        <p:spPr>
          <a:xfrm>
            <a:off x="457200" y="304800"/>
            <a:ext cx="8229600" cy="6324600"/>
          </a:xfrm>
        </p:spPr>
        <p:txBody>
          <a:bodyPr>
            <a:normAutofit fontScale="92500" lnSpcReduction="10000"/>
          </a:bodyPr>
          <a:lstStyle/>
          <a:p>
            <a:pPr marL="624078" indent="-514350" algn="r" rtl="1">
              <a:lnSpc>
                <a:spcPct val="150000"/>
              </a:lnSpc>
              <a:buFont typeface="Wingdings" pitchFamily="2" charset="2"/>
              <a:buChar char="q"/>
            </a:pPr>
            <a:r>
              <a:rPr lang="ar-SA" dirty="0" smtClean="0"/>
              <a:t>در صورتیکه راست دست هستید پای چپ خود را در جلوی خود قرار دهید و در صورتیکه چپ دست هستید عکس آن را انجام دهی</a:t>
            </a:r>
            <a:r>
              <a:rPr lang="fa-IR" dirty="0" smtClean="0"/>
              <a:t>د.</a:t>
            </a:r>
          </a:p>
          <a:p>
            <a:pPr marL="624078" indent="-514350" algn="r" rtl="1">
              <a:lnSpc>
                <a:spcPct val="150000"/>
              </a:lnSpc>
              <a:buFont typeface="Wingdings" pitchFamily="2" charset="2"/>
              <a:buChar char="q"/>
            </a:pPr>
            <a:r>
              <a:rPr lang="en-US" dirty="0" smtClean="0"/>
              <a:t> </a:t>
            </a:r>
            <a:r>
              <a:rPr lang="ar-SA" dirty="0" smtClean="0"/>
              <a:t>با خم کردن مفصل زانوها به ایجاد تعادل بیشتر کمک کنید</a:t>
            </a:r>
            <a:r>
              <a:rPr lang="en-US" dirty="0" smtClean="0"/>
              <a:t>.</a:t>
            </a:r>
            <a:endParaRPr lang="fa-IR" dirty="0" smtClean="0"/>
          </a:p>
          <a:p>
            <a:pPr marL="624078" indent="-514350" algn="r" rtl="1">
              <a:lnSpc>
                <a:spcPct val="150000"/>
              </a:lnSpc>
              <a:buFont typeface="Wingdings" pitchFamily="2" charset="2"/>
              <a:buChar char="q"/>
            </a:pPr>
            <a:r>
              <a:rPr lang="ar-SA" dirty="0" smtClean="0"/>
              <a:t>شما باید فاصله پرتاب توپ را طوری تنظیم کنید که بین اجراء ضربه و رها شدن توپ همزمانى بوجود بیاید</a:t>
            </a:r>
            <a:r>
              <a:rPr lang="en-US" dirty="0" smtClean="0"/>
              <a:t>.</a:t>
            </a:r>
            <a:endParaRPr lang="fa-IR" dirty="0" smtClean="0"/>
          </a:p>
          <a:p>
            <a:pPr marL="624078" indent="-514350" algn="r" rtl="1">
              <a:lnSpc>
                <a:spcPct val="150000"/>
              </a:lnSpc>
              <a:buFont typeface="Wingdings" pitchFamily="2" charset="2"/>
              <a:buChar char="q"/>
            </a:pPr>
            <a:r>
              <a:rPr lang="en-US" dirty="0" smtClean="0"/>
              <a:t> </a:t>
            </a:r>
            <a:r>
              <a:rPr lang="ar-SA" dirty="0" smtClean="0"/>
              <a:t>قسمت بالاتنه بدن خود را به سمت جلو متمایل کنید و سپس در صورتیکه دست هایتان کاملا کشیده است به توپ ضربه وارد کنید</a:t>
            </a:r>
            <a:r>
              <a:rPr lang="en-US" dirty="0" smtClean="0"/>
              <a:t>.</a:t>
            </a:r>
            <a:endParaRPr lang="fa-IR" dirty="0" smtClean="0"/>
          </a:p>
          <a:p>
            <a:pPr marL="624078" indent="-514350" algn="r" rtl="1">
              <a:lnSpc>
                <a:spcPct val="150000"/>
              </a:lnSpc>
              <a:buFont typeface="Wingdings" pitchFamily="2" charset="2"/>
              <a:buChar char="q"/>
            </a:pPr>
            <a:r>
              <a:rPr lang="en-US" dirty="0" smtClean="0"/>
              <a:t> </a:t>
            </a:r>
            <a:r>
              <a:rPr lang="ar-SA" dirty="0" smtClean="0"/>
              <a:t>به یاد داشته باشید که ضربه را به زیر توپ و متمایل به پشت آن بزنید تا به سمت بالا و جلو پرتاب شود</a:t>
            </a:r>
            <a:r>
              <a:rPr lang="fa-IR" dirty="0" smtClean="0"/>
              <a:t>.</a:t>
            </a:r>
          </a:p>
          <a:p>
            <a:pPr marL="624078" indent="-514350" algn="r" rtl="1">
              <a:lnSpc>
                <a:spcPct val="150000"/>
              </a:lnSpc>
              <a:buFont typeface="Wingdings" pitchFamily="2" charset="2"/>
              <a:buChar char="q"/>
            </a:pPr>
            <a:r>
              <a:rPr lang="en-US" dirty="0" smtClean="0"/>
              <a:t> </a:t>
            </a:r>
            <a:r>
              <a:rPr lang="ar-SA" dirty="0" smtClean="0"/>
              <a:t>در هنگام اجراء سرویس از انتقال وزن بدن از پاى عقب به پاى جلو استفاده شود. شما را در زدن</a:t>
            </a:r>
            <a:r>
              <a:rPr lang="fa-IR" dirty="0" smtClean="0"/>
              <a:t> ضربه صحیح یاری میکند.</a:t>
            </a:r>
            <a:endParaRPr lang="en-US" dirty="0"/>
          </a:p>
        </p:txBody>
      </p:sp>
    </p:spTree>
  </p:cSld>
  <p:clrMapOvr>
    <a:masterClrMapping/>
  </p:clrMapOvr>
  <p:transition>
    <p:wipe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fa-IR" dirty="0" smtClean="0"/>
              <a:t>تمرین اول سرویس</a:t>
            </a:r>
            <a:endParaRPr lang="en-US" dirty="0"/>
          </a:p>
        </p:txBody>
      </p:sp>
      <p:pic>
        <p:nvPicPr>
          <p:cNvPr id="4" name="Content Placeholder 3" descr="سرویس ساده"/>
          <p:cNvPicPr>
            <a:picLocks noGrp="1"/>
          </p:cNvPicPr>
          <p:nvPr>
            <p:ph idx="1"/>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2905124" y="1371600"/>
            <a:ext cx="5629275" cy="5181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ipe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990600"/>
            <a:ext cx="8229600" cy="5638800"/>
          </a:xfrm>
        </p:spPr>
        <p:txBody>
          <a:bodyPr>
            <a:normAutofit lnSpcReduction="10000"/>
          </a:bodyPr>
          <a:lstStyle/>
          <a:p>
            <a:pPr algn="r" rtl="1">
              <a:buNone/>
            </a:pPr>
            <a:r>
              <a:rPr lang="ar-SA" dirty="0" smtClean="0"/>
              <a:t>این سرویس را می توان در شرایط مختلفی مانند حالت ثابت، حالت در حال حرکت و در حالت پرشی انجام داد. برای انجام صحیح این سرویس به نکات زیر توجه داشته باشید</a:t>
            </a:r>
            <a:r>
              <a:rPr lang="fa-IR" dirty="0" smtClean="0"/>
              <a:t>:</a:t>
            </a:r>
          </a:p>
          <a:p>
            <a:pPr algn="r" rtl="1">
              <a:buFont typeface="Wingdings" pitchFamily="2" charset="2"/>
              <a:buChar char="q"/>
            </a:pPr>
            <a:r>
              <a:rPr lang="ar-SA" dirty="0" smtClean="0"/>
              <a:t>حالت ایستادن ورزشکار و نحوه خم کردن پا از مفصل زانو، همانند سرویس ساده می باشد که در بالا توضیح دادیم</a:t>
            </a:r>
            <a:r>
              <a:rPr lang="en-US" dirty="0" smtClean="0"/>
              <a:t> </a:t>
            </a:r>
            <a:endParaRPr lang="fa-IR" dirty="0" smtClean="0"/>
          </a:p>
          <a:p>
            <a:pPr algn="r" rtl="1">
              <a:buFont typeface="Wingdings" pitchFamily="2" charset="2"/>
              <a:buChar char="q"/>
            </a:pPr>
            <a:r>
              <a:rPr lang="en-US" dirty="0" smtClean="0"/>
              <a:t> </a:t>
            </a:r>
            <a:r>
              <a:rPr lang="ar-SA" dirty="0" smtClean="0"/>
              <a:t>برای اینکه بتوانید برای زدن ضربه آمادگی داشته باشید توپ را به فاصله اندازه قطر آن (توپ های استاندارد والیبال 20 سانتی متر می باشند) به هوا پرتاب کنید</a:t>
            </a:r>
            <a:r>
              <a:rPr lang="en-US" dirty="0" smtClean="0"/>
              <a:t> </a:t>
            </a:r>
            <a:endParaRPr lang="fa-IR" dirty="0" smtClean="0"/>
          </a:p>
          <a:p>
            <a:pPr algn="r" rtl="1">
              <a:buFont typeface="Wingdings" pitchFamily="2" charset="2"/>
              <a:buChar char="q"/>
            </a:pPr>
            <a:r>
              <a:rPr lang="en-US" dirty="0" smtClean="0"/>
              <a:t> </a:t>
            </a:r>
            <a:r>
              <a:rPr lang="ar-SA" dirty="0" smtClean="0"/>
              <a:t>پس از آنکه توپ را به بالا پرتاب کردید دستی که می خواهید با آن ضربه بزنید را عقب برده و به بدن خود قوس دهید. وقتی که ضربه را زدید عکس این مورد را انجام دهید</a:t>
            </a:r>
            <a:endParaRPr lang="fa-IR" dirty="0" smtClean="0"/>
          </a:p>
          <a:p>
            <a:pPr algn="r" rtl="1">
              <a:buFont typeface="Wingdings" pitchFamily="2" charset="2"/>
              <a:buChar char="q"/>
            </a:pPr>
            <a:r>
              <a:rPr lang="en-US" dirty="0" smtClean="0"/>
              <a:t>  </a:t>
            </a:r>
            <a:r>
              <a:rPr lang="ar-SA" dirty="0" smtClean="0"/>
              <a:t>با کف دست خود به پشت توپ ضربه بزنید تا به طرف جلو حرکت کند. البته باید طوری به آن زاویه بدهید که توپ در زمین حریف به زمین بخورد</a:t>
            </a:r>
            <a:endParaRPr lang="en-US" dirty="0"/>
          </a:p>
        </p:txBody>
      </p:sp>
      <p:sp>
        <p:nvSpPr>
          <p:cNvPr id="3" name="Title 2"/>
          <p:cNvSpPr>
            <a:spLocks noGrp="1"/>
          </p:cNvSpPr>
          <p:nvPr>
            <p:ph type="title"/>
          </p:nvPr>
        </p:nvSpPr>
        <p:spPr>
          <a:xfrm>
            <a:off x="533400" y="0"/>
            <a:ext cx="8229600" cy="1143000"/>
          </a:xfrm>
        </p:spPr>
        <p:txBody>
          <a:bodyPr/>
          <a:lstStyle/>
          <a:p>
            <a:pPr algn="ctr"/>
            <a:r>
              <a:rPr lang="ar-SA" dirty="0" smtClean="0"/>
              <a:t>سرویس تنیسی (سرویس آبشاری</a:t>
            </a:r>
            <a:r>
              <a:rPr lang="fa-IR" dirty="0" smtClean="0"/>
              <a:t>)</a:t>
            </a:r>
            <a:endParaRPr lang="en-US" dirty="0"/>
          </a:p>
        </p:txBody>
      </p:sp>
    </p:spTree>
  </p:cSld>
  <p:clrMapOvr>
    <a:masterClrMapping/>
  </p:clrMapOvr>
  <p:transition>
    <p:wipe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fa-IR" dirty="0" smtClean="0"/>
              <a:t>تمرین سرویس تنیسی</a:t>
            </a:r>
            <a:endParaRPr lang="en-US" dirty="0"/>
          </a:p>
        </p:txBody>
      </p:sp>
      <p:pic>
        <p:nvPicPr>
          <p:cNvPr id="4" name="Content Placeholder 3" descr="سرویس والیبال"/>
          <p:cNvPicPr>
            <a:picLocks noGrp="1"/>
          </p:cNvPicPr>
          <p:nvPr>
            <p:ph idx="1"/>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2971800" y="1219200"/>
            <a:ext cx="4791075" cy="5105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ipe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5626291"/>
          </a:xfrm>
        </p:spPr>
        <p:txBody>
          <a:bodyPr>
            <a:normAutofit/>
          </a:bodyPr>
          <a:lstStyle/>
          <a:p>
            <a:pPr algn="r" rtl="1">
              <a:lnSpc>
                <a:spcPct val="150000"/>
              </a:lnSpc>
              <a:buNone/>
            </a:pPr>
            <a:r>
              <a:rPr lang="fa-IR" sz="6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خسته نباشید</a:t>
            </a:r>
          </a:p>
          <a:p>
            <a:pPr algn="r" rtl="1">
              <a:lnSpc>
                <a:spcPct val="150000"/>
              </a:lnSpc>
              <a:buNone/>
            </a:pPr>
            <a:r>
              <a:rPr lang="fa-IR" sz="6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ممنون از حسن توجه شما عزیزان</a:t>
            </a:r>
            <a:endParaRPr lang="en-US" sz="6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4" name="Smiley Face 3"/>
          <p:cNvSpPr/>
          <p:nvPr/>
        </p:nvSpPr>
        <p:spPr>
          <a:xfrm>
            <a:off x="4343400" y="609600"/>
            <a:ext cx="1066800" cy="99060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n 4"/>
          <p:cNvSpPr/>
          <p:nvPr/>
        </p:nvSpPr>
        <p:spPr>
          <a:xfrm>
            <a:off x="8001000" y="2057400"/>
            <a:ext cx="1143000" cy="1066800"/>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
            <a:ext cx="8229600" cy="6477000"/>
          </a:xfrm>
        </p:spPr>
        <p:txBody>
          <a:bodyPr>
            <a:normAutofit/>
          </a:bodyPr>
          <a:lstStyle/>
          <a:p>
            <a:pPr marL="109728" indent="0" algn="r" rtl="1">
              <a:buNone/>
            </a:pPr>
            <a:r>
              <a:rPr lang="fa-IR" dirty="0">
                <a:cs typeface="B Koodak" panose="00000700000000000000" pitchFamily="2" charset="-78"/>
              </a:rPr>
              <a:t>درسال ۱۹۱۷ پذیرفته شد که هر ست بازی ۱۵ پوئن (امتیاز) باشد.درسال ۱۹۱۸ تعداد بازیکنان هر طرف زمین ۶ نقر پیشنهاد شد که مورد قبول عامه قرار گرفت.درسال ۱۹۲۱ موافقت شد که هرتیم با سه ضرب توپ را به طرف دیگر بفرستد.درسال ۱۹۲۳ اندازه زمین بازی ۹×۱۸ متر تعیین شد.به مرور در سال های بعد، قوانین فراوانی برای این بازی وضع شد و در بسیاری از قوانین قبلی نیز تغییراتی حاصل گشت که هنوزهم این تغییرات (سال۲۰۰۰) ادامه دارد و هر چهار سال یک بار در کنگره بین المللی والیبال تغییراتی در قوانین بازی به تصویب می رسد و در آخرین کنگره جهانی که درسال ۱۹۹۸ میلادی (۱۳۷۷ شمسی) هم زمان با برگزاری چهاردهمین دوره مسابقات والیبال جهانی مردان و سیزدهمین دروه زنان در ژاپن برگزار شد با تصویب و تغییر قوانین مانند روش امتیاز گیری با برد رالی، امتیازات ۲۵ برای ست های اول، دوم، سوم و چهارم و امتیازات ۱۵ برای ست </a:t>
            </a:r>
            <a:r>
              <a:rPr lang="fa-IR" dirty="0" smtClean="0">
                <a:cs typeface="B Koodak" panose="00000700000000000000" pitchFamily="2" charset="-78"/>
              </a:rPr>
              <a:t>پنجم.</a:t>
            </a:r>
            <a:endParaRPr lang="en-US" dirty="0">
              <a:cs typeface="B Koodak" panose="00000700000000000000" pitchFamily="2" charset="-78"/>
            </a:endParaRPr>
          </a:p>
        </p:txBody>
      </p:sp>
    </p:spTree>
    <p:extLst>
      <p:ext uri="{BB962C8B-B14F-4D97-AF65-F5344CB8AC3E}">
        <p14:creationId xmlns="" xmlns:p14="http://schemas.microsoft.com/office/powerpoint/2010/main" val="3240311745"/>
      </p:ext>
    </p:extLst>
  </p:cSld>
  <p:clrMapOvr>
    <a:masterClrMapping/>
  </p:clrMapOvr>
  <p:transition>
    <p:wipe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
            <a:ext cx="8229600" cy="5854891"/>
          </a:xfrm>
        </p:spPr>
        <p:txBody>
          <a:bodyPr>
            <a:normAutofit/>
          </a:bodyPr>
          <a:lstStyle/>
          <a:p>
            <a:pPr marL="109728" indent="0" algn="r" rtl="1">
              <a:lnSpc>
                <a:spcPct val="150000"/>
              </a:lnSpc>
              <a:buNone/>
            </a:pPr>
            <a:r>
              <a:rPr lang="fa-IR" dirty="0">
                <a:cs typeface="B Koodak" panose="00000700000000000000" pitchFamily="2" charset="-78"/>
              </a:rPr>
              <a:t>اولین کشور خارجی که والیبال را پذیرفت، کشور کانادا و به سال ۱۹۰۰ بود</a:t>
            </a:r>
            <a:r>
              <a:rPr lang="fa-IR" dirty="0" smtClean="0">
                <a:cs typeface="B Koodak" panose="00000700000000000000" pitchFamily="2" charset="-78"/>
              </a:rPr>
              <a:t>.</a:t>
            </a:r>
          </a:p>
          <a:p>
            <a:pPr marL="109728" indent="0" algn="r" rtl="1">
              <a:lnSpc>
                <a:spcPct val="150000"/>
              </a:lnSpc>
              <a:buNone/>
            </a:pPr>
            <a:r>
              <a:rPr lang="fa-IR" dirty="0">
                <a:cs typeface="B Koodak" panose="00000700000000000000" pitchFamily="2" charset="-78"/>
              </a:rPr>
              <a:t>اصولاً شوروی از کشورهائی است که در پیشرفت تکنیک و تاکتیک والیبال و تنظیم قوانین درجهان سهم به سزائی دارد </a:t>
            </a:r>
            <a:r>
              <a:rPr lang="fa-IR" dirty="0" smtClean="0">
                <a:cs typeface="B Koodak" panose="00000700000000000000" pitchFamily="2" charset="-78"/>
              </a:rPr>
              <a:t>.کشورهای </a:t>
            </a:r>
            <a:r>
              <a:rPr lang="fa-IR" dirty="0">
                <a:cs typeface="B Koodak" panose="00000700000000000000" pitchFamily="2" charset="-78"/>
              </a:rPr>
              <a:t>فرانسه، چکسلواکی و لهستان پس از تشکیل فدراسیون ملّی مصمم شدند که با کمک کشورهای دیگر فدراسیون بین المللی را تأسیس نمایند و در سال ۱۹۳۶ بینگام بازی های المپیک در برلین آلمان در این زمینه فعالیت زیادی نمودند ولی با آغاز جنگ بین المللی دوّم و طغیان آن در اروپا اقدامات آنان متوقف </a:t>
            </a:r>
            <a:r>
              <a:rPr lang="fa-IR" dirty="0" smtClean="0">
                <a:cs typeface="B Koodak" panose="00000700000000000000" pitchFamily="2" charset="-78"/>
              </a:rPr>
              <a:t>شد.</a:t>
            </a:r>
            <a:endParaRPr lang="en-US" dirty="0">
              <a:cs typeface="B Koodak" panose="00000700000000000000" pitchFamily="2" charset="-78"/>
            </a:endParaRPr>
          </a:p>
        </p:txBody>
      </p:sp>
    </p:spTree>
    <p:extLst>
      <p:ext uri="{BB962C8B-B14F-4D97-AF65-F5344CB8AC3E}">
        <p14:creationId xmlns="" xmlns:p14="http://schemas.microsoft.com/office/powerpoint/2010/main" val="1104662451"/>
      </p:ext>
    </p:extLst>
  </p:cSld>
  <p:clrMapOvr>
    <a:masterClrMapping/>
  </p:clrMapOvr>
  <p:transition>
    <p:wipe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
            <a:ext cx="8229600" cy="6248400"/>
          </a:xfrm>
        </p:spPr>
        <p:txBody>
          <a:bodyPr>
            <a:normAutofit/>
          </a:bodyPr>
          <a:lstStyle/>
          <a:p>
            <a:pPr marL="109728" indent="0" algn="r">
              <a:lnSpc>
                <a:spcPct val="150000"/>
              </a:lnSpc>
              <a:buNone/>
            </a:pPr>
            <a:r>
              <a:rPr lang="fa-IR" dirty="0">
                <a:cs typeface="B Koodak" panose="00000700000000000000" pitchFamily="2" charset="-78"/>
              </a:rPr>
              <a:t>اولین مسابقه بین المللی درقاره اروپا بین دو کشور فرانسه و چکسلواکی در شهر پاریس برگزار گردید. پیگیری برای تأسیس فدراسیون بین المللی والیبال ادامه </a:t>
            </a:r>
            <a:r>
              <a:rPr lang="fa-IR" dirty="0" smtClean="0">
                <a:cs typeface="B Koodak" panose="00000700000000000000" pitchFamily="2" charset="-78"/>
              </a:rPr>
              <a:t>یافت</a:t>
            </a:r>
          </a:p>
          <a:p>
            <a:pPr marL="109728" indent="0" algn="r">
              <a:lnSpc>
                <a:spcPct val="150000"/>
              </a:lnSpc>
              <a:buNone/>
            </a:pPr>
            <a:r>
              <a:rPr lang="fa-IR" dirty="0">
                <a:cs typeface="B Koodak" panose="00000700000000000000" pitchFamily="2" charset="-78"/>
              </a:rPr>
              <a:t>. درسال ۱۹۴۹ اولین دوره مسابقات جهانی والیبال برای مردان درپراگ و درسال ۱۹۵۲ دومین دوره مسابقات جهانی مردان و اولین </a:t>
            </a:r>
            <a:r>
              <a:rPr lang="fa-IR" dirty="0" smtClean="0">
                <a:cs typeface="B Koodak" panose="00000700000000000000" pitchFamily="2" charset="-78"/>
              </a:rPr>
              <a:t>دوره </a:t>
            </a:r>
            <a:r>
              <a:rPr lang="fa-IR" dirty="0">
                <a:cs typeface="B Koodak" panose="00000700000000000000" pitchFamily="2" charset="-78"/>
              </a:rPr>
              <a:t>مسابقات جهانی زنان در مسکو برگزار </a:t>
            </a:r>
            <a:r>
              <a:rPr lang="fa-IR" dirty="0" smtClean="0">
                <a:cs typeface="B Koodak" panose="00000700000000000000" pitchFamily="2" charset="-78"/>
              </a:rPr>
              <a:t>شد.</a:t>
            </a:r>
          </a:p>
          <a:p>
            <a:pPr marL="109728" indent="0" algn="r">
              <a:lnSpc>
                <a:spcPct val="150000"/>
              </a:lnSpc>
              <a:buNone/>
            </a:pPr>
            <a:r>
              <a:rPr lang="fa-IR" dirty="0">
                <a:cs typeface="B Koodak" panose="00000700000000000000" pitchFamily="2" charset="-78"/>
              </a:rPr>
              <a:t>والیبال یکی از رشته های ورزشی بین المللی است که شهرت جهانی خود را مرهون مسابقات المپیک ۱۹۶۴ است که در شهر توکیو بعمل آمد. والیبال در سال ۱۸۹۵ از کشور آمریکا شروع شد ولی </a:t>
            </a:r>
            <a:r>
              <a:rPr lang="fa-IR" dirty="0" smtClean="0">
                <a:cs typeface="B Koodak" panose="00000700000000000000" pitchFamily="2" charset="-78"/>
              </a:rPr>
              <a:t>انجمن آماتوری انگلیس </a:t>
            </a:r>
            <a:r>
              <a:rPr lang="fa-IR" dirty="0">
                <a:cs typeface="B Koodak" panose="00000700000000000000" pitchFamily="2" charset="-78"/>
              </a:rPr>
              <a:t>تلاش در شناساندن این ورزش به جهانیان کردند. </a:t>
            </a:r>
            <a:endParaRPr lang="en-US" dirty="0">
              <a:cs typeface="B Koodak" panose="00000700000000000000" pitchFamily="2" charset="-78"/>
            </a:endParaRPr>
          </a:p>
        </p:txBody>
      </p:sp>
    </p:spTree>
    <p:extLst>
      <p:ext uri="{BB962C8B-B14F-4D97-AF65-F5344CB8AC3E}">
        <p14:creationId xmlns="" xmlns:p14="http://schemas.microsoft.com/office/powerpoint/2010/main" val="1028275315"/>
      </p:ext>
    </p:extLst>
  </p:cSld>
  <p:clrMapOvr>
    <a:masterClrMapping/>
  </p:clrMapOvr>
  <p:transition>
    <p:wipe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r" rtl="1">
              <a:lnSpc>
                <a:spcPct val="150000"/>
              </a:lnSpc>
              <a:buFont typeface="Wingdings" panose="05000000000000000000" pitchFamily="2" charset="2"/>
              <a:buChar char="v"/>
            </a:pPr>
            <a:r>
              <a:rPr lang="fa-IR" sz="2800" dirty="0" smtClean="0">
                <a:cs typeface="B Koodak" panose="00000700000000000000" pitchFamily="2" charset="-78"/>
              </a:rPr>
              <a:t>ورزش والیبال حدود سال ۱۲۹۹ شمسی یعنی ۱۰۰سال قبل توسط ورزنده(استاد بزرگ ورزش) به ایران آورده شد و از دارالمعلمین ورزش آغاز به تعلیم گردید.</a:t>
            </a:r>
            <a:endParaRPr lang="en-US" sz="2800" dirty="0">
              <a:cs typeface="B Koodak" panose="00000700000000000000" pitchFamily="2" charset="-78"/>
            </a:endParaRPr>
          </a:p>
        </p:txBody>
      </p:sp>
    </p:spTree>
    <p:extLst>
      <p:ext uri="{BB962C8B-B14F-4D97-AF65-F5344CB8AC3E}">
        <p14:creationId xmlns="" xmlns:p14="http://schemas.microsoft.com/office/powerpoint/2010/main" val="3076057427"/>
      </p:ext>
    </p:extLst>
  </p:cSld>
  <p:clrMapOvr>
    <a:masterClrMapping/>
  </p:clrMapOvr>
  <p:transition>
    <p:wipe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fa-IR" sz="6000" dirty="0" smtClean="0">
                <a:cs typeface="B Koodak" panose="00000700000000000000" pitchFamily="2" charset="-78"/>
              </a:rPr>
              <a:t>زمین والیبال</a:t>
            </a:r>
            <a:endParaRPr lang="en-US" sz="6000" dirty="0">
              <a:cs typeface="B Koodak" panose="00000700000000000000" pitchFamily="2" charset="-78"/>
            </a:endParaRPr>
          </a:p>
        </p:txBody>
      </p:sp>
      <p:pic>
        <p:nvPicPr>
          <p:cNvPr id="2050"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990600" y="1600201"/>
            <a:ext cx="7620000" cy="4419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16504356"/>
      </p:ext>
    </p:extLst>
  </p:cSld>
  <p:clrMapOvr>
    <a:masterClrMapping/>
  </p:clrMapOvr>
  <p:transition>
    <p:wipe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367</TotalTime>
  <Words>2407</Words>
  <Application>Microsoft Office PowerPoint</Application>
  <PresentationFormat>On-screen Show (4:3)</PresentationFormat>
  <Paragraphs>129</Paragraphs>
  <Slides>47</Slides>
  <Notes>1</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Concourse</vt:lpstr>
      <vt:lpstr>Slide 1</vt:lpstr>
      <vt:lpstr>Slide 2</vt:lpstr>
      <vt:lpstr>تاریخچه ی والیبال</vt:lpstr>
      <vt:lpstr>Slide 4</vt:lpstr>
      <vt:lpstr>Slide 5</vt:lpstr>
      <vt:lpstr>Slide 6</vt:lpstr>
      <vt:lpstr>Slide 7</vt:lpstr>
      <vt:lpstr>Slide 8</vt:lpstr>
      <vt:lpstr>زمین والیبال</vt:lpstr>
      <vt:lpstr>زمین بازی </vt:lpstr>
      <vt:lpstr>Slide 11</vt:lpstr>
      <vt:lpstr>Slide 12</vt:lpstr>
      <vt:lpstr>Slide 13</vt:lpstr>
      <vt:lpstr>Slide 14</vt:lpstr>
      <vt:lpstr>Slide 15</vt:lpstr>
      <vt:lpstr>Slide 16</vt:lpstr>
      <vt:lpstr>Slide 17</vt:lpstr>
      <vt:lpstr>Slide 18</vt:lpstr>
      <vt:lpstr>آشنایى با توپ </vt:lpstr>
      <vt:lpstr>تمرین اول</vt:lpstr>
      <vt:lpstr>تمرین دوم</vt:lpstr>
      <vt:lpstr>تمرین دوم</vt:lpstr>
      <vt:lpstr>تمرین سوم</vt:lpstr>
      <vt:lpstr>تمرین چهارم</vt:lpstr>
      <vt:lpstr>تمرین پنجم</vt:lpstr>
      <vt:lpstr>تمرین ششم</vt:lpstr>
      <vt:lpstr>تمرینات لازم برای یادگیری پاس پنجه</vt:lpstr>
      <vt:lpstr>تمرین اول</vt:lpstr>
      <vt:lpstr>تمرین دوم</vt:lpstr>
      <vt:lpstr>تمرین سوم</vt:lpstr>
      <vt:lpstr>تمرین چهارم</vt:lpstr>
      <vt:lpstr>تمرین پنجم</vt:lpstr>
      <vt:lpstr>تمرین اول پاس پشت</vt:lpstr>
      <vt:lpstr>Slide 34</vt:lpstr>
      <vt:lpstr>تمرین جهت تصحیح پاس های پهلو</vt:lpstr>
      <vt:lpstr>تصحیح پاس دادن از بالای سر به عقب و بالا بردن قابلیت عکس العمل</vt:lpstr>
      <vt:lpstr>تمرین ساعد بدون توپ</vt:lpstr>
      <vt:lpstr>Slide 38</vt:lpstr>
      <vt:lpstr>تمرین ساعد با توپ</vt:lpstr>
      <vt:lpstr>Slide 40</vt:lpstr>
      <vt:lpstr>Slide 41</vt:lpstr>
      <vt:lpstr> سرویس ساده</vt:lpstr>
      <vt:lpstr>Slide 43</vt:lpstr>
      <vt:lpstr>تمرین اول سرویس</vt:lpstr>
      <vt:lpstr>سرویس تنیسی (سرویس آبشاری)</vt:lpstr>
      <vt:lpstr>تمرین سرویس تنیسی</vt:lpstr>
      <vt:lpstr>Slide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Pardazesh</dc:creator>
  <cp:lastModifiedBy>2000</cp:lastModifiedBy>
  <cp:revision>20</cp:revision>
  <dcterms:created xsi:type="dcterms:W3CDTF">2020-05-06T10:04:37Z</dcterms:created>
  <dcterms:modified xsi:type="dcterms:W3CDTF">2020-05-08T09:46:19Z</dcterms:modified>
</cp:coreProperties>
</file>