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62" r:id="rId5"/>
    <p:sldId id="259" r:id="rId6"/>
    <p:sldId id="263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7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3/3/2010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3/3/2010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3/3/2010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3/3/2010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3/3/2010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D1881C-5264-2643-A262-BFAAB7F5C6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228600"/>
            <a:ext cx="9220199" cy="3886200"/>
          </a:xfrm>
        </p:spPr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fa-IR" dirty="0" smtClean="0"/>
              <a:t>به </a:t>
            </a:r>
            <a:r>
              <a:rPr lang="fa-IR" dirty="0"/>
              <a:t>نام </a:t>
            </a:r>
            <a:r>
              <a:rPr lang="fa-IR" dirty="0" smtClean="0"/>
              <a:t>خدا </a:t>
            </a:r>
            <a:br>
              <a:rPr lang="fa-IR" dirty="0" smtClean="0"/>
            </a:br>
            <a:r>
              <a:rPr lang="fa-IR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/>
            </a:r>
            <a:br>
              <a:rPr lang="fa-IR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</a:br>
            <a:r>
              <a:rPr lang="fa-IR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دانشگاه فرهنگیان خوی</a:t>
            </a:r>
            <a:br>
              <a:rPr lang="fa-IR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</a:br>
            <a:r>
              <a:rPr lang="fa-IR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مدرس:کامرانی</a:t>
            </a:r>
            <a:br>
              <a:rPr lang="fa-IR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</a:br>
            <a:r>
              <a:rPr lang="fa-IR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فارسی عمومی </a:t>
            </a:r>
            <a:br>
              <a:rPr lang="fa-IR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</a:br>
            <a:r>
              <a:rPr lang="fa-IR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تربیت بدنی </a:t>
            </a:r>
            <a:r>
              <a:rPr lang="fa-IR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97</a:t>
            </a:r>
            <a:endParaRPr lang="en-US" sz="36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54BA192-5E24-6E4E-A0C9-38A78A4051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0846"/>
            <a:ext cx="10572000" cy="1362841"/>
          </a:xfrm>
        </p:spPr>
        <p:txBody>
          <a:bodyPr anchor="b">
            <a:normAutofit fontScale="92500" lnSpcReduction="20000"/>
          </a:bodyPr>
          <a:lstStyle/>
          <a:p>
            <a:pPr algn="ctr"/>
            <a:r>
              <a:rPr lang="fa-IR" sz="2800"/>
              <a:t>درس شانزدهم</a:t>
            </a:r>
          </a:p>
          <a:p>
            <a:pPr algn="ctr"/>
            <a:r>
              <a:rPr lang="fa-IR" sz="2800"/>
              <a:t>سعدی شیرازی </a:t>
            </a:r>
          </a:p>
          <a:p>
            <a:pPr algn="ctr"/>
            <a:r>
              <a:rPr lang="fa-IR" sz="2800"/>
              <a:t>حکایت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96562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1E119F-52E1-F244-979A-1B9D83B7E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0" y="1219200"/>
            <a:ext cx="3685800" cy="350838"/>
          </a:xfrm>
        </p:spPr>
        <p:txBody>
          <a:bodyPr/>
          <a:lstStyle/>
          <a:p>
            <a:pPr algn="ctr"/>
            <a:r>
              <a:rPr lang="fa-IR" dirty="0" smtClean="0"/>
              <a:t>  </a:t>
            </a:r>
            <a:r>
              <a:rPr lang="fa-IR" sz="1400" dirty="0" smtClean="0"/>
              <a:t>دانشگاه فرهنگیان خوی*کامرانی</a:t>
            </a:r>
            <a:endParaRPr lang="en-US" sz="1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091EBF-867E-C043-B4CD-F77D71C746BD}"/>
              </a:ext>
            </a:extLst>
          </p:cNvPr>
          <p:cNvSpPr>
            <a:spLocks noGrp="1"/>
          </p:cNvSpPr>
          <p:nvPr>
            <p:ph idx="1"/>
          </p:nvPr>
        </p:nvSpPr>
        <p:spPr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r">
              <a:buNone/>
            </a:pPr>
            <a:r>
              <a:rPr lang="fa-IR" sz="2800" dirty="0"/>
              <a:t>شیخ مشرف الدین مصلح بن عبدالله سعدی شیرازی بزرگترین پرآوازه ترین شاعر ایرانی و ستاره درخشان ادب فارسی در قرن هفتم هجری است.وی در سال ۶۰۶ ه.ق در شیراز به دنیا آمد.مقدمات علوم را </a:t>
            </a:r>
            <a:r>
              <a:rPr lang="fa-IR" sz="2800" dirty="0" smtClean="0"/>
              <a:t>درشیراز </a:t>
            </a:r>
            <a:r>
              <a:rPr lang="fa-IR" sz="2800" dirty="0"/>
              <a:t>فرا گرفت و در نظامیه بغداد به تکمیل آموخته های </a:t>
            </a:r>
            <a:r>
              <a:rPr lang="fa-IR" sz="2800" dirty="0" smtClean="0"/>
              <a:t>خود </a:t>
            </a:r>
            <a:r>
              <a:rPr lang="fa-IR" sz="2800" dirty="0"/>
              <a:t>پرداخت.بعداز یک سفر ۳۰ ساله با اندوخته فراوان علمی به شیراز بازگشت و گلستان و بوستان را نوشت.سعدی در سال ۶۹۰ هجری قمری درگذشت.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280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256114-F2B7-5045-8199-9E7B13587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/>
              <a:t>حکایت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1E6CD97-72E8-794E-BFEA-BA2CE176B0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133600"/>
            <a:ext cx="781488" cy="363876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2800" dirty="0" smtClean="0">
                <a:solidFill>
                  <a:srgbClr val="7030A0"/>
                </a:solidFill>
              </a:rPr>
              <a:t>  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7F6E1BE-641D-AA46-882D-5D24632377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401" y="2222287"/>
            <a:ext cx="10086598" cy="3638764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2400" dirty="0"/>
              <a:t>حکیمی پسران را پند همی داد که جانان پدر هنر آموزید که فلک و دولت دنیا اعتماد نشاید و سیم و زر در سفر به محل خطر است یا دزد به یک بار ببرد یا خواجه به </a:t>
            </a:r>
            <a:r>
              <a:rPr lang="fa-IR" sz="2400" dirty="0">
                <a:solidFill>
                  <a:schemeClr val="accent5"/>
                </a:solidFill>
              </a:rPr>
              <a:t>تفاریق</a:t>
            </a:r>
            <a:r>
              <a:rPr lang="fa-IR" sz="2400" dirty="0"/>
              <a:t> بخورد.اما هنر چشمه زاینده است و دولت پاینده و اگر هنرمند از دولت بیوفتد،غم نباشد که هنر در نفس خود دولت است.هرجا که رود قدر بیند و بر صدر نشیند و بی هنر لقمه چیند وسختی بیند.</a:t>
            </a:r>
          </a:p>
          <a:p>
            <a:pPr marL="0" indent="0" algn="r">
              <a:buNone/>
            </a:pPr>
            <a:r>
              <a:rPr lang="fa-IR" sz="2400" dirty="0"/>
              <a:t>سخت است پس از </a:t>
            </a:r>
            <a:r>
              <a:rPr lang="fa-IR" sz="2400" dirty="0" smtClean="0"/>
              <a:t>جاه، </a:t>
            </a:r>
            <a:r>
              <a:rPr lang="fa-IR" sz="2400" dirty="0">
                <a:solidFill>
                  <a:schemeClr val="accent5"/>
                </a:solidFill>
              </a:rPr>
              <a:t>تحکم بردن</a:t>
            </a:r>
            <a:r>
              <a:rPr lang="fa-IR" sz="2400" dirty="0"/>
              <a:t>/خو کرده به </a:t>
            </a:r>
            <a:r>
              <a:rPr lang="fa-IR" sz="2400" dirty="0" smtClean="0"/>
              <a:t>ناز،جور </a:t>
            </a:r>
            <a:r>
              <a:rPr lang="fa-IR" sz="2400" dirty="0"/>
              <a:t>مردم بردن</a:t>
            </a:r>
          </a:p>
          <a:p>
            <a:pPr marL="0" indent="0" algn="r">
              <a:buNone/>
            </a:pPr>
            <a:endParaRPr lang="fa-IR" sz="2400" dirty="0"/>
          </a:p>
        </p:txBody>
      </p:sp>
      <p:sp>
        <p:nvSpPr>
          <p:cNvPr id="4" name="Rectangle 3"/>
          <p:cNvSpPr/>
          <p:nvPr/>
        </p:nvSpPr>
        <p:spPr>
          <a:xfrm>
            <a:off x="8763000" y="1447800"/>
            <a:ext cx="3284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/>
              <a:t>دانشگاه فرهنگیان خوی*کامرانی</a:t>
            </a:r>
          </a:p>
        </p:txBody>
      </p:sp>
    </p:spTree>
    <p:extLst>
      <p:ext uri="{BB962C8B-B14F-4D97-AF65-F5344CB8AC3E}">
        <p14:creationId xmlns:p14="http://schemas.microsoft.com/office/powerpoint/2010/main" val="164448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</a:t>
            </a:r>
            <a:r>
              <a:rPr lang="fa-IR" dirty="0" smtClean="0"/>
              <a:t>معنی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4953000"/>
            <a:ext cx="3600888" cy="1676400"/>
          </a:xfrm>
        </p:spPr>
        <p:txBody>
          <a:bodyPr>
            <a:normAutofit fontScale="92500" lnSpcReduction="10000"/>
          </a:bodyPr>
          <a:lstStyle/>
          <a:p>
            <a:r>
              <a:rPr lang="fa-IR" dirty="0">
                <a:solidFill>
                  <a:srgbClr val="7030A0"/>
                </a:solidFill>
              </a:rPr>
              <a:t>تحکم بردن:فرمان بردن</a:t>
            </a:r>
            <a:endParaRPr lang="en-US" sz="2000" dirty="0">
              <a:solidFill>
                <a:srgbClr val="7030A0"/>
              </a:solidFill>
            </a:endParaRPr>
          </a:p>
          <a:p>
            <a:r>
              <a:rPr lang="fa-IR" dirty="0">
                <a:solidFill>
                  <a:srgbClr val="7030A0"/>
                </a:solidFill>
              </a:rPr>
              <a:t>تفاریق:جدا جدا کردن،اندک اندک</a:t>
            </a:r>
          </a:p>
          <a:p>
            <a:endParaRPr lang="fa-I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7400"/>
            <a:ext cx="11353800" cy="4324564"/>
          </a:xfrm>
        </p:spPr>
        <p:txBody>
          <a:bodyPr>
            <a:noAutofit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fa-IR" sz="2000" dirty="0"/>
              <a:t>حکیم فرزانه ای پسرانش را چنین نصیحت </a:t>
            </a:r>
            <a:r>
              <a:rPr lang="fa-IR" sz="2000" dirty="0" smtClean="0"/>
              <a:t>می </a:t>
            </a:r>
            <a:r>
              <a:rPr lang="fa-IR" sz="2000" dirty="0"/>
              <a:t>کردعزیزان پدرهنر بیاموزید زیرا نمی </a:t>
            </a:r>
            <a:r>
              <a:rPr lang="fa-IR" sz="2000" dirty="0" smtClean="0"/>
              <a:t>توان</a:t>
            </a:r>
            <a:r>
              <a:rPr lang="fa-IR" sz="2000" dirty="0"/>
              <a:t> </a:t>
            </a:r>
            <a:r>
              <a:rPr lang="fa-IR" sz="2000" dirty="0" smtClean="0"/>
              <a:t>بر فرمانروایی و ثروت دنیا اعتماد </a:t>
            </a:r>
            <a:r>
              <a:rPr lang="fa-IR" sz="2000" dirty="0"/>
              <a:t>کرد درهم و </a:t>
            </a:r>
            <a:r>
              <a:rPr lang="fa-IR" sz="2000" dirty="0" smtClean="0"/>
              <a:t>دیناردرپرتگاه</a:t>
            </a:r>
            <a:r>
              <a:rPr lang="fa-IR" sz="2000" dirty="0"/>
              <a:t> </a:t>
            </a:r>
            <a:r>
              <a:rPr lang="fa-IR" sz="2000" dirty="0" smtClean="0"/>
              <a:t>نابودی </a:t>
            </a:r>
            <a:r>
              <a:rPr lang="fa-IR" sz="2000" dirty="0"/>
              <a:t>است یا دزد همه آن را </a:t>
            </a:r>
            <a:r>
              <a:rPr lang="fa-IR" sz="2000" dirty="0" smtClean="0"/>
              <a:t>ببرد یا حاکم کم کم آن ثروت را بخورد ولی </a:t>
            </a:r>
            <a:r>
              <a:rPr lang="fa-IR" sz="2000" dirty="0"/>
              <a:t>هنر </a:t>
            </a:r>
            <a:r>
              <a:rPr lang="fa-IR" sz="2000" dirty="0" smtClean="0"/>
              <a:t>همیشه درحال افزایش است و سعادتی که از هنر حاصل میشود همیشگی است.اگر </a:t>
            </a:r>
            <a:r>
              <a:rPr lang="fa-IR" sz="2000" dirty="0"/>
              <a:t>هنرمند تهیدست </a:t>
            </a:r>
            <a:r>
              <a:rPr lang="fa-IR" sz="2000" dirty="0" smtClean="0"/>
              <a:t>گردد غمی </a:t>
            </a:r>
            <a:r>
              <a:rPr lang="fa-IR" sz="2000" dirty="0"/>
              <a:t>نیست </a:t>
            </a:r>
            <a:r>
              <a:rPr lang="fa-IR" sz="2000" dirty="0" smtClean="0"/>
              <a:t>زیراهنرش</a:t>
            </a:r>
            <a:r>
              <a:rPr lang="fa-IR" sz="2000" dirty="0"/>
              <a:t> </a:t>
            </a:r>
            <a:r>
              <a:rPr lang="fa-IR" sz="2000" dirty="0" smtClean="0"/>
              <a:t>درذاتش </a:t>
            </a:r>
            <a:r>
              <a:rPr lang="fa-IR" sz="2000" dirty="0"/>
              <a:t>باقی است وخود </a:t>
            </a:r>
            <a:r>
              <a:rPr lang="fa-IR" sz="2000" dirty="0" smtClean="0"/>
              <a:t>دولت </a:t>
            </a:r>
            <a:r>
              <a:rPr lang="fa-IR" sz="2000" dirty="0"/>
              <a:t>ومایه </a:t>
            </a:r>
            <a:r>
              <a:rPr lang="fa-IR" sz="2000" dirty="0" smtClean="0"/>
              <a:t>ثروت</a:t>
            </a:r>
            <a:r>
              <a:rPr lang="fa-IR" sz="2000" dirty="0"/>
              <a:t> </a:t>
            </a:r>
            <a:r>
              <a:rPr lang="fa-IR" sz="2000" dirty="0" smtClean="0"/>
              <a:t>است </a:t>
            </a:r>
            <a:r>
              <a:rPr lang="fa-IR" sz="2000" dirty="0"/>
              <a:t>اوهرجارود ازاو قدر شناسی کنند و او را در </a:t>
            </a:r>
            <a:r>
              <a:rPr lang="fa-IR" sz="2000" dirty="0"/>
              <a:t> </a:t>
            </a:r>
            <a:r>
              <a:rPr lang="fa-IR" sz="2000" dirty="0" smtClean="0"/>
              <a:t>صدر </a:t>
            </a:r>
            <a:r>
              <a:rPr lang="fa-IR" sz="2000" dirty="0"/>
              <a:t>مجلس جا دهند ولی آدم بی هنر با سختی </a:t>
            </a:r>
            <a:r>
              <a:rPr lang="fa-IR" sz="2000" dirty="0" smtClean="0"/>
              <a:t>لقمه </a:t>
            </a:r>
            <a:r>
              <a:rPr lang="fa-IR" sz="2000" dirty="0"/>
              <a:t>نانی به دست آورد.</a:t>
            </a:r>
            <a:endParaRPr lang="en-US" sz="2000" dirty="0"/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sz="2000" dirty="0" smtClean="0"/>
              <a:t> معنی شعر:پس از رسیدن به مقام فرمانبرداری کردن از کسی سخت است/پس از عادت کردن به زندگی راحت ستم مردم را تحمل کردن سخت است.</a:t>
            </a:r>
            <a:endParaRPr lang="en-US" sz="2000" dirty="0"/>
          </a:p>
          <a:p>
            <a:pPr marL="0" indent="0" algn="r">
              <a:lnSpc>
                <a:spcPct val="150000"/>
              </a:lnSpc>
              <a:buNone/>
            </a:pPr>
            <a:endParaRPr lang="fa-IR" sz="2000" dirty="0">
              <a:solidFill>
                <a:schemeClr val="accent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63000" y="1371600"/>
            <a:ext cx="3284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/>
              <a:t>دانشگاه فرهنگیان خوی*کامرانی</a:t>
            </a:r>
          </a:p>
        </p:txBody>
      </p:sp>
    </p:spTree>
    <p:extLst>
      <p:ext uri="{BB962C8B-B14F-4D97-AF65-F5344CB8AC3E}">
        <p14:creationId xmlns:p14="http://schemas.microsoft.com/office/powerpoint/2010/main" val="342776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D0696C3-B5CC-544F-87B6-D8A8BE79C9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417851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2800" dirty="0"/>
              <a:t>هرکس از گوشه ای فرا رفتند</a:t>
            </a:r>
          </a:p>
          <a:p>
            <a:pPr marL="0" indent="0" algn="r">
              <a:buNone/>
            </a:pPr>
            <a:r>
              <a:rPr lang="en-US" sz="2800" dirty="0" smtClean="0">
                <a:solidFill>
                  <a:schemeClr val="accent1"/>
                </a:solidFill>
              </a:rPr>
              <a:t>)</a:t>
            </a:r>
            <a:r>
              <a:rPr lang="en-US" sz="2800" dirty="0" err="1" smtClean="0">
                <a:solidFill>
                  <a:schemeClr val="accent1"/>
                </a:solidFill>
              </a:rPr>
              <a:t>fهرکس</a:t>
            </a:r>
            <a:r>
              <a:rPr lang="en-US" sz="2800" dirty="0" smtClean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در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مسیری</a:t>
            </a:r>
            <a:r>
              <a:rPr lang="en-US" sz="2800" dirty="0">
                <a:solidFill>
                  <a:schemeClr val="accent1"/>
                </a:solidFill>
              </a:rPr>
              <a:t> و </a:t>
            </a:r>
            <a:r>
              <a:rPr lang="en-US" sz="2800" dirty="0" err="1">
                <a:solidFill>
                  <a:schemeClr val="accent1"/>
                </a:solidFill>
              </a:rPr>
              <a:t>به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سمتی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رفت</a:t>
            </a:r>
            <a:endParaRPr lang="fa-IR" sz="2800" dirty="0">
              <a:solidFill>
                <a:schemeClr val="accent1"/>
              </a:solidFill>
            </a:endParaRPr>
          </a:p>
          <a:p>
            <a:pPr marL="0" indent="0" algn="r">
              <a:buNone/>
            </a:pPr>
            <a:r>
              <a:rPr lang="fa-IR" sz="2800" dirty="0"/>
              <a:t>به وزیری پادشاه رفتند</a:t>
            </a:r>
          </a:p>
          <a:p>
            <a:pPr marL="0" indent="0" algn="r">
              <a:buNone/>
            </a:pPr>
            <a:r>
              <a:rPr lang="en-US" sz="2800" dirty="0" err="1">
                <a:solidFill>
                  <a:schemeClr val="accent1"/>
                </a:solidFill>
              </a:rPr>
              <a:t>وزیر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پادشاه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شدند</a:t>
            </a:r>
            <a:endParaRPr lang="fa-IR" sz="2800" dirty="0">
              <a:solidFill>
                <a:schemeClr val="accent1"/>
              </a:solidFill>
            </a:endParaRPr>
          </a:p>
          <a:p>
            <a:pPr marL="0" indent="0" algn="r">
              <a:buNone/>
            </a:pPr>
            <a:r>
              <a:rPr lang="fa-IR" sz="2800" dirty="0"/>
              <a:t>به گدایی به روستا </a:t>
            </a:r>
            <a:r>
              <a:rPr lang="fa-IR" sz="2800" dirty="0" smtClean="0"/>
              <a:t>رفتند</a:t>
            </a:r>
            <a:endParaRPr lang="en-US" sz="2800" dirty="0" smtClean="0"/>
          </a:p>
          <a:p>
            <a:pPr marL="0" indent="0" algn="r">
              <a:buNone/>
            </a:pPr>
            <a:r>
              <a:rPr lang="en-US" sz="2800" dirty="0" err="1" smtClean="0">
                <a:solidFill>
                  <a:schemeClr val="accent1"/>
                </a:solidFill>
              </a:rPr>
              <a:t>همه</a:t>
            </a:r>
            <a:r>
              <a:rPr lang="en-US" sz="2800" dirty="0" smtClean="0">
                <a:solidFill>
                  <a:schemeClr val="accent1"/>
                </a:solidFill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</a:rPr>
              <a:t>به</a:t>
            </a:r>
            <a:r>
              <a:rPr lang="en-US" sz="2800" dirty="0" smtClean="0">
                <a:solidFill>
                  <a:schemeClr val="accent1"/>
                </a:solidFill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</a:rPr>
              <a:t>گدایی</a:t>
            </a:r>
            <a:r>
              <a:rPr lang="en-US" sz="2800" dirty="0" smtClean="0">
                <a:solidFill>
                  <a:schemeClr val="accent1"/>
                </a:solidFill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</a:rPr>
              <a:t>رفتند</a:t>
            </a:r>
            <a:endParaRPr lang="en-US" sz="2800" dirty="0" smtClean="0">
              <a:solidFill>
                <a:schemeClr val="accent1"/>
              </a:solidFill>
            </a:endParaRPr>
          </a:p>
          <a:p>
            <a:pPr marL="0" indent="0" algn="r">
              <a:buNone/>
            </a:pPr>
            <a:r>
              <a:rPr lang="fa-IR" sz="1600" dirty="0" smtClean="0">
                <a:solidFill>
                  <a:schemeClr val="accent1"/>
                </a:solidFill>
              </a:rPr>
              <a:t>(چون علم و هنری نداشتند)</a:t>
            </a:r>
            <a:endParaRPr lang="en-US" sz="16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ACE7393-575F-2445-BB76-33FC071A0F3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2800" dirty="0"/>
              <a:t>وقتی افتاد فتنه ای در </a:t>
            </a:r>
            <a:r>
              <a:rPr lang="fa-IR" sz="2800" dirty="0" smtClean="0"/>
              <a:t>شام</a:t>
            </a:r>
          </a:p>
          <a:p>
            <a:pPr marL="0" indent="0" algn="r">
              <a:buNone/>
            </a:pPr>
            <a:r>
              <a:rPr lang="en-US" sz="2800" dirty="0" err="1" smtClean="0">
                <a:solidFill>
                  <a:schemeClr val="accent1"/>
                </a:solidFill>
              </a:rPr>
              <a:t>وقتی</a:t>
            </a:r>
            <a:r>
              <a:rPr lang="en-US" sz="2800" dirty="0" smtClean="0">
                <a:solidFill>
                  <a:schemeClr val="accent1"/>
                </a:solidFill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</a:rPr>
              <a:t>در</a:t>
            </a:r>
            <a:r>
              <a:rPr lang="en-US" sz="2800" dirty="0" smtClean="0">
                <a:solidFill>
                  <a:schemeClr val="accent1"/>
                </a:solidFill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</a:rPr>
              <a:t>شام</a:t>
            </a:r>
            <a:r>
              <a:rPr lang="en-US" sz="2800" dirty="0" smtClean="0">
                <a:solidFill>
                  <a:schemeClr val="accent1"/>
                </a:solidFill>
              </a:rPr>
              <a:t> </a:t>
            </a:r>
            <a:r>
              <a:rPr lang="fa-IR" sz="2000" dirty="0" smtClean="0">
                <a:solidFill>
                  <a:schemeClr val="accent1"/>
                </a:solidFill>
              </a:rPr>
              <a:t>آشوبی رخ داد</a:t>
            </a:r>
          </a:p>
          <a:p>
            <a:pPr marL="0" indent="0" algn="r">
              <a:buNone/>
            </a:pPr>
            <a:r>
              <a:rPr lang="fa-IR" sz="2800" dirty="0" smtClean="0"/>
              <a:t>روستا </a:t>
            </a:r>
            <a:r>
              <a:rPr lang="fa-IR" sz="2800" dirty="0"/>
              <a:t>زادگان دانشمند</a:t>
            </a:r>
          </a:p>
          <a:p>
            <a:pPr marL="0" indent="0" algn="r">
              <a:buNone/>
            </a:pPr>
            <a:r>
              <a:rPr lang="en-US" sz="2800" dirty="0" err="1">
                <a:solidFill>
                  <a:schemeClr val="accent1"/>
                </a:solidFill>
              </a:rPr>
              <a:t>بچه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های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روستا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زادگان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که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دانشمند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بودند</a:t>
            </a:r>
            <a:endParaRPr lang="fa-IR" sz="2800" dirty="0">
              <a:solidFill>
                <a:schemeClr val="accent1"/>
              </a:solidFill>
            </a:endParaRPr>
          </a:p>
          <a:p>
            <a:pPr marL="0" indent="0" algn="r">
              <a:buNone/>
            </a:pPr>
            <a:r>
              <a:rPr lang="fa-IR" sz="2800" dirty="0"/>
              <a:t>پسران وزیر ناقص عقل</a:t>
            </a:r>
            <a:endParaRPr lang="en-US" sz="2800" dirty="0"/>
          </a:p>
          <a:p>
            <a:pPr marL="0" indent="0" algn="r">
              <a:buNone/>
            </a:pPr>
            <a:r>
              <a:rPr lang="en-US" sz="2800" dirty="0" err="1">
                <a:solidFill>
                  <a:schemeClr val="accent1"/>
                </a:solidFill>
              </a:rPr>
              <a:t>ولی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پسران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وزیر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چون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ناقص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عقل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  <a:r>
              <a:rPr lang="en-US" sz="2800" dirty="0" err="1">
                <a:solidFill>
                  <a:schemeClr val="accent1"/>
                </a:solidFill>
              </a:rPr>
              <a:t>بودند</a:t>
            </a:r>
            <a:endParaRPr lang="fa-IR" sz="2800" dirty="0">
              <a:solidFill>
                <a:schemeClr val="accent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fa-IR" dirty="0"/>
          </a:p>
        </p:txBody>
      </p:sp>
      <p:sp>
        <p:nvSpPr>
          <p:cNvPr id="7" name="Rectangle 6"/>
          <p:cNvSpPr/>
          <p:nvPr/>
        </p:nvSpPr>
        <p:spPr>
          <a:xfrm>
            <a:off x="8686800" y="1371600"/>
            <a:ext cx="3284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/>
              <a:t>دانشگاه فرهنگیان خوی*کامرانی</a:t>
            </a:r>
          </a:p>
        </p:txBody>
      </p:sp>
    </p:spTree>
    <p:extLst>
      <p:ext uri="{BB962C8B-B14F-4D97-AF65-F5344CB8AC3E}">
        <p14:creationId xmlns:p14="http://schemas.microsoft.com/office/powerpoint/2010/main" val="191924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286000"/>
            <a:ext cx="10439400" cy="363876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2400" dirty="0" smtClean="0"/>
              <a:t>مفهوم کلی درس:</a:t>
            </a:r>
          </a:p>
          <a:p>
            <a:pPr marL="0" indent="0" algn="r">
              <a:buNone/>
            </a:pPr>
            <a:r>
              <a:rPr lang="fa-IR" sz="2400" dirty="0" smtClean="0"/>
              <a:t>ارزش و اعتبار علم و هنر همیشگی و پایدار است ولی ارزش مقام و ثروت دائمی نیست و روزی از بین می رود</a:t>
            </a:r>
          </a:p>
          <a:p>
            <a:endParaRPr lang="fa-IR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81BDD9B7-1913-C947-9C6D-EC994D7C0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01400" y="2222287"/>
            <a:ext cx="180598" cy="3638764"/>
          </a:xfrm>
        </p:spPr>
        <p:txBody>
          <a:bodyPr/>
          <a:lstStyle/>
          <a:p>
            <a:pPr marL="0" indent="0" algn="r"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.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686800" y="1295400"/>
            <a:ext cx="3284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/>
              <a:t>دانشگاه فرهنگیان خوی*کامرانی</a:t>
            </a:r>
          </a:p>
        </p:txBody>
      </p:sp>
    </p:spTree>
    <p:extLst>
      <p:ext uri="{BB962C8B-B14F-4D97-AF65-F5344CB8AC3E}">
        <p14:creationId xmlns:p14="http://schemas.microsoft.com/office/powerpoint/2010/main" val="352885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8A4BE0-A716-D34A-B527-443D099B6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77740" y="1325938"/>
            <a:ext cx="10561418" cy="1468800"/>
          </a:xfrm>
        </p:spPr>
        <p:txBody>
          <a:bodyPr/>
          <a:lstStyle/>
          <a:p>
            <a:r>
              <a:rPr lang="fa-IR" dirty="0" smtClean="0"/>
              <a:t>پایان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EE45DF3-FCFB-7147-86FA-7F12D4A5C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2400" y="4876800"/>
            <a:ext cx="4518421" cy="1576799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endParaRPr lang="en-US"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24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415</Words>
  <Application>Microsoft Office PowerPoint</Application>
  <PresentationFormat>Custom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Quotable</vt:lpstr>
      <vt:lpstr>   به نام خدا   دانشگاه فرهنگیان خوی مدرس:کامرانی فارسی عمومی  تربیت بدنی 97</vt:lpstr>
      <vt:lpstr>  دانشگاه فرهنگیان خوی*کامرانی</vt:lpstr>
      <vt:lpstr>حکایت</vt:lpstr>
      <vt:lpstr>  معنی</vt:lpstr>
      <vt:lpstr> </vt:lpstr>
      <vt:lpstr>  </vt:lpstr>
      <vt:lpstr>پایان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</dc:title>
  <dc:creator>Unknown User</dc:creator>
  <cp:lastModifiedBy>ABDALI</cp:lastModifiedBy>
  <cp:revision>16</cp:revision>
  <dcterms:created xsi:type="dcterms:W3CDTF">2020-04-17T12:07:00Z</dcterms:created>
  <dcterms:modified xsi:type="dcterms:W3CDTF">2010-03-03T10:40:50Z</dcterms:modified>
</cp:coreProperties>
</file>