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sldIdLst>
    <p:sldId id="267" r:id="rId2"/>
    <p:sldId id="268" r:id="rId3"/>
    <p:sldId id="269" r:id="rId4"/>
    <p:sldId id="258" r:id="rId5"/>
    <p:sldId id="259" r:id="rId6"/>
    <p:sldId id="260" r:id="rId7"/>
    <p:sldId id="261" r:id="rId8"/>
    <p:sldId id="263" r:id="rId9"/>
    <p:sldId id="262" r:id="rId10"/>
    <p:sldId id="264" r:id="rId11"/>
    <p:sldId id="265" r:id="rId12"/>
    <p:sldId id="266"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4" d="100"/>
          <a:sy n="74" d="100"/>
        </p:scale>
        <p:origin x="41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31322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9323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58301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9351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4184288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11915398"/>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551018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65552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61137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5/7/2020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85926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651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5/7/2020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95329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742551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45443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95954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5/7/2020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7193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AAD347D-5ACD-4C99-B74B-A9C85AD731AF}" type="datetimeFigureOut">
              <a:rPr lang="en-US" smtClean="0"/>
              <a:t>5/7/2020</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24292348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Lst>
  <p:hf sldNum="0" hdr="0" ftr="0" dt="0"/>
  <p:txStyles>
    <p:titleStyle>
      <a:lvl1pPr algn="l" defTabSz="457200" rtl="1" eaLnBrk="1" latinLnBrk="0" hangingPunct="1">
        <a:spcBef>
          <a:spcPct val="0"/>
        </a:spcBef>
        <a:buNone/>
        <a:defRPr sz="3600" kern="1200">
          <a:solidFill>
            <a:schemeClr val="tx1">
              <a:lumMod val="85000"/>
              <a:lumOff val="15000"/>
            </a:schemeClr>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08909" y="144887"/>
            <a:ext cx="8915399" cy="1851337"/>
          </a:xfrm>
        </p:spPr>
        <p:txBody>
          <a:bodyPr>
            <a:normAutofit/>
          </a:bodyPr>
          <a:lstStyle/>
          <a:p>
            <a:pPr algn="ctr"/>
            <a:r>
              <a:rPr lang="fa-IR" dirty="0">
                <a:solidFill>
                  <a:prstClr val="black">
                    <a:lumMod val="85000"/>
                    <a:lumOff val="15000"/>
                  </a:prstClr>
                </a:solidFill>
                <a:cs typeface="B Lotus" panose="00000400000000000000" pitchFamily="2" charset="-78"/>
              </a:rPr>
              <a:t>بسم الله الرحمن الرحیم</a:t>
            </a:r>
            <a:endParaRPr lang="fa-IR" dirty="0"/>
          </a:p>
        </p:txBody>
      </p:sp>
      <p:sp>
        <p:nvSpPr>
          <p:cNvPr id="3" name="Subtitle 2"/>
          <p:cNvSpPr>
            <a:spLocks noGrp="1"/>
          </p:cNvSpPr>
          <p:nvPr>
            <p:ph type="subTitle" idx="1"/>
          </p:nvPr>
        </p:nvSpPr>
        <p:spPr>
          <a:xfrm>
            <a:off x="2009105" y="3219717"/>
            <a:ext cx="9495508" cy="3490175"/>
          </a:xfrm>
        </p:spPr>
        <p:txBody>
          <a:bodyPr/>
          <a:lstStyle/>
          <a:p>
            <a:pPr lvl="0" algn="ctr">
              <a:buClr>
                <a:srgbClr val="A53010"/>
              </a:buClr>
            </a:pPr>
            <a:r>
              <a:rPr lang="fa-IR" sz="3700" dirty="0">
                <a:solidFill>
                  <a:srgbClr val="FF0000"/>
                </a:solidFill>
                <a:cs typeface="B Lotus" panose="00000400000000000000" pitchFamily="2" charset="-78"/>
              </a:rPr>
              <a:t>جلسه سوم: رویکردهای مطرح در ارزشیابی</a:t>
            </a:r>
          </a:p>
          <a:p>
            <a:endParaRPr lang="fa-IR" dirty="0"/>
          </a:p>
        </p:txBody>
      </p:sp>
      <p:pic>
        <p:nvPicPr>
          <p:cNvPr id="4" name="recpaver ">
            <a:hlinkClick r:id="" action="ppaction://media"/>
          </p:cNvPr>
          <p:cNvPicPr>
            <a:picLocks noChangeAspect="1"/>
          </p:cNvPicPr>
          <p:nvPr>
            <a:audioFile r:link="rId1"/>
            <p:extLst>
              <p:ext uri="{DAA4B4D4-6D71-4841-9C94-3DE7FCFB9230}">
                <p14:media xmlns:p14="http://schemas.microsoft.com/office/powerpoint/2010/main" r:embed="rId2">
                  <p14:trim st="6279"/>
                </p14:media>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07363433"/>
      </p:ext>
    </p:extLst>
  </p:cSld>
  <p:clrMapOvr>
    <a:masterClrMapping/>
  </p:clrMapOvr>
  <mc:AlternateContent xmlns:mc="http://schemas.openxmlformats.org/markup-compatibility/2006" xmlns:p14="http://schemas.microsoft.com/office/powerpoint/2010/main">
    <mc:Choice Requires="p14">
      <p:transition spd="slow" p14:dur="2000" advTm="15130"/>
    </mc:Choice>
    <mc:Fallback xmlns="">
      <p:transition spd="slow" advTm="15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0"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8349" y="463639"/>
            <a:ext cx="9096263" cy="5834130"/>
          </a:xfrm>
        </p:spPr>
        <p:txBody>
          <a:bodyPr>
            <a:normAutofit fontScale="92500" lnSpcReduction="20000"/>
          </a:bodyPr>
          <a:lstStyle/>
          <a:p>
            <a:pPr marL="365125" lvl="0" indent="-255588" defTabSz="914400" fontAlgn="base">
              <a:spcBef>
                <a:spcPct val="20000"/>
              </a:spcBef>
              <a:spcAft>
                <a:spcPct val="0"/>
              </a:spcAft>
              <a:buClrTx/>
              <a:buFontTx/>
              <a:buChar char="•"/>
            </a:pPr>
            <a:r>
              <a:rPr lang="fa-IR" altLang="fa-IR" sz="2400" b="1" kern="0" dirty="0">
                <a:solidFill>
                  <a:srgbClr val="C00000"/>
                </a:solidFill>
                <a:latin typeface="Arial"/>
                <a:cs typeface="B Lotus" panose="00000400000000000000" pitchFamily="2" charset="-78"/>
              </a:rPr>
              <a:t>ارزشیابی آغازین:</a:t>
            </a:r>
            <a:r>
              <a:rPr lang="fa-IR" altLang="fa-IR" sz="2800" kern="0" dirty="0">
                <a:solidFill>
                  <a:schemeClr val="tx1"/>
                </a:solidFill>
                <a:latin typeface="Arial"/>
                <a:cs typeface="B Mitra" panose="00000400000000000000" pitchFamily="2" charset="-78"/>
              </a:rPr>
              <a:t/>
            </a:r>
            <a:br>
              <a:rPr lang="fa-IR" altLang="fa-IR" sz="2800" kern="0" dirty="0">
                <a:solidFill>
                  <a:schemeClr val="tx1"/>
                </a:solidFill>
                <a:latin typeface="Arial"/>
                <a:cs typeface="B Mitra" panose="00000400000000000000" pitchFamily="2" charset="-78"/>
              </a:rPr>
            </a:br>
            <a:r>
              <a:rPr lang="fa-IR" altLang="fa-IR" sz="2400" kern="0" dirty="0">
                <a:solidFill>
                  <a:schemeClr val="tx1"/>
                </a:solidFill>
                <a:latin typeface="Arial"/>
                <a:cs typeface="B Lotus" panose="00000400000000000000" pitchFamily="2" charset="-78"/>
              </a:rPr>
              <a:t>نخستین ارزشیابی که پیش از </a:t>
            </a:r>
            <a:r>
              <a:rPr lang="fa-IR" altLang="fa-IR" sz="2400" kern="0" dirty="0" smtClean="0">
                <a:solidFill>
                  <a:schemeClr val="tx1"/>
                </a:solidFill>
                <a:latin typeface="Arial"/>
                <a:cs typeface="B Lotus" panose="00000400000000000000" pitchFamily="2" charset="-78"/>
              </a:rPr>
              <a:t>فعالیت آموزشی (تدریس) </a:t>
            </a:r>
            <a:r>
              <a:rPr lang="fa-IR" altLang="fa-IR" sz="2400" kern="0" dirty="0">
                <a:solidFill>
                  <a:schemeClr val="tx1"/>
                </a:solidFill>
                <a:latin typeface="Arial"/>
                <a:cs typeface="B Lotus" panose="00000400000000000000" pitchFamily="2" charset="-78"/>
              </a:rPr>
              <a:t>به اجرا درمی آید ارزشیابی آغازین یا سنجش آغازین نامیده می شود. این نوع ارزشیابی به دو منظور  مورد استفاده قرار می گیرد. </a:t>
            </a:r>
          </a:p>
          <a:p>
            <a:pPr marL="365125" lvl="0" indent="-255588" defTabSz="914400" fontAlgn="base">
              <a:spcBef>
                <a:spcPct val="20000"/>
              </a:spcBef>
              <a:spcAft>
                <a:spcPct val="0"/>
              </a:spcAft>
              <a:buClrTx/>
              <a:buFontTx/>
              <a:buChar char="•"/>
            </a:pPr>
            <a:r>
              <a:rPr lang="fa-IR" altLang="fa-IR" sz="2400" kern="0" dirty="0">
                <a:solidFill>
                  <a:srgbClr val="0070C0"/>
                </a:solidFill>
                <a:latin typeface="Arial"/>
                <a:cs typeface="B Lotus" panose="00000400000000000000" pitchFamily="2" charset="-78"/>
              </a:rPr>
              <a:t>آیا یادگیرندگان بر دانشها و مهارتهای پیش نیاز تکلیف تازه از قبل تسلط داشته اند؟ </a:t>
            </a:r>
            <a:r>
              <a:rPr lang="fa-IR" altLang="fa-IR" sz="2400" kern="0" dirty="0">
                <a:solidFill>
                  <a:schemeClr val="tx1"/>
                </a:solidFill>
                <a:latin typeface="Arial"/>
                <a:cs typeface="B Lotus" panose="00000400000000000000" pitchFamily="2" charset="-78"/>
              </a:rPr>
              <a:t>به عبارت دقیقتر سنجش آغازین </a:t>
            </a:r>
            <a:r>
              <a:rPr lang="fa-IR" altLang="fa-IR" sz="2400" kern="0" dirty="0" smtClean="0">
                <a:solidFill>
                  <a:schemeClr val="tx1"/>
                </a:solidFill>
                <a:latin typeface="Arial"/>
                <a:cs typeface="B Lotus" panose="00000400000000000000" pitchFamily="2" charset="-78"/>
              </a:rPr>
              <a:t>در این مورد به </a:t>
            </a:r>
            <a:r>
              <a:rPr lang="fa-IR" altLang="fa-IR" sz="2400" kern="0" dirty="0">
                <a:solidFill>
                  <a:schemeClr val="tx1"/>
                </a:solidFill>
                <a:latin typeface="Arial"/>
                <a:cs typeface="B Lotus" panose="00000400000000000000" pitchFamily="2" charset="-78"/>
              </a:rPr>
              <a:t>منظور اندازه گیری رفتارهای ورودی </a:t>
            </a:r>
            <a:r>
              <a:rPr lang="fa-IR" altLang="fa-IR" sz="2400" kern="0" dirty="0" smtClean="0">
                <a:solidFill>
                  <a:schemeClr val="tx1"/>
                </a:solidFill>
                <a:latin typeface="Arial"/>
                <a:cs typeface="B Lotus" panose="00000400000000000000" pitchFamily="2" charset="-78"/>
              </a:rPr>
              <a:t>یعنی میزان آمادگی دانش آموزان برای یادگیری درس جدید بکار </a:t>
            </a:r>
            <a:r>
              <a:rPr lang="fa-IR" altLang="fa-IR" sz="2400" kern="0" dirty="0">
                <a:solidFill>
                  <a:schemeClr val="tx1"/>
                </a:solidFill>
                <a:latin typeface="Arial"/>
                <a:cs typeface="B Lotus" panose="00000400000000000000" pitchFamily="2" charset="-78"/>
              </a:rPr>
              <a:t>می </a:t>
            </a:r>
            <a:r>
              <a:rPr lang="fa-IR" altLang="fa-IR" sz="2400" kern="0" dirty="0" smtClean="0">
                <a:solidFill>
                  <a:schemeClr val="tx1"/>
                </a:solidFill>
                <a:latin typeface="Arial"/>
                <a:cs typeface="B Lotus" panose="00000400000000000000" pitchFamily="2" charset="-78"/>
              </a:rPr>
              <a:t>رود.</a:t>
            </a:r>
            <a:endParaRPr lang="fa-IR" altLang="fa-IR" sz="2400" kern="0" dirty="0">
              <a:solidFill>
                <a:srgbClr val="0070C0"/>
              </a:solidFill>
              <a:latin typeface="Arial"/>
              <a:cs typeface="B Lotus" panose="00000400000000000000" pitchFamily="2" charset="-78"/>
            </a:endParaRPr>
          </a:p>
          <a:p>
            <a:pPr marL="365125" lvl="0" indent="-255588" defTabSz="914400" fontAlgn="base">
              <a:spcBef>
                <a:spcPct val="20000"/>
              </a:spcBef>
              <a:spcAft>
                <a:spcPct val="0"/>
              </a:spcAft>
              <a:buClrTx/>
              <a:buFontTx/>
              <a:buChar char="•"/>
            </a:pPr>
            <a:r>
              <a:rPr lang="fa-IR" altLang="fa-IR" sz="2400" kern="0" dirty="0">
                <a:solidFill>
                  <a:srgbClr val="0070C0"/>
                </a:solidFill>
                <a:latin typeface="Arial"/>
                <a:cs typeface="B Lotus" panose="00000400000000000000" pitchFamily="2" charset="-78"/>
              </a:rPr>
              <a:t>یادگیرندگان چه مقدار از هدفها و محتوای تکلیف تازه را قبلا یاد گرفته </a:t>
            </a:r>
            <a:r>
              <a:rPr lang="fa-IR" altLang="fa-IR" sz="2400" kern="0" dirty="0" smtClean="0">
                <a:solidFill>
                  <a:srgbClr val="0070C0"/>
                </a:solidFill>
                <a:latin typeface="Arial"/>
                <a:cs typeface="B Lotus" panose="00000400000000000000" pitchFamily="2" charset="-78"/>
              </a:rPr>
              <a:t>اند؟</a:t>
            </a:r>
            <a:r>
              <a:rPr lang="fa-IR" altLang="fa-IR" sz="2400" kern="0" dirty="0" smtClean="0">
                <a:solidFill>
                  <a:schemeClr val="tx1"/>
                </a:solidFill>
                <a:latin typeface="Arial"/>
                <a:cs typeface="B Lotus" panose="00000400000000000000" pitchFamily="2" charset="-78"/>
              </a:rPr>
              <a:t> همچنین </a:t>
            </a:r>
            <a:r>
              <a:rPr lang="fa-IR" altLang="fa-IR" sz="2400" kern="0" dirty="0">
                <a:solidFill>
                  <a:schemeClr val="tx1"/>
                </a:solidFill>
                <a:latin typeface="Arial"/>
                <a:cs typeface="B Lotus" panose="00000400000000000000" pitchFamily="2" charset="-78"/>
              </a:rPr>
              <a:t>این نوع سنجش به منظور جایابی یا یایه گزینی مورد استفاده قرار می گیرد</a:t>
            </a:r>
            <a:r>
              <a:rPr lang="fa-IR" altLang="fa-IR" sz="2400" kern="0" dirty="0" smtClean="0">
                <a:solidFill>
                  <a:schemeClr val="tx1"/>
                </a:solidFill>
                <a:latin typeface="Arial"/>
                <a:cs typeface="B Lotus" panose="00000400000000000000" pitchFamily="2" charset="-78"/>
              </a:rPr>
              <a:t>. یعنی میزان آگاهی دانش آموزان از درس جدید. که با طرح سوال از درس جدید تدریس نشده سنجیده می شود ( یعنی پیش آزمون).</a:t>
            </a:r>
            <a:endParaRPr lang="fa-IR" altLang="fa-IR" sz="2400" kern="0" dirty="0" smtClean="0">
              <a:solidFill>
                <a:schemeClr val="tx1"/>
              </a:solidFill>
              <a:latin typeface="Arial"/>
              <a:cs typeface="B Lotus" panose="00000400000000000000" pitchFamily="2" charset="-78"/>
            </a:endParaRPr>
          </a:p>
          <a:p>
            <a:pPr marL="365125" lvl="0" indent="-255588" defTabSz="914400" fontAlgn="base">
              <a:spcBef>
                <a:spcPct val="20000"/>
              </a:spcBef>
              <a:spcAft>
                <a:spcPct val="0"/>
              </a:spcAft>
              <a:buClrTx/>
              <a:buFontTx/>
              <a:buChar char="•"/>
            </a:pPr>
            <a:r>
              <a:rPr lang="fa-IR" altLang="fa-IR" sz="2600" b="1" kern="0" dirty="0" smtClean="0">
                <a:solidFill>
                  <a:srgbClr val="C00000"/>
                </a:solidFill>
                <a:latin typeface="Arial"/>
                <a:cs typeface="B Lotus" panose="00000400000000000000" pitchFamily="2" charset="-78"/>
              </a:rPr>
              <a:t>ارزشیابی تکوینی </a:t>
            </a:r>
          </a:p>
          <a:p>
            <a:pPr marL="365125" lvl="0" indent="-255588" algn="just" defTabSz="914400" fontAlgn="base">
              <a:spcBef>
                <a:spcPct val="20000"/>
              </a:spcBef>
              <a:spcAft>
                <a:spcPct val="0"/>
              </a:spcAft>
              <a:buClrTx/>
              <a:buFontTx/>
              <a:buChar char="•"/>
            </a:pPr>
            <a:r>
              <a:rPr lang="fa-IR" altLang="fa-IR" sz="2400" kern="0" dirty="0">
                <a:solidFill>
                  <a:schemeClr val="tx1"/>
                </a:solidFill>
                <a:latin typeface="Arial"/>
                <a:cs typeface="B Lotus" panose="00000400000000000000" pitchFamily="2" charset="-78"/>
              </a:rPr>
              <a:t>این نوع ارزشیابی برای کمک به اصلاح برنامه یا روش آموزشی در </a:t>
            </a:r>
            <a:r>
              <a:rPr lang="fa-IR" altLang="fa-IR" sz="2400" kern="0" dirty="0">
                <a:solidFill>
                  <a:srgbClr val="0070C0"/>
                </a:solidFill>
                <a:latin typeface="Arial"/>
                <a:cs typeface="B Lotus" panose="00000400000000000000" pitchFamily="2" charset="-78"/>
              </a:rPr>
              <a:t>طول دوره آموزشی </a:t>
            </a:r>
            <a:r>
              <a:rPr lang="fa-IR" altLang="fa-IR" sz="2400" kern="0" dirty="0">
                <a:solidFill>
                  <a:schemeClr val="tx1"/>
                </a:solidFill>
                <a:latin typeface="Arial"/>
                <a:cs typeface="B Lotus" panose="00000400000000000000" pitchFamily="2" charset="-78"/>
              </a:rPr>
              <a:t>مورد استفاده قرار می گیرد. یعنی زمانی که یادگیری و فعالیت هنوز در جریان است و امکان </a:t>
            </a:r>
            <a:r>
              <a:rPr lang="fa-IR" altLang="fa-IR" sz="2400" kern="0" dirty="0" smtClean="0">
                <a:solidFill>
                  <a:schemeClr val="tx1"/>
                </a:solidFill>
                <a:latin typeface="Arial"/>
                <a:cs typeface="B Lotus" panose="00000400000000000000" pitchFamily="2" charset="-78"/>
              </a:rPr>
              <a:t>برطرف </a:t>
            </a:r>
            <a:r>
              <a:rPr lang="fa-IR" altLang="fa-IR" sz="2400" kern="0" dirty="0">
                <a:solidFill>
                  <a:schemeClr val="tx1"/>
                </a:solidFill>
                <a:latin typeface="Arial"/>
                <a:cs typeface="B Lotus" panose="00000400000000000000" pitchFamily="2" charset="-78"/>
              </a:rPr>
              <a:t>کردن مشکلات </a:t>
            </a:r>
            <a:r>
              <a:rPr lang="fa-IR" altLang="fa-IR" sz="2400" kern="0" dirty="0" smtClean="0">
                <a:solidFill>
                  <a:schemeClr val="tx1"/>
                </a:solidFill>
                <a:latin typeface="Arial"/>
                <a:cs typeface="B Lotus" panose="00000400000000000000" pitchFamily="2" charset="-78"/>
              </a:rPr>
              <a:t>یادگیری دانش آموزان و </a:t>
            </a:r>
            <a:r>
              <a:rPr lang="fa-IR" altLang="fa-IR" sz="2400" kern="0" dirty="0">
                <a:solidFill>
                  <a:schemeClr val="tx1"/>
                </a:solidFill>
                <a:latin typeface="Arial"/>
                <a:cs typeface="B Lotus" panose="00000400000000000000" pitchFamily="2" charset="-78"/>
              </a:rPr>
              <a:t>نواقص </a:t>
            </a:r>
            <a:r>
              <a:rPr lang="fa-IR" altLang="fa-IR" sz="2400" kern="0" dirty="0" smtClean="0">
                <a:solidFill>
                  <a:schemeClr val="tx1"/>
                </a:solidFill>
                <a:latin typeface="Arial"/>
                <a:cs typeface="B Lotus" panose="00000400000000000000" pitchFamily="2" charset="-78"/>
              </a:rPr>
              <a:t>روشهای آموزشی معلم </a:t>
            </a:r>
            <a:r>
              <a:rPr lang="fa-IR" altLang="fa-IR" sz="2400" kern="0" dirty="0">
                <a:solidFill>
                  <a:schemeClr val="tx1"/>
                </a:solidFill>
                <a:latin typeface="Arial"/>
                <a:cs typeface="B Lotus" panose="00000400000000000000" pitchFamily="2" charset="-78"/>
              </a:rPr>
              <a:t>وجود دارد. </a:t>
            </a:r>
          </a:p>
          <a:p>
            <a:pPr marL="365125" lvl="0" indent="-255588" algn="just" defTabSz="914400" fontAlgn="base">
              <a:spcBef>
                <a:spcPct val="20000"/>
              </a:spcBef>
              <a:spcAft>
                <a:spcPct val="0"/>
              </a:spcAft>
              <a:buClrTx/>
              <a:buFontTx/>
              <a:buChar char="•"/>
            </a:pPr>
            <a:r>
              <a:rPr lang="fa-IR" altLang="fa-IR" sz="2400" kern="0" dirty="0">
                <a:solidFill>
                  <a:schemeClr val="tx1"/>
                </a:solidFill>
                <a:latin typeface="Arial"/>
                <a:cs typeface="B Lotus" panose="00000400000000000000" pitchFamily="2" charset="-78"/>
              </a:rPr>
              <a:t>هدف عمده این نوع ارزشیابی در رابطه با پیشرفت تحصیلی دانش آموزان و دانشجویان آگاهی یافتن از میزان و نحوه یادگیری آنان برای تعیین نقاط قوت و ضعف یادگیری و نیز تشخیص مشکلات روش آموزشی معلم در رابطه با هدفهای آموزشی است. </a:t>
            </a:r>
          </a:p>
          <a:p>
            <a:pPr marL="365125" lvl="0" indent="-255588" algn="just" defTabSz="914400" fontAlgn="base">
              <a:spcBef>
                <a:spcPct val="20000"/>
              </a:spcBef>
              <a:spcAft>
                <a:spcPct val="0"/>
              </a:spcAft>
              <a:buClrTx/>
              <a:buFontTx/>
              <a:buChar char="•"/>
            </a:pPr>
            <a:r>
              <a:rPr lang="fa-IR" altLang="fa-IR" sz="2400" kern="0" dirty="0">
                <a:solidFill>
                  <a:schemeClr val="tx1"/>
                </a:solidFill>
                <a:latin typeface="Arial"/>
                <a:cs typeface="B Lotus" panose="00000400000000000000" pitchFamily="2" charset="-78"/>
              </a:rPr>
              <a:t>هدف معلم از اجرای ارزشیابی تکوینی ,رفع نوقص یادگیری دانش آموزان پیش از شروع واحد درسی جدید است. پس قبل از شروع درس جدید باید یک آزمون دقیق و مختصر که حاوی هدفهای آموزشی آن واحد درسی است اجرا شود.</a:t>
            </a:r>
          </a:p>
          <a:p>
            <a:pPr marL="365125" lvl="0" indent="-255588" defTabSz="914400" fontAlgn="base">
              <a:spcBef>
                <a:spcPct val="20000"/>
              </a:spcBef>
              <a:spcAft>
                <a:spcPct val="0"/>
              </a:spcAft>
              <a:buClrTx/>
              <a:buFontTx/>
              <a:buChar char="•"/>
            </a:pPr>
            <a:endParaRPr lang="fa-IR" altLang="fa-IR" sz="2400" b="1" kern="0" dirty="0">
              <a:solidFill>
                <a:schemeClr val="tx1"/>
              </a:solidFill>
              <a:latin typeface="Arial"/>
              <a:cs typeface="B Mitra" panose="00000400000000000000" pitchFamily="2" charset="-78"/>
            </a:endParaRPr>
          </a:p>
        </p:txBody>
      </p:sp>
    </p:spTree>
    <p:extLst>
      <p:ext uri="{BB962C8B-B14F-4D97-AF65-F5344CB8AC3E}">
        <p14:creationId xmlns:p14="http://schemas.microsoft.com/office/powerpoint/2010/main" val="2844481823"/>
      </p:ext>
    </p:extLst>
  </p:cSld>
  <p:clrMapOvr>
    <a:masterClrMapping/>
  </p:clrMapOvr>
  <mc:AlternateContent xmlns:mc="http://schemas.openxmlformats.org/markup-compatibility/2006" xmlns:p14="http://schemas.microsoft.com/office/powerpoint/2010/main">
    <mc:Choice Requires="p14">
      <p:transition spd="slow" p14:dur="2000" advTm="174766"/>
    </mc:Choice>
    <mc:Fallback xmlns="">
      <p:transition spd="slow" advTm="174766"/>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66682" y="283334"/>
            <a:ext cx="9237930" cy="6349285"/>
          </a:xfrm>
        </p:spPr>
        <p:txBody>
          <a:bodyPr>
            <a:normAutofit/>
          </a:bodyPr>
          <a:lstStyle/>
          <a:p>
            <a:pPr marL="365125" lvl="0" indent="-255588" defTabSz="914400" fontAlgn="base">
              <a:spcBef>
                <a:spcPct val="20000"/>
              </a:spcBef>
              <a:spcAft>
                <a:spcPct val="0"/>
              </a:spcAft>
              <a:buClrTx/>
              <a:buFontTx/>
              <a:buChar char="•"/>
            </a:pPr>
            <a:r>
              <a:rPr lang="fa-IR" altLang="fa-IR" sz="2400" b="1" kern="0" dirty="0" smtClean="0">
                <a:solidFill>
                  <a:srgbClr val="C00000"/>
                </a:solidFill>
                <a:latin typeface="Arial"/>
                <a:cs typeface="B Lotus" panose="00000400000000000000" pitchFamily="2" charset="-78"/>
              </a:rPr>
              <a:t>ارزشیابی تشخیصی:</a:t>
            </a:r>
          </a:p>
          <a:p>
            <a:pPr marL="365125" lvl="0" indent="-255588" algn="just" defTabSz="914400" fontAlgn="base">
              <a:spcBef>
                <a:spcPct val="20000"/>
              </a:spcBef>
              <a:spcAft>
                <a:spcPct val="0"/>
              </a:spcAft>
              <a:buClrTx/>
              <a:buFontTx/>
              <a:buChar char="•"/>
            </a:pPr>
            <a:r>
              <a:rPr lang="fa-IR" altLang="fa-IR" sz="2000" kern="0" dirty="0" smtClean="0">
                <a:solidFill>
                  <a:prstClr val="black"/>
                </a:solidFill>
                <a:latin typeface="Arial"/>
                <a:cs typeface="B Lotus" panose="00000400000000000000" pitchFamily="2" charset="-78"/>
              </a:rPr>
              <a:t> </a:t>
            </a:r>
            <a:r>
              <a:rPr lang="fa-IR" altLang="fa-IR" sz="2400" kern="0" dirty="0" smtClean="0">
                <a:solidFill>
                  <a:prstClr val="black"/>
                </a:solidFill>
                <a:latin typeface="Arial"/>
                <a:cs typeface="B Lotus" panose="00000400000000000000" pitchFamily="2" charset="-78"/>
              </a:rPr>
              <a:t>این نوع ارزشیابی </a:t>
            </a:r>
            <a:r>
              <a:rPr lang="fa-IR" altLang="fa-IR" sz="2400" kern="0" dirty="0" smtClean="0">
                <a:solidFill>
                  <a:prstClr val="black"/>
                </a:solidFill>
                <a:latin typeface="Arial"/>
                <a:cs typeface="B Lotus" panose="00000400000000000000" pitchFamily="2" charset="-78"/>
              </a:rPr>
              <a:t>نیزدر </a:t>
            </a:r>
            <a:r>
              <a:rPr lang="fa-IR" altLang="fa-IR" sz="2400" kern="0" dirty="0" smtClean="0">
                <a:solidFill>
                  <a:prstClr val="black"/>
                </a:solidFill>
                <a:latin typeface="Arial"/>
                <a:cs typeface="B Lotus" panose="00000400000000000000" pitchFamily="2" charset="-78"/>
              </a:rPr>
              <a:t>جریان آموزش انجام می گیرد و با هدف تشخیص </a:t>
            </a:r>
            <a:r>
              <a:rPr lang="fa-IR" altLang="fa-IR" sz="2400" kern="0" dirty="0" smtClean="0">
                <a:solidFill>
                  <a:srgbClr val="0070C0"/>
                </a:solidFill>
                <a:latin typeface="Arial"/>
                <a:cs typeface="B Lotus" panose="00000400000000000000" pitchFamily="2" charset="-78"/>
              </a:rPr>
              <a:t>مشکلات یادگیری </a:t>
            </a:r>
            <a:r>
              <a:rPr lang="fa-IR" altLang="fa-IR" sz="2400" kern="0" dirty="0" smtClean="0">
                <a:solidFill>
                  <a:srgbClr val="0070C0"/>
                </a:solidFill>
                <a:latin typeface="Arial"/>
                <a:cs typeface="B Lotus" panose="00000400000000000000" pitchFamily="2" charset="-78"/>
              </a:rPr>
              <a:t>ویژه</a:t>
            </a:r>
            <a:r>
              <a:rPr lang="fa-IR" altLang="fa-IR" sz="2400" kern="0" dirty="0" smtClean="0">
                <a:solidFill>
                  <a:prstClr val="black"/>
                </a:solidFill>
                <a:latin typeface="Arial"/>
                <a:cs typeface="B Lotus" panose="00000400000000000000" pitchFamily="2" charset="-78"/>
              </a:rPr>
              <a:t> دانش </a:t>
            </a:r>
            <a:r>
              <a:rPr lang="fa-IR" altLang="fa-IR" sz="2400" kern="0" dirty="0" smtClean="0">
                <a:solidFill>
                  <a:prstClr val="black"/>
                </a:solidFill>
                <a:latin typeface="Arial"/>
                <a:cs typeface="B Lotus" panose="00000400000000000000" pitchFamily="2" charset="-78"/>
              </a:rPr>
              <a:t>آموزان بکار می رود. ارزشیابی تشخیصی زمانی بکار می رود که معلم با مشکلات مبرم و مکرر در مورد یک یا چند دانش آموز روبرو می شود که با روشهای اصلاحی معمول ارزشیابی تکوینی قابل رفع شدن نیستند و به دنبال کشف علتهای زیر بنائی مشکلاتی است که به کمکهای اولیه پاسخ نمی </a:t>
            </a:r>
            <a:r>
              <a:rPr lang="fa-IR" altLang="fa-IR" sz="2400" kern="0" dirty="0" smtClean="0">
                <a:solidFill>
                  <a:prstClr val="black"/>
                </a:solidFill>
                <a:latin typeface="Arial"/>
                <a:cs typeface="B Lotus" panose="00000400000000000000" pitchFamily="2" charset="-78"/>
              </a:rPr>
              <a:t>دهند (</a:t>
            </a:r>
            <a:r>
              <a:rPr lang="fa-IR" altLang="fa-IR" sz="2400" kern="0" dirty="0" smtClean="0">
                <a:solidFill>
                  <a:prstClr val="black"/>
                </a:solidFill>
                <a:latin typeface="Arial"/>
                <a:cs typeface="B Lotus" panose="00000400000000000000" pitchFamily="2" charset="-78"/>
              </a:rPr>
              <a:t>سیف, 1394). مانند مشکل مکرر دانش آموزی در خواندن که با روشهای جبرانی و تغییر روش آموزش حل نمی شود.</a:t>
            </a:r>
          </a:p>
          <a:p>
            <a:pPr marL="365125" lvl="0" indent="-255588" algn="just" defTabSz="914400" fontAlgn="base">
              <a:spcBef>
                <a:spcPct val="20000"/>
              </a:spcBef>
              <a:spcAft>
                <a:spcPct val="0"/>
              </a:spcAft>
              <a:buClrTx/>
              <a:buFontTx/>
              <a:buChar char="•"/>
            </a:pPr>
            <a:r>
              <a:rPr lang="fa-IR" sz="2400" b="1" dirty="0" smtClean="0">
                <a:solidFill>
                  <a:srgbClr val="C00000"/>
                </a:solidFill>
                <a:latin typeface="Arial"/>
                <a:ea typeface="+mj-ea"/>
                <a:cs typeface="B Lotus" panose="00000400000000000000" pitchFamily="2" charset="-78"/>
              </a:rPr>
              <a:t>ارزشیابی تراکمی</a:t>
            </a:r>
          </a:p>
          <a:p>
            <a:pPr marL="109537" indent="0" defTabSz="914400" fontAlgn="base">
              <a:spcBef>
                <a:spcPct val="20000"/>
              </a:spcBef>
              <a:spcAft>
                <a:spcPct val="0"/>
              </a:spcAft>
              <a:buClrTx/>
              <a:buNone/>
            </a:pPr>
            <a:r>
              <a:rPr lang="fa-IR" altLang="fa-IR" sz="2400" kern="0" dirty="0" smtClean="0">
                <a:solidFill>
                  <a:prstClr val="black"/>
                </a:solidFill>
                <a:latin typeface="Arial"/>
                <a:cs typeface="B Lotus" panose="00000400000000000000" pitchFamily="2" charset="-78"/>
              </a:rPr>
              <a:t>در ارزشیابی تراکمی, تمامی آموخته های متراکم یا مجموع یادگیریهای دانش آموزان در طول یک دوره آموزشی تعیین می شوند و هدف آن نمره دادن به دانش آموزان و ارتقای آنان به کلاسهای بالاتر , و هم تعیین اثربخشی طرح آموزشی و هدفهای  معلم و توفیق او در پیاده کردن مراحل مختلف طرح </a:t>
            </a:r>
            <a:r>
              <a:rPr lang="fa-IR" altLang="fa-IR" sz="2400" kern="0" dirty="0" smtClean="0">
                <a:solidFill>
                  <a:prstClr val="black"/>
                </a:solidFill>
                <a:latin typeface="Arial"/>
                <a:cs typeface="B Lotus" panose="00000400000000000000" pitchFamily="2" charset="-78"/>
              </a:rPr>
              <a:t>اموزشی، </a:t>
            </a:r>
            <a:r>
              <a:rPr lang="fa-IR" altLang="fa-IR" sz="2400" kern="0" dirty="0">
                <a:solidFill>
                  <a:prstClr val="black"/>
                </a:solidFill>
                <a:latin typeface="Arial"/>
                <a:cs typeface="B Lotus" panose="00000400000000000000" pitchFamily="2" charset="-78"/>
              </a:rPr>
              <a:t>و یا مقایسه برنامه های مختلف درسی  با یکدیگر است. </a:t>
            </a:r>
          </a:p>
          <a:p>
            <a:pPr marL="109537" lvl="0" indent="0" defTabSz="914400" fontAlgn="base">
              <a:spcBef>
                <a:spcPct val="20000"/>
              </a:spcBef>
              <a:spcAft>
                <a:spcPct val="0"/>
              </a:spcAft>
              <a:buClrTx/>
              <a:buNone/>
            </a:pPr>
            <a:r>
              <a:rPr lang="fa-IR" sz="2400" kern="0" dirty="0" smtClean="0">
                <a:solidFill>
                  <a:prstClr val="black"/>
                </a:solidFill>
                <a:latin typeface="Arial"/>
                <a:cs typeface="B Lotus" panose="00000400000000000000" pitchFamily="2" charset="-78"/>
              </a:rPr>
              <a:t>    چون </a:t>
            </a:r>
            <a:r>
              <a:rPr lang="fa-IR" sz="2400" kern="0" dirty="0" smtClean="0">
                <a:solidFill>
                  <a:prstClr val="black"/>
                </a:solidFill>
                <a:latin typeface="Arial"/>
                <a:cs typeface="B Lotus" panose="00000400000000000000" pitchFamily="2" charset="-78"/>
              </a:rPr>
              <a:t>این نوع ارزشیابی در پایان دوره آموزشی به عمل می آید به </a:t>
            </a:r>
            <a:r>
              <a:rPr lang="fa-IR" sz="2400" kern="0" dirty="0" smtClean="0">
                <a:solidFill>
                  <a:prstClr val="black"/>
                </a:solidFill>
                <a:latin typeface="Arial"/>
                <a:cs typeface="B Lotus" panose="00000400000000000000" pitchFamily="2" charset="-78"/>
              </a:rPr>
              <a:t>آن </a:t>
            </a:r>
            <a:r>
              <a:rPr lang="fa-IR" sz="2400" kern="0" dirty="0" smtClean="0">
                <a:solidFill>
                  <a:prstClr val="black"/>
                </a:solidFill>
                <a:latin typeface="Arial"/>
                <a:cs typeface="B Lotus" panose="00000400000000000000" pitchFamily="2" charset="-78"/>
              </a:rPr>
              <a:t>ارزشیابی پایانی نیز می گویند.این نوع آزمونها </a:t>
            </a:r>
            <a:r>
              <a:rPr lang="fa-IR" sz="2400" kern="0" dirty="0" smtClean="0">
                <a:solidFill>
                  <a:srgbClr val="0070C0"/>
                </a:solidFill>
                <a:latin typeface="Arial"/>
                <a:cs typeface="B Lotus" panose="00000400000000000000" pitchFamily="2" charset="-78"/>
              </a:rPr>
              <a:t>نمونه کاملی از محتوای درس و هدفهای آموزشی </a:t>
            </a:r>
            <a:r>
              <a:rPr lang="fa-IR" sz="2400" kern="0" dirty="0" smtClean="0">
                <a:solidFill>
                  <a:prstClr val="black"/>
                </a:solidFill>
                <a:latin typeface="Arial"/>
                <a:cs typeface="B Lotus" panose="00000400000000000000" pitchFamily="2" charset="-78"/>
              </a:rPr>
              <a:t>را در بر می گیرند.</a:t>
            </a:r>
          </a:p>
          <a:p>
            <a:pPr marL="109537" lvl="0" indent="0" defTabSz="914400" fontAlgn="base">
              <a:spcBef>
                <a:spcPct val="20000"/>
              </a:spcBef>
              <a:spcAft>
                <a:spcPct val="0"/>
              </a:spcAft>
              <a:buClrTx/>
              <a:buNone/>
            </a:pPr>
            <a:r>
              <a:rPr lang="fa-IR" sz="2400" kern="0" dirty="0">
                <a:solidFill>
                  <a:prstClr val="black"/>
                </a:solidFill>
                <a:latin typeface="Arial"/>
                <a:cs typeface="B Lotus" panose="00000400000000000000" pitchFamily="2" charset="-78"/>
              </a:rPr>
              <a:t> </a:t>
            </a:r>
            <a:r>
              <a:rPr lang="fa-IR" sz="2400" kern="0" dirty="0" smtClean="0">
                <a:solidFill>
                  <a:prstClr val="black"/>
                </a:solidFill>
                <a:latin typeface="Arial"/>
                <a:cs typeface="B Lotus" panose="00000400000000000000" pitchFamily="2" charset="-78"/>
              </a:rPr>
              <a:t>در این نوع ارزشیابی هم از ارزشیابی وابسته به هنجار می توان استفاده کرد و هم از ارزشیابی وابسته به ملاک مطلق.</a:t>
            </a:r>
            <a:endParaRPr lang="fa-IR" sz="2400" dirty="0">
              <a:cs typeface="B Lotus" panose="00000400000000000000" pitchFamily="2" charset="-78"/>
            </a:endParaRPr>
          </a:p>
        </p:txBody>
      </p:sp>
    </p:spTree>
    <p:extLst>
      <p:ext uri="{BB962C8B-B14F-4D97-AF65-F5344CB8AC3E}">
        <p14:creationId xmlns:p14="http://schemas.microsoft.com/office/powerpoint/2010/main" val="3127233964"/>
      </p:ext>
    </p:extLst>
  </p:cSld>
  <p:clrMapOvr>
    <a:masterClrMapping/>
  </p:clrMapOvr>
  <mc:AlternateContent xmlns:mc="http://schemas.openxmlformats.org/markup-compatibility/2006" xmlns:p14="http://schemas.microsoft.com/office/powerpoint/2010/main">
    <mc:Choice Requires="p14">
      <p:transition spd="slow" p14:dur="2000" advTm="141518"/>
    </mc:Choice>
    <mc:Fallback xmlns="">
      <p:transition spd="slow" advTm="141518"/>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00011" y="167425"/>
            <a:ext cx="9804601" cy="6336406"/>
          </a:xfrm>
        </p:spPr>
        <p:txBody>
          <a:bodyPr/>
          <a:lstStyle/>
          <a:p>
            <a:pPr>
              <a:lnSpc>
                <a:spcPct val="107000"/>
              </a:lnSpc>
              <a:spcAft>
                <a:spcPts val="800"/>
              </a:spcAft>
            </a:pPr>
            <a:r>
              <a:rPr lang="fa-IR" sz="1600" b="1" dirty="0">
                <a:solidFill>
                  <a:srgbClr val="000000"/>
                </a:solidFill>
                <a:latin typeface="Times New Roman" panose="02020603050405020304" pitchFamily="18" charset="0"/>
                <a:ea typeface="Calibri" panose="020F0502020204030204" pitchFamily="34" charset="0"/>
                <a:cs typeface="2  Lotus" panose="00000400000000000000" pitchFamily="2" charset="-78"/>
              </a:rPr>
              <a:t>ویژگیهای  ارزشیابیهای آموزشی با توجه به زمان و هدف (گرونلند و لین</a:t>
            </a:r>
            <a:r>
              <a:rPr lang="fa-IR" sz="1600" b="1" dirty="0" smtClean="0">
                <a:solidFill>
                  <a:srgbClr val="000000"/>
                </a:solidFill>
                <a:latin typeface="Times New Roman" panose="02020603050405020304" pitchFamily="18" charset="0"/>
                <a:ea typeface="Calibri" panose="020F0502020204030204" pitchFamily="34" charset="0"/>
                <a:cs typeface="2  Lotus" panose="00000400000000000000" pitchFamily="2" charset="-78"/>
              </a:rPr>
              <a:t>، </a:t>
            </a:r>
            <a:r>
              <a:rPr lang="fa-IR" sz="1600" b="1" dirty="0">
                <a:solidFill>
                  <a:srgbClr val="000000"/>
                </a:solidFill>
                <a:latin typeface="Times New Roman" panose="02020603050405020304" pitchFamily="18" charset="0"/>
                <a:ea typeface="Calibri" panose="020F0502020204030204" pitchFamily="34" charset="0"/>
                <a:cs typeface="2  Lotus" panose="00000400000000000000" pitchFamily="2" charset="-78"/>
              </a:rPr>
              <a:t>2000</a:t>
            </a:r>
            <a:r>
              <a:rPr lang="fa-IR" sz="1600" b="1" dirty="0" smtClean="0">
                <a:solidFill>
                  <a:srgbClr val="000000"/>
                </a:solidFill>
                <a:latin typeface="Times New Roman" panose="02020603050405020304" pitchFamily="18" charset="0"/>
                <a:ea typeface="Calibri" panose="020F0502020204030204" pitchFamily="34" charset="0"/>
                <a:cs typeface="2  Lotus" panose="00000400000000000000" pitchFamily="2" charset="-78"/>
              </a:rPr>
              <a:t>) </a:t>
            </a:r>
          </a:p>
          <a:p>
            <a:pPr>
              <a:lnSpc>
                <a:spcPct val="107000"/>
              </a:lnSpc>
              <a:spcAft>
                <a:spcPts val="800"/>
              </a:spcAft>
            </a:pPr>
            <a:endParaRPr lang="en-US" sz="1600"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p:txBody>
      </p:sp>
      <p:graphicFrame>
        <p:nvGraphicFramePr>
          <p:cNvPr id="4" name="Table 3"/>
          <p:cNvGraphicFramePr>
            <a:graphicFrameLocks noGrp="1"/>
          </p:cNvGraphicFramePr>
          <p:nvPr>
            <p:extLst>
              <p:ext uri="{D42A27DB-BD31-4B8C-83A1-F6EECF244321}">
                <p14:modId xmlns:p14="http://schemas.microsoft.com/office/powerpoint/2010/main" val="3160071615"/>
              </p:ext>
            </p:extLst>
          </p:nvPr>
        </p:nvGraphicFramePr>
        <p:xfrm>
          <a:off x="1700013" y="854145"/>
          <a:ext cx="10251582" cy="6817976"/>
        </p:xfrm>
        <a:graphic>
          <a:graphicData uri="http://schemas.openxmlformats.org/drawingml/2006/table">
            <a:tbl>
              <a:tblPr rtl="1" firstRow="1" firstCol="1" bandRow="1"/>
              <a:tblGrid>
                <a:gridCol w="1271615"/>
                <a:gridCol w="1612966"/>
                <a:gridCol w="2048027"/>
                <a:gridCol w="1738648"/>
                <a:gridCol w="1790163"/>
                <a:gridCol w="1790163"/>
              </a:tblGrid>
              <a:tr h="513074">
                <a:tc>
                  <a:txBody>
                    <a:bodyPr/>
                    <a:lstStyle/>
                    <a:p>
                      <a:pPr algn="r" rtl="1">
                        <a:lnSpc>
                          <a:spcPct val="107000"/>
                        </a:lnSpc>
                        <a:spcAft>
                          <a:spcPts val="0"/>
                        </a:spcAft>
                      </a:pPr>
                      <a:r>
                        <a:rPr lang="fa-IR" sz="1400" b="1" dirty="0">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نوع ارزشیابی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rtl="1">
                        <a:lnSpc>
                          <a:spcPct val="107000"/>
                        </a:lnSpc>
                        <a:spcAft>
                          <a:spcPts val="0"/>
                        </a:spcAft>
                      </a:pPr>
                      <a:r>
                        <a:rPr lang="fa-IR" sz="1400" b="1" dirty="0">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ارزشیابی پیش از </a:t>
                      </a:r>
                      <a:r>
                        <a:rPr lang="fa-IR" sz="1400" b="1" dirty="0" smtClean="0">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آموزش سنجش آغازین</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gridSpan="2">
                  <a:txBody>
                    <a:bodyPr/>
                    <a:lstStyle/>
                    <a:p>
                      <a:pPr algn="ctr" rtl="1">
                        <a:lnSpc>
                          <a:spcPct val="107000"/>
                        </a:lnSpc>
                        <a:spcAft>
                          <a:spcPts val="0"/>
                        </a:spcAft>
                      </a:pPr>
                      <a:r>
                        <a:rPr lang="fa-IR" sz="1400" b="1" dirty="0">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ارزشیابی ضمن از آموزش</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rtl="1"/>
                      <a:endParaRPr lang="fa-IR"/>
                    </a:p>
                  </a:txBody>
                  <a:tcPr/>
                </a:tc>
                <a:tc>
                  <a:txBody>
                    <a:bodyPr/>
                    <a:lstStyle/>
                    <a:p>
                      <a:pPr algn="ctr" rtl="1">
                        <a:lnSpc>
                          <a:spcPct val="107000"/>
                        </a:lnSpc>
                        <a:spcAft>
                          <a:spcPts val="0"/>
                        </a:spcAft>
                      </a:pPr>
                      <a:r>
                        <a:rPr lang="fa-IR" sz="1400" b="1">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ارزشیابی پس از آموزش</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3074">
                <a:tc>
                  <a:txBody>
                    <a:bodyPr/>
                    <a:lstStyle/>
                    <a:p>
                      <a:pPr algn="r" rtl="1">
                        <a:lnSpc>
                          <a:spcPct val="107000"/>
                        </a:lnSpc>
                        <a:spcAft>
                          <a:spcPts val="0"/>
                        </a:spcAft>
                      </a:pPr>
                      <a:r>
                        <a:rPr lang="fa-IR" sz="1400" b="1" dirty="0">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نام ارزشیابی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آمادگی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جایابی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تکوینی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تشخیصی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تراکمی یا مجموعی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r h="1266276">
                <a:tc>
                  <a:txBody>
                    <a:bodyPr/>
                    <a:lstStyle/>
                    <a:p>
                      <a:pPr algn="r" rtl="1">
                        <a:lnSpc>
                          <a:spcPct val="107000"/>
                        </a:lnSpc>
                        <a:spcAft>
                          <a:spcPts val="0"/>
                        </a:spcAft>
                      </a:pPr>
                      <a:r>
                        <a:rPr lang="fa-IR" sz="1400" b="1">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هدف ارزشیابی</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سنجش رفتارها و مهارتهای پیش نیاز و جبران نواقص یادگیریهای پیشین</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سنجش میزان آگاهی دانش </a:t>
                      </a:r>
                      <a:r>
                        <a:rPr lang="fa-IR" sz="1400" b="1" dirty="0" smtClean="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آموزان </a:t>
                      </a: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از هدفها و محتوای درس و گماردن دانش آموزان به گروههای آموزشی مختلف</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فراهم آوردن بازخورد برای معلم و تشخیص و رفع مشکلات احتمالی یادگیری دانش آموزان و نواقص </a:t>
                      </a:r>
                      <a:r>
                        <a:rPr lang="fa-IR" sz="1400" b="1" dirty="0" smtClean="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آموزشی </a:t>
                      </a: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معلم</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تشخیص مشکلات ویژه و مکرر دانش آموزان که با اقدامات متداول معلمان قابل رفع نیستند و کمک به رفع آنها</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نمره گذاری، صدور گواهینامه تحصیلی، و داوری در باره صلاحیت حرفه ای معلمان</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55692">
                <a:tc>
                  <a:txBody>
                    <a:bodyPr/>
                    <a:lstStyle/>
                    <a:p>
                      <a:pPr algn="r" rtl="1">
                        <a:lnSpc>
                          <a:spcPct val="107000"/>
                        </a:lnSpc>
                        <a:spcAft>
                          <a:spcPts val="0"/>
                        </a:spcAft>
                      </a:pPr>
                      <a:r>
                        <a:rPr lang="fa-IR" sz="1400" b="1">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زمان ارزشیابی</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آغاز ترم تحصیلی یا واحد آموزشی</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آغاز ترم تحصیلی یا واحد آموزشی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بطور متناوب ضمن آموزش</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در زمانهای لازم ضمن آموزش</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پایان ترم تحصیلی یا واحد آموزشی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611">
                <a:tc>
                  <a:txBody>
                    <a:bodyPr/>
                    <a:lstStyle/>
                    <a:p>
                      <a:pPr algn="r" rtl="1">
                        <a:lnSpc>
                          <a:spcPct val="107000"/>
                        </a:lnSpc>
                        <a:spcAft>
                          <a:spcPts val="0"/>
                        </a:spcAft>
                      </a:pPr>
                      <a:r>
                        <a:rPr lang="fa-IR" sz="1400" b="1">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وسیله اندازه گیری</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آزمون در حد تسلط وابسته به ملاک</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آزمون در حد تسلط وابسته به ملاک و آزمون وابسته به هنجار</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آزمون در حد تسلط وابسته به ملاک </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آزمون در حد تسلط وابسته به ملاک و </a:t>
                      </a:r>
                      <a:r>
                        <a:rPr lang="fa-IR" sz="1400" b="1" dirty="0" smtClean="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تشخیصی </a:t>
                      </a: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میزان </a:t>
                      </a:r>
                      <a:r>
                        <a:rPr lang="fa-IR" sz="1400" b="1" dirty="0" smtClean="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شده وابسته به هنجار</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آزمون در حد تسلط وابسته به ملاک و آزمون وابسته به هنجار</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53696">
                <a:tc>
                  <a:txBody>
                    <a:bodyPr/>
                    <a:lstStyle/>
                    <a:p>
                      <a:pPr algn="r" rtl="1">
                        <a:lnSpc>
                          <a:spcPct val="107000"/>
                        </a:lnSpc>
                        <a:spcAft>
                          <a:spcPts val="0"/>
                        </a:spcAft>
                      </a:pPr>
                      <a:r>
                        <a:rPr lang="fa-IR" sz="1400" b="1">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ماهیت نمونه گیری</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نمونه محدودی از مهارتهای پیش نیاز</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نمونه بزرگی از همه هدفهای درسی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نمونه محدودی از تکالیف یادگیری</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نمونه محدودی از غلطهای ویژه</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نمونه بزرگی از همه هدفهای درسی</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8397">
                <a:tc>
                  <a:txBody>
                    <a:bodyPr/>
                    <a:lstStyle/>
                    <a:p>
                      <a:pPr algn="r" rtl="1">
                        <a:lnSpc>
                          <a:spcPct val="107000"/>
                        </a:lnSpc>
                        <a:spcAft>
                          <a:spcPts val="0"/>
                        </a:spcAft>
                      </a:pPr>
                      <a:r>
                        <a:rPr lang="fa-IR" sz="1400" b="1">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تاکید ارزشیابی</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دانشها و مهارتهای پیش نیاز</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هدفها و محتوای درس</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بخش معینی از درس</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غلطها و مشگلات ویژه دانش آموزان</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هدفها و محتوای درس</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69611">
                <a:tc>
                  <a:txBody>
                    <a:bodyPr/>
                    <a:lstStyle/>
                    <a:p>
                      <a:pPr algn="r" rtl="1">
                        <a:lnSpc>
                          <a:spcPct val="107000"/>
                        </a:lnSpc>
                        <a:spcAft>
                          <a:spcPts val="0"/>
                        </a:spcAft>
                      </a:pPr>
                      <a:r>
                        <a:rPr lang="fa-IR" sz="1400" b="1" dirty="0">
                          <a:solidFill>
                            <a:srgbClr val="FF0000"/>
                          </a:solidFill>
                          <a:effectLst/>
                          <a:latin typeface="Times New Roman" panose="02020603050405020304" pitchFamily="18" charset="0"/>
                          <a:ea typeface="Calibri" panose="020F0502020204030204" pitchFamily="34" charset="0"/>
                          <a:cs typeface="2  Lotus" panose="00000400000000000000" pitchFamily="2" charset="-78"/>
                        </a:rPr>
                        <a:t>سطح دشواری سوالها</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نسبتا ساده</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ساده و دشوار</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متناسب با مطالب آموزش داده شده</a:t>
                      </a:r>
                      <a:endParaRPr lang="en-US" sz="1400" b="1">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نسبتا ساده</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r" rtl="1">
                        <a:lnSpc>
                          <a:spcPct val="107000"/>
                        </a:lnSpc>
                        <a:spcAft>
                          <a:spcPts val="0"/>
                        </a:spcAft>
                      </a:pPr>
                      <a:r>
                        <a:rPr lang="fa-IR"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rPr>
                        <a:t>ساده و دشوار</a:t>
                      </a:r>
                      <a:endParaRPr lang="en-US" sz="1400" b="1" dirty="0">
                        <a:solidFill>
                          <a:srgbClr val="000000"/>
                        </a:solidFill>
                        <a:effectLst/>
                        <a:latin typeface="Times New Roman" panose="02020603050405020304" pitchFamily="18" charset="0"/>
                        <a:ea typeface="Calibri" panose="020F0502020204030204" pitchFamily="34" charset="0"/>
                        <a:cs typeface="2  Lotus" panose="00000400000000000000" pitchFamily="2" charset="-78"/>
                      </a:endParaRPr>
                    </a:p>
                  </a:txBody>
                  <a:tcPr marL="62639" marR="62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99306791"/>
      </p:ext>
    </p:extLst>
  </p:cSld>
  <p:clrMapOvr>
    <a:masterClrMapping/>
  </p:clrMapOvr>
  <mc:AlternateContent xmlns:mc="http://schemas.openxmlformats.org/markup-compatibility/2006" xmlns:p14="http://schemas.microsoft.com/office/powerpoint/2010/main">
    <mc:Choice Requires="p14">
      <p:transition spd="slow" p14:dur="2000" advTm="67332"/>
    </mc:Choice>
    <mc:Fallback xmlns="">
      <p:transition spd="slow" advTm="67332"/>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83336"/>
            <a:ext cx="8911687" cy="734095"/>
          </a:xfrm>
        </p:spPr>
        <p:txBody>
          <a:bodyPr/>
          <a:lstStyle/>
          <a:p>
            <a:pPr algn="r"/>
            <a:r>
              <a:rPr lang="fa-IR" dirty="0">
                <a:solidFill>
                  <a:srgbClr val="C00000"/>
                </a:solidFill>
                <a:cs typeface="B Lotus" panose="00000400000000000000" pitchFamily="2" charset="-78"/>
              </a:rPr>
              <a:t>دسته بندی ارزشیابی ها </a:t>
            </a:r>
            <a:endParaRPr lang="fa-IR" dirty="0"/>
          </a:p>
        </p:txBody>
      </p:sp>
      <p:sp>
        <p:nvSpPr>
          <p:cNvPr id="3" name="Content Placeholder 2"/>
          <p:cNvSpPr>
            <a:spLocks noGrp="1"/>
          </p:cNvSpPr>
          <p:nvPr>
            <p:ph idx="1"/>
          </p:nvPr>
        </p:nvSpPr>
        <p:spPr>
          <a:xfrm>
            <a:off x="2589212" y="1223493"/>
            <a:ext cx="8915400" cy="5422006"/>
          </a:xfrm>
        </p:spPr>
        <p:txBody>
          <a:bodyPr/>
          <a:lstStyle/>
          <a:p>
            <a:pPr lvl="0">
              <a:buClr>
                <a:srgbClr val="A53010"/>
              </a:buClr>
            </a:pPr>
            <a:r>
              <a:rPr lang="fa-IR" sz="2000" dirty="0">
                <a:solidFill>
                  <a:srgbClr val="C00000"/>
                </a:solidFill>
                <a:cs typeface="B Lotus" panose="00000400000000000000" pitchFamily="2" charset="-78"/>
              </a:rPr>
              <a:t>دسته بندی ارزشیابیهای آموزشی در قالب رویکردهای مختلف</a:t>
            </a:r>
          </a:p>
          <a:p>
            <a:pPr lvl="0">
              <a:buClr>
                <a:srgbClr val="A53010"/>
              </a:buClr>
            </a:pPr>
            <a:r>
              <a:rPr lang="fa-IR" sz="2000" dirty="0">
                <a:solidFill>
                  <a:srgbClr val="C00000"/>
                </a:solidFill>
                <a:cs typeface="B Lotus" panose="00000400000000000000" pitchFamily="2" charset="-78"/>
              </a:rPr>
              <a:t>رویکرد هاوس به ارزشیابی</a:t>
            </a:r>
          </a:p>
          <a:p>
            <a:pPr lvl="0">
              <a:buClr>
                <a:srgbClr val="A53010"/>
              </a:buClr>
            </a:pPr>
            <a:r>
              <a:rPr lang="fa-IR" sz="2000" dirty="0">
                <a:solidFill>
                  <a:srgbClr val="C00000"/>
                </a:solidFill>
                <a:cs typeface="B Lotus" panose="00000400000000000000" pitchFamily="2" charset="-78"/>
              </a:rPr>
              <a:t> دسته بندی ارزشیابیهای آموزشی با توجه به موضوع ارزشیابی </a:t>
            </a:r>
          </a:p>
          <a:p>
            <a:pPr marL="0" lvl="0" indent="0">
              <a:buClr>
                <a:srgbClr val="A53010"/>
              </a:buClr>
              <a:buNone/>
            </a:pPr>
            <a:r>
              <a:rPr lang="fa-IR" sz="2000" dirty="0">
                <a:solidFill>
                  <a:srgbClr val="C00000"/>
                </a:solidFill>
                <a:cs typeface="B Lotus" panose="00000400000000000000" pitchFamily="2" charset="-78"/>
              </a:rPr>
              <a:t>        </a:t>
            </a:r>
            <a:r>
              <a:rPr lang="fa-IR" sz="2000" dirty="0">
                <a:solidFill>
                  <a:srgbClr val="0070C0"/>
                </a:solidFill>
                <a:cs typeface="B Lotus" panose="00000400000000000000" pitchFamily="2" charset="-78"/>
              </a:rPr>
              <a:t>- ارزشیابی از دانش آموزان و دانشجویان</a:t>
            </a:r>
          </a:p>
          <a:p>
            <a:pPr marL="0" lvl="0" indent="0">
              <a:buClr>
                <a:srgbClr val="A53010"/>
              </a:buClr>
              <a:buNone/>
            </a:pPr>
            <a:r>
              <a:rPr lang="fa-IR" sz="2000" dirty="0">
                <a:solidFill>
                  <a:srgbClr val="0070C0"/>
                </a:solidFill>
                <a:cs typeface="B Lotus" panose="00000400000000000000" pitchFamily="2" charset="-78"/>
              </a:rPr>
              <a:t>       - ارزشیابی از برنامه های درسی</a:t>
            </a:r>
          </a:p>
          <a:p>
            <a:pPr marL="0" lvl="0" indent="0">
              <a:buClr>
                <a:srgbClr val="A53010"/>
              </a:buClr>
              <a:buNone/>
            </a:pPr>
            <a:r>
              <a:rPr lang="fa-IR" sz="2000" dirty="0">
                <a:solidFill>
                  <a:srgbClr val="0070C0"/>
                </a:solidFill>
                <a:cs typeface="B Lotus" panose="00000400000000000000" pitchFamily="2" charset="-78"/>
              </a:rPr>
              <a:t>       - ارزشیابی از پروژه ها و برنامه های آموزشی</a:t>
            </a:r>
          </a:p>
          <a:p>
            <a:pPr marL="0" lvl="0" indent="0">
              <a:buClr>
                <a:srgbClr val="A53010"/>
              </a:buClr>
              <a:buNone/>
            </a:pPr>
            <a:r>
              <a:rPr lang="fa-IR" sz="2000" dirty="0">
                <a:solidFill>
                  <a:srgbClr val="0070C0"/>
                </a:solidFill>
                <a:cs typeface="B Lotus" panose="00000400000000000000" pitchFamily="2" charset="-78"/>
              </a:rPr>
              <a:t>      - ارزشیابی از آموزشگاه</a:t>
            </a:r>
          </a:p>
          <a:p>
            <a:pPr lvl="0">
              <a:buClr>
                <a:srgbClr val="A53010"/>
              </a:buClr>
            </a:pPr>
            <a:r>
              <a:rPr lang="fa-IR" sz="2000" dirty="0">
                <a:solidFill>
                  <a:srgbClr val="C00000"/>
                </a:solidFill>
                <a:latin typeface="2  Lotus"/>
                <a:cs typeface="B Lotus" panose="00000400000000000000" pitchFamily="2" charset="-78"/>
              </a:rPr>
              <a:t>دسته بندی ارزشیابیهای آموزشی با توجه به ملاک مورد استفاده </a:t>
            </a:r>
          </a:p>
          <a:p>
            <a:pPr marL="0" lvl="0" indent="0">
              <a:buClr>
                <a:srgbClr val="A53010"/>
              </a:buClr>
              <a:buNone/>
            </a:pPr>
            <a:r>
              <a:rPr lang="fa-IR" sz="2000" dirty="0">
                <a:solidFill>
                  <a:srgbClr val="C00000"/>
                </a:solidFill>
                <a:latin typeface="2  Lotus"/>
                <a:cs typeface="B Lotus" panose="00000400000000000000" pitchFamily="2" charset="-78"/>
              </a:rPr>
              <a:t>       </a:t>
            </a:r>
            <a:r>
              <a:rPr lang="fa-IR" sz="2000" dirty="0">
                <a:solidFill>
                  <a:prstClr val="black">
                    <a:lumMod val="75000"/>
                    <a:lumOff val="25000"/>
                  </a:prstClr>
                </a:solidFill>
              </a:rPr>
              <a:t>  </a:t>
            </a:r>
            <a:r>
              <a:rPr lang="fa-IR" sz="2000" dirty="0">
                <a:solidFill>
                  <a:srgbClr val="0070C0"/>
                </a:solidFill>
                <a:latin typeface="Arial" panose="020B0604020202020204" pitchFamily="34" charset="0"/>
                <a:ea typeface="Times New Roman" panose="02020603050405020304" pitchFamily="18" charset="0"/>
                <a:cs typeface="B Lotus" panose="00000400000000000000" pitchFamily="2" charset="-78"/>
              </a:rPr>
              <a:t>1- ارزشیابی وابسته به ملاک  و 2- ارزشیابی وابسته به هنجار  </a:t>
            </a:r>
          </a:p>
          <a:p>
            <a:pPr lvl="0">
              <a:buClr>
                <a:srgbClr val="A53010"/>
              </a:buClr>
            </a:pPr>
            <a:r>
              <a:rPr lang="fa-IR" sz="2200" dirty="0">
                <a:solidFill>
                  <a:srgbClr val="C00000"/>
                </a:solidFill>
                <a:cs typeface="B Lotus" panose="00000400000000000000" pitchFamily="2" charset="-78"/>
              </a:rPr>
              <a:t>دسته بندی ارزشیابیهای آموزشی با توجه به زمان و هدف مورد استفاده از آنها</a:t>
            </a:r>
          </a:p>
          <a:p>
            <a:pPr marL="109537" lvl="0" indent="0" defTabSz="914400" fontAlgn="base">
              <a:spcBef>
                <a:spcPct val="20000"/>
              </a:spcBef>
              <a:spcAft>
                <a:spcPct val="0"/>
              </a:spcAft>
              <a:buClrTx/>
              <a:buNone/>
            </a:pPr>
            <a:r>
              <a:rPr lang="fa-IR" altLang="fa-IR" sz="2000" kern="0" dirty="0">
                <a:solidFill>
                  <a:srgbClr val="0070C0"/>
                </a:solidFill>
                <a:latin typeface="Arial"/>
                <a:cs typeface="B Lotus" panose="00000400000000000000" pitchFamily="2" charset="-78"/>
              </a:rPr>
              <a:t>       1-  ارزشیابی آغازین      2- ارزشیابی تکوینی      3- ارزشیابی تشخیصی    4- ارزشیابی تراکمی</a:t>
            </a:r>
            <a:endParaRPr lang="fa-IR" dirty="0"/>
          </a:p>
        </p:txBody>
      </p:sp>
    </p:spTree>
    <p:extLst>
      <p:ext uri="{BB962C8B-B14F-4D97-AF65-F5344CB8AC3E}">
        <p14:creationId xmlns:p14="http://schemas.microsoft.com/office/powerpoint/2010/main" val="99167683"/>
      </p:ext>
    </p:extLst>
  </p:cSld>
  <p:clrMapOvr>
    <a:masterClrMapping/>
  </p:clrMapOvr>
  <mc:AlternateContent xmlns:mc="http://schemas.openxmlformats.org/markup-compatibility/2006" xmlns:p14="http://schemas.microsoft.com/office/powerpoint/2010/main">
    <mc:Choice Requires="p14">
      <p:transition spd="slow" p14:dur="2000" advTm="47102"/>
    </mc:Choice>
    <mc:Fallback xmlns="">
      <p:transition spd="slow" advTm="47102"/>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57577"/>
            <a:ext cx="8911687" cy="746975"/>
          </a:xfrm>
        </p:spPr>
        <p:txBody>
          <a:bodyPr>
            <a:normAutofit/>
          </a:bodyPr>
          <a:lstStyle/>
          <a:p>
            <a:pPr algn="r"/>
            <a:r>
              <a:rPr lang="fa-IR" sz="3200" dirty="0">
                <a:solidFill>
                  <a:srgbClr val="DE7E18"/>
                </a:solidFill>
                <a:cs typeface="B Lotus" panose="00000400000000000000" pitchFamily="2" charset="-78"/>
              </a:rPr>
              <a:t>الف: دسته بندی ارزشیابیهای آموزشی در قالب رویکردهای مختلف </a:t>
            </a:r>
            <a:endParaRPr lang="fa-IR" dirty="0"/>
          </a:p>
        </p:txBody>
      </p:sp>
      <p:sp>
        <p:nvSpPr>
          <p:cNvPr id="3" name="Content Placeholder 2"/>
          <p:cNvSpPr>
            <a:spLocks noGrp="1"/>
          </p:cNvSpPr>
          <p:nvPr>
            <p:ph idx="1"/>
          </p:nvPr>
        </p:nvSpPr>
        <p:spPr>
          <a:xfrm>
            <a:off x="2589212" y="1004552"/>
            <a:ext cx="8915400" cy="5640947"/>
          </a:xfrm>
        </p:spPr>
        <p:txBody>
          <a:bodyPr>
            <a:normAutofit lnSpcReduction="10000"/>
          </a:bodyPr>
          <a:lstStyle/>
          <a:p>
            <a:pPr lvl="0" defTabSz="914400" fontAlgn="base">
              <a:lnSpc>
                <a:spcPct val="80000"/>
              </a:lnSpc>
              <a:spcBef>
                <a:spcPct val="20000"/>
              </a:spcBef>
              <a:spcAft>
                <a:spcPct val="0"/>
              </a:spcAft>
              <a:buClrTx/>
              <a:buFontTx/>
              <a:buChar char="•"/>
            </a:pPr>
            <a:r>
              <a:rPr lang="fa-IR" altLang="fa-IR" sz="2000" kern="0" dirty="0">
                <a:solidFill>
                  <a:srgbClr val="0070C0"/>
                </a:solidFill>
                <a:latin typeface="Arial"/>
                <a:cs typeface="B Lotus" panose="00000400000000000000" pitchFamily="2" charset="-78"/>
              </a:rPr>
              <a:t>اختلاف نظر متخصصان آموزشی سبب ایجاد رویکردهای آموزشی مختلفی شده است که در اینجا به اختصار توضیح داده می شوند. ( سیف، 1394)</a:t>
            </a:r>
          </a:p>
          <a:p>
            <a:pPr lvl="0" defTabSz="914400" fontAlgn="base">
              <a:lnSpc>
                <a:spcPct val="80000"/>
              </a:lnSpc>
              <a:spcBef>
                <a:spcPct val="20000"/>
              </a:spcBef>
              <a:spcAft>
                <a:spcPct val="0"/>
              </a:spcAft>
              <a:buClrTx/>
              <a:buFontTx/>
              <a:buChar char="•"/>
            </a:pPr>
            <a:endParaRPr lang="fa-IR" altLang="fa-IR" sz="1200" b="1" kern="0" dirty="0">
              <a:solidFill>
                <a:srgbClr val="0070C0"/>
              </a:solidFill>
              <a:latin typeface="Arial"/>
              <a:cs typeface="B Lotus" panose="00000400000000000000" pitchFamily="2" charset="-78"/>
            </a:endParaRPr>
          </a:p>
          <a:p>
            <a:pPr lvl="0" defTabSz="914400" fontAlgn="base">
              <a:lnSpc>
                <a:spcPct val="80000"/>
              </a:lnSpc>
              <a:spcBef>
                <a:spcPct val="20000"/>
              </a:spcBef>
              <a:spcAft>
                <a:spcPct val="0"/>
              </a:spcAft>
              <a:buClrTx/>
              <a:buFontTx/>
              <a:buChar char="•"/>
            </a:pPr>
            <a:r>
              <a:rPr lang="fa-IR" altLang="fa-IR" sz="1200" b="1" kern="0" dirty="0">
                <a:solidFill>
                  <a:srgbClr val="000000"/>
                </a:solidFill>
                <a:latin typeface="Arial"/>
                <a:cs typeface="B Lotus" panose="00000400000000000000" pitchFamily="2" charset="-78"/>
              </a:rPr>
              <a:t>(ورتن و سندرز, 1987)</a:t>
            </a:r>
          </a:p>
          <a:p>
            <a:pPr lvl="0" defTabSz="914400" fontAlgn="base">
              <a:lnSpc>
                <a:spcPct val="120000"/>
              </a:lnSpc>
              <a:spcBef>
                <a:spcPct val="20000"/>
              </a:spcBef>
              <a:spcAft>
                <a:spcPct val="0"/>
              </a:spcAft>
              <a:buClrTx/>
              <a:buFontTx/>
              <a:buChar char="•"/>
            </a:pPr>
            <a:r>
              <a:rPr lang="fa-IR" altLang="fa-IR" sz="2200" kern="0" dirty="0">
                <a:solidFill>
                  <a:srgbClr val="C00000"/>
                </a:solidFill>
                <a:latin typeface="Arial"/>
                <a:cs typeface="B Lotus" panose="00000400000000000000" pitchFamily="2" charset="-78"/>
              </a:rPr>
              <a:t>1</a:t>
            </a:r>
            <a:r>
              <a:rPr lang="fa-IR" altLang="fa-IR" sz="1900" kern="0" dirty="0">
                <a:solidFill>
                  <a:srgbClr val="C00000"/>
                </a:solidFill>
                <a:latin typeface="Arial"/>
                <a:cs typeface="B Lotus" panose="00000400000000000000" pitchFamily="2" charset="-78"/>
              </a:rPr>
              <a:t>- رویکرد مبتنی بر هدف,  </a:t>
            </a:r>
            <a:r>
              <a:rPr lang="fa-IR" altLang="fa-IR" sz="1900" kern="0" dirty="0">
                <a:solidFill>
                  <a:srgbClr val="000000"/>
                </a:solidFill>
                <a:latin typeface="Arial"/>
                <a:cs typeface="B Lotus" panose="00000400000000000000" pitchFamily="2" charset="-78"/>
              </a:rPr>
              <a:t>هدفهای کلی و دقیق مورد تاکید قرار می گیرند و ارزشیابی به دنبال تعیین میزان تحقق هدفهاست. نخستین الگوی آموزشی مبتنی بر هدف از آن رالف تایلر است. هدف رزشیابی آموزشی تایلر این است که تعیین کند هدفهای آموزشی برنامه آموزشگاه یا برنامه درسی تا چه میزانی تحقق یافته اند.</a:t>
            </a:r>
          </a:p>
          <a:p>
            <a:pPr lvl="0" defTabSz="914400" fontAlgn="base">
              <a:lnSpc>
                <a:spcPct val="120000"/>
              </a:lnSpc>
              <a:spcBef>
                <a:spcPct val="20000"/>
              </a:spcBef>
              <a:spcAft>
                <a:spcPct val="0"/>
              </a:spcAft>
              <a:buClrTx/>
              <a:buFontTx/>
              <a:buChar char="•"/>
            </a:pPr>
            <a:r>
              <a:rPr lang="fa-IR" altLang="fa-IR" sz="1900" kern="0" dirty="0">
                <a:solidFill>
                  <a:srgbClr val="C00000"/>
                </a:solidFill>
                <a:latin typeface="Arial"/>
                <a:cs typeface="B Lotus" panose="00000400000000000000" pitchFamily="2" charset="-78"/>
              </a:rPr>
              <a:t>2- رویکرد مبتنی بر مدیریت</a:t>
            </a:r>
            <a:r>
              <a:rPr lang="fa-IR" altLang="fa-IR" sz="1900" kern="0" dirty="0">
                <a:solidFill>
                  <a:srgbClr val="000000"/>
                </a:solidFill>
                <a:latin typeface="Arial"/>
                <a:cs typeface="B Lotus" panose="00000400000000000000" pitchFamily="2" charset="-78"/>
              </a:rPr>
              <a:t>, هدف تشخیص و تحقق بخشیدن به نیازهای اطلاعاتی مدیران تصمیم گیرنده است.</a:t>
            </a:r>
          </a:p>
          <a:p>
            <a:pPr lvl="0" defTabSz="914400" fontAlgn="base">
              <a:lnSpc>
                <a:spcPct val="120000"/>
              </a:lnSpc>
              <a:spcBef>
                <a:spcPct val="20000"/>
              </a:spcBef>
              <a:spcAft>
                <a:spcPct val="0"/>
              </a:spcAft>
              <a:buClrTx/>
              <a:buFontTx/>
              <a:buChar char="•"/>
            </a:pPr>
            <a:r>
              <a:rPr lang="fa-IR" altLang="fa-IR" sz="1900" kern="0" dirty="0">
                <a:solidFill>
                  <a:srgbClr val="C00000"/>
                </a:solidFill>
                <a:latin typeface="Arial"/>
                <a:cs typeface="B Lotus" panose="00000400000000000000" pitchFamily="2" charset="-78"/>
              </a:rPr>
              <a:t>3- رویکرد مبتنی بر مصرف </a:t>
            </a:r>
            <a:r>
              <a:rPr lang="fa-IR" altLang="fa-IR" sz="1900" kern="0" dirty="0" smtClean="0">
                <a:solidFill>
                  <a:srgbClr val="C00000"/>
                </a:solidFill>
                <a:latin typeface="Arial"/>
                <a:cs typeface="B Lotus" panose="00000400000000000000" pitchFamily="2" charset="-78"/>
              </a:rPr>
              <a:t>کننده,</a:t>
            </a:r>
            <a:r>
              <a:rPr lang="fa-IR" altLang="fa-IR" sz="1900" kern="0" dirty="0" smtClean="0">
                <a:solidFill>
                  <a:srgbClr val="000000"/>
                </a:solidFill>
                <a:latin typeface="Arial"/>
                <a:cs typeface="B Lotus" panose="00000400000000000000" pitchFamily="2" charset="-78"/>
              </a:rPr>
              <a:t>تاکید </a:t>
            </a:r>
            <a:r>
              <a:rPr lang="fa-IR" altLang="fa-IR" sz="1900" kern="0" dirty="0">
                <a:solidFill>
                  <a:srgbClr val="000000"/>
                </a:solidFill>
                <a:latin typeface="Arial"/>
                <a:cs typeface="B Lotus" panose="00000400000000000000" pitchFamily="2" charset="-78"/>
              </a:rPr>
              <a:t>عمده بر کسب اطلاعات مربوط به فراورده های کلی آموزشی  است که توسط مصرف کنندگان آموزشی در انتخاب از میان برنامه های درسی مختلف, فراورده های آموزشی و نظایر اینها مورد استفاده قرار می گیرد.</a:t>
            </a:r>
          </a:p>
          <a:p>
            <a:pPr lvl="0" defTabSz="914400" fontAlgn="base">
              <a:lnSpc>
                <a:spcPct val="120000"/>
              </a:lnSpc>
              <a:spcBef>
                <a:spcPct val="20000"/>
              </a:spcBef>
              <a:spcAft>
                <a:spcPct val="0"/>
              </a:spcAft>
              <a:buClrTx/>
              <a:buFontTx/>
              <a:buChar char="•"/>
            </a:pPr>
            <a:r>
              <a:rPr lang="fa-IR" altLang="fa-IR" sz="1900" kern="0" dirty="0">
                <a:solidFill>
                  <a:srgbClr val="C00000"/>
                </a:solidFill>
                <a:latin typeface="Arial"/>
                <a:cs typeface="B Lotus" panose="00000400000000000000" pitchFamily="2" charset="-78"/>
              </a:rPr>
              <a:t>4- رویکرد مبتنی بر نظر متخصصان, </a:t>
            </a:r>
            <a:r>
              <a:rPr lang="fa-IR" altLang="fa-IR" sz="1900" kern="0" dirty="0">
                <a:solidFill>
                  <a:srgbClr val="000000"/>
                </a:solidFill>
                <a:latin typeface="Arial"/>
                <a:cs typeface="B Lotus" panose="00000400000000000000" pitchFamily="2" charset="-78"/>
              </a:rPr>
              <a:t>تاکید اصلی بر کاربرد نظر متخصصان در قضاوت در باره کیفیت فعالیتهای آموزشی است.</a:t>
            </a:r>
          </a:p>
          <a:p>
            <a:pPr lvl="0" defTabSz="914400" fontAlgn="base">
              <a:lnSpc>
                <a:spcPct val="120000"/>
              </a:lnSpc>
              <a:spcBef>
                <a:spcPct val="20000"/>
              </a:spcBef>
              <a:spcAft>
                <a:spcPct val="0"/>
              </a:spcAft>
              <a:buClrTx/>
              <a:buFontTx/>
              <a:buChar char="•"/>
            </a:pPr>
            <a:r>
              <a:rPr lang="fa-IR" altLang="fa-IR" sz="1900" kern="0" dirty="0">
                <a:solidFill>
                  <a:srgbClr val="C00000"/>
                </a:solidFill>
                <a:latin typeface="Arial"/>
                <a:cs typeface="B Lotus" panose="00000400000000000000" pitchFamily="2" charset="-78"/>
              </a:rPr>
              <a:t>5- رویکرد مبتنی بر اختلاف نظر متخصصان, </a:t>
            </a:r>
            <a:r>
              <a:rPr lang="fa-IR" altLang="fa-IR" sz="1900" kern="0" dirty="0">
                <a:solidFill>
                  <a:srgbClr val="000000"/>
                </a:solidFill>
                <a:latin typeface="Arial"/>
                <a:cs typeface="B Lotus" panose="00000400000000000000" pitchFamily="2" charset="-78"/>
              </a:rPr>
              <a:t>اختلاف نظرهای ارزشیابان مختلف (موافق و مخالف) مورد تاکید قرار می گیرد.</a:t>
            </a:r>
          </a:p>
          <a:p>
            <a:pPr lvl="0" defTabSz="914400" fontAlgn="base">
              <a:lnSpc>
                <a:spcPct val="120000"/>
              </a:lnSpc>
              <a:spcBef>
                <a:spcPct val="20000"/>
              </a:spcBef>
              <a:spcAft>
                <a:spcPct val="0"/>
              </a:spcAft>
              <a:buClrTx/>
              <a:buFontTx/>
              <a:buChar char="•"/>
            </a:pPr>
            <a:r>
              <a:rPr lang="fa-IR" altLang="fa-IR" sz="1900" kern="0" dirty="0">
                <a:solidFill>
                  <a:srgbClr val="C00000"/>
                </a:solidFill>
                <a:latin typeface="Arial"/>
                <a:cs typeface="B Lotus" panose="00000400000000000000" pitchFamily="2" charset="-78"/>
              </a:rPr>
              <a:t>6- رویکرد طبیت گرایانه و مبتنی بر مشارکت کنندگان, </a:t>
            </a:r>
            <a:r>
              <a:rPr lang="fa-IR" altLang="fa-IR" sz="1900" kern="0" dirty="0">
                <a:solidFill>
                  <a:srgbClr val="000000"/>
                </a:solidFill>
                <a:latin typeface="Arial"/>
                <a:cs typeface="B Lotus" panose="00000400000000000000" pitchFamily="2" charset="-78"/>
              </a:rPr>
              <a:t>بررسی طبیعت گرایانه و کوشش مشارکت کنندگان در تعیین ارزشها, ملاکها, نیازها و داده های ارزشیابی مورد تاکید قرار دارند</a:t>
            </a:r>
            <a:r>
              <a:rPr lang="fa-IR" altLang="fa-IR" sz="1900" kern="0" dirty="0">
                <a:solidFill>
                  <a:srgbClr val="000000"/>
                </a:solidFill>
                <a:latin typeface="Arial"/>
                <a:cs typeface="2  Mitra" panose="00000400000000000000" pitchFamily="2" charset="-78"/>
              </a:rPr>
              <a:t>.</a:t>
            </a:r>
          </a:p>
          <a:p>
            <a:endParaRPr lang="fa-IR" dirty="0"/>
          </a:p>
        </p:txBody>
      </p:sp>
    </p:spTree>
    <p:extLst>
      <p:ext uri="{BB962C8B-B14F-4D97-AF65-F5344CB8AC3E}">
        <p14:creationId xmlns:p14="http://schemas.microsoft.com/office/powerpoint/2010/main" val="1688613119"/>
      </p:ext>
    </p:extLst>
  </p:cSld>
  <p:clrMapOvr>
    <a:masterClrMapping/>
  </p:clrMapOvr>
  <mc:AlternateContent xmlns:mc="http://schemas.openxmlformats.org/markup-compatibility/2006" xmlns:p14="http://schemas.microsoft.com/office/powerpoint/2010/main">
    <mc:Choice Requires="p14">
      <p:transition spd="slow" p14:dur="2000" advTm="299119"/>
    </mc:Choice>
    <mc:Fallback xmlns="">
      <p:transition spd="slow" advTm="299119"/>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42900" indent="-342900" algn="r">
              <a:buFont typeface="Wingdings" panose="05000000000000000000" pitchFamily="2" charset="2"/>
              <a:buChar char="q"/>
            </a:pPr>
            <a:r>
              <a:rPr lang="fa-IR" altLang="fa-IR" sz="2400" kern="0" dirty="0">
                <a:solidFill>
                  <a:srgbClr val="C00000"/>
                </a:solidFill>
                <a:latin typeface="Arial"/>
                <a:cs typeface="B Lotus" panose="00000400000000000000" pitchFamily="2" charset="-78"/>
              </a:rPr>
              <a:t>رویکردهای ارزشیابی های </a:t>
            </a:r>
            <a:r>
              <a:rPr lang="fa-IR" altLang="fa-IR" sz="2400" kern="0" dirty="0" smtClean="0">
                <a:solidFill>
                  <a:srgbClr val="C00000"/>
                </a:solidFill>
                <a:latin typeface="Arial"/>
                <a:cs typeface="B Lotus" panose="00000400000000000000" pitchFamily="2" charset="-78"/>
              </a:rPr>
              <a:t>آموزشی</a:t>
            </a:r>
            <a:br>
              <a:rPr lang="fa-IR" altLang="fa-IR" sz="2400" kern="0" dirty="0" smtClean="0">
                <a:solidFill>
                  <a:srgbClr val="C00000"/>
                </a:solidFill>
                <a:latin typeface="Arial"/>
                <a:cs typeface="B Lotus" panose="00000400000000000000" pitchFamily="2" charset="-78"/>
              </a:rPr>
            </a:br>
            <a:r>
              <a:rPr lang="fa-IR" altLang="fa-IR" sz="2400" kern="0" dirty="0" smtClean="0">
                <a:solidFill>
                  <a:srgbClr val="C00000"/>
                </a:solidFill>
                <a:latin typeface="Arial"/>
                <a:cs typeface="B Lotus" panose="00000400000000000000" pitchFamily="2" charset="-78"/>
              </a:rPr>
              <a:t> </a:t>
            </a:r>
            <a:r>
              <a:rPr lang="fa-IR" altLang="fa-IR" sz="2400" kern="0" dirty="0" smtClean="0">
                <a:solidFill>
                  <a:srgbClr val="0070C0"/>
                </a:solidFill>
                <a:latin typeface="Arial"/>
                <a:cs typeface="B Lotus" panose="00000400000000000000" pitchFamily="2" charset="-78"/>
              </a:rPr>
              <a:t>دسته بندی رویکردهای شش گانه ورتن و سندرز(1987)، بر تقسیم بندی دوگانه هوس(1983) که بیشتر مبنای فلسفی و ایدئولوژیکی قرار دارد استوار است.</a:t>
            </a:r>
            <a:endParaRPr lang="fa-IR" sz="2400" dirty="0">
              <a:solidFill>
                <a:srgbClr val="0070C0"/>
              </a:solidFill>
              <a:cs typeface="B Lotus" panose="00000400000000000000" pitchFamily="2" charset="-78"/>
            </a:endParaRPr>
          </a:p>
        </p:txBody>
      </p:sp>
      <p:sp>
        <p:nvSpPr>
          <p:cNvPr id="3" name="Content Placeholder 2"/>
          <p:cNvSpPr>
            <a:spLocks noGrp="1"/>
          </p:cNvSpPr>
          <p:nvPr>
            <p:ph idx="1"/>
          </p:nvPr>
        </p:nvSpPr>
        <p:spPr>
          <a:xfrm>
            <a:off x="2589212" y="2133599"/>
            <a:ext cx="8915400" cy="4370231"/>
          </a:xfrm>
        </p:spPr>
        <p:txBody>
          <a:bodyPr>
            <a:normAutofit lnSpcReduction="10000"/>
          </a:bodyPr>
          <a:lstStyle/>
          <a:p>
            <a:endParaRPr lang="fa-IR" dirty="0" smtClean="0"/>
          </a:p>
          <a:p>
            <a:pPr lvl="0" defTabSz="914400" fontAlgn="base">
              <a:spcBef>
                <a:spcPct val="20000"/>
              </a:spcBef>
              <a:spcAft>
                <a:spcPct val="0"/>
              </a:spcAft>
              <a:buClrTx/>
              <a:buFontTx/>
              <a:buChar char="•"/>
            </a:pPr>
            <a:r>
              <a:rPr lang="fa-IR" altLang="fa-IR" sz="2400" kern="0" dirty="0">
                <a:solidFill>
                  <a:srgbClr val="000000"/>
                </a:solidFill>
                <a:latin typeface="Arial"/>
                <a:cs typeface="B Lotus" panose="00000400000000000000" pitchFamily="2" charset="-78"/>
              </a:rPr>
              <a:t>هاوس(1983) ارزشیابی </a:t>
            </a:r>
            <a:r>
              <a:rPr lang="fa-IR" altLang="fa-IR" sz="2400" kern="0" dirty="0" smtClean="0">
                <a:solidFill>
                  <a:srgbClr val="000000"/>
                </a:solidFill>
                <a:latin typeface="Arial"/>
                <a:cs typeface="B Lotus" panose="00000400000000000000" pitchFamily="2" charset="-78"/>
              </a:rPr>
              <a:t>آموزشی </a:t>
            </a:r>
            <a:r>
              <a:rPr lang="fa-IR" altLang="fa-IR" sz="2400" kern="0" dirty="0">
                <a:solidFill>
                  <a:srgbClr val="000000"/>
                </a:solidFill>
                <a:latin typeface="Arial"/>
                <a:cs typeface="B Lotus" panose="00000400000000000000" pitchFamily="2" charset="-78"/>
              </a:rPr>
              <a:t>را به دو دسته تقسیم می کند.</a:t>
            </a:r>
          </a:p>
          <a:p>
            <a:pPr lvl="0" defTabSz="914400" fontAlgn="base">
              <a:spcBef>
                <a:spcPct val="20000"/>
              </a:spcBef>
              <a:spcAft>
                <a:spcPct val="0"/>
              </a:spcAft>
              <a:buClrTx/>
              <a:buFontTx/>
              <a:buChar char="•"/>
            </a:pPr>
            <a:r>
              <a:rPr lang="fa-IR" altLang="fa-IR" sz="2400" kern="0" dirty="0">
                <a:solidFill>
                  <a:srgbClr val="C00000"/>
                </a:solidFill>
                <a:latin typeface="Arial"/>
                <a:cs typeface="B Lotus" panose="00000400000000000000" pitchFamily="2" charset="-78"/>
              </a:rPr>
              <a:t>ارزشیابی های </a:t>
            </a:r>
            <a:r>
              <a:rPr lang="fa-IR" altLang="fa-IR" sz="2400" kern="0" dirty="0" smtClean="0">
                <a:solidFill>
                  <a:srgbClr val="C00000"/>
                </a:solidFill>
                <a:latin typeface="Arial"/>
                <a:cs typeface="B Lotus" panose="00000400000000000000" pitchFamily="2" charset="-78"/>
              </a:rPr>
              <a:t>آموزشی </a:t>
            </a:r>
            <a:r>
              <a:rPr lang="fa-IR" altLang="fa-IR" sz="2400" kern="0" dirty="0">
                <a:solidFill>
                  <a:srgbClr val="C00000"/>
                </a:solidFill>
                <a:latin typeface="Arial"/>
                <a:cs typeface="B Lotus" panose="00000400000000000000" pitchFamily="2" charset="-78"/>
              </a:rPr>
              <a:t>عین گرا (</a:t>
            </a:r>
            <a:r>
              <a:rPr lang="en-US" altLang="fa-IR" sz="2400" kern="0" dirty="0">
                <a:solidFill>
                  <a:srgbClr val="C00000"/>
                </a:solidFill>
                <a:latin typeface="Arial"/>
                <a:cs typeface="B Lotus" panose="00000400000000000000" pitchFamily="2" charset="-78"/>
              </a:rPr>
              <a:t>objective</a:t>
            </a:r>
            <a:r>
              <a:rPr lang="fa-IR" altLang="fa-IR" sz="2400" kern="0" dirty="0">
                <a:solidFill>
                  <a:srgbClr val="C00000"/>
                </a:solidFill>
                <a:latin typeface="Arial"/>
                <a:cs typeface="B Lotus" panose="00000400000000000000" pitchFamily="2" charset="-78"/>
              </a:rPr>
              <a:t>) فایده گرا</a:t>
            </a:r>
          </a:p>
          <a:p>
            <a:pPr lvl="0" defTabSz="914400" fontAlgn="base">
              <a:spcBef>
                <a:spcPct val="20000"/>
              </a:spcBef>
              <a:spcAft>
                <a:spcPct val="0"/>
              </a:spcAft>
              <a:buClrTx/>
              <a:buFontTx/>
              <a:buChar char="•"/>
            </a:pPr>
            <a:r>
              <a:rPr lang="fa-IR" altLang="fa-IR" sz="2400" kern="0" dirty="0">
                <a:solidFill>
                  <a:srgbClr val="000000"/>
                </a:solidFill>
                <a:latin typeface="Arial"/>
                <a:cs typeface="B Lotus" panose="00000400000000000000" pitchFamily="2" charset="-78"/>
              </a:rPr>
              <a:t>ارزش برنامه های </a:t>
            </a:r>
            <a:r>
              <a:rPr lang="fa-IR" altLang="fa-IR" sz="2400" kern="0" dirty="0" smtClean="0">
                <a:solidFill>
                  <a:srgbClr val="000000"/>
                </a:solidFill>
                <a:latin typeface="Arial"/>
                <a:cs typeface="B Lotus" panose="00000400000000000000" pitchFamily="2" charset="-78"/>
              </a:rPr>
              <a:t>آموزشی </a:t>
            </a:r>
            <a:r>
              <a:rPr lang="fa-IR" altLang="fa-IR" sz="2400" kern="0" dirty="0">
                <a:solidFill>
                  <a:srgbClr val="000000"/>
                </a:solidFill>
                <a:latin typeface="Arial"/>
                <a:cs typeface="B Lotus" panose="00000400000000000000" pitchFamily="2" charset="-78"/>
              </a:rPr>
              <a:t>را در تاثیرات کلی آنها می داند. تابع فلسفه عینیت گرایی است یعنی ”بیشترین خوبی آن است که به بیشترین  افراد فایده برساند“ و یا ” شادمانی را در جامعه باید به حداکثر رساند“.</a:t>
            </a:r>
          </a:p>
          <a:p>
            <a:pPr lvl="0" defTabSz="914400" fontAlgn="base">
              <a:spcBef>
                <a:spcPct val="20000"/>
              </a:spcBef>
              <a:spcAft>
                <a:spcPct val="0"/>
              </a:spcAft>
              <a:buClrTx/>
              <a:buFontTx/>
              <a:buChar char="•"/>
            </a:pPr>
            <a:endParaRPr lang="fa-IR" altLang="fa-IR" sz="2400" kern="0" dirty="0">
              <a:solidFill>
                <a:srgbClr val="000000"/>
              </a:solidFill>
              <a:latin typeface="Arial"/>
              <a:cs typeface="B Lotus" panose="00000400000000000000" pitchFamily="2" charset="-78"/>
            </a:endParaRPr>
          </a:p>
          <a:p>
            <a:pPr lvl="0" defTabSz="914400" fontAlgn="base">
              <a:spcBef>
                <a:spcPct val="20000"/>
              </a:spcBef>
              <a:spcAft>
                <a:spcPct val="0"/>
              </a:spcAft>
              <a:buClrTx/>
              <a:buFontTx/>
              <a:buChar char="•"/>
            </a:pPr>
            <a:r>
              <a:rPr lang="fa-IR" altLang="fa-IR" sz="2400" kern="0" dirty="0">
                <a:solidFill>
                  <a:srgbClr val="C00000"/>
                </a:solidFill>
                <a:latin typeface="Arial"/>
                <a:cs typeface="B Lotus" panose="00000400000000000000" pitchFamily="2" charset="-78"/>
              </a:rPr>
              <a:t>ارزشیابی های آموزشی ذهن گرا(</a:t>
            </a:r>
            <a:r>
              <a:rPr lang="en-US" altLang="fa-IR" sz="2400" kern="0" dirty="0">
                <a:solidFill>
                  <a:srgbClr val="C00000"/>
                </a:solidFill>
                <a:latin typeface="Arial"/>
                <a:cs typeface="B Lotus" panose="00000400000000000000" pitchFamily="2" charset="-78"/>
              </a:rPr>
              <a:t>subjective</a:t>
            </a:r>
            <a:r>
              <a:rPr lang="fa-IR" altLang="fa-IR" sz="2400" kern="0" dirty="0">
                <a:solidFill>
                  <a:srgbClr val="C00000"/>
                </a:solidFill>
                <a:latin typeface="Arial"/>
                <a:cs typeface="B Lotus" panose="00000400000000000000" pitchFamily="2" charset="-78"/>
              </a:rPr>
              <a:t>)شهود گرایی - کثرت گرایی</a:t>
            </a:r>
            <a:r>
              <a:rPr lang="fa-IR" altLang="fa-IR" sz="2400" kern="0" dirty="0">
                <a:solidFill>
                  <a:srgbClr val="000000"/>
                </a:solidFill>
                <a:latin typeface="Arial"/>
                <a:cs typeface="B Lotus" panose="00000400000000000000" pitchFamily="2" charset="-78"/>
              </a:rPr>
              <a:t>,</a:t>
            </a:r>
          </a:p>
          <a:p>
            <a:pPr lvl="0" defTabSz="914400" fontAlgn="base">
              <a:spcBef>
                <a:spcPct val="20000"/>
              </a:spcBef>
              <a:spcAft>
                <a:spcPct val="0"/>
              </a:spcAft>
              <a:buClrTx/>
              <a:buFontTx/>
              <a:buChar char="•"/>
            </a:pPr>
            <a:r>
              <a:rPr lang="fa-IR" altLang="fa-IR" sz="2400" kern="0" dirty="0">
                <a:solidFill>
                  <a:srgbClr val="000000"/>
                </a:solidFill>
                <a:latin typeface="Arial"/>
                <a:cs typeface="B Lotus" panose="00000400000000000000" pitchFamily="2" charset="-78"/>
              </a:rPr>
              <a:t> ارزش به تاثیر برنامه بر فرد فرد افراد وابسته است نه بر اکثریت آنان. در نتیجه بزرگترین خوبی مستلزم توجه به بهره مند شدن هریک از افراد از برنامه مورد ارزشیابی است.یعنی دریافتها و احساسهای فردی ملاک خوبی و درستی به حساب می آید.</a:t>
            </a:r>
          </a:p>
          <a:p>
            <a:pPr lvl="0" defTabSz="914400" fontAlgn="base">
              <a:lnSpc>
                <a:spcPct val="80000"/>
              </a:lnSpc>
              <a:spcBef>
                <a:spcPct val="20000"/>
              </a:spcBef>
              <a:spcAft>
                <a:spcPct val="0"/>
              </a:spcAft>
              <a:buClrTx/>
              <a:buFontTx/>
              <a:buChar char="•"/>
            </a:pPr>
            <a:endParaRPr lang="en-US" altLang="fa-IR" sz="2800" kern="0" dirty="0">
              <a:solidFill>
                <a:srgbClr val="000000"/>
              </a:solidFill>
              <a:latin typeface="Arial"/>
              <a:cs typeface="B Mitra" panose="00000400000000000000" pitchFamily="2" charset="-78"/>
            </a:endParaRPr>
          </a:p>
          <a:p>
            <a:endParaRPr lang="fa-IR" dirty="0"/>
          </a:p>
        </p:txBody>
      </p:sp>
    </p:spTree>
    <p:extLst>
      <p:ext uri="{BB962C8B-B14F-4D97-AF65-F5344CB8AC3E}">
        <p14:creationId xmlns:p14="http://schemas.microsoft.com/office/powerpoint/2010/main" val="2847017816"/>
      </p:ext>
    </p:extLst>
  </p:cSld>
  <p:clrMapOvr>
    <a:masterClrMapping/>
  </p:clrMapOvr>
  <mc:AlternateContent xmlns:mc="http://schemas.openxmlformats.org/markup-compatibility/2006" xmlns:p14="http://schemas.microsoft.com/office/powerpoint/2010/main">
    <mc:Choice Requires="p14">
      <p:transition spd="slow" p14:dur="2000" advTm="83332"/>
    </mc:Choice>
    <mc:Fallback xmlns="">
      <p:transition spd="slow" advTm="83332"/>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31820"/>
            <a:ext cx="8911687" cy="759853"/>
          </a:xfrm>
        </p:spPr>
        <p:txBody>
          <a:bodyPr/>
          <a:lstStyle/>
          <a:p>
            <a:pPr algn="r"/>
            <a:r>
              <a:rPr lang="fa-IR" dirty="0" smtClean="0">
                <a:solidFill>
                  <a:srgbClr val="C00000"/>
                </a:solidFill>
                <a:cs typeface="B Lotus" panose="00000400000000000000" pitchFamily="2" charset="-78"/>
              </a:rPr>
              <a:t>دسته بندی ارزشیابیهای آموزشی با توجه به موضوع ارزشیابی </a:t>
            </a:r>
            <a:endParaRPr lang="fa-IR" dirty="0">
              <a:solidFill>
                <a:srgbClr val="C00000"/>
              </a:solidFill>
              <a:cs typeface="B Lotus" panose="00000400000000000000" pitchFamily="2" charset="-78"/>
            </a:endParaRPr>
          </a:p>
        </p:txBody>
      </p:sp>
      <p:sp>
        <p:nvSpPr>
          <p:cNvPr id="3" name="Content Placeholder 2"/>
          <p:cNvSpPr>
            <a:spLocks noGrp="1"/>
          </p:cNvSpPr>
          <p:nvPr>
            <p:ph idx="1"/>
          </p:nvPr>
        </p:nvSpPr>
        <p:spPr>
          <a:xfrm>
            <a:off x="2589212" y="1094704"/>
            <a:ext cx="8915400" cy="5447764"/>
          </a:xfrm>
        </p:spPr>
        <p:txBody>
          <a:bodyPr/>
          <a:lstStyle/>
          <a:p>
            <a:pPr algn="just">
              <a:buFont typeface="Wingdings" panose="05000000000000000000" pitchFamily="2" charset="2"/>
              <a:buChar char="q"/>
            </a:pPr>
            <a:r>
              <a:rPr lang="fa-IR" sz="2400" dirty="0" smtClean="0">
                <a:solidFill>
                  <a:srgbClr val="0070C0"/>
                </a:solidFill>
                <a:cs typeface="B Lotus" panose="00000400000000000000" pitchFamily="2" charset="-78"/>
              </a:rPr>
              <a:t>ارزشیابی از دانش آموزان و دانشجویان: </a:t>
            </a:r>
            <a:r>
              <a:rPr lang="fa-IR" sz="2400" dirty="0" smtClean="0">
                <a:cs typeface="B Lotus" panose="00000400000000000000" pitchFamily="2" charset="-78"/>
              </a:rPr>
              <a:t>که عمدتا ارزشیابی از پیشرفت تحصیلی یا ارزشیابی از میزان یادگیری آنهاست. این نوع ارزشیابی برای قضاوت در باره عملکرد یادگیرندگان، داوری در باره اثربخشی کیفیت </a:t>
            </a:r>
            <a:r>
              <a:rPr lang="fa-IR" sz="2400" dirty="0" smtClean="0">
                <a:cs typeface="B Lotus" panose="00000400000000000000" pitchFamily="2" charset="-78"/>
              </a:rPr>
              <a:t>آموزش </a:t>
            </a:r>
            <a:r>
              <a:rPr lang="fa-IR" sz="2400" dirty="0" smtClean="0">
                <a:cs typeface="B Lotus" panose="00000400000000000000" pitchFamily="2" charset="-78"/>
              </a:rPr>
              <a:t>و روشها و مواد آموزشی مفید هستند.</a:t>
            </a:r>
          </a:p>
          <a:p>
            <a:pPr algn="just">
              <a:buFont typeface="Wingdings" panose="05000000000000000000" pitchFamily="2" charset="2"/>
              <a:buChar char="q"/>
            </a:pPr>
            <a:r>
              <a:rPr lang="fa-IR" sz="2400" dirty="0" smtClean="0">
                <a:solidFill>
                  <a:srgbClr val="0070C0"/>
                </a:solidFill>
                <a:cs typeface="B Lotus" panose="00000400000000000000" pitchFamily="2" charset="-78"/>
              </a:rPr>
              <a:t>ارزشیابی از برنامه های درسی و مواد آموزشی: </a:t>
            </a:r>
            <a:r>
              <a:rPr lang="fa-IR" sz="2400" dirty="0" smtClean="0">
                <a:cs typeface="B Lotus" panose="00000400000000000000" pitchFamily="2" charset="-78"/>
              </a:rPr>
              <a:t>شامل ارزشیابی از عواملی چون روشهای آموزشی، کتابهای درسی، مواد دیداری- شنیداری و تدارکات فیزیکی و سازمانی است.</a:t>
            </a:r>
          </a:p>
          <a:p>
            <a:pPr algn="just">
              <a:buFont typeface="Wingdings" panose="05000000000000000000" pitchFamily="2" charset="2"/>
              <a:buChar char="q"/>
            </a:pPr>
            <a:r>
              <a:rPr lang="fa-IR" sz="2400" dirty="0" smtClean="0">
                <a:solidFill>
                  <a:srgbClr val="0070C0"/>
                </a:solidFill>
                <a:cs typeface="B Lotus" panose="00000400000000000000" pitchFamily="2" charset="-78"/>
              </a:rPr>
              <a:t>ارزشیابی از پروژه ها و برنامه های آموزشی: </a:t>
            </a:r>
            <a:r>
              <a:rPr lang="fa-IR" sz="2400" dirty="0" smtClean="0">
                <a:cs typeface="B Lotus" panose="00000400000000000000" pitchFamily="2" charset="-78"/>
              </a:rPr>
              <a:t>منظور از پروژه ها و برنامه های آموزشی کوشش هایی هستند موقعیتی که به عنوان بخشی از برنامه های معمول آموزشگاه به حساب نمی آیند و ممکن است به صورت یک کوشش مجزا و برای ایجاد نوآوری یکبار در آموزشگاه انجام شود. مثلا اتخاذ یک روش آموزش مهارتهای آزمایشگاهی.</a:t>
            </a:r>
          </a:p>
          <a:p>
            <a:pPr algn="just">
              <a:buFont typeface="Wingdings" panose="05000000000000000000" pitchFamily="2" charset="2"/>
              <a:buChar char="q"/>
            </a:pPr>
            <a:r>
              <a:rPr lang="fa-IR" sz="2400" dirty="0" smtClean="0">
                <a:solidFill>
                  <a:srgbClr val="0070C0"/>
                </a:solidFill>
                <a:cs typeface="B Lotus" panose="00000400000000000000" pitchFamily="2" charset="-78"/>
              </a:rPr>
              <a:t>ارزشیابی از آموزشگاه: </a:t>
            </a:r>
            <a:r>
              <a:rPr lang="fa-IR" sz="2400" dirty="0" smtClean="0">
                <a:cs typeface="B Lotus" panose="00000400000000000000" pitchFamily="2" charset="-78"/>
              </a:rPr>
              <a:t>هدف این است که تعیین شود هدفهای پیش بینی شده برای آموزشگاه به چه میزانی تحقق یافته اند و نقاط </a:t>
            </a:r>
            <a:r>
              <a:rPr lang="fa-IR" sz="2400" dirty="0" smtClean="0">
                <a:cs typeface="B Lotus" panose="00000400000000000000" pitchFamily="2" charset="-78"/>
              </a:rPr>
              <a:t>قوت </a:t>
            </a:r>
            <a:r>
              <a:rPr lang="fa-IR" sz="2400" dirty="0" smtClean="0">
                <a:cs typeface="B Lotus" panose="00000400000000000000" pitchFamily="2" charset="-78"/>
              </a:rPr>
              <a:t>و ضعف </a:t>
            </a:r>
            <a:r>
              <a:rPr lang="fa-IR" sz="2400" dirty="0" smtClean="0">
                <a:cs typeface="B Lotus" panose="00000400000000000000" pitchFamily="2" charset="-78"/>
              </a:rPr>
              <a:t>آنها کدامند</a:t>
            </a:r>
            <a:r>
              <a:rPr lang="fa-IR" sz="2400" dirty="0" smtClean="0">
                <a:cs typeface="B Lotus" panose="00000400000000000000" pitchFamily="2" charset="-78"/>
              </a:rPr>
              <a:t>. در ارزشیابی از آموزشگاه، ارزشیابی از یادگیری دانش آموزان یا دانشجویان مهم ترین بخش ارزشیابی است.</a:t>
            </a:r>
            <a:endParaRPr lang="fa-IR" sz="2400" dirty="0">
              <a:cs typeface="B Lotus" panose="00000400000000000000" pitchFamily="2" charset="-78"/>
            </a:endParaRPr>
          </a:p>
        </p:txBody>
      </p:sp>
    </p:spTree>
    <p:extLst>
      <p:ext uri="{BB962C8B-B14F-4D97-AF65-F5344CB8AC3E}">
        <p14:creationId xmlns:p14="http://schemas.microsoft.com/office/powerpoint/2010/main" val="2026298753"/>
      </p:ext>
    </p:extLst>
  </p:cSld>
  <p:clrMapOvr>
    <a:masterClrMapping/>
  </p:clrMapOvr>
  <mc:AlternateContent xmlns:mc="http://schemas.openxmlformats.org/markup-compatibility/2006" xmlns:p14="http://schemas.microsoft.com/office/powerpoint/2010/main">
    <mc:Choice Requires="p14">
      <p:transition spd="slow" p14:dur="2000" advTm="178795"/>
    </mc:Choice>
    <mc:Fallback xmlns="">
      <p:transition spd="slow" advTm="178795"/>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296214"/>
            <a:ext cx="8911687" cy="746975"/>
          </a:xfrm>
        </p:spPr>
        <p:txBody>
          <a:bodyPr>
            <a:normAutofit/>
          </a:bodyPr>
          <a:lstStyle/>
          <a:p>
            <a:pPr algn="r"/>
            <a:r>
              <a:rPr lang="fa-IR" dirty="0" smtClean="0">
                <a:solidFill>
                  <a:srgbClr val="C00000"/>
                </a:solidFill>
                <a:cs typeface="B Lotus" panose="00000400000000000000" pitchFamily="2" charset="-78"/>
              </a:rPr>
              <a:t>دسته بندی ارزشیابیهای آموزشی با توجه به ملاک مورد استفاده </a:t>
            </a:r>
            <a:endParaRPr lang="fa-IR" dirty="0">
              <a:solidFill>
                <a:srgbClr val="C00000"/>
              </a:solidFill>
              <a:cs typeface="B Lotus" panose="00000400000000000000" pitchFamily="2" charset="-78"/>
            </a:endParaRPr>
          </a:p>
        </p:txBody>
      </p:sp>
      <p:sp>
        <p:nvSpPr>
          <p:cNvPr id="3" name="Content Placeholder 2"/>
          <p:cNvSpPr>
            <a:spLocks noGrp="1"/>
          </p:cNvSpPr>
          <p:nvPr>
            <p:ph idx="1"/>
          </p:nvPr>
        </p:nvSpPr>
        <p:spPr>
          <a:xfrm>
            <a:off x="2592925" y="1493949"/>
            <a:ext cx="8915400" cy="5215944"/>
          </a:xfrm>
        </p:spPr>
        <p:txBody>
          <a:bodyPr>
            <a:normAutofit fontScale="92500" lnSpcReduction="20000"/>
          </a:bodyPr>
          <a:lstStyle/>
          <a:p>
            <a:pPr>
              <a:lnSpc>
                <a:spcPts val="1650"/>
              </a:lnSpc>
              <a:spcAft>
                <a:spcPts val="1000"/>
              </a:spcAft>
            </a:pPr>
            <a:r>
              <a:rPr lang="fa-IR" sz="2400" dirty="0" smtClean="0">
                <a:solidFill>
                  <a:srgbClr val="0070C0"/>
                </a:solidFill>
                <a:latin typeface="Arial" panose="020B0604020202020204" pitchFamily="34" charset="0"/>
                <a:ea typeface="Times New Roman" panose="02020603050405020304" pitchFamily="18" charset="0"/>
                <a:cs typeface="B Lotus" panose="00000400000000000000" pitchFamily="2" charset="-78"/>
              </a:rPr>
              <a:t>1- ارزشیابی وابسته به ملاک  و 2- ارزشیابی وابسته به هنجار </a:t>
            </a:r>
          </a:p>
          <a:p>
            <a:pPr algn="just">
              <a:lnSpc>
                <a:spcPct val="110000"/>
              </a:lnSpc>
              <a:spcAft>
                <a:spcPts val="1000"/>
              </a:spcAft>
            </a:pPr>
            <a:r>
              <a:rPr lang="fa-IR" sz="2400" dirty="0" smtClean="0">
                <a:solidFill>
                  <a:srgbClr val="000000"/>
                </a:solidFill>
                <a:latin typeface="Arial" panose="020B0604020202020204" pitchFamily="34" charset="0"/>
                <a:ea typeface="Times New Roman" panose="02020603050405020304" pitchFamily="18" charset="0"/>
                <a:cs typeface="B Lotus" panose="00000400000000000000" pitchFamily="2" charset="-78"/>
              </a:rPr>
              <a:t>در ارزشیابی وابسته به ملاک یا ملاک مرجع ، معیار یا ملاک ارزشیابی از پیش تعیین می شود و عملکرد یاد گیرنده در آزمون با توجه به آن ملاک سجش می شود . ملاک های این نوع ارزشیابی غالباً در هدفهای دقیق آموزشی از پیش تعیین می شود .</a:t>
            </a:r>
            <a:r>
              <a:rPr lang="fa-IR" sz="2400" dirty="0" smtClean="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a:t>
            </a:r>
            <a:r>
              <a:rPr lang="fa-IR" sz="2400" dirty="0" smtClean="0">
                <a:solidFill>
                  <a:srgbClr val="000000"/>
                </a:solidFill>
                <a:latin typeface="Times New Roman" panose="02020603050405020304" pitchFamily="18" charset="0"/>
                <a:ea typeface="Times New Roman" panose="02020603050405020304" pitchFamily="18" charset="0"/>
                <a:cs typeface="B Lotus" panose="00000400000000000000" pitchFamily="2" charset="-78"/>
              </a:rPr>
              <a:t>در این </a:t>
            </a:r>
            <a:r>
              <a:rPr lang="fa-IR" sz="2400" dirty="0" smtClean="0">
                <a:solidFill>
                  <a:srgbClr val="000000"/>
                </a:solidFill>
                <a:latin typeface="Times New Roman" panose="02020603050405020304" pitchFamily="18" charset="0"/>
                <a:ea typeface="Times New Roman" panose="02020603050405020304" pitchFamily="18" charset="0"/>
                <a:cs typeface="B Lotus" panose="00000400000000000000" pitchFamily="2" charset="-78"/>
              </a:rPr>
              <a:t>نوع ارزشیابی که ویژه دانش آموزان و دانشجویان است نوعی ملاک مطلق که همان هدفهای آموزشی از پیش تعیین شده هستند مورد استفاده قرار می گیرد.  </a:t>
            </a:r>
            <a:r>
              <a:rPr lang="fa-IR" sz="2400" dirty="0" smtClean="0">
                <a:solidFill>
                  <a:srgbClr val="000000"/>
                </a:solidFill>
                <a:latin typeface="Arial" panose="020B0604020202020204" pitchFamily="34" charset="0"/>
                <a:ea typeface="Times New Roman" panose="02020603050405020304" pitchFamily="18" charset="0"/>
                <a:cs typeface="B Lotus" panose="00000400000000000000" pitchFamily="2" charset="-78"/>
              </a:rPr>
              <a:t>: </a:t>
            </a:r>
            <a:r>
              <a:rPr lang="fa-IR" sz="2400" dirty="0" smtClean="0">
                <a:solidFill>
                  <a:srgbClr val="00B0F0"/>
                </a:solidFill>
                <a:latin typeface="Arial" panose="020B0604020202020204" pitchFamily="34" charset="0"/>
                <a:ea typeface="Times New Roman" panose="02020603050405020304" pitchFamily="18" charset="0"/>
                <a:cs typeface="B Lotus" panose="00000400000000000000" pitchFamily="2" charset="-78"/>
              </a:rPr>
              <a:t>آزمونهای پایان ترم دانشگاه ، آزمون گواهینامه رانندگی نمونه ای از </a:t>
            </a:r>
            <a:r>
              <a:rPr lang="fa-IR" sz="2400" dirty="0" smtClean="0">
                <a:solidFill>
                  <a:srgbClr val="00B0F0"/>
                </a:solidFill>
                <a:latin typeface="Arial" panose="020B0604020202020204" pitchFamily="34" charset="0"/>
                <a:ea typeface="Times New Roman" panose="02020603050405020304" pitchFamily="18" charset="0"/>
                <a:cs typeface="B Lotus" panose="00000400000000000000" pitchFamily="2" charset="-78"/>
              </a:rPr>
              <a:t>ارزشیابیهای </a:t>
            </a:r>
            <a:r>
              <a:rPr lang="fa-IR" sz="2400" dirty="0" smtClean="0">
                <a:solidFill>
                  <a:srgbClr val="00B0F0"/>
                </a:solidFill>
                <a:latin typeface="Arial" panose="020B0604020202020204" pitchFamily="34" charset="0"/>
                <a:ea typeface="Times New Roman" panose="02020603050405020304" pitchFamily="18" charset="0"/>
                <a:cs typeface="B Lotus" panose="00000400000000000000" pitchFamily="2" charset="-78"/>
              </a:rPr>
              <a:t>ملاک مطلق بحساب می آید .</a:t>
            </a:r>
            <a:endParaRPr lang="fa-IR" sz="2400" dirty="0" smtClean="0">
              <a:solidFill>
                <a:srgbClr val="00B0F0"/>
              </a:solidFill>
              <a:latin typeface="Times New Roman" panose="02020603050405020304" pitchFamily="18" charset="0"/>
              <a:ea typeface="Times New Roman" panose="02020603050405020304" pitchFamily="18" charset="0"/>
              <a:cs typeface="B Lotus" panose="00000400000000000000" pitchFamily="2" charset="-78"/>
            </a:endParaRPr>
          </a:p>
          <a:p>
            <a:pPr algn="just">
              <a:lnSpc>
                <a:spcPct val="110000"/>
              </a:lnSpc>
              <a:spcAft>
                <a:spcPts val="1000"/>
              </a:spcAft>
            </a:pPr>
            <a:r>
              <a:rPr lang="fa-IR" sz="2400" dirty="0" smtClean="0">
                <a:solidFill>
                  <a:srgbClr val="000000"/>
                </a:solidFill>
                <a:latin typeface="Times New Roman" panose="02020603050405020304" pitchFamily="18" charset="0"/>
                <a:ea typeface="Times New Roman" panose="02020603050405020304" pitchFamily="18" charset="0"/>
                <a:cs typeface="B Lotus" panose="00000400000000000000" pitchFamily="2" charset="-78"/>
              </a:rPr>
              <a:t>  منظور از ارزشیابی </a:t>
            </a:r>
            <a:r>
              <a:rPr lang="fa-IR" sz="2400" dirty="0" smtClean="0">
                <a:solidFill>
                  <a:srgbClr val="000000"/>
                </a:solidFill>
                <a:latin typeface="Arial" panose="020B0604020202020204" pitchFamily="34" charset="0"/>
                <a:ea typeface="Times New Roman" panose="02020603050405020304" pitchFamily="18" charset="0"/>
                <a:cs typeface="B Lotus" panose="00000400000000000000" pitchFamily="2" charset="-78"/>
              </a:rPr>
              <a:t>وابسته به هنجار یا ارزشیابی هنجاری، آن نوع ارزشیابی است که به جای یک ملاک مطلق از پیش تعیین شده بر نوعی ملاک نسبی وابسته است. برای ارزشیابی پیشرفت تحصیلی گروهی از دانش آموزان بر خلاف ارزشیابی ملاکی ، عملکرد آزمون شونده را نه با یک ملاک مطلق از پیش تعیین شده ، بلکه با عملکرد آزمون شوندگان دیگری که همان آزمون را گذرانده اند می سنجد .به طور خلاصه ، در ارزشیابی هنجاری هدف عمده این است که تعیین کنیم یک دانش آموز در مقایسه با دانش آموز دیگر ، چه وضعیتی دارد . </a:t>
            </a:r>
            <a:r>
              <a:rPr lang="fa-IR" sz="2400" dirty="0" smtClean="0">
                <a:solidFill>
                  <a:srgbClr val="00B0F0"/>
                </a:solidFill>
                <a:latin typeface="Arial" panose="020B0604020202020204" pitchFamily="34" charset="0"/>
                <a:ea typeface="Times New Roman" panose="02020603050405020304" pitchFamily="18" charset="0"/>
                <a:cs typeface="B Lotus" panose="00000400000000000000" pitchFamily="2" charset="-78"/>
              </a:rPr>
              <a:t>آزمونهای کنکور سراسری دانشگاهها و مسابقات علمی نمونه هایی از آزمونهای ملاک نسبی ( هنجاری ) به شمار می روند . </a:t>
            </a:r>
            <a:endParaRPr lang="en-US" sz="2400" dirty="0" smtClean="0">
              <a:solidFill>
                <a:srgbClr val="00B0F0"/>
              </a:solidFill>
              <a:latin typeface="Times New Roman" panose="02020603050405020304" pitchFamily="18" charset="0"/>
              <a:ea typeface="Calibri" panose="020F0502020204030204" pitchFamily="34" charset="0"/>
              <a:cs typeface="B Lotus" panose="00000400000000000000" pitchFamily="2" charset="-78"/>
            </a:endParaRPr>
          </a:p>
          <a:p>
            <a:pPr>
              <a:lnSpc>
                <a:spcPct val="110000"/>
              </a:lnSpc>
              <a:spcAft>
                <a:spcPts val="1000"/>
              </a:spcAft>
            </a:pPr>
            <a:endParaRPr lang="en-US" sz="1600" dirty="0">
              <a:solidFill>
                <a:srgbClr val="000000"/>
              </a:solidFill>
              <a:latin typeface="Times New Roman" panose="02020603050405020304" pitchFamily="18" charset="0"/>
              <a:ea typeface="Calibri" panose="020F0502020204030204" pitchFamily="34" charset="0"/>
              <a:cs typeface="2  Lotus" panose="00000400000000000000" pitchFamily="2" charset="-78"/>
            </a:endParaRPr>
          </a:p>
          <a:p>
            <a:pPr marL="0" indent="0">
              <a:spcAft>
                <a:spcPts val="1000"/>
              </a:spcAft>
              <a:buNone/>
            </a:pPr>
            <a:endParaRPr lang="en-US" sz="1600" dirty="0">
              <a:solidFill>
                <a:srgbClr val="000000"/>
              </a:solidFill>
              <a:latin typeface="Times New Roman" panose="02020603050405020304" pitchFamily="18" charset="0"/>
              <a:ea typeface="Calibri" panose="020F0502020204030204" pitchFamily="34" charset="0"/>
              <a:cs typeface="2  Lotus" panose="00000400000000000000" pitchFamily="2" charset="-78"/>
            </a:endParaRPr>
          </a:p>
          <a:p>
            <a:endParaRPr lang="fa-IR" dirty="0"/>
          </a:p>
        </p:txBody>
      </p:sp>
    </p:spTree>
    <p:extLst>
      <p:ext uri="{BB962C8B-B14F-4D97-AF65-F5344CB8AC3E}">
        <p14:creationId xmlns:p14="http://schemas.microsoft.com/office/powerpoint/2010/main" val="3703770874"/>
      </p:ext>
    </p:extLst>
  </p:cSld>
  <p:clrMapOvr>
    <a:masterClrMapping/>
  </p:clrMapOvr>
  <mc:AlternateContent xmlns:mc="http://schemas.openxmlformats.org/markup-compatibility/2006" xmlns:p14="http://schemas.microsoft.com/office/powerpoint/2010/main">
    <mc:Choice Requires="p14">
      <p:transition spd="slow" p14:dur="2000" advTm="109396"/>
    </mc:Choice>
    <mc:Fallback xmlns="">
      <p:transition spd="slow" advTm="109396"/>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sz="4400" kern="0" dirty="0">
                <a:solidFill>
                  <a:srgbClr val="800000"/>
                </a:solidFill>
                <a:effectLst>
                  <a:outerShdw blurRad="38100" dist="38100" dir="2700000" algn="tl">
                    <a:srgbClr val="000000"/>
                  </a:outerShdw>
                </a:effectLst>
                <a:latin typeface="Arial"/>
                <a:cs typeface="B Zar" pitchFamily="2" charset="-78"/>
              </a:rPr>
              <a:t>مقايسه ويژگيهاي ارزشيابي ملاكي وهنجاري</a:t>
            </a:r>
            <a:endParaRPr lang="fa-IR" dirty="0">
              <a:solidFill>
                <a:srgbClr val="C00000"/>
              </a:solidFill>
              <a:cs typeface="2  Mitra" panose="00000400000000000000" pitchFamily="2" charset="-78"/>
            </a:endParaRPr>
          </a:p>
        </p:txBody>
      </p:sp>
      <p:sp>
        <p:nvSpPr>
          <p:cNvPr id="3" name="Content Placeholder 2"/>
          <p:cNvSpPr>
            <a:spLocks noGrp="1"/>
          </p:cNvSpPr>
          <p:nvPr>
            <p:ph idx="1"/>
          </p:nvPr>
        </p:nvSpPr>
        <p:spPr>
          <a:xfrm>
            <a:off x="2589212" y="1674254"/>
            <a:ext cx="8915400" cy="4236968"/>
          </a:xfrm>
          <a:noFill/>
        </p:spPr>
        <p:txBody>
          <a:bodyPr>
            <a:normAutofit lnSpcReduction="10000"/>
          </a:bodyPr>
          <a:lstStyle/>
          <a:p>
            <a:pPr lvl="0" defTabSz="685800">
              <a:lnSpc>
                <a:spcPct val="90000"/>
              </a:lnSpc>
              <a:spcBef>
                <a:spcPts val="750"/>
              </a:spcBef>
              <a:buClr>
                <a:srgbClr val="33CC33"/>
              </a:buClr>
              <a:buFont typeface="Arial" panose="020B0604020202020204" pitchFamily="34" charset="0"/>
              <a:buChar char="•"/>
              <a:defRPr/>
            </a:pPr>
            <a:r>
              <a:rPr lang="fa-IR" sz="4000" dirty="0">
                <a:solidFill>
                  <a:srgbClr val="66FF66"/>
                </a:solidFill>
                <a:latin typeface="Calibri" panose="020F0502020204030204"/>
                <a:cs typeface="B Zar" pitchFamily="2" charset="-78"/>
              </a:rPr>
              <a:t>ملاكي</a:t>
            </a:r>
            <a:endParaRPr lang="fa-IR" sz="2100" dirty="0">
              <a:solidFill>
                <a:srgbClr val="66FF66"/>
              </a:solidFill>
              <a:latin typeface="Calibri" panose="020F0502020204030204"/>
              <a:cs typeface="B Zar" pitchFamily="2" charset="-78"/>
            </a:endParaRPr>
          </a:p>
          <a:p>
            <a:pPr marL="171450" lvl="0" indent="-171450" defTabSz="685800">
              <a:lnSpc>
                <a:spcPct val="90000"/>
              </a:lnSpc>
              <a:spcBef>
                <a:spcPts val="750"/>
              </a:spcBef>
              <a:buClr>
                <a:srgbClr val="33CC33"/>
              </a:buClr>
              <a:buFont typeface="Arial" panose="020B0604020202020204" pitchFamily="34" charset="0"/>
              <a:buChar char="•"/>
              <a:defRPr/>
            </a:pPr>
            <a:r>
              <a:rPr lang="fa-IR" sz="2100" dirty="0">
                <a:solidFill>
                  <a:prstClr val="black"/>
                </a:solidFill>
                <a:latin typeface="Calibri" panose="020F0502020204030204"/>
                <a:cs typeface="B Zar" pitchFamily="2" charset="-78"/>
              </a:rPr>
              <a:t>عملكرد آزمون شونده را با يك ملاك مطلق مي سنجند.</a:t>
            </a:r>
          </a:p>
          <a:p>
            <a:pPr marL="171450" lvl="0" indent="-171450" algn="just" defTabSz="685800">
              <a:lnSpc>
                <a:spcPct val="90000"/>
              </a:lnSpc>
              <a:spcBef>
                <a:spcPts val="750"/>
              </a:spcBef>
              <a:buClr>
                <a:srgbClr val="33CC33"/>
              </a:buClr>
              <a:buFont typeface="Arial" panose="020B0604020202020204" pitchFamily="34" charset="0"/>
              <a:buChar char="•"/>
              <a:defRPr/>
            </a:pPr>
            <a:r>
              <a:rPr lang="fa-IR" sz="2100" dirty="0">
                <a:solidFill>
                  <a:prstClr val="black"/>
                </a:solidFill>
                <a:latin typeface="Calibri" panose="020F0502020204030204"/>
                <a:cs typeface="B Zar" pitchFamily="2" charset="-78"/>
              </a:rPr>
              <a:t>درسنجش پيشرفت تحصيلي كه به منظور </a:t>
            </a:r>
            <a:r>
              <a:rPr lang="fa-IR" sz="2100" dirty="0" smtClean="0">
                <a:solidFill>
                  <a:prstClr val="black"/>
                </a:solidFill>
                <a:latin typeface="Calibri" panose="020F0502020204030204"/>
                <a:cs typeface="B Zar" pitchFamily="2" charset="-78"/>
              </a:rPr>
              <a:t>تعیین ميزان </a:t>
            </a:r>
            <a:r>
              <a:rPr lang="fa-IR" sz="2100" dirty="0">
                <a:solidFill>
                  <a:prstClr val="black"/>
                </a:solidFill>
                <a:latin typeface="Calibri" panose="020F0502020204030204"/>
                <a:cs typeface="B Zar" pitchFamily="2" charset="-78"/>
              </a:rPr>
              <a:t>موفقيت ياد گيرنده در رسيدن به هدفهاي آموزشي به كار مي رود ، مثلاً : آزمونهاي دريافت  گواهينامه رانندگي . </a:t>
            </a:r>
            <a:endParaRPr lang="fa-IR" sz="2100" dirty="0" smtClean="0">
              <a:solidFill>
                <a:prstClr val="black"/>
              </a:solidFill>
              <a:latin typeface="Calibri" panose="020F0502020204030204"/>
              <a:cs typeface="B Zar" pitchFamily="2" charset="-78"/>
            </a:endParaRPr>
          </a:p>
          <a:p>
            <a:pPr marL="171450" lvl="0" indent="-171450" algn="just" defTabSz="685800">
              <a:lnSpc>
                <a:spcPct val="90000"/>
              </a:lnSpc>
              <a:spcBef>
                <a:spcPts val="750"/>
              </a:spcBef>
              <a:buClr>
                <a:srgbClr val="33CC33"/>
              </a:buClr>
              <a:buFont typeface="Arial" panose="020B0604020202020204" pitchFamily="34" charset="0"/>
              <a:buChar char="•"/>
              <a:defRPr/>
            </a:pPr>
            <a:r>
              <a:rPr lang="fa-IR" sz="2100" dirty="0" smtClean="0">
                <a:solidFill>
                  <a:prstClr val="black"/>
                </a:solidFill>
                <a:latin typeface="Calibri" panose="020F0502020204030204"/>
                <a:cs typeface="B Zar" pitchFamily="2" charset="-78"/>
              </a:rPr>
              <a:t>دارای توزيع </a:t>
            </a:r>
            <a:r>
              <a:rPr lang="fa-IR" sz="2100" dirty="0">
                <a:solidFill>
                  <a:prstClr val="black"/>
                </a:solidFill>
                <a:latin typeface="Calibri" panose="020F0502020204030204"/>
                <a:cs typeface="B Zar" pitchFamily="2" charset="-78"/>
              </a:rPr>
              <a:t>فراواني </a:t>
            </a:r>
            <a:r>
              <a:rPr lang="fa-IR" sz="2100" dirty="0" smtClean="0">
                <a:solidFill>
                  <a:srgbClr val="FF0000"/>
                </a:solidFill>
                <a:latin typeface="Calibri" panose="020F0502020204030204"/>
                <a:cs typeface="B Zar" pitchFamily="2" charset="-78"/>
              </a:rPr>
              <a:t>كجي </a:t>
            </a:r>
            <a:r>
              <a:rPr lang="fa-IR" sz="2100" dirty="0">
                <a:solidFill>
                  <a:srgbClr val="FF0000"/>
                </a:solidFill>
                <a:latin typeface="Calibri" panose="020F0502020204030204"/>
                <a:cs typeface="B Zar" pitchFamily="2" charset="-78"/>
              </a:rPr>
              <a:t>منفي </a:t>
            </a:r>
            <a:r>
              <a:rPr lang="fa-IR" sz="2100" dirty="0" smtClean="0">
                <a:solidFill>
                  <a:prstClr val="black"/>
                </a:solidFill>
                <a:latin typeface="Calibri" panose="020F0502020204030204"/>
                <a:cs typeface="B Zar" pitchFamily="2" charset="-78"/>
              </a:rPr>
              <a:t>است.</a:t>
            </a:r>
          </a:p>
          <a:p>
            <a:pPr lvl="0" algn="just" defTabSz="685800">
              <a:lnSpc>
                <a:spcPct val="90000"/>
              </a:lnSpc>
              <a:spcBef>
                <a:spcPts val="750"/>
              </a:spcBef>
              <a:buClrTx/>
              <a:buFont typeface="Arial" panose="020B0604020202020204" pitchFamily="34" charset="0"/>
              <a:buChar char="•"/>
              <a:defRPr/>
            </a:pPr>
            <a:r>
              <a:rPr lang="fa-IR" sz="3600" dirty="0">
                <a:solidFill>
                  <a:srgbClr val="66FF66"/>
                </a:solidFill>
                <a:latin typeface="Calibri" panose="020F0502020204030204"/>
                <a:cs typeface="B Zar" pitchFamily="2" charset="-78"/>
              </a:rPr>
              <a:t>هنجاري</a:t>
            </a:r>
          </a:p>
          <a:p>
            <a:pPr marL="171450" lvl="0" indent="-171450" algn="just" defTabSz="685800">
              <a:lnSpc>
                <a:spcPct val="90000"/>
              </a:lnSpc>
              <a:spcBef>
                <a:spcPts val="750"/>
              </a:spcBef>
              <a:buClrTx/>
              <a:buFont typeface="Arial" panose="020B0604020202020204" pitchFamily="34" charset="0"/>
              <a:buChar char="•"/>
              <a:defRPr/>
            </a:pPr>
            <a:r>
              <a:rPr lang="fa-IR" sz="2100" dirty="0" smtClean="0">
                <a:solidFill>
                  <a:prstClr val="black"/>
                </a:solidFill>
                <a:latin typeface="Calibri" panose="020F0502020204030204"/>
                <a:cs typeface="B Zar" pitchFamily="2" charset="-78"/>
              </a:rPr>
              <a:t>   با </a:t>
            </a:r>
            <a:r>
              <a:rPr lang="fa-IR" sz="2100" dirty="0">
                <a:solidFill>
                  <a:prstClr val="black"/>
                </a:solidFill>
                <a:latin typeface="Calibri" panose="020F0502020204030204"/>
                <a:cs typeface="B Zar" pitchFamily="2" charset="-78"/>
              </a:rPr>
              <a:t>عملكرد آزمون شوندگان ديگر كه همان آزمون را گذرانده مي سنجند.</a:t>
            </a:r>
          </a:p>
          <a:p>
            <a:pPr marL="171450" lvl="0" indent="-171450" algn="just" defTabSz="685800">
              <a:lnSpc>
                <a:spcPct val="90000"/>
              </a:lnSpc>
              <a:spcBef>
                <a:spcPts val="750"/>
              </a:spcBef>
              <a:buClrTx/>
              <a:buFont typeface="Arial" panose="020B0604020202020204" pitchFamily="34" charset="0"/>
              <a:buChar char="•"/>
              <a:defRPr/>
            </a:pPr>
            <a:r>
              <a:rPr lang="fa-IR" sz="2100" dirty="0" smtClean="0">
                <a:solidFill>
                  <a:prstClr val="black"/>
                </a:solidFill>
                <a:latin typeface="Calibri" panose="020F0502020204030204"/>
                <a:cs typeface="B Zar" pitchFamily="2" charset="-78"/>
              </a:rPr>
              <a:t>    در </a:t>
            </a:r>
            <a:r>
              <a:rPr lang="fa-IR" sz="2100" dirty="0">
                <a:solidFill>
                  <a:prstClr val="black"/>
                </a:solidFill>
                <a:latin typeface="Calibri" panose="020F0502020204030204"/>
                <a:cs typeface="B Zar" pitchFamily="2" charset="-78"/>
              </a:rPr>
              <a:t>سنجش هوش واستعدادو شخصيت وساير جنبه هاي عاطفي به كار مي رود.</a:t>
            </a:r>
          </a:p>
          <a:p>
            <a:pPr marL="171450" lvl="0" indent="-171450" algn="just" defTabSz="685800">
              <a:lnSpc>
                <a:spcPct val="90000"/>
              </a:lnSpc>
              <a:spcBef>
                <a:spcPts val="750"/>
              </a:spcBef>
              <a:buClrTx/>
              <a:buNone/>
              <a:defRPr/>
            </a:pPr>
            <a:r>
              <a:rPr lang="fa-IR" sz="2100" dirty="0">
                <a:solidFill>
                  <a:prstClr val="black"/>
                </a:solidFill>
                <a:latin typeface="Calibri" panose="020F0502020204030204"/>
                <a:cs typeface="B Zar" pitchFamily="2" charset="-78"/>
              </a:rPr>
              <a:t>مثلاً:در آزمونهاي ورود به دانشگاه </a:t>
            </a:r>
            <a:r>
              <a:rPr lang="fa-IR" sz="2100" dirty="0" smtClean="0">
                <a:solidFill>
                  <a:prstClr val="black"/>
                </a:solidFill>
                <a:latin typeface="Calibri" panose="020F0502020204030204"/>
                <a:cs typeface="B Zar" pitchFamily="2" charset="-78"/>
              </a:rPr>
              <a:t>.</a:t>
            </a:r>
          </a:p>
          <a:p>
            <a:pPr lvl="0" algn="just" defTabSz="685800">
              <a:lnSpc>
                <a:spcPct val="90000"/>
              </a:lnSpc>
              <a:spcBef>
                <a:spcPts val="750"/>
              </a:spcBef>
              <a:buClrTx/>
              <a:buFont typeface="Arial" panose="020B0604020202020204" pitchFamily="34" charset="0"/>
              <a:buChar char="•"/>
              <a:defRPr/>
            </a:pPr>
            <a:r>
              <a:rPr lang="fa-IR" sz="2100" dirty="0" smtClean="0">
                <a:solidFill>
                  <a:prstClr val="black"/>
                </a:solidFill>
                <a:latin typeface="Calibri" panose="020F0502020204030204"/>
                <a:cs typeface="B Zar" pitchFamily="2" charset="-78"/>
              </a:rPr>
              <a:t>دارای توزيع </a:t>
            </a:r>
            <a:r>
              <a:rPr lang="fa-IR" sz="2100" dirty="0">
                <a:solidFill>
                  <a:prstClr val="black"/>
                </a:solidFill>
                <a:latin typeface="Calibri" panose="020F0502020204030204"/>
                <a:cs typeface="B Zar" pitchFamily="2" charset="-78"/>
              </a:rPr>
              <a:t>فراواني </a:t>
            </a:r>
            <a:r>
              <a:rPr lang="fa-IR" sz="2100" dirty="0" smtClean="0">
                <a:solidFill>
                  <a:srgbClr val="FF0000"/>
                </a:solidFill>
                <a:latin typeface="Calibri" panose="020F0502020204030204"/>
                <a:cs typeface="B Zar" pitchFamily="2" charset="-78"/>
              </a:rPr>
              <a:t>طبيعي ( نرمال)</a:t>
            </a:r>
            <a:r>
              <a:rPr lang="fa-IR" sz="2100" dirty="0" smtClean="0">
                <a:solidFill>
                  <a:prstClr val="black"/>
                </a:solidFill>
                <a:latin typeface="Calibri" panose="020F0502020204030204"/>
                <a:cs typeface="B Zar" pitchFamily="2" charset="-78"/>
              </a:rPr>
              <a:t> است</a:t>
            </a:r>
            <a:r>
              <a:rPr lang="fa-IR" sz="2100" dirty="0">
                <a:solidFill>
                  <a:prstClr val="black"/>
                </a:solidFill>
                <a:latin typeface="Calibri" panose="020F0502020204030204"/>
                <a:cs typeface="B Zar" pitchFamily="2" charset="-78"/>
              </a:rPr>
              <a:t>.</a:t>
            </a:r>
            <a:endParaRPr lang="en-US" sz="2100" dirty="0">
              <a:solidFill>
                <a:prstClr val="black"/>
              </a:solidFill>
              <a:latin typeface="Calibri" panose="020F0502020204030204"/>
            </a:endParaRPr>
          </a:p>
          <a:p>
            <a:pPr marL="171450" lvl="0" indent="-171450" algn="just" defTabSz="685800">
              <a:lnSpc>
                <a:spcPct val="90000"/>
              </a:lnSpc>
              <a:spcBef>
                <a:spcPts val="750"/>
              </a:spcBef>
              <a:buClr>
                <a:srgbClr val="33CC33"/>
              </a:buClr>
              <a:buFont typeface="Arial" panose="020B0604020202020204" pitchFamily="34" charset="0"/>
              <a:buChar char="•"/>
              <a:defRPr/>
            </a:pPr>
            <a:endParaRPr lang="en-US" sz="2100" dirty="0">
              <a:solidFill>
                <a:prstClr val="black"/>
              </a:solidFill>
              <a:latin typeface="Calibri" panose="020F0502020204030204"/>
              <a:cs typeface="B Zar" pitchFamily="2" charset="-78"/>
            </a:endParaRPr>
          </a:p>
          <a:p>
            <a:pPr marL="365125" lvl="0" indent="-255588" defTabSz="914400" fontAlgn="base">
              <a:spcBef>
                <a:spcPct val="20000"/>
              </a:spcBef>
              <a:spcAft>
                <a:spcPct val="0"/>
              </a:spcAft>
              <a:buClrTx/>
              <a:buFontTx/>
              <a:buChar char="•"/>
            </a:pPr>
            <a:endParaRPr lang="fa-IR" dirty="0">
              <a:solidFill>
                <a:srgbClr val="0070C0"/>
              </a:solidFill>
            </a:endParaRPr>
          </a:p>
        </p:txBody>
      </p:sp>
    </p:spTree>
    <p:extLst>
      <p:ext uri="{BB962C8B-B14F-4D97-AF65-F5344CB8AC3E}">
        <p14:creationId xmlns:p14="http://schemas.microsoft.com/office/powerpoint/2010/main" val="2568189541"/>
      </p:ext>
    </p:extLst>
  </p:cSld>
  <p:clrMapOvr>
    <a:masterClrMapping/>
  </p:clrMapOvr>
  <mc:AlternateContent xmlns:mc="http://schemas.openxmlformats.org/markup-compatibility/2006" xmlns:p14="http://schemas.microsoft.com/office/powerpoint/2010/main">
    <mc:Choice Requires="p14">
      <p:transition spd="slow" p14:dur="2000" advTm="58508"/>
    </mc:Choice>
    <mc:Fallback xmlns="">
      <p:transition spd="slow" advTm="5850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2925" y="373488"/>
            <a:ext cx="8911687" cy="762250"/>
          </a:xfrm>
        </p:spPr>
        <p:txBody>
          <a:bodyPr>
            <a:normAutofit fontScale="90000"/>
          </a:bodyPr>
          <a:lstStyle/>
          <a:p>
            <a:pPr algn="r"/>
            <a:r>
              <a:rPr lang="fa-IR" sz="3200" kern="0" dirty="0">
                <a:solidFill>
                  <a:srgbClr val="800000"/>
                </a:solidFill>
                <a:effectLst>
                  <a:outerShdw blurRad="38100" dist="38100" dir="2700000" algn="tl">
                    <a:srgbClr val="000000"/>
                  </a:outerShdw>
                </a:effectLst>
                <a:latin typeface="Arial"/>
                <a:cs typeface="B Lotus" panose="00000400000000000000" pitchFamily="2" charset="-78"/>
              </a:rPr>
              <a:t>مقايسه ويژگيهاي ارزشيابي ملاكي </a:t>
            </a:r>
            <a:r>
              <a:rPr lang="fa-IR" sz="3200" kern="0" dirty="0" smtClean="0">
                <a:solidFill>
                  <a:srgbClr val="800000"/>
                </a:solidFill>
                <a:effectLst>
                  <a:outerShdw blurRad="38100" dist="38100" dir="2700000" algn="tl">
                    <a:srgbClr val="000000"/>
                  </a:outerShdw>
                </a:effectLst>
                <a:latin typeface="Arial"/>
                <a:cs typeface="B Lotus" panose="00000400000000000000" pitchFamily="2" charset="-78"/>
              </a:rPr>
              <a:t>وهنجاري از نظر منحنی توزیع فراوانی</a:t>
            </a:r>
            <a:endParaRPr lang="fa-IR" sz="3200" dirty="0">
              <a:cs typeface="B Lotus" panose="00000400000000000000" pitchFamily="2" charset="-78"/>
            </a:endParaRPr>
          </a:p>
        </p:txBody>
      </p:sp>
      <p:sp>
        <p:nvSpPr>
          <p:cNvPr id="3" name="Content Placeholder 2"/>
          <p:cNvSpPr>
            <a:spLocks noGrp="1"/>
          </p:cNvSpPr>
          <p:nvPr>
            <p:ph idx="1"/>
          </p:nvPr>
        </p:nvSpPr>
        <p:spPr>
          <a:xfrm>
            <a:off x="2718001" y="1339403"/>
            <a:ext cx="8915400" cy="5190186"/>
          </a:xfrm>
        </p:spPr>
        <p:txBody>
          <a:bodyPr/>
          <a:lstStyle/>
          <a:p>
            <a:endParaRPr lang="fa-IR" dirty="0" smtClean="0"/>
          </a:p>
          <a:p>
            <a:pPr lvl="0" defTabSz="685800">
              <a:lnSpc>
                <a:spcPct val="90000"/>
              </a:lnSpc>
              <a:spcBef>
                <a:spcPts val="750"/>
              </a:spcBef>
              <a:buClrTx/>
              <a:defRPr/>
            </a:pPr>
            <a:r>
              <a:rPr lang="fa-IR" sz="2000" dirty="0" smtClean="0">
                <a:solidFill>
                  <a:srgbClr val="C00000"/>
                </a:solidFill>
                <a:latin typeface="Calibri" panose="020F0502020204030204"/>
                <a:cs typeface="B Zar" pitchFamily="2" charset="-78"/>
              </a:rPr>
              <a:t>منحنی توزيع </a:t>
            </a:r>
            <a:r>
              <a:rPr lang="fa-IR" sz="2000" dirty="0">
                <a:solidFill>
                  <a:srgbClr val="C00000"/>
                </a:solidFill>
                <a:latin typeface="Calibri" panose="020F0502020204030204"/>
                <a:cs typeface="B Zar" pitchFamily="2" charset="-78"/>
              </a:rPr>
              <a:t>فراواني نمرات آزمونهاي ملاكي(توزيع كجي منفي)</a:t>
            </a:r>
            <a:endParaRPr lang="en-US" sz="2000" dirty="0">
              <a:solidFill>
                <a:srgbClr val="C00000"/>
              </a:solidFill>
              <a:latin typeface="Calibri" panose="020F0502020204030204"/>
              <a:cs typeface="B Zar" pitchFamily="2" charset="-78"/>
            </a:endParaRPr>
          </a:p>
          <a:p>
            <a:pPr lvl="0">
              <a:buClr>
                <a:srgbClr val="A53010"/>
              </a:buClr>
            </a:pPr>
            <a:endParaRPr lang="fa-IR" dirty="0">
              <a:solidFill>
                <a:prstClr val="black">
                  <a:lumMod val="75000"/>
                  <a:lumOff val="25000"/>
                </a:prstClr>
              </a:solidFill>
            </a:endParaRPr>
          </a:p>
          <a:p>
            <a:pPr marL="0" indent="0">
              <a:buNone/>
            </a:pPr>
            <a:endParaRPr lang="fa-IR" dirty="0"/>
          </a:p>
          <a:p>
            <a:endParaRPr lang="fa-IR" dirty="0" smtClean="0"/>
          </a:p>
          <a:p>
            <a:endParaRPr lang="fa-IR" dirty="0"/>
          </a:p>
          <a:p>
            <a:endParaRPr lang="fa-IR" dirty="0" smtClean="0"/>
          </a:p>
          <a:p>
            <a:r>
              <a:rPr lang="fa-IR" sz="2000" dirty="0" smtClean="0">
                <a:solidFill>
                  <a:srgbClr val="C00000"/>
                </a:solidFill>
                <a:cs typeface="B Zar" panose="00000400000000000000" pitchFamily="2" charset="-78"/>
              </a:rPr>
              <a:t>منحنی توزیع فراوانی نمرات آزمونهای وابسته به هنجار(توزیع طبیعی)</a:t>
            </a:r>
            <a:endParaRPr lang="fa-IR" sz="2000" dirty="0">
              <a:solidFill>
                <a:srgbClr val="C00000"/>
              </a:solidFill>
              <a:cs typeface="B Zar" panose="00000400000000000000" pitchFamily="2" charset="-78"/>
            </a:endParaRPr>
          </a:p>
        </p:txBody>
      </p:sp>
      <p:grpSp>
        <p:nvGrpSpPr>
          <p:cNvPr id="4" name="Group 139"/>
          <p:cNvGrpSpPr>
            <a:grpSpLocks/>
          </p:cNvGrpSpPr>
          <p:nvPr/>
        </p:nvGrpSpPr>
        <p:grpSpPr bwMode="auto">
          <a:xfrm>
            <a:off x="2253803" y="4253975"/>
            <a:ext cx="5925980" cy="1783902"/>
            <a:chOff x="-114" y="2024"/>
            <a:chExt cx="4218" cy="1274"/>
          </a:xfrm>
        </p:grpSpPr>
        <p:sp>
          <p:nvSpPr>
            <p:cNvPr id="5" name="Line 42"/>
            <p:cNvSpPr>
              <a:spLocks noChangeShapeType="1"/>
            </p:cNvSpPr>
            <p:nvPr/>
          </p:nvSpPr>
          <p:spPr bwMode="auto">
            <a:xfrm>
              <a:off x="2880" y="2750"/>
              <a:ext cx="0" cy="499"/>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6" name="Line 43"/>
            <p:cNvSpPr>
              <a:spLocks noChangeShapeType="1"/>
            </p:cNvSpPr>
            <p:nvPr/>
          </p:nvSpPr>
          <p:spPr bwMode="auto">
            <a:xfrm>
              <a:off x="3153" y="2976"/>
              <a:ext cx="0" cy="273"/>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7" name="Line 58"/>
            <p:cNvSpPr>
              <a:spLocks noChangeShapeType="1"/>
            </p:cNvSpPr>
            <p:nvPr/>
          </p:nvSpPr>
          <p:spPr bwMode="auto">
            <a:xfrm>
              <a:off x="3606" y="3113"/>
              <a:ext cx="0" cy="136"/>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grpSp>
          <p:nvGrpSpPr>
            <p:cNvPr id="8" name="Group 62"/>
            <p:cNvGrpSpPr>
              <a:grpSpLocks/>
            </p:cNvGrpSpPr>
            <p:nvPr/>
          </p:nvGrpSpPr>
          <p:grpSpPr bwMode="auto">
            <a:xfrm>
              <a:off x="-114" y="2024"/>
              <a:ext cx="4218" cy="1274"/>
              <a:chOff x="567" y="2024"/>
              <a:chExt cx="4218" cy="1274"/>
            </a:xfrm>
          </p:grpSpPr>
          <p:sp>
            <p:nvSpPr>
              <p:cNvPr id="9" name="Rectangle 56"/>
              <p:cNvSpPr>
                <a:spLocks noChangeArrowheads="1"/>
              </p:cNvSpPr>
              <p:nvPr/>
            </p:nvSpPr>
            <p:spPr bwMode="auto">
              <a:xfrm>
                <a:off x="3288" y="2840"/>
                <a:ext cx="293" cy="231"/>
              </a:xfrm>
              <a:prstGeom prst="rect">
                <a:avLst/>
              </a:prstGeom>
              <a:noFill/>
              <a:ln w="9525">
                <a:noFill/>
                <a:miter lim="800000"/>
                <a:headEnd/>
                <a:tailEnd/>
              </a:ln>
            </p:spPr>
            <p:txBody>
              <a:bodyPr wrap="non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14%</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grpSp>
            <p:nvGrpSpPr>
              <p:cNvPr id="10" name="Group 61"/>
              <p:cNvGrpSpPr>
                <a:grpSpLocks/>
              </p:cNvGrpSpPr>
              <p:nvPr/>
            </p:nvGrpSpPr>
            <p:grpSpPr bwMode="auto">
              <a:xfrm>
                <a:off x="567" y="2024"/>
                <a:ext cx="4218" cy="1274"/>
                <a:chOff x="567" y="2024"/>
                <a:chExt cx="4218" cy="1274"/>
              </a:xfrm>
            </p:grpSpPr>
            <p:sp>
              <p:nvSpPr>
                <p:cNvPr id="11" name="Line 21"/>
                <p:cNvSpPr>
                  <a:spLocks noChangeShapeType="1"/>
                </p:cNvSpPr>
                <p:nvPr/>
              </p:nvSpPr>
              <p:spPr bwMode="auto">
                <a:xfrm>
                  <a:off x="567" y="3249"/>
                  <a:ext cx="4218" cy="0"/>
                </a:xfrm>
                <a:prstGeom prst="line">
                  <a:avLst/>
                </a:prstGeom>
                <a:noFill/>
                <a:ln w="57150">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12" name="Freeform 30"/>
                <p:cNvSpPr>
                  <a:spLocks/>
                </p:cNvSpPr>
                <p:nvPr/>
              </p:nvSpPr>
              <p:spPr bwMode="auto">
                <a:xfrm>
                  <a:off x="793" y="2024"/>
                  <a:ext cx="3901" cy="1119"/>
                </a:xfrm>
                <a:custGeom>
                  <a:avLst/>
                  <a:gdLst>
                    <a:gd name="T0" fmla="*/ 0 w 3901"/>
                    <a:gd name="T1" fmla="*/ 1073 h 1119"/>
                    <a:gd name="T2" fmla="*/ 726 w 3901"/>
                    <a:gd name="T3" fmla="*/ 982 h 1119"/>
                    <a:gd name="T4" fmla="*/ 1134 w 3901"/>
                    <a:gd name="T5" fmla="*/ 710 h 1119"/>
                    <a:gd name="T6" fmla="*/ 1679 w 3901"/>
                    <a:gd name="T7" fmla="*/ 166 h 1119"/>
                    <a:gd name="T8" fmla="*/ 2223 w 3901"/>
                    <a:gd name="T9" fmla="*/ 121 h 1119"/>
                    <a:gd name="T10" fmla="*/ 2994 w 3901"/>
                    <a:gd name="T11" fmla="*/ 892 h 1119"/>
                    <a:gd name="T12" fmla="*/ 3901 w 3901"/>
                    <a:gd name="T13" fmla="*/ 1119 h 1119"/>
                    <a:gd name="T14" fmla="*/ 0 60000 65536"/>
                    <a:gd name="T15" fmla="*/ 0 60000 65536"/>
                    <a:gd name="T16" fmla="*/ 0 60000 65536"/>
                    <a:gd name="T17" fmla="*/ 0 60000 65536"/>
                    <a:gd name="T18" fmla="*/ 0 60000 65536"/>
                    <a:gd name="T19" fmla="*/ 0 60000 65536"/>
                    <a:gd name="T20" fmla="*/ 0 60000 65536"/>
                    <a:gd name="T21" fmla="*/ 0 w 3901"/>
                    <a:gd name="T22" fmla="*/ 0 h 1119"/>
                    <a:gd name="T23" fmla="*/ 3901 w 3901"/>
                    <a:gd name="T24" fmla="*/ 1119 h 11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01" h="1119">
                      <a:moveTo>
                        <a:pt x="0" y="1073"/>
                      </a:moveTo>
                      <a:cubicBezTo>
                        <a:pt x="268" y="1057"/>
                        <a:pt x="537" y="1042"/>
                        <a:pt x="726" y="982"/>
                      </a:cubicBezTo>
                      <a:cubicBezTo>
                        <a:pt x="915" y="922"/>
                        <a:pt x="975" y="846"/>
                        <a:pt x="1134" y="710"/>
                      </a:cubicBezTo>
                      <a:cubicBezTo>
                        <a:pt x="1293" y="574"/>
                        <a:pt x="1498" y="264"/>
                        <a:pt x="1679" y="166"/>
                      </a:cubicBezTo>
                      <a:cubicBezTo>
                        <a:pt x="1860" y="68"/>
                        <a:pt x="2004" y="0"/>
                        <a:pt x="2223" y="121"/>
                      </a:cubicBezTo>
                      <a:cubicBezTo>
                        <a:pt x="2442" y="242"/>
                        <a:pt x="2714" y="726"/>
                        <a:pt x="2994" y="892"/>
                      </a:cubicBezTo>
                      <a:cubicBezTo>
                        <a:pt x="3274" y="1058"/>
                        <a:pt x="3750" y="1081"/>
                        <a:pt x="3901" y="1119"/>
                      </a:cubicBezTo>
                    </a:path>
                  </a:pathLst>
                </a:custGeom>
                <a:noFill/>
                <a:ln w="2857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13" name="Line 38"/>
                <p:cNvSpPr>
                  <a:spLocks noChangeShapeType="1"/>
                </p:cNvSpPr>
                <p:nvPr/>
              </p:nvSpPr>
              <p:spPr bwMode="auto">
                <a:xfrm>
                  <a:off x="2789" y="2069"/>
                  <a:ext cx="0" cy="1180"/>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14" name="Line 39"/>
                <p:cNvSpPr>
                  <a:spLocks noChangeShapeType="1"/>
                </p:cNvSpPr>
                <p:nvPr/>
              </p:nvSpPr>
              <p:spPr bwMode="auto">
                <a:xfrm>
                  <a:off x="2336" y="2296"/>
                  <a:ext cx="0" cy="953"/>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15" name="Line 40"/>
                <p:cNvSpPr>
                  <a:spLocks noChangeShapeType="1"/>
                </p:cNvSpPr>
                <p:nvPr/>
              </p:nvSpPr>
              <p:spPr bwMode="auto">
                <a:xfrm>
                  <a:off x="3198" y="2341"/>
                  <a:ext cx="0" cy="908"/>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16" name="Line 41"/>
                <p:cNvSpPr>
                  <a:spLocks noChangeShapeType="1"/>
                </p:cNvSpPr>
                <p:nvPr/>
              </p:nvSpPr>
              <p:spPr bwMode="auto">
                <a:xfrm>
                  <a:off x="1882" y="2795"/>
                  <a:ext cx="0" cy="454"/>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17" name="Line 49"/>
                <p:cNvSpPr>
                  <a:spLocks noChangeShapeType="1"/>
                </p:cNvSpPr>
                <p:nvPr/>
              </p:nvSpPr>
              <p:spPr bwMode="auto">
                <a:xfrm>
                  <a:off x="1474" y="3022"/>
                  <a:ext cx="0" cy="227"/>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18" name="Text Box 51"/>
                <p:cNvSpPr txBox="1">
                  <a:spLocks noChangeArrowheads="1"/>
                </p:cNvSpPr>
                <p:nvPr/>
              </p:nvSpPr>
              <p:spPr bwMode="auto">
                <a:xfrm>
                  <a:off x="839" y="3067"/>
                  <a:ext cx="590" cy="231"/>
                </a:xfrm>
                <a:prstGeom prst="rect">
                  <a:avLst/>
                </a:prstGeom>
                <a:noFill/>
                <a:ln w="9525">
                  <a:noFill/>
                  <a:miter lim="800000"/>
                  <a:headEnd/>
                  <a:tailEnd/>
                </a:ln>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13%</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sp>
              <p:nvSpPr>
                <p:cNvPr id="19" name="Text Box 52"/>
                <p:cNvSpPr txBox="1">
                  <a:spLocks noChangeArrowheads="1"/>
                </p:cNvSpPr>
                <p:nvPr/>
              </p:nvSpPr>
              <p:spPr bwMode="auto">
                <a:xfrm>
                  <a:off x="1383" y="3022"/>
                  <a:ext cx="453" cy="231"/>
                </a:xfrm>
                <a:prstGeom prst="rect">
                  <a:avLst/>
                </a:prstGeom>
                <a:noFill/>
                <a:ln w="9525">
                  <a:noFill/>
                  <a:miter lim="800000"/>
                  <a:headEnd/>
                  <a:tailEnd/>
                </a:ln>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2%</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sp>
              <p:nvSpPr>
                <p:cNvPr id="20" name="Text Box 53"/>
                <p:cNvSpPr txBox="1">
                  <a:spLocks noChangeArrowheads="1"/>
                </p:cNvSpPr>
                <p:nvPr/>
              </p:nvSpPr>
              <p:spPr bwMode="auto">
                <a:xfrm>
                  <a:off x="1882" y="2886"/>
                  <a:ext cx="408" cy="231"/>
                </a:xfrm>
                <a:prstGeom prst="rect">
                  <a:avLst/>
                </a:prstGeom>
                <a:noFill/>
                <a:ln w="9525">
                  <a:noFill/>
                  <a:miter lim="800000"/>
                  <a:headEnd/>
                  <a:tailEnd/>
                </a:ln>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14%</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sp>
              <p:nvSpPr>
                <p:cNvPr id="21" name="Text Box 54"/>
                <p:cNvSpPr txBox="1">
                  <a:spLocks noChangeArrowheads="1"/>
                </p:cNvSpPr>
                <p:nvPr/>
              </p:nvSpPr>
              <p:spPr bwMode="auto">
                <a:xfrm>
                  <a:off x="2336" y="2614"/>
                  <a:ext cx="498" cy="231"/>
                </a:xfrm>
                <a:prstGeom prst="rect">
                  <a:avLst/>
                </a:prstGeom>
                <a:noFill/>
                <a:ln w="9525">
                  <a:noFill/>
                  <a:miter lim="800000"/>
                  <a:headEnd/>
                  <a:tailEnd/>
                </a:ln>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34%</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sp>
              <p:nvSpPr>
                <p:cNvPr id="22" name="Rectangle 55"/>
                <p:cNvSpPr>
                  <a:spLocks noChangeArrowheads="1"/>
                </p:cNvSpPr>
                <p:nvPr/>
              </p:nvSpPr>
              <p:spPr bwMode="auto">
                <a:xfrm>
                  <a:off x="2938" y="2652"/>
                  <a:ext cx="293" cy="231"/>
                </a:xfrm>
                <a:prstGeom prst="rect">
                  <a:avLst/>
                </a:prstGeom>
                <a:noFill/>
                <a:ln w="9525">
                  <a:noFill/>
                  <a:miter lim="800000"/>
                  <a:headEnd/>
                  <a:tailEnd/>
                </a:ln>
              </p:spPr>
              <p:txBody>
                <a:bodyPr wrap="none">
                  <a:spAutoFit/>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34%</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sp>
              <p:nvSpPr>
                <p:cNvPr id="23" name="Text Box 57"/>
                <p:cNvSpPr txBox="1">
                  <a:spLocks noChangeArrowheads="1"/>
                </p:cNvSpPr>
                <p:nvPr/>
              </p:nvSpPr>
              <p:spPr bwMode="auto">
                <a:xfrm>
                  <a:off x="3424" y="2976"/>
                  <a:ext cx="408" cy="231"/>
                </a:xfrm>
                <a:prstGeom prst="rect">
                  <a:avLst/>
                </a:prstGeom>
                <a:noFill/>
                <a:ln w="9525">
                  <a:noFill/>
                  <a:miter lim="800000"/>
                  <a:headEnd/>
                  <a:tailEnd/>
                </a:ln>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2%</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sp>
              <p:nvSpPr>
                <p:cNvPr id="24" name="Text Box 59"/>
                <p:cNvSpPr txBox="1">
                  <a:spLocks noChangeArrowheads="1"/>
                </p:cNvSpPr>
                <p:nvPr/>
              </p:nvSpPr>
              <p:spPr bwMode="auto">
                <a:xfrm>
                  <a:off x="3787" y="3022"/>
                  <a:ext cx="499" cy="231"/>
                </a:xfrm>
                <a:prstGeom prst="rect">
                  <a:avLst/>
                </a:prstGeom>
                <a:noFill/>
                <a:ln w="9525">
                  <a:noFill/>
                  <a:miter lim="800000"/>
                  <a:headEnd/>
                  <a:tailEnd/>
                </a:ln>
              </p:spPr>
              <p:txBody>
                <a:bodyPr>
                  <a:spAutoFit/>
                </a:bodyP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fa-IR" altLang="fa-IR" sz="1800" b="0" i="0" u="none" strike="noStrike" kern="0" cap="none" spc="0" normalizeH="0" baseline="0" noProof="0" smtClean="0">
                      <a:ln>
                        <a:noFill/>
                      </a:ln>
                      <a:solidFill>
                        <a:prstClr val="black"/>
                      </a:solidFill>
                      <a:effectLst/>
                      <a:uLnTx/>
                      <a:uFillTx/>
                      <a:latin typeface="Arial" charset="0"/>
                      <a:cs typeface="B Zar" pitchFamily="2" charset="-78"/>
                    </a:rPr>
                    <a:t>13%</a:t>
                  </a:r>
                  <a:endParaRPr kumimoji="0" lang="en-US" altLang="fa-IR" sz="1800" b="0" i="0" u="none" strike="noStrike" kern="0" cap="none" spc="0" normalizeH="0" baseline="0" noProof="0" smtClean="0">
                    <a:ln>
                      <a:noFill/>
                    </a:ln>
                    <a:solidFill>
                      <a:prstClr val="black"/>
                    </a:solidFill>
                    <a:effectLst/>
                    <a:uLnTx/>
                    <a:uFillTx/>
                    <a:latin typeface="Arial" charset="0"/>
                    <a:cs typeface="B Zar" pitchFamily="2" charset="-78"/>
                  </a:endParaRPr>
                </a:p>
              </p:txBody>
            </p:sp>
            <p:sp>
              <p:nvSpPr>
                <p:cNvPr id="25" name="Line 60"/>
                <p:cNvSpPr>
                  <a:spLocks noChangeShapeType="1"/>
                </p:cNvSpPr>
                <p:nvPr/>
              </p:nvSpPr>
              <p:spPr bwMode="auto">
                <a:xfrm>
                  <a:off x="930" y="3113"/>
                  <a:ext cx="0" cy="136"/>
                </a:xfrm>
                <a:prstGeom prst="line">
                  <a:avLst/>
                </a:pr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grpSp>
        </p:grpSp>
      </p:grpSp>
      <p:grpSp>
        <p:nvGrpSpPr>
          <p:cNvPr id="26" name="Group 21"/>
          <p:cNvGrpSpPr>
            <a:grpSpLocks/>
          </p:cNvGrpSpPr>
          <p:nvPr/>
        </p:nvGrpSpPr>
        <p:grpSpPr bwMode="auto">
          <a:xfrm>
            <a:off x="2386481" y="1581352"/>
            <a:ext cx="4662287" cy="2117267"/>
            <a:chOff x="1020" y="1434"/>
            <a:chExt cx="3629" cy="1497"/>
          </a:xfrm>
        </p:grpSpPr>
        <p:sp>
          <p:nvSpPr>
            <p:cNvPr id="27" name="Line 15"/>
            <p:cNvSpPr>
              <a:spLocks noChangeShapeType="1"/>
            </p:cNvSpPr>
            <p:nvPr/>
          </p:nvSpPr>
          <p:spPr bwMode="auto">
            <a:xfrm>
              <a:off x="1020" y="2886"/>
              <a:ext cx="3629" cy="0"/>
            </a:xfrm>
            <a:prstGeom prst="line">
              <a:avLst/>
            </a:prstGeom>
            <a:noFill/>
            <a:ln w="57150">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28" name="Freeform 19"/>
            <p:cNvSpPr>
              <a:spLocks/>
            </p:cNvSpPr>
            <p:nvPr/>
          </p:nvSpPr>
          <p:spPr bwMode="auto">
            <a:xfrm>
              <a:off x="1020" y="1434"/>
              <a:ext cx="3410" cy="1308"/>
            </a:xfrm>
            <a:custGeom>
              <a:avLst/>
              <a:gdLst>
                <a:gd name="T0" fmla="*/ 0 w 3410"/>
                <a:gd name="T1" fmla="*/ 1278 h 1308"/>
                <a:gd name="T2" fmla="*/ 1134 w 3410"/>
                <a:gd name="T3" fmla="*/ 1096 h 1308"/>
                <a:gd name="T4" fmla="*/ 2178 w 3410"/>
                <a:gd name="T5" fmla="*/ 98 h 1308"/>
                <a:gd name="T6" fmla="*/ 2813 w 3410"/>
                <a:gd name="T7" fmla="*/ 507 h 1308"/>
                <a:gd name="T8" fmla="*/ 3312 w 3410"/>
                <a:gd name="T9" fmla="*/ 1187 h 1308"/>
                <a:gd name="T10" fmla="*/ 3402 w 3410"/>
                <a:gd name="T11" fmla="*/ 1232 h 1308"/>
                <a:gd name="T12" fmla="*/ 0 60000 65536"/>
                <a:gd name="T13" fmla="*/ 0 60000 65536"/>
                <a:gd name="T14" fmla="*/ 0 60000 65536"/>
                <a:gd name="T15" fmla="*/ 0 60000 65536"/>
                <a:gd name="T16" fmla="*/ 0 60000 65536"/>
                <a:gd name="T17" fmla="*/ 0 60000 65536"/>
                <a:gd name="T18" fmla="*/ 0 w 3410"/>
                <a:gd name="T19" fmla="*/ 0 h 1308"/>
                <a:gd name="T20" fmla="*/ 3410 w 3410"/>
                <a:gd name="T21" fmla="*/ 1308 h 1308"/>
              </a:gdLst>
              <a:ahLst/>
              <a:cxnLst>
                <a:cxn ang="T12">
                  <a:pos x="T0" y="T1"/>
                </a:cxn>
                <a:cxn ang="T13">
                  <a:pos x="T2" y="T3"/>
                </a:cxn>
                <a:cxn ang="T14">
                  <a:pos x="T4" y="T5"/>
                </a:cxn>
                <a:cxn ang="T15">
                  <a:pos x="T6" y="T7"/>
                </a:cxn>
                <a:cxn ang="T16">
                  <a:pos x="T8" y="T9"/>
                </a:cxn>
                <a:cxn ang="T17">
                  <a:pos x="T10" y="T11"/>
                </a:cxn>
              </a:cxnLst>
              <a:rect l="T18" t="T19" r="T20" b="T21"/>
              <a:pathLst>
                <a:path w="3410" h="1308">
                  <a:moveTo>
                    <a:pt x="0" y="1278"/>
                  </a:moveTo>
                  <a:cubicBezTo>
                    <a:pt x="385" y="1285"/>
                    <a:pt x="771" y="1293"/>
                    <a:pt x="1134" y="1096"/>
                  </a:cubicBezTo>
                  <a:cubicBezTo>
                    <a:pt x="1497" y="899"/>
                    <a:pt x="1898" y="196"/>
                    <a:pt x="2178" y="98"/>
                  </a:cubicBezTo>
                  <a:cubicBezTo>
                    <a:pt x="2458" y="0"/>
                    <a:pt x="2624" y="325"/>
                    <a:pt x="2813" y="507"/>
                  </a:cubicBezTo>
                  <a:cubicBezTo>
                    <a:pt x="3002" y="689"/>
                    <a:pt x="3214" y="1066"/>
                    <a:pt x="3312" y="1187"/>
                  </a:cubicBezTo>
                  <a:cubicBezTo>
                    <a:pt x="3410" y="1308"/>
                    <a:pt x="3387" y="1225"/>
                    <a:pt x="3402" y="1232"/>
                  </a:cubicBezTo>
                </a:path>
              </a:pathLst>
            </a:custGeom>
            <a:noFill/>
            <a:ln w="9525">
              <a:solidFill>
                <a:sysClr val="windowText" lastClr="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200" b="0" i="0" u="none" strike="noStrike" kern="0" cap="none" spc="0" normalizeH="0" baseline="0" noProof="0" smtClean="0">
                <a:ln>
                  <a:noFill/>
                </a:ln>
                <a:solidFill>
                  <a:srgbClr val="FF0066"/>
                </a:solidFill>
                <a:effectLst/>
                <a:uLnTx/>
                <a:uFillTx/>
                <a:latin typeface="Arial" charset="0"/>
                <a:cs typeface="B Zar" pitchFamily="2" charset="-78"/>
              </a:endParaRPr>
            </a:p>
          </p:txBody>
        </p:sp>
        <p:sp>
          <p:nvSpPr>
            <p:cNvPr id="29" name="AutoShape 20"/>
            <p:cNvSpPr>
              <a:spLocks noChangeArrowheads="1"/>
            </p:cNvSpPr>
            <p:nvPr/>
          </p:nvSpPr>
          <p:spPr bwMode="auto">
            <a:xfrm>
              <a:off x="1791" y="2795"/>
              <a:ext cx="182" cy="136"/>
            </a:xfrm>
            <a:prstGeom prst="flowChartSummingJunction">
              <a:avLst/>
            </a:prstGeom>
            <a:solidFill>
              <a:srgbClr val="5B9BD5"/>
            </a:solidFill>
            <a:ln w="9525">
              <a:solidFill>
                <a:sysClr val="windowText" lastClr="000000"/>
              </a:solidFill>
              <a:round/>
              <a:headEnd/>
              <a:tailEnd/>
            </a:ln>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fa-IR" altLang="fa-IR" sz="2200" b="0" i="0" u="none" strike="noStrike" kern="0" cap="none" spc="0" normalizeH="0" baseline="0" noProof="0" smtClean="0">
                <a:ln>
                  <a:noFill/>
                </a:ln>
                <a:solidFill>
                  <a:srgbClr val="FF0066"/>
                </a:solidFill>
                <a:effectLst/>
                <a:uLnTx/>
                <a:uFillTx/>
                <a:latin typeface="Arial" charset="0"/>
                <a:cs typeface="B Zar" pitchFamily="2" charset="-78"/>
              </a:endParaRPr>
            </a:p>
          </p:txBody>
        </p:sp>
      </p:grpSp>
    </p:spTree>
    <p:extLst>
      <p:ext uri="{BB962C8B-B14F-4D97-AF65-F5344CB8AC3E}">
        <p14:creationId xmlns:p14="http://schemas.microsoft.com/office/powerpoint/2010/main" val="185371834"/>
      </p:ext>
    </p:extLst>
  </p:cSld>
  <p:clrMapOvr>
    <a:masterClrMapping/>
  </p:clrMapOvr>
  <mc:AlternateContent xmlns:mc="http://schemas.openxmlformats.org/markup-compatibility/2006" xmlns:p14="http://schemas.microsoft.com/office/powerpoint/2010/main">
    <mc:Choice Requires="p14">
      <p:transition spd="slow" p14:dur="2000" advTm="107931"/>
    </mc:Choice>
    <mc:Fallback xmlns="">
      <p:transition spd="slow" advTm="107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000"/>
                                        <p:tgtEl>
                                          <p:spTgt spid="4"/>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linds(horizontal)">
                                      <p:cBhvr>
                                        <p:cTn id="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dirty="0">
                <a:solidFill>
                  <a:schemeClr val="accent1"/>
                </a:solidFill>
                <a:cs typeface="B Lotus" panose="00000400000000000000" pitchFamily="2" charset="-78"/>
              </a:rPr>
              <a:t>دسته بندی ارزشیابیهای آموزشی با توجه به زمان و هدف مورد استفاده از آنها </a:t>
            </a:r>
          </a:p>
        </p:txBody>
      </p:sp>
      <p:sp>
        <p:nvSpPr>
          <p:cNvPr id="3" name="Content Placeholder 2"/>
          <p:cNvSpPr>
            <a:spLocks noGrp="1"/>
          </p:cNvSpPr>
          <p:nvPr>
            <p:ph idx="1"/>
          </p:nvPr>
        </p:nvSpPr>
        <p:spPr/>
        <p:txBody>
          <a:bodyPr/>
          <a:lstStyle/>
          <a:p>
            <a:pPr marL="365125" lvl="0" indent="-255588" defTabSz="914400" fontAlgn="base">
              <a:spcBef>
                <a:spcPct val="20000"/>
              </a:spcBef>
              <a:spcAft>
                <a:spcPct val="0"/>
              </a:spcAft>
              <a:buClrTx/>
              <a:buFontTx/>
              <a:buChar char="•"/>
            </a:pPr>
            <a:r>
              <a:rPr lang="fa-IR" altLang="fa-IR" sz="3200" kern="0" dirty="0">
                <a:solidFill>
                  <a:srgbClr val="0070C0"/>
                </a:solidFill>
                <a:latin typeface="Arial"/>
                <a:cs typeface="B Mitra" panose="00000400000000000000" pitchFamily="2" charset="-78"/>
              </a:rPr>
              <a:t>از این نظر متخصصان، ارزشیابی را به چهار دسته تقسیم بندی کرده اند. </a:t>
            </a:r>
          </a:p>
          <a:p>
            <a:pPr marL="365125" lvl="0" indent="-255588" defTabSz="914400" fontAlgn="base">
              <a:spcBef>
                <a:spcPct val="20000"/>
              </a:spcBef>
              <a:spcAft>
                <a:spcPct val="0"/>
              </a:spcAft>
              <a:buClrTx/>
              <a:buFontTx/>
              <a:buChar char="•"/>
            </a:pPr>
            <a:r>
              <a:rPr lang="fa-IR" altLang="fa-IR" sz="3200" kern="0" dirty="0">
                <a:solidFill>
                  <a:srgbClr val="0070C0"/>
                </a:solidFill>
                <a:latin typeface="Arial"/>
                <a:cs typeface="B Mitra" panose="00000400000000000000" pitchFamily="2" charset="-78"/>
              </a:rPr>
              <a:t>1- ارزشیابی آغازین               (</a:t>
            </a:r>
            <a:r>
              <a:rPr lang="en-US" altLang="fa-IR" sz="3200" kern="0" dirty="0">
                <a:solidFill>
                  <a:srgbClr val="0070C0"/>
                </a:solidFill>
                <a:latin typeface="Arial"/>
                <a:cs typeface="B Mitra" panose="00000400000000000000" pitchFamily="2" charset="-78"/>
              </a:rPr>
              <a:t> pre evaluation</a:t>
            </a:r>
            <a:r>
              <a:rPr lang="fa-IR" altLang="fa-IR" sz="3200" kern="0" dirty="0">
                <a:solidFill>
                  <a:srgbClr val="0070C0"/>
                </a:solidFill>
                <a:latin typeface="Arial"/>
                <a:cs typeface="B Mitra" panose="00000400000000000000" pitchFamily="2" charset="-78"/>
              </a:rPr>
              <a:t>)</a:t>
            </a:r>
          </a:p>
          <a:p>
            <a:pPr marL="365125" lvl="0" indent="-255588" defTabSz="914400" fontAlgn="base">
              <a:spcBef>
                <a:spcPct val="20000"/>
              </a:spcBef>
              <a:spcAft>
                <a:spcPct val="0"/>
              </a:spcAft>
              <a:buClrTx/>
              <a:buFontTx/>
              <a:buChar char="•"/>
            </a:pPr>
            <a:r>
              <a:rPr lang="fa-IR" altLang="fa-IR" sz="3200" kern="0" dirty="0" smtClean="0">
                <a:solidFill>
                  <a:srgbClr val="0070C0"/>
                </a:solidFill>
                <a:latin typeface="Arial"/>
                <a:cs typeface="B Mitra" panose="00000400000000000000" pitchFamily="2" charset="-78"/>
              </a:rPr>
              <a:t>2- ارزشیابی تکوینی      (</a:t>
            </a:r>
            <a:r>
              <a:rPr lang="en-US" altLang="fa-IR" sz="3200" kern="0" dirty="0" smtClean="0">
                <a:solidFill>
                  <a:srgbClr val="0070C0"/>
                </a:solidFill>
                <a:latin typeface="Arial"/>
                <a:cs typeface="B Mitra" panose="00000400000000000000" pitchFamily="2" charset="-78"/>
              </a:rPr>
              <a:t>evaluation</a:t>
            </a:r>
            <a:r>
              <a:rPr lang="fa-IR" altLang="fa-IR" sz="3200" kern="0" dirty="0" smtClean="0">
                <a:solidFill>
                  <a:srgbClr val="0070C0"/>
                </a:solidFill>
                <a:latin typeface="Arial"/>
                <a:cs typeface="B Mitra" panose="00000400000000000000" pitchFamily="2" charset="-78"/>
              </a:rPr>
              <a:t> </a:t>
            </a:r>
            <a:r>
              <a:rPr lang="en-US" altLang="fa-IR" sz="3200" kern="0" dirty="0" smtClean="0">
                <a:solidFill>
                  <a:srgbClr val="0070C0"/>
                </a:solidFill>
                <a:latin typeface="Arial"/>
                <a:cs typeface="B Mitra" panose="00000400000000000000" pitchFamily="2" charset="-78"/>
              </a:rPr>
              <a:t>Formative</a:t>
            </a:r>
            <a:r>
              <a:rPr lang="fa-IR" altLang="fa-IR" sz="3200" kern="0" dirty="0" smtClean="0">
                <a:solidFill>
                  <a:srgbClr val="0070C0"/>
                </a:solidFill>
                <a:latin typeface="Arial"/>
                <a:cs typeface="B Mitra" panose="00000400000000000000" pitchFamily="2" charset="-78"/>
              </a:rPr>
              <a:t>) </a:t>
            </a:r>
          </a:p>
          <a:p>
            <a:pPr marL="365125" lvl="0" indent="-255588" defTabSz="914400" fontAlgn="base">
              <a:spcBef>
                <a:spcPct val="20000"/>
              </a:spcBef>
              <a:spcAft>
                <a:spcPct val="0"/>
              </a:spcAft>
              <a:buClrTx/>
              <a:buFontTx/>
              <a:buChar char="•"/>
            </a:pPr>
            <a:r>
              <a:rPr lang="fa-IR" altLang="fa-IR" sz="3200" kern="0" dirty="0" smtClean="0">
                <a:solidFill>
                  <a:srgbClr val="0070C0"/>
                </a:solidFill>
                <a:latin typeface="Arial"/>
                <a:cs typeface="B Mitra" panose="00000400000000000000" pitchFamily="2" charset="-78"/>
              </a:rPr>
              <a:t>3- ارزشیابی تشخیصی    (</a:t>
            </a:r>
            <a:r>
              <a:rPr lang="en-US" altLang="fa-IR" sz="3200" kern="0" dirty="0" smtClean="0">
                <a:solidFill>
                  <a:srgbClr val="0070C0"/>
                </a:solidFill>
                <a:latin typeface="Arial"/>
                <a:cs typeface="B Mitra" panose="00000400000000000000" pitchFamily="2" charset="-78"/>
              </a:rPr>
              <a:t>Diagnostic evaluation</a:t>
            </a:r>
            <a:r>
              <a:rPr lang="fa-IR" altLang="fa-IR" sz="3200" kern="0" dirty="0" smtClean="0">
                <a:solidFill>
                  <a:srgbClr val="0070C0"/>
                </a:solidFill>
                <a:latin typeface="Arial"/>
                <a:cs typeface="B Mitra" panose="00000400000000000000" pitchFamily="2" charset="-78"/>
              </a:rPr>
              <a:t>)</a:t>
            </a:r>
          </a:p>
          <a:p>
            <a:pPr marL="365125" lvl="0" indent="-255588" defTabSz="914400" fontAlgn="base">
              <a:spcBef>
                <a:spcPct val="20000"/>
              </a:spcBef>
              <a:spcAft>
                <a:spcPct val="0"/>
              </a:spcAft>
              <a:buClrTx/>
              <a:buFontTx/>
              <a:buChar char="•"/>
            </a:pPr>
            <a:r>
              <a:rPr lang="fa-IR" altLang="fa-IR" sz="3200" kern="0" dirty="0" smtClean="0">
                <a:solidFill>
                  <a:srgbClr val="0070C0"/>
                </a:solidFill>
                <a:latin typeface="Arial"/>
                <a:cs typeface="B Mitra" panose="00000400000000000000" pitchFamily="2" charset="-78"/>
              </a:rPr>
              <a:t>4- </a:t>
            </a:r>
            <a:r>
              <a:rPr lang="fa-IR" altLang="fa-IR" sz="3200" kern="0" dirty="0">
                <a:solidFill>
                  <a:srgbClr val="0070C0"/>
                </a:solidFill>
                <a:latin typeface="Arial"/>
                <a:cs typeface="B Mitra" panose="00000400000000000000" pitchFamily="2" charset="-78"/>
              </a:rPr>
              <a:t>ارزشیابی تراکمی         (</a:t>
            </a:r>
            <a:r>
              <a:rPr lang="en-US" altLang="fa-IR" sz="3200" kern="0" dirty="0">
                <a:solidFill>
                  <a:srgbClr val="0070C0"/>
                </a:solidFill>
                <a:latin typeface="Arial"/>
                <a:cs typeface="B Mitra" panose="00000400000000000000" pitchFamily="2" charset="-78"/>
              </a:rPr>
              <a:t>evaluation</a:t>
            </a:r>
            <a:r>
              <a:rPr lang="fa-IR" altLang="fa-IR" sz="3200" kern="0" dirty="0">
                <a:solidFill>
                  <a:srgbClr val="0070C0"/>
                </a:solidFill>
                <a:latin typeface="Arial"/>
                <a:cs typeface="B Mitra" panose="00000400000000000000" pitchFamily="2" charset="-78"/>
              </a:rPr>
              <a:t> </a:t>
            </a:r>
            <a:r>
              <a:rPr lang="en-US" altLang="fa-IR" sz="3200" kern="0" dirty="0" err="1" smtClean="0">
                <a:solidFill>
                  <a:srgbClr val="0070C0"/>
                </a:solidFill>
                <a:latin typeface="Arial"/>
                <a:cs typeface="B Mitra" panose="00000400000000000000" pitchFamily="2" charset="-78"/>
              </a:rPr>
              <a:t>sumative</a:t>
            </a:r>
            <a:r>
              <a:rPr lang="fa-IR" altLang="fa-IR" sz="3200" kern="0" dirty="0" smtClean="0">
                <a:solidFill>
                  <a:srgbClr val="0070C0"/>
                </a:solidFill>
                <a:latin typeface="Arial"/>
                <a:cs typeface="B Mitra" panose="00000400000000000000" pitchFamily="2" charset="-78"/>
              </a:rPr>
              <a:t>)</a:t>
            </a:r>
            <a:endParaRPr lang="fa-IR" dirty="0">
              <a:solidFill>
                <a:srgbClr val="0070C0"/>
              </a:solidFill>
            </a:endParaRPr>
          </a:p>
        </p:txBody>
      </p:sp>
    </p:spTree>
    <p:extLst>
      <p:ext uri="{BB962C8B-B14F-4D97-AF65-F5344CB8AC3E}">
        <p14:creationId xmlns:p14="http://schemas.microsoft.com/office/powerpoint/2010/main" val="3813558016"/>
      </p:ext>
    </p:extLst>
  </p:cSld>
  <p:clrMapOvr>
    <a:masterClrMapping/>
  </p:clrMapOvr>
  <mc:AlternateContent xmlns:mc="http://schemas.openxmlformats.org/markup-compatibility/2006" xmlns:p14="http://schemas.microsoft.com/office/powerpoint/2010/main">
    <mc:Choice Requires="p14">
      <p:transition spd="slow" p14:dur="2000" advTm="26528"/>
    </mc:Choice>
    <mc:Fallback xmlns="">
      <p:transition spd="slow" advTm="26528"/>
    </mc:Fallback>
  </mc:AlternateContent>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402</TotalTime>
  <Words>1461</Words>
  <Application>Microsoft Office PowerPoint</Application>
  <PresentationFormat>Widescreen</PresentationFormat>
  <Paragraphs>135</Paragraphs>
  <Slides>12</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12</vt:i4>
      </vt:variant>
    </vt:vector>
  </HeadingPairs>
  <TitlesOfParts>
    <vt:vector size="25" baseType="lpstr">
      <vt:lpstr>2  Lotus</vt:lpstr>
      <vt:lpstr>2  Mitra</vt:lpstr>
      <vt:lpstr>Arial</vt:lpstr>
      <vt:lpstr>B Lotus</vt:lpstr>
      <vt:lpstr>B Mitra</vt:lpstr>
      <vt:lpstr>B Zar</vt:lpstr>
      <vt:lpstr>Calibri</vt:lpstr>
      <vt:lpstr>Century Gothic</vt:lpstr>
      <vt:lpstr>Tahoma</vt:lpstr>
      <vt:lpstr>Times New Roman</vt:lpstr>
      <vt:lpstr>Wingdings</vt:lpstr>
      <vt:lpstr>Wingdings 3</vt:lpstr>
      <vt:lpstr>Wisp</vt:lpstr>
      <vt:lpstr>بسم الله الرحمن الرحیم</vt:lpstr>
      <vt:lpstr>دسته بندی ارزشیابی ها </vt:lpstr>
      <vt:lpstr>الف: دسته بندی ارزشیابیهای آموزشی در قالب رویکردهای مختلف </vt:lpstr>
      <vt:lpstr>رویکردهای ارزشیابی های آموزشی  دسته بندی رویکردهای شش گانه ورتن و سندرز(1987)، بر تقسیم بندی دوگانه هوس(1983) که بیشتر مبنای فلسفی و ایدئولوژیکی قرار دارد استوار است.</vt:lpstr>
      <vt:lpstr>دسته بندی ارزشیابیهای آموزشی با توجه به موضوع ارزشیابی </vt:lpstr>
      <vt:lpstr>دسته بندی ارزشیابیهای آموزشی با توجه به ملاک مورد استفاده </vt:lpstr>
      <vt:lpstr>مقايسه ويژگيهاي ارزشيابي ملاكي وهنجاري</vt:lpstr>
      <vt:lpstr>مقايسه ويژگيهاي ارزشيابي ملاكي وهنجاري از نظر منحنی توزیع فراوانی</vt:lpstr>
      <vt:lpstr>دسته بندی ارزشیابیهای آموزشی با توجه به زمان و هدف مورد استفاده از آنها </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psychlogy</dc:creator>
  <cp:lastModifiedBy>Education</cp:lastModifiedBy>
  <cp:revision>82</cp:revision>
  <dcterms:created xsi:type="dcterms:W3CDTF">2020-04-20T05:41:30Z</dcterms:created>
  <dcterms:modified xsi:type="dcterms:W3CDTF">2020-05-07T05:06:01Z</dcterms:modified>
</cp:coreProperties>
</file>