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9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C46074F9-D3C9-4671-A852-E07C53214EBB}" type="datetimeFigureOut">
              <a:rPr lang="fa-IR" smtClean="0"/>
              <a:pPr/>
              <a:t>09/14/1441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 xmlns:p14="http://schemas.microsoft.com/office/powerpoint/2010/main" val="3278162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46074F9-D3C9-4671-A852-E07C53214EBB}" type="datetimeFigureOut">
              <a:rPr lang="fa-IR" smtClean="0"/>
              <a:pPr/>
              <a:t>09/14/1441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 xmlns:p14="http://schemas.microsoft.com/office/powerpoint/2010/main" val="1515439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46074F9-D3C9-4671-A852-E07C53214EBB}" type="datetimeFigureOut">
              <a:rPr lang="fa-IR" smtClean="0"/>
              <a:pPr/>
              <a:t>09/14/1441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 xmlns:p14="http://schemas.microsoft.com/office/powerpoint/2010/main" val="90466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46074F9-D3C9-4671-A852-E07C53214EBB}" type="datetimeFigureOut">
              <a:rPr lang="fa-IR" smtClean="0"/>
              <a:pPr/>
              <a:t>09/14/1441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 xmlns:p14="http://schemas.microsoft.com/office/powerpoint/2010/main" val="172108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6074F9-D3C9-4671-A852-E07C53214EBB}" type="datetimeFigureOut">
              <a:rPr lang="fa-IR" smtClean="0"/>
              <a:pPr/>
              <a:t>09/14/1441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 xmlns:p14="http://schemas.microsoft.com/office/powerpoint/2010/main" val="139061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C46074F9-D3C9-4671-A852-E07C53214EBB}" type="datetimeFigureOut">
              <a:rPr lang="fa-IR" smtClean="0"/>
              <a:pPr/>
              <a:t>09/14/1441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 xmlns:p14="http://schemas.microsoft.com/office/powerpoint/2010/main" val="341090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46074F9-D3C9-4671-A852-E07C53214EBB}" type="datetimeFigureOut">
              <a:rPr lang="fa-IR" smtClean="0"/>
              <a:pPr/>
              <a:t>09/14/1441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 xmlns:p14="http://schemas.microsoft.com/office/powerpoint/2010/main" val="223718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C46074F9-D3C9-4671-A852-E07C53214EBB}" type="datetimeFigureOut">
              <a:rPr lang="fa-IR" smtClean="0"/>
              <a:pPr/>
              <a:t>09/14/1441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 xmlns:p14="http://schemas.microsoft.com/office/powerpoint/2010/main" val="270768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074F9-D3C9-4671-A852-E07C53214EBB}" type="datetimeFigureOut">
              <a:rPr lang="fa-IR" smtClean="0"/>
              <a:pPr/>
              <a:t>09/14/1441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 xmlns:p14="http://schemas.microsoft.com/office/powerpoint/2010/main" val="96601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6074F9-D3C9-4671-A852-E07C53214EBB}" type="datetimeFigureOut">
              <a:rPr lang="fa-IR" smtClean="0"/>
              <a:pPr/>
              <a:t>09/14/1441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 xmlns:p14="http://schemas.microsoft.com/office/powerpoint/2010/main" val="85857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6074F9-D3C9-4671-A852-E07C53214EBB}" type="datetimeFigureOut">
              <a:rPr lang="fa-IR" smtClean="0"/>
              <a:pPr/>
              <a:t>09/14/1441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9286057-85E0-4392-AFBB-60F3480B5431}" type="slidenum">
              <a:rPr lang="fa-IR" smtClean="0"/>
              <a:pPr/>
              <a:t>‹#›</a:t>
            </a:fld>
            <a:endParaRPr lang="fa-IR"/>
          </a:p>
        </p:txBody>
      </p:sp>
    </p:spTree>
    <p:extLst>
      <p:ext uri="{BB962C8B-B14F-4D97-AF65-F5344CB8AC3E}">
        <p14:creationId xmlns="" xmlns:p14="http://schemas.microsoft.com/office/powerpoint/2010/main" val="248369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074F9-D3C9-4671-A852-E07C53214EBB}" type="datetimeFigureOut">
              <a:rPr lang="fa-IR" smtClean="0"/>
              <a:pPr/>
              <a:t>09/14/1441</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86057-85E0-4392-AFBB-60F3480B5431}" type="slidenum">
              <a:rPr lang="fa-IR" smtClean="0"/>
              <a:pPr/>
              <a:t>‹#›</a:t>
            </a:fld>
            <a:endParaRPr lang="fa-IR"/>
          </a:p>
        </p:txBody>
      </p:sp>
    </p:spTree>
    <p:extLst>
      <p:ext uri="{BB962C8B-B14F-4D97-AF65-F5344CB8AC3E}">
        <p14:creationId xmlns="" xmlns:p14="http://schemas.microsoft.com/office/powerpoint/2010/main" val="3054618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فصل دوم</a:t>
            </a:r>
            <a:endParaRPr lang="fa-IR" dirty="0"/>
          </a:p>
        </p:txBody>
      </p:sp>
      <p:sp>
        <p:nvSpPr>
          <p:cNvPr id="3" name="Content Placeholder 2"/>
          <p:cNvSpPr>
            <a:spLocks noGrp="1"/>
          </p:cNvSpPr>
          <p:nvPr>
            <p:ph idx="1"/>
          </p:nvPr>
        </p:nvSpPr>
        <p:spPr/>
        <p:txBody>
          <a:bodyPr/>
          <a:lstStyle/>
          <a:p>
            <a:pPr algn="r" rtl="1"/>
            <a:r>
              <a:rPr lang="fa-IR" dirty="0" smtClean="0"/>
              <a:t>مبانی ژنتیکی و محیطی</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2026691" y="1202139"/>
            <a:ext cx="1049741" cy="1049741"/>
          </a:xfrm>
          <a:prstGeom prst="rect">
            <a:avLst/>
          </a:prstGeom>
        </p:spPr>
      </p:pic>
    </p:spTree>
    <p:extLst>
      <p:ext uri="{BB962C8B-B14F-4D97-AF65-F5344CB8AC3E}">
        <p14:creationId xmlns="" xmlns:p14="http://schemas.microsoft.com/office/powerpoint/2010/main" val="18004616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4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نشنانگان دان: نابهنجاری کروموزمی</a:t>
            </a:r>
            <a:endParaRPr lang="fa-IR" dirty="0"/>
          </a:p>
        </p:txBody>
      </p:sp>
      <p:sp>
        <p:nvSpPr>
          <p:cNvPr id="3" name="Content Placeholder 2"/>
          <p:cNvSpPr>
            <a:spLocks noGrp="1"/>
          </p:cNvSpPr>
          <p:nvPr>
            <p:ph idx="1"/>
          </p:nvPr>
        </p:nvSpPr>
        <p:spPr/>
        <p:txBody>
          <a:bodyPr/>
          <a:lstStyle/>
          <a:p>
            <a:pPr algn="r" rtl="1"/>
            <a:r>
              <a:rPr lang="fa-IR" dirty="0" smtClean="0"/>
              <a:t>شایع ترین اختلال کروموزومی که از هر 770 زایمان در یک مورد روی می دهد، نشانگان دان است. این اختلال در 95 درصد موارد، از ناتوانی جفت بیست و یکم کروموزوم ها در جدا شدن به هنگام میوز ناشی می شود. بنابراین فرد جدید بجای دوتا کروموزوم طبیعی، سه تا از انها را دریافت می کند. به همین دلیل گاهی نشانگان دان سه کروموزومی 21 نامیده می شود.</a:t>
            </a:r>
          </a:p>
          <a:p>
            <a:pPr algn="r" rtl="1"/>
            <a:r>
              <a:rPr lang="fa-IR" dirty="0" smtClean="0"/>
              <a:t>پیامدهای نشانگان دان عبارتند از: عقب ماندگی ذهنی، مشکلات حافظه و تکلم، واژگان محدود و رشد حرکتی کند. افراد مبتلا ویژگی های جسمانی متمایزی نیز دارند- هیکل کوتاه و خپل، صورت پهن، زبان برامده، چشمان بادامی شکل و غیره.</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221475" y="683524"/>
            <a:ext cx="907575" cy="907575"/>
          </a:xfrm>
          <a:prstGeom prst="rect">
            <a:avLst/>
          </a:prstGeom>
        </p:spPr>
      </p:pic>
    </p:spTree>
    <p:extLst>
      <p:ext uri="{BB962C8B-B14F-4D97-AF65-F5344CB8AC3E}">
        <p14:creationId xmlns="" xmlns:p14="http://schemas.microsoft.com/office/powerpoint/2010/main" val="4038687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96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مشاوره ژنتیکی</a:t>
            </a:r>
            <a:endParaRPr lang="fa-IR" dirty="0"/>
          </a:p>
        </p:txBody>
      </p:sp>
      <p:sp>
        <p:nvSpPr>
          <p:cNvPr id="3" name="Content Placeholder 2"/>
          <p:cNvSpPr>
            <a:spLocks noGrp="1"/>
          </p:cNvSpPr>
          <p:nvPr>
            <p:ph idx="1"/>
          </p:nvPr>
        </p:nvSpPr>
        <p:spPr/>
        <p:txBody>
          <a:bodyPr/>
          <a:lstStyle/>
          <a:p>
            <a:pPr algn="r" rtl="1"/>
            <a:r>
              <a:rPr lang="fa-IR" dirty="0" smtClean="0"/>
              <a:t>مشاوره ژنتیکی فرایندی ارتباطی است که برای کمک به زوج ها تدارک دیده شده است تا احتمال به دنیا اوردن بچه مبتلا به اختلال ارثی را ارزیابی کرده و با توجه به مخاطرات و هدف </a:t>
            </a:r>
            <a:r>
              <a:rPr lang="fa-IR" dirty="0" smtClean="0"/>
              <a:t>های خانوادگی </a:t>
            </a:r>
            <a:r>
              <a:rPr lang="fa-IR" dirty="0" smtClean="0"/>
              <a:t>بهترین تصمیم را بگیرند.</a:t>
            </a:r>
          </a:p>
          <a:p>
            <a:pPr algn="r" rtl="1"/>
            <a:r>
              <a:rPr lang="fa-IR" dirty="0" smtClean="0"/>
              <a:t>سقط جنین های مکرر </a:t>
            </a:r>
            <a:r>
              <a:rPr lang="fa-IR" dirty="0" smtClean="0"/>
              <a:t>و حاملگی </a:t>
            </a:r>
            <a:r>
              <a:rPr lang="fa-IR" dirty="0" smtClean="0"/>
              <a:t>های بعد از 35 سالگی موارد مناسب برای مشاوره ژنتیکی هستند.</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344304" y="888240"/>
            <a:ext cx="948519" cy="948519"/>
          </a:xfrm>
          <a:prstGeom prst="rect">
            <a:avLst/>
          </a:prstGeom>
        </p:spPr>
      </p:pic>
    </p:spTree>
    <p:extLst>
      <p:ext uri="{BB962C8B-B14F-4D97-AF65-F5344CB8AC3E}">
        <p14:creationId xmlns="" xmlns:p14="http://schemas.microsoft.com/office/powerpoint/2010/main" val="2397745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01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تشخیص پیش از تولد و پزشکی جنینی</a:t>
            </a:r>
            <a:endParaRPr lang="fa-IR" dirty="0"/>
          </a:p>
        </p:txBody>
      </p:sp>
      <p:sp>
        <p:nvSpPr>
          <p:cNvPr id="3" name="Content Placeholder 2"/>
          <p:cNvSpPr>
            <a:spLocks noGrp="1"/>
          </p:cNvSpPr>
          <p:nvPr>
            <p:ph idx="1"/>
          </p:nvPr>
        </p:nvSpPr>
        <p:spPr/>
        <p:txBody>
          <a:bodyPr/>
          <a:lstStyle/>
          <a:p>
            <a:pPr algn="r" rtl="1"/>
            <a:r>
              <a:rPr lang="fa-IR" dirty="0" smtClean="0"/>
              <a:t>آمنیوسنتز</a:t>
            </a:r>
          </a:p>
          <a:p>
            <a:pPr algn="r" rtl="1"/>
            <a:r>
              <a:rPr lang="fa-IR" dirty="0" smtClean="0"/>
              <a:t>نمونه برداری از پرز های کوریونی</a:t>
            </a:r>
          </a:p>
          <a:p>
            <a:pPr algn="r" rtl="1"/>
            <a:r>
              <a:rPr lang="fa-IR" dirty="0" smtClean="0"/>
              <a:t>فتوسکپی</a:t>
            </a:r>
          </a:p>
          <a:p>
            <a:pPr algn="r" rtl="1"/>
            <a:r>
              <a:rPr lang="fa-IR" dirty="0" smtClean="0"/>
              <a:t>فراصوت</a:t>
            </a:r>
          </a:p>
          <a:p>
            <a:pPr algn="r" rtl="1"/>
            <a:r>
              <a:rPr lang="fa-IR" dirty="0" smtClean="0"/>
              <a:t>تجزیه خون مادر</a:t>
            </a:r>
          </a:p>
          <a:p>
            <a:pPr algn="r" rtl="1"/>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194179" y="942833"/>
            <a:ext cx="1248770" cy="1248770"/>
          </a:xfrm>
          <a:prstGeom prst="rect">
            <a:avLst/>
          </a:prstGeom>
        </p:spPr>
      </p:pic>
    </p:spTree>
    <p:extLst>
      <p:ext uri="{BB962C8B-B14F-4D97-AF65-F5344CB8AC3E}">
        <p14:creationId xmlns="" xmlns:p14="http://schemas.microsoft.com/office/powerpoint/2010/main" val="26566282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20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فرزند خواندگی</a:t>
            </a:r>
            <a:endParaRPr lang="fa-IR" dirty="0"/>
          </a:p>
        </p:txBody>
      </p:sp>
      <p:sp>
        <p:nvSpPr>
          <p:cNvPr id="3" name="Content Placeholder 2"/>
          <p:cNvSpPr>
            <a:spLocks noGrp="1"/>
          </p:cNvSpPr>
          <p:nvPr>
            <p:ph idx="1"/>
          </p:nvPr>
        </p:nvSpPr>
        <p:spPr/>
        <p:txBody>
          <a:bodyPr/>
          <a:lstStyle/>
          <a:p>
            <a:pPr algn="r" rtl="1"/>
            <a:r>
              <a:rPr lang="fa-IR" dirty="0" smtClean="0"/>
              <a:t>کودکان و نوجوانانی که به فرزندی پذیرفته می شوند بیشتر از کودکان دیگر مشکلات یادگیری و هیجانی دارند. اختلافی که با سن کودک در موقع فرزندخواندگی افزایش می یابد.</a:t>
            </a:r>
          </a:p>
          <a:p>
            <a:pPr algn="r" rtl="1"/>
            <a:r>
              <a:rPr lang="fa-IR" dirty="0" smtClean="0"/>
              <a:t>با وجود این مخاطرات اغلب فرزندخوانده ها موفق می شوند و انهایی که مشکلات از پیش موجود دارند معمولا پیشرفت سریع می کنند.</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282891" y="663055"/>
            <a:ext cx="1160058" cy="1160058"/>
          </a:xfrm>
          <a:prstGeom prst="rect">
            <a:avLst/>
          </a:prstGeom>
        </p:spPr>
      </p:pic>
    </p:spTree>
    <p:extLst>
      <p:ext uri="{BB962C8B-B14F-4D97-AF65-F5344CB8AC3E}">
        <p14:creationId xmlns="" xmlns:p14="http://schemas.microsoft.com/office/powerpoint/2010/main" val="25906702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55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تیپ پدیداری و تیپ ارثی</a:t>
            </a:r>
            <a:endParaRPr lang="fa-IR" dirty="0"/>
          </a:p>
        </p:txBody>
      </p:sp>
      <p:sp>
        <p:nvSpPr>
          <p:cNvPr id="3" name="Content Placeholder 2"/>
          <p:cNvSpPr>
            <a:spLocks noGrp="1"/>
          </p:cNvSpPr>
          <p:nvPr>
            <p:ph idx="1"/>
          </p:nvPr>
        </p:nvSpPr>
        <p:spPr/>
        <p:txBody>
          <a:bodyPr/>
          <a:lstStyle/>
          <a:p>
            <a:pPr algn="r" rtl="1"/>
            <a:r>
              <a:rPr lang="fa-IR" dirty="0" smtClean="0"/>
              <a:t>تیپ پدیداری یا فنو تیپ : ویژگی های که مستقیما قابل مشاهده هستند. یعنی ویژگی های ظاهری فرد</a:t>
            </a:r>
          </a:p>
          <a:p>
            <a:pPr algn="r" rtl="1"/>
            <a:r>
              <a:rPr lang="fa-IR" dirty="0" smtClean="0"/>
              <a:t>تیپ ارثی یا ژنو تیپ: اطلاعات ژنتیکی یک فرد.</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248770" y="410570"/>
            <a:ext cx="1016758" cy="1016758"/>
          </a:xfrm>
          <a:prstGeom prst="rect">
            <a:avLst/>
          </a:prstGeom>
        </p:spPr>
      </p:pic>
    </p:spTree>
    <p:extLst>
      <p:ext uri="{BB962C8B-B14F-4D97-AF65-F5344CB8AC3E}">
        <p14:creationId xmlns="" xmlns:p14="http://schemas.microsoft.com/office/powerpoint/2010/main" val="22251937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87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مبانی ژنتیکی </a:t>
            </a:r>
            <a:endParaRPr lang="fa-IR" dirty="0"/>
          </a:p>
        </p:txBody>
      </p:sp>
      <p:sp>
        <p:nvSpPr>
          <p:cNvPr id="3" name="Content Placeholder 2"/>
          <p:cNvSpPr>
            <a:spLocks noGrp="1"/>
          </p:cNvSpPr>
          <p:nvPr>
            <p:ph idx="1"/>
          </p:nvPr>
        </p:nvSpPr>
        <p:spPr/>
        <p:txBody>
          <a:bodyPr/>
          <a:lstStyle/>
          <a:p>
            <a:pPr algn="r" rtl="1"/>
            <a:r>
              <a:rPr lang="fa-IR" dirty="0" smtClean="0"/>
              <a:t>هر یک از ما از چند تریلیون واحد مجزا به نام </a:t>
            </a:r>
            <a:r>
              <a:rPr lang="fa-IR" dirty="0" smtClean="0"/>
              <a:t>سلول ساخته </a:t>
            </a:r>
            <a:r>
              <a:rPr lang="fa-IR" dirty="0" smtClean="0"/>
              <a:t>شده ایم.درون هر سلول (بجز سلول های قرمز خون)یک مرکز کنترل به نام هسته وجود دارد که حاوی ساختارهای میله ای شکل بنام کروموزم است که اطلاعات ژنتیکی را ذخیره و منتقل می کند.</a:t>
            </a:r>
          </a:p>
          <a:p>
            <a:pPr algn="r" rtl="1"/>
            <a:r>
              <a:rPr lang="fa-IR" dirty="0" smtClean="0"/>
              <a:t>کروموزوم های انسان به صورت 23 جفت همانند دریافت می شوند(بجز جفت </a:t>
            </a:r>
            <a:r>
              <a:rPr lang="en-US" dirty="0" smtClean="0"/>
              <a:t>XY</a:t>
            </a:r>
            <a:r>
              <a:rPr lang="fa-IR" dirty="0" smtClean="0"/>
              <a:t> در مردان). هر عضو از یک جفت کروموزوم از نظر اندازه، شکل و عملکرد </a:t>
            </a:r>
            <a:r>
              <a:rPr lang="fa-IR" dirty="0" smtClean="0"/>
              <a:t>ژنتیکی با </a:t>
            </a:r>
            <a:r>
              <a:rPr lang="fa-IR" dirty="0" smtClean="0"/>
              <a:t>دیگری مطابقت دارد بطوری که یکی از مادر و یکی از پدر به ارث می رسند.</a:t>
            </a:r>
          </a:p>
          <a:p>
            <a:pPr algn="r" rtl="1"/>
            <a:r>
              <a:rPr lang="fa-IR" dirty="0" smtClean="0"/>
              <a:t>کرموزوم ها از ماده شیمیایی به نام اسید دزوکسی ریبو نوکلئیک یا </a:t>
            </a:r>
            <a:r>
              <a:rPr lang="en-US" dirty="0" smtClean="0"/>
              <a:t>DAN</a:t>
            </a:r>
            <a:r>
              <a:rPr lang="fa-IR" dirty="0" smtClean="0"/>
              <a:t> ساخته شده اند. ژن قسمتی از </a:t>
            </a:r>
            <a:r>
              <a:rPr lang="en-US" dirty="0" smtClean="0"/>
              <a:t>DNA</a:t>
            </a:r>
            <a:r>
              <a:rPr lang="fa-IR" dirty="0" smtClean="0"/>
              <a:t> در طول کروموزوم است. تقریبا 20000 الی 25000ژن در طول کروموزوم های انسان قرار دارند.</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030407" y="574344"/>
            <a:ext cx="866632" cy="866632"/>
          </a:xfrm>
          <a:prstGeom prst="rect">
            <a:avLst/>
          </a:prstGeom>
        </p:spPr>
      </p:pic>
    </p:spTree>
    <p:extLst>
      <p:ext uri="{BB962C8B-B14F-4D97-AF65-F5344CB8AC3E}">
        <p14:creationId xmlns="" xmlns:p14="http://schemas.microsoft.com/office/powerpoint/2010/main" val="2048846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86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 </a:t>
            </a:r>
            <a:endParaRPr lang="fa-IR" dirty="0"/>
          </a:p>
        </p:txBody>
      </p:sp>
      <p:sp>
        <p:nvSpPr>
          <p:cNvPr id="3" name="Content Placeholder 2"/>
          <p:cNvSpPr>
            <a:spLocks noGrp="1"/>
          </p:cNvSpPr>
          <p:nvPr>
            <p:ph idx="1"/>
          </p:nvPr>
        </p:nvSpPr>
        <p:spPr/>
        <p:txBody>
          <a:bodyPr/>
          <a:lstStyle/>
          <a:p>
            <a:pPr algn="r" rtl="1"/>
            <a:r>
              <a:rPr lang="fa-IR" dirty="0" smtClean="0"/>
              <a:t>ویژگی منحصر به فرد </a:t>
            </a:r>
            <a:r>
              <a:rPr lang="en-US" dirty="0" smtClean="0"/>
              <a:t>DNA</a:t>
            </a:r>
            <a:r>
              <a:rPr lang="fa-IR" dirty="0" smtClean="0"/>
              <a:t> این است که می تواند از طریق فرایندی به نام میتوز تکثیر شود. این توانایی خاص به تخمک بارور شده تک سلولی امکان می دهد تا بصورت انسان پیچیده ای که از تعداد زیادی سلول تشکیل شده است، رشد کند.</a:t>
            </a:r>
          </a:p>
          <a:p>
            <a:pPr algn="r" rtl="1"/>
            <a:r>
              <a:rPr lang="fa-IR" dirty="0" smtClean="0"/>
              <a:t>ژن ها با فرستادن دستورالمعل هایی برای ساختن پروتئین های متنوع به سیتوپلاسم، منطقه ای که هسته سلول را احاطه کرده است، وظیفه خود را انجام می دهند. پروتئین ها که واکنش های شیمیایی را در سرتاسر بدن راه اندازی می کنند، شالوده زیستی هستند که </a:t>
            </a:r>
            <a:r>
              <a:rPr lang="fa-IR" dirty="0" smtClean="0"/>
              <a:t>ویژگی </a:t>
            </a:r>
            <a:r>
              <a:rPr lang="fa-IR" dirty="0" smtClean="0"/>
              <a:t>های ما بر مبنای آنها استوارند.</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330656" y="710821"/>
            <a:ext cx="1063388" cy="1063388"/>
          </a:xfrm>
          <a:prstGeom prst="rect">
            <a:avLst/>
          </a:prstGeom>
        </p:spPr>
      </p:pic>
    </p:spTree>
    <p:extLst>
      <p:ext uri="{BB962C8B-B14F-4D97-AF65-F5344CB8AC3E}">
        <p14:creationId xmlns="" xmlns:p14="http://schemas.microsoft.com/office/powerpoint/2010/main" val="5648634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87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سلول های جنسی</a:t>
            </a:r>
            <a:endParaRPr lang="fa-IR" dirty="0"/>
          </a:p>
        </p:txBody>
      </p:sp>
      <p:sp>
        <p:nvSpPr>
          <p:cNvPr id="3" name="Content Placeholder 2"/>
          <p:cNvSpPr>
            <a:spLocks noGrp="1"/>
          </p:cNvSpPr>
          <p:nvPr>
            <p:ph idx="1"/>
          </p:nvPr>
        </p:nvSpPr>
        <p:spPr/>
        <p:txBody>
          <a:bodyPr/>
          <a:lstStyle/>
          <a:p>
            <a:pPr algn="r" rtl="1"/>
            <a:r>
              <a:rPr lang="fa-IR" dirty="0" smtClean="0"/>
              <a:t>انسان های جدید زمانی افریده می شوند که دو سلول خاص بنام گامت یا سلول های جنسی(اسپرم و تخمک) با هم ترکیب شوند. سلول جنسی فقط 23 کرموزوم دارد، یعنی نصف تعدادسلول های بدن. </a:t>
            </a:r>
          </a:p>
          <a:p>
            <a:pPr algn="r" rtl="1"/>
            <a:r>
              <a:rPr lang="fa-IR" dirty="0" smtClean="0"/>
              <a:t>سلول های جنسی از طریق فرایند تقسیم سلولی به نام میوز تشکیل می شوند که تعداد کرو موزوم هایی را که به طور طبیعی در سلول های بدن وجود دارند نصف می کند. وقتی اسپرم و تخمک موقع لقاح به هم می پیوندند، سلولی حاصل می شود تخمک بارور(زیگوت) نامیده می شود که دوباره 46 کروموزوم دارد. </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989463" y="833651"/>
            <a:ext cx="1098644" cy="1098644"/>
          </a:xfrm>
          <a:prstGeom prst="rect">
            <a:avLst/>
          </a:prstGeom>
        </p:spPr>
      </p:pic>
    </p:spTree>
    <p:extLst>
      <p:ext uri="{BB962C8B-B14F-4D97-AF65-F5344CB8AC3E}">
        <p14:creationId xmlns="" xmlns:p14="http://schemas.microsoft.com/office/powerpoint/2010/main" val="40341869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88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زایمان های چند نفری</a:t>
            </a:r>
            <a:endParaRPr lang="fa-IR" dirty="0"/>
          </a:p>
        </p:txBody>
      </p:sp>
      <p:sp>
        <p:nvSpPr>
          <p:cNvPr id="3" name="Content Placeholder 2"/>
          <p:cNvSpPr>
            <a:spLocks noGrp="1"/>
          </p:cNvSpPr>
          <p:nvPr>
            <p:ph idx="1"/>
          </p:nvPr>
        </p:nvSpPr>
        <p:spPr/>
        <p:txBody>
          <a:bodyPr/>
          <a:lstStyle/>
          <a:p>
            <a:pPr algn="r" rtl="1"/>
            <a:r>
              <a:rPr lang="fa-IR" dirty="0" smtClean="0"/>
              <a:t>دوقلوهای ناهمسان یا دو تخمکی</a:t>
            </a:r>
          </a:p>
          <a:p>
            <a:pPr algn="r" rtl="1"/>
            <a:r>
              <a:rPr lang="fa-IR" dirty="0" smtClean="0"/>
              <a:t>دوقلوهای همسان یا یک تخمکی</a:t>
            </a:r>
          </a:p>
          <a:p>
            <a:pPr algn="r" rtl="1"/>
            <a:r>
              <a:rPr lang="fa-IR" dirty="0" smtClean="0"/>
              <a:t>فراوانی دوقلوهای همسان در دنیا یکسان است تقریبا از هر 330 زایمان یک مورد.</a:t>
            </a:r>
          </a:p>
          <a:p>
            <a:pPr algn="r" rtl="1"/>
            <a:endParaRPr lang="fa-IR" dirty="0"/>
          </a:p>
          <a:p>
            <a:pPr algn="r" rtl="1"/>
            <a:r>
              <a:rPr lang="fa-IR" dirty="0" smtClean="0"/>
              <a:t>کودکان تک زایمانی در سال های اولیه خود اغلب از دوقلوها سالم ترند و سریع تر رشد می کنند.</a:t>
            </a:r>
          </a:p>
          <a:p>
            <a:pPr algn="r" rtl="1"/>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876567" y="1270379"/>
            <a:ext cx="1125940" cy="1125940"/>
          </a:xfrm>
          <a:prstGeom prst="rect">
            <a:avLst/>
          </a:prstGeom>
        </p:spPr>
      </p:pic>
    </p:spTree>
    <p:extLst>
      <p:ext uri="{BB962C8B-B14F-4D97-AF65-F5344CB8AC3E}">
        <p14:creationId xmlns="" xmlns:p14="http://schemas.microsoft.com/office/powerpoint/2010/main" val="13158638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45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عوامل مربوط به دوقلوزایی ناهمانند</a:t>
            </a:r>
            <a:endParaRPr lang="fa-IR" dirty="0"/>
          </a:p>
        </p:txBody>
      </p:sp>
      <p:sp>
        <p:nvSpPr>
          <p:cNvPr id="3" name="Content Placeholder 2"/>
          <p:cNvSpPr>
            <a:spLocks noGrp="1"/>
          </p:cNvSpPr>
          <p:nvPr>
            <p:ph idx="1"/>
          </p:nvPr>
        </p:nvSpPr>
        <p:spPr/>
        <p:txBody>
          <a:bodyPr/>
          <a:lstStyle/>
          <a:p>
            <a:pPr algn="r" rtl="1"/>
            <a:r>
              <a:rPr lang="fa-IR" dirty="0" smtClean="0"/>
              <a:t>قومیت</a:t>
            </a:r>
          </a:p>
          <a:p>
            <a:pPr algn="r" rtl="1"/>
            <a:r>
              <a:rPr lang="fa-IR" dirty="0" smtClean="0"/>
              <a:t>سابقه خانوادگی دوقلو زایی</a:t>
            </a:r>
          </a:p>
          <a:p>
            <a:pPr algn="r" rtl="1"/>
            <a:r>
              <a:rPr lang="fa-IR" dirty="0" smtClean="0"/>
              <a:t>سن مادر</a:t>
            </a:r>
          </a:p>
          <a:p>
            <a:pPr algn="r" rtl="1"/>
            <a:r>
              <a:rPr lang="fa-IR" dirty="0" smtClean="0"/>
              <a:t>تغذیه </a:t>
            </a:r>
            <a:r>
              <a:rPr lang="fa-IR" dirty="0" smtClean="0"/>
              <a:t>مادر</a:t>
            </a:r>
          </a:p>
          <a:p>
            <a:pPr algn="r" rtl="1"/>
            <a:r>
              <a:rPr lang="fa-IR" dirty="0" smtClean="0"/>
              <a:t>تعداد </a:t>
            </a:r>
            <a:r>
              <a:rPr lang="fa-IR" dirty="0" smtClean="0"/>
              <a:t>زایمان ها</a:t>
            </a:r>
          </a:p>
          <a:p>
            <a:pPr algn="r" rtl="1"/>
            <a:r>
              <a:rPr lang="fa-IR" dirty="0" smtClean="0"/>
              <a:t>داروهای باروری در محیط مصنوعی</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1808327" y="1147549"/>
            <a:ext cx="1003111" cy="1003111"/>
          </a:xfrm>
          <a:prstGeom prst="rect">
            <a:avLst/>
          </a:prstGeom>
        </p:spPr>
      </p:pic>
    </p:spTree>
    <p:extLst>
      <p:ext uri="{BB962C8B-B14F-4D97-AF65-F5344CB8AC3E}">
        <p14:creationId xmlns="" xmlns:p14="http://schemas.microsoft.com/office/powerpoint/2010/main" val="27198109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28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اختلال فنیل کتونوری </a:t>
            </a:r>
            <a:r>
              <a:rPr lang="en-US" dirty="0" smtClean="0"/>
              <a:t>PKU</a:t>
            </a:r>
            <a:r>
              <a:rPr lang="fa-IR" dirty="0" smtClean="0"/>
              <a:t> </a:t>
            </a:r>
            <a:endParaRPr lang="fa-IR" dirty="0"/>
          </a:p>
        </p:txBody>
      </p:sp>
      <p:sp>
        <p:nvSpPr>
          <p:cNvPr id="3" name="Content Placeholder 2"/>
          <p:cNvSpPr>
            <a:spLocks noGrp="1"/>
          </p:cNvSpPr>
          <p:nvPr>
            <p:ph idx="1"/>
          </p:nvPr>
        </p:nvSpPr>
        <p:spPr/>
        <p:txBody>
          <a:bodyPr/>
          <a:lstStyle/>
          <a:p>
            <a:pPr algn="r" rtl="1"/>
            <a:r>
              <a:rPr lang="fa-IR" dirty="0" smtClean="0"/>
              <a:t>یکی از شایع ترین اختلالات نهفته، فنیل کتونوری است که بر شیوه ای که بدن پروتئین های موجود در تعدادی از غذا ها را تجزیه می کند، تاثیر می گذارد. این گونه کودکان فاقد انزیمی هستند که یکی از اسیدهای آمینه اصلی که پروتئین ها را می سازد(فنیل آلانین)به </a:t>
            </a:r>
            <a:r>
              <a:rPr lang="fa-IR" dirty="0" smtClean="0"/>
              <a:t>فراورده ضروری </a:t>
            </a:r>
            <a:r>
              <a:rPr lang="fa-IR" dirty="0" smtClean="0"/>
              <a:t>برای عملکرد بدن(تیروسین) تبدیل می کند. فنیل آلانین بدون این </a:t>
            </a:r>
            <a:r>
              <a:rPr lang="fa-IR" dirty="0" smtClean="0"/>
              <a:t>انزیم سریعا </a:t>
            </a:r>
            <a:r>
              <a:rPr lang="fa-IR" dirty="0" smtClean="0"/>
              <a:t>به سطح مسموم کننده می رسد و به دستگاه عصبی مرکزی اسیب می رساند.کودکان مبتلا ظرف یکسال برای همیشه غقب مانده ذهنی می شوند.</a:t>
            </a:r>
          </a:p>
          <a:p>
            <a:pPr algn="r" rtl="1"/>
            <a:r>
              <a:rPr lang="fa-IR" dirty="0" smtClean="0"/>
              <a:t>قرار دادن کودک تحت رژیم غذایی خاص موجب هوش متوسط و طول عمر عادی می شود. مشکلات جزیی در برنامه ریزی و حل مساله اغلب وجود دارد.</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880281" y="560695"/>
            <a:ext cx="1357952" cy="1357952"/>
          </a:xfrm>
          <a:prstGeom prst="rect">
            <a:avLst/>
          </a:prstGeom>
        </p:spPr>
      </p:pic>
    </p:spTree>
    <p:extLst>
      <p:ext uri="{BB962C8B-B14F-4D97-AF65-F5344CB8AC3E}">
        <p14:creationId xmlns="" xmlns:p14="http://schemas.microsoft.com/office/powerpoint/2010/main" val="2073510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9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وراثت چند ژنی</a:t>
            </a:r>
            <a:endParaRPr lang="fa-IR" dirty="0"/>
          </a:p>
        </p:txBody>
      </p:sp>
      <p:sp>
        <p:nvSpPr>
          <p:cNvPr id="3" name="Content Placeholder 2"/>
          <p:cNvSpPr>
            <a:spLocks noGrp="1"/>
          </p:cNvSpPr>
          <p:nvPr>
            <p:ph idx="1"/>
          </p:nvPr>
        </p:nvSpPr>
        <p:spPr/>
        <p:txBody>
          <a:bodyPr/>
          <a:lstStyle/>
          <a:p>
            <a:pPr algn="r" rtl="1"/>
            <a:r>
              <a:rPr lang="fa-IR" dirty="0" smtClean="0"/>
              <a:t>ویژگی های مانند قد، وزن، هوش و شخصیت ناشی از وراثت چند ژنی هستند یعنی چند ژن بر ویژگی مورد نظر تاثیر دارند.</a:t>
            </a:r>
          </a:p>
          <a:p>
            <a:pPr algn="r" rtl="1"/>
            <a:r>
              <a:rPr lang="fa-IR" dirty="0" smtClean="0"/>
              <a:t>وراثت چند ژنی پیچیده است و هنوز خیلی از چیزها درباره آن شناخته شده نیست.</a:t>
            </a:r>
            <a:endParaRPr lang="fa-IR"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934872" y="615287"/>
            <a:ext cx="1125940" cy="1125940"/>
          </a:xfrm>
          <a:prstGeom prst="rect">
            <a:avLst/>
          </a:prstGeom>
        </p:spPr>
      </p:pic>
    </p:spTree>
    <p:extLst>
      <p:ext uri="{BB962C8B-B14F-4D97-AF65-F5344CB8AC3E}">
        <p14:creationId xmlns="" xmlns:p14="http://schemas.microsoft.com/office/powerpoint/2010/main" val="3564150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1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894</Words>
  <Application>Microsoft Office PowerPoint</Application>
  <PresentationFormat>Custom</PresentationFormat>
  <Paragraphs>49</Paragraphs>
  <Slides>13</Slides>
  <Notes>0</Notes>
  <HiddenSlides>0</HiddenSlides>
  <MMClips>13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فصل دوم</vt:lpstr>
      <vt:lpstr>تیپ پدیداری و تیپ ارثی</vt:lpstr>
      <vt:lpstr>مبانی ژنتیکی </vt:lpstr>
      <vt:lpstr>ادامه </vt:lpstr>
      <vt:lpstr>سلول های جنسی</vt:lpstr>
      <vt:lpstr>زایمان های چند نفری</vt:lpstr>
      <vt:lpstr>عوامل مربوط به دوقلوزایی ناهمانند</vt:lpstr>
      <vt:lpstr>اختلال فنیل کتونوری PKU </vt:lpstr>
      <vt:lpstr>وراثت چند ژنی</vt:lpstr>
      <vt:lpstr>نشنانگان دان: نابهنجاری کروموزمی</vt:lpstr>
      <vt:lpstr>مشاوره ژنتیکی</vt:lpstr>
      <vt:lpstr>تشخیص پیش از تولد و پزشکی جنینی</vt:lpstr>
      <vt:lpstr>فرزند خواندگی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دوم</dc:title>
  <dc:creator>user</dc:creator>
  <cp:lastModifiedBy>pc</cp:lastModifiedBy>
  <cp:revision>21</cp:revision>
  <dcterms:created xsi:type="dcterms:W3CDTF">2020-05-06T08:24:00Z</dcterms:created>
  <dcterms:modified xsi:type="dcterms:W3CDTF">2020-05-06T18:33:07Z</dcterms:modified>
</cp:coreProperties>
</file>