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8"/>
  </p:notesMasterIdLst>
  <p:sldIdLst>
    <p:sldId id="308" r:id="rId2"/>
    <p:sldId id="313" r:id="rId3"/>
    <p:sldId id="309" r:id="rId4"/>
    <p:sldId id="310" r:id="rId5"/>
    <p:sldId id="311" r:id="rId6"/>
    <p:sldId id="31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0EF80-0401-402E-8559-C2844AFE1BB5}" type="datetimeFigureOut">
              <a:rPr lang="en-US" smtClean="0"/>
              <a:t>5/4/2020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C39B0-2ABC-4DB2-885D-D12EE1A579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3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 smtClea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ker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 rot="19456705">
            <a:off x="-862370" y="2752900"/>
            <a:ext cx="104674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600" baseline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محمد صلاحی</a:t>
            </a:r>
            <a:endParaRPr lang="en-US" sz="6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-16931" y="6102783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/>
              <a:t>محمد صلاحی</a:t>
            </a:r>
            <a:endParaRPr lang="fa-IR" kern="0" dirty="0">
              <a:ea typeface="Sniglet"/>
              <a:cs typeface="2  Baran" pitchFamily="2" charset="-78"/>
              <a:sym typeface="Snigle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fld id="{00000000-1234-1234-1234-123412341234}" type="slidenum">
              <a:rPr lang="en"/>
              <a:pPr/>
              <a:t>1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9050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7200" dirty="0" smtClean="0">
                <a:cs typeface="B Titr" pitchFamily="2" charset="-78"/>
              </a:rPr>
              <a:t>جلسه چهارم</a:t>
            </a:r>
          </a:p>
          <a:p>
            <a:pPr algn="ctr" rtl="1"/>
            <a:r>
              <a:rPr lang="fa-IR" sz="7200" dirty="0" smtClean="0">
                <a:cs typeface="B Titr" pitchFamily="2" charset="-78"/>
              </a:rPr>
              <a:t>اصول شمارش</a:t>
            </a:r>
            <a:endParaRPr lang="fa-IR" sz="7200" dirty="0" smtClean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191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65893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7200" dirty="0" smtClean="0">
                <a:cs typeface="B Titr" pitchFamily="2" charset="-78"/>
              </a:rPr>
              <a:t>مفاهیم ریاضی</a:t>
            </a:r>
          </a:p>
        </p:txBody>
      </p:sp>
    </p:spTree>
    <p:extLst>
      <p:ext uri="{BB962C8B-B14F-4D97-AF65-F5344CB8AC3E}">
        <p14:creationId xmlns:p14="http://schemas.microsoft.com/office/powerpoint/2010/main" val="50303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fld id="{00000000-1234-1234-1234-123412341234}" type="slidenum">
              <a:rPr lang="en"/>
              <a:pPr/>
              <a:t>3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1021" y="12898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شمارش فرایند شگفت انگیزی است که به کمک </a:t>
            </a:r>
            <a:r>
              <a:rPr lang="fa-IR" sz="2400" dirty="0" smtClean="0">
                <a:cs typeface="2  Baran" pitchFamily="2" charset="-78"/>
              </a:rPr>
              <a:t>آن، </a:t>
            </a:r>
            <a:r>
              <a:rPr lang="fa-IR" sz="2400" dirty="0">
                <a:cs typeface="2  Baran" pitchFamily="2" charset="-78"/>
              </a:rPr>
              <a:t>کودکان ارزش اعداد را نام گذاری </a:t>
            </a:r>
            <a:r>
              <a:rPr lang="fa-IR" sz="2400" dirty="0" smtClean="0">
                <a:cs typeface="2  Baran" pitchFamily="2" charset="-78"/>
              </a:rPr>
              <a:t>می کنند</a:t>
            </a:r>
            <a:endParaRPr lang="fa-IR" sz="2400" dirty="0">
              <a:cs typeface="2  Bara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در این جا ۴ اصل که فرایند شمارش بر مبنای آن استوار است را بیان می کنیم: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هر عضوی که قرار است شمرده شود فقط با یک نام عددی مشخص شود. یعنی </a:t>
            </a:r>
            <a:r>
              <a:rPr lang="fa-IR" sz="2400" dirty="0" smtClean="0">
                <a:cs typeface="2  Baran" pitchFamily="2" charset="-78"/>
              </a:rPr>
              <a:t>باید بین </a:t>
            </a:r>
            <a:r>
              <a:rPr lang="fa-IR" sz="2400" dirty="0">
                <a:cs typeface="2  Baran" pitchFamily="2" charset="-78"/>
              </a:rPr>
              <a:t>هر شی و نام عددی تناظر یک به یک برقرار شود.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فهرست نام عدد باید برای هر دسته از اشیا شمارش شونده با یک ترتیب ثابت به </a:t>
            </a:r>
            <a:r>
              <a:rPr lang="fa-IR" sz="2400" dirty="0" smtClean="0">
                <a:cs typeface="2  Baran" pitchFamily="2" charset="-78"/>
              </a:rPr>
              <a:t>کار می رود</a:t>
            </a:r>
            <a:r>
              <a:rPr lang="fa-IR" sz="2400" dirty="0">
                <a:cs typeface="2  Baran" pitchFamily="2" charset="-78"/>
              </a:rPr>
              <a:t>. کودک با عدد یک شروع می کند و سپس </a:t>
            </a:r>
            <a:r>
              <a:rPr lang="fa-IR" sz="2400" dirty="0" smtClean="0">
                <a:cs typeface="2  Baran" pitchFamily="2" charset="-78"/>
              </a:rPr>
              <a:t>دو، </a:t>
            </a:r>
            <a:r>
              <a:rPr lang="fa-IR" sz="2400" dirty="0">
                <a:cs typeface="2  Baran" pitchFamily="2" charset="-78"/>
              </a:rPr>
              <a:t>سه و ... را به ترتیب می شمارد.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ترتیب اشیا و عناصر برای شمردن اهمیت ندارد. کودک از هر شی که دوست دارد </a:t>
            </a:r>
            <a:r>
              <a:rPr lang="fa-IR" sz="2400" dirty="0" smtClean="0">
                <a:cs typeface="2  Baran" pitchFamily="2" charset="-78"/>
              </a:rPr>
              <a:t>می تواند </a:t>
            </a:r>
            <a:r>
              <a:rPr lang="fa-IR" sz="2400" dirty="0">
                <a:cs typeface="2  Baran" pitchFamily="2" charset="-78"/>
              </a:rPr>
              <a:t>شروع کند و به هر ترتیبی که دوست دارد بشمارد.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آخرین عددی که در شمارش ظاهر می شود نشان دهنده ی تعداد اشیا است</a:t>
            </a:r>
            <a:r>
              <a:rPr lang="fa-IR" sz="2400" dirty="0" smtClean="0">
                <a:cs typeface="2  Baran" pitchFamily="2" charset="-78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572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3600" dirty="0" smtClean="0">
                <a:cs typeface="B Titr" pitchFamily="2" charset="-78"/>
              </a:rPr>
              <a:t>اصول شمارش: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934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fld id="{00000000-1234-1234-1234-123412341234}" type="slidenum">
              <a:rPr lang="en"/>
              <a:pPr/>
              <a:t>4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1021" y="1289800"/>
            <a:ext cx="8458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کاربرد اصول پیشین شمارش, موجبات شناسایی برخی از سطوح آگاهی همه جانبه از </a:t>
            </a:r>
            <a:r>
              <a:rPr lang="fa-IR" sz="2400" dirty="0" smtClean="0">
                <a:cs typeface="2  Baran" pitchFamily="2" charset="-78"/>
              </a:rPr>
              <a:t>این موضوع </a:t>
            </a:r>
            <a:r>
              <a:rPr lang="fa-IR" sz="2400" dirty="0">
                <a:cs typeface="2  Baran" pitchFamily="2" charset="-78"/>
              </a:rPr>
              <a:t>را فراهم آورد.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شمارش از روی عادت: دانستن نام و توالی معمولی اعداد یکی از مهم ترین </a:t>
            </a:r>
            <a:r>
              <a:rPr lang="fa-IR" sz="2400" dirty="0" smtClean="0">
                <a:cs typeface="2  Baran" pitchFamily="2" charset="-78"/>
              </a:rPr>
              <a:t>ضروریات همه </a:t>
            </a:r>
            <a:r>
              <a:rPr lang="fa-IR" sz="2400" dirty="0">
                <a:cs typeface="2  Baran" pitchFamily="2" charset="-78"/>
              </a:rPr>
              <a:t>ی شمارش ها شناخته می شود. در این سطح کودک همیشه قادر به برقراری </a:t>
            </a:r>
            <a:r>
              <a:rPr lang="fa-IR" sz="2400" dirty="0" smtClean="0">
                <a:cs typeface="2  Baran" pitchFamily="2" charset="-78"/>
              </a:rPr>
              <a:t>تناظر یک </a:t>
            </a:r>
            <a:r>
              <a:rPr lang="fa-IR" sz="2400" dirty="0">
                <a:cs typeface="2  Baran" pitchFamily="2" charset="-78"/>
              </a:rPr>
              <a:t>به یک میان اشیا و اعداد نیست. ممکن است شمارش از روی عادت به صورت « </a:t>
            </a:r>
            <a:r>
              <a:rPr lang="fa-IR" sz="2400" dirty="0" smtClean="0">
                <a:cs typeface="2  Baran" pitchFamily="2" charset="-78"/>
              </a:rPr>
              <a:t>یک، دو </a:t>
            </a:r>
            <a:r>
              <a:rPr lang="fa-IR" sz="2400" dirty="0">
                <a:cs typeface="2  Baran" pitchFamily="2" charset="-78"/>
              </a:rPr>
              <a:t>سه و ...» باشد اما سرعت شمارش تب اشاره های کودک </a:t>
            </a:r>
            <a:r>
              <a:rPr lang="fa-IR" sz="2400" dirty="0" smtClean="0">
                <a:cs typeface="2  Baran" pitchFamily="2" charset="-78"/>
              </a:rPr>
              <a:t>به اشیای </a:t>
            </a:r>
            <a:r>
              <a:rPr lang="fa-IR" sz="2400" dirty="0">
                <a:cs typeface="2  Baran" pitchFamily="2" charset="-78"/>
              </a:rPr>
              <a:t>در حال </a:t>
            </a:r>
            <a:r>
              <a:rPr lang="fa-IR" sz="2400" dirty="0" smtClean="0">
                <a:cs typeface="2  Baran" pitchFamily="2" charset="-78"/>
              </a:rPr>
              <a:t>شمارش مناسب نباشد.</a:t>
            </a:r>
            <a:endParaRPr lang="fa-IR" sz="2400" dirty="0">
              <a:cs typeface="2  Bara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شمارش همراه با اشاره کردن: نام صحیح یک عدد همزمان با اشاره کردن به اشیا و </a:t>
            </a:r>
            <a:r>
              <a:rPr lang="fa-IR" sz="2400" dirty="0" smtClean="0">
                <a:cs typeface="2  Baran" pitchFamily="2" charset="-78"/>
              </a:rPr>
              <a:t>به همان توالی حاصل می شود. یک شمارشگر به صورت متوالی نام اشیا را با آغاز کردن عدد«یک» </a:t>
            </a:r>
            <a:r>
              <a:rPr lang="fa-IR" sz="2400" dirty="0">
                <a:cs typeface="2  Baran" pitchFamily="2" charset="-78"/>
              </a:rPr>
              <a:t>می گوید و در همان حال به اشبا اشاره می کند. در انی مرحله شمارنده </a:t>
            </a:r>
            <a:r>
              <a:rPr lang="fa-IR" sz="2400" dirty="0" smtClean="0">
                <a:cs typeface="2  Baran" pitchFamily="2" charset="-78"/>
              </a:rPr>
              <a:t>ممکن است </a:t>
            </a:r>
            <a:r>
              <a:rPr lang="fa-IR" sz="2400" dirty="0">
                <a:cs typeface="2  Baran" pitchFamily="2" charset="-78"/>
              </a:rPr>
              <a:t>با اینکه درست می شمارد اما برای او اصلا روشن </a:t>
            </a:r>
            <a:r>
              <a:rPr lang="fa-IR" sz="2400" dirty="0" smtClean="0">
                <a:cs typeface="2  Baran" pitchFamily="2" charset="-78"/>
              </a:rPr>
              <a:t>نیست </a:t>
            </a:r>
            <a:r>
              <a:rPr lang="fa-IR" sz="2400" dirty="0">
                <a:cs typeface="2  Baran" pitchFamily="2" charset="-78"/>
              </a:rPr>
              <a:t>که آخرین عدد نشان </a:t>
            </a:r>
            <a:r>
              <a:rPr lang="fa-IR" sz="2400" dirty="0" smtClean="0">
                <a:cs typeface="2  Baran" pitchFamily="2" charset="-78"/>
              </a:rPr>
              <a:t>دهنده ی </a:t>
            </a:r>
            <a:r>
              <a:rPr lang="fa-IR" sz="2400" dirty="0">
                <a:cs typeface="2  Baran" pitchFamily="2" charset="-78"/>
              </a:rPr>
              <a:t>تعداد </a:t>
            </a:r>
            <a:r>
              <a:rPr lang="fa-IR" sz="2400" dirty="0" smtClean="0">
                <a:cs typeface="2  Baran" pitchFamily="2" charset="-78"/>
              </a:rPr>
              <a:t>اشیاست.</a:t>
            </a:r>
            <a:endParaRPr lang="fa-IR" sz="2400" dirty="0">
              <a:cs typeface="2  Baran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572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3600" dirty="0" smtClean="0">
                <a:cs typeface="B Titr" pitchFamily="2" charset="-78"/>
              </a:rPr>
              <a:t>مراحل شمارش: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43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fld id="{00000000-1234-1234-1234-123412341234}" type="slidenum">
              <a:rPr lang="en"/>
              <a:pPr/>
              <a:t>5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0" y="487574"/>
            <a:ext cx="8458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 smtClean="0">
                <a:cs typeface="2  Baran" pitchFamily="2" charset="-78"/>
              </a:rPr>
              <a:t>شمارش </a:t>
            </a:r>
            <a:r>
              <a:rPr lang="fa-IR" sz="2400" dirty="0">
                <a:cs typeface="2  Baran" pitchFamily="2" charset="-78"/>
              </a:rPr>
              <a:t>همراه با تعقل: نام صحیح اعداد از طریق توالی شمارش افزایشی حاصل می شود. </a:t>
            </a:r>
            <a:r>
              <a:rPr lang="fa-IR" sz="2400" dirty="0" smtClean="0">
                <a:cs typeface="2  Baran" pitchFamily="2" charset="-78"/>
              </a:rPr>
              <a:t>افزون بر </a:t>
            </a:r>
            <a:r>
              <a:rPr lang="fa-IR" sz="2400" dirty="0">
                <a:cs typeface="2  Baran" pitchFamily="2" charset="-78"/>
              </a:rPr>
              <a:t>این شمارنده پاسخگوی این سوال است که تعداد اشیا شمارش شده چندتاست. بنابراین </a:t>
            </a:r>
            <a:r>
              <a:rPr lang="fa-IR" sz="2400" dirty="0" smtClean="0">
                <a:cs typeface="2  Baran" pitchFamily="2" charset="-78"/>
              </a:rPr>
              <a:t>هر چهار مشخصه ی اصول شمارش را داراست که مهمترین مهارت برای کودکان پایه ی اول است.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 smtClean="0">
                <a:cs typeface="2  Baran" pitchFamily="2" charset="-78"/>
              </a:rPr>
              <a:t>شمارش </a:t>
            </a:r>
            <a:r>
              <a:rPr lang="fa-IR" sz="2400" dirty="0">
                <a:cs typeface="2  Baran" pitchFamily="2" charset="-78"/>
              </a:rPr>
              <a:t>رو به جلو ( پیش رونده) : نام اعداد با شمارش افزایشی حاصل می شود؛ ولی نقطه </a:t>
            </a:r>
            <a:r>
              <a:rPr lang="fa-IR" sz="2400" dirty="0" smtClean="0">
                <a:cs typeface="2  Baran" pitchFamily="2" charset="-78"/>
              </a:rPr>
              <a:t>ی اغاز </a:t>
            </a:r>
            <a:r>
              <a:rPr lang="fa-IR" sz="2400" dirty="0">
                <a:cs typeface="2  Baran" pitchFamily="2" charset="-78"/>
              </a:rPr>
              <a:t>معلوم است. مثلا از هشت بشمار برو جلو</a:t>
            </a:r>
            <a:r>
              <a:rPr lang="fa-IR" sz="2400" dirty="0" smtClean="0">
                <a:cs typeface="2  Baran" pitchFamily="2" charset="-78"/>
              </a:rPr>
              <a:t>... چنین </a:t>
            </a:r>
            <a:r>
              <a:rPr lang="fa-IR" sz="2400" dirty="0">
                <a:cs typeface="2  Baran" pitchFamily="2" charset="-78"/>
              </a:rPr>
              <a:t>شمارش های رو به جلو سبب کشف الگوهای باارزشی می شود که راهبردی ضروری </a:t>
            </a:r>
            <a:r>
              <a:rPr lang="fa-IR" sz="2400" dirty="0" smtClean="0">
                <a:cs typeface="2  Baran" pitchFamily="2" charset="-78"/>
              </a:rPr>
              <a:t>برای عمل جمع </a:t>
            </a:r>
            <a:r>
              <a:rPr lang="fa-IR" sz="2400" dirty="0">
                <a:cs typeface="2  Baran" pitchFamily="2" charset="-78"/>
              </a:rPr>
              <a:t>محسوب می شود.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شمارش رو به عقب ( پس رونده): نام صحیح اعداد از طریق توالی شمارش کاهشی با معکوس </a:t>
            </a:r>
            <a:r>
              <a:rPr lang="fa-IR" sz="2400" dirty="0" smtClean="0">
                <a:cs typeface="2  Baran" pitchFamily="2" charset="-78"/>
              </a:rPr>
              <a:t>از یک </a:t>
            </a:r>
            <a:r>
              <a:rPr lang="fa-IR" sz="2400" dirty="0">
                <a:cs typeface="2  Baran" pitchFamily="2" charset="-78"/>
              </a:rPr>
              <a:t>نقطه خاص حاصل می شود. به طور مثال شمارش معکوس در پرواز موشک. این عمل </a:t>
            </a:r>
            <a:r>
              <a:rPr lang="fa-IR" sz="2400" dirty="0" smtClean="0">
                <a:cs typeface="2  Baran" pitchFamily="2" charset="-78"/>
              </a:rPr>
              <a:t>برای اموزش </a:t>
            </a:r>
            <a:r>
              <a:rPr lang="fa-IR" sz="2400" dirty="0">
                <a:cs typeface="2  Baran" pitchFamily="2" charset="-78"/>
              </a:rPr>
              <a:t>عمل تفریق راهبردی است. برای مثال شمارش برای حل مساله ی زیر:</a:t>
            </a:r>
          </a:p>
          <a:p>
            <a:pPr marL="342900" indent="-342900" algn="r" rtl="1">
              <a:buFont typeface="Arial" pitchFamily="34" charset="0"/>
              <a:buChar char="•"/>
            </a:pPr>
            <a:endParaRPr lang="fa-IR" sz="2400" dirty="0" smtClean="0">
              <a:cs typeface="2  Baran" pitchFamily="2" charset="-78"/>
            </a:endParaRP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 smtClean="0">
                <a:cs typeface="2  Baran" pitchFamily="2" charset="-78"/>
              </a:rPr>
              <a:t>احمد </a:t>
            </a:r>
            <a:r>
              <a:rPr lang="fa-IR" sz="2400" dirty="0">
                <a:cs typeface="2  Baran" pitchFamily="2" charset="-78"/>
              </a:rPr>
              <a:t>۲۲ تا شکلات داشت و سه تا از آن ها را خورد؛ کودک در این مرحله می تواند بشمارد: </a:t>
            </a:r>
            <a:r>
              <a:rPr lang="fa-IR" sz="2400" dirty="0" smtClean="0">
                <a:cs typeface="2  Baran" pitchFamily="2" charset="-78"/>
              </a:rPr>
              <a:t>بیست و </a:t>
            </a:r>
            <a:r>
              <a:rPr lang="fa-IR" sz="2400" dirty="0">
                <a:cs typeface="2  Baran" pitchFamily="2" charset="-78"/>
              </a:rPr>
              <a:t>یک » </a:t>
            </a:r>
            <a:r>
              <a:rPr lang="fa-IR" sz="2400" dirty="0" smtClean="0">
                <a:cs typeface="2  Baran" pitchFamily="2" charset="-78"/>
              </a:rPr>
              <a:t>بیست، نوزده </a:t>
            </a:r>
            <a:r>
              <a:rPr lang="fa-IR" sz="2400" dirty="0">
                <a:cs typeface="2  Baran" pitchFamily="2" charset="-78"/>
              </a:rPr>
              <a:t>و </a:t>
            </a:r>
            <a:r>
              <a:rPr lang="fa-IR" sz="2400" dirty="0" smtClean="0">
                <a:cs typeface="2  Baran" pitchFamily="2" charset="-78"/>
              </a:rPr>
              <a:t>دریابد </a:t>
            </a:r>
            <a:r>
              <a:rPr lang="fa-IR" sz="2400" dirty="0">
                <a:cs typeface="2  Baran" pitchFamily="2" charset="-78"/>
              </a:rPr>
              <a:t>که نوزده شکلات باقی مانده است.</a:t>
            </a:r>
          </a:p>
        </p:txBody>
      </p:sp>
    </p:spTree>
    <p:extLst>
      <p:ext uri="{BB962C8B-B14F-4D97-AF65-F5344CB8AC3E}">
        <p14:creationId xmlns:p14="http://schemas.microsoft.com/office/powerpoint/2010/main" val="321704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fld id="{00000000-1234-1234-1234-123412341234}" type="slidenum">
              <a:rPr lang="en"/>
              <a:pPr/>
              <a:t>6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0" y="487574"/>
            <a:ext cx="8458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شمارش جهشی: در این روش کودک به جای یکی یکی </a:t>
            </a:r>
            <a:r>
              <a:rPr lang="fa-IR" sz="2400" dirty="0" smtClean="0">
                <a:cs typeface="2  Baran" pitchFamily="2" charset="-78"/>
              </a:rPr>
              <a:t>شمردن، </a:t>
            </a:r>
            <a:r>
              <a:rPr lang="fa-IR" sz="2400" dirty="0">
                <a:cs typeface="2  Baran" pitchFamily="2" charset="-78"/>
              </a:rPr>
              <a:t>چندتا </a:t>
            </a:r>
            <a:r>
              <a:rPr lang="fa-IR" sz="2400" dirty="0" smtClean="0">
                <a:cs typeface="2  Baran" pitchFamily="2" charset="-78"/>
              </a:rPr>
              <a:t>چندتا می </a:t>
            </a:r>
            <a:r>
              <a:rPr lang="fa-IR" sz="2400" dirty="0">
                <a:cs typeface="2  Baran" pitchFamily="2" charset="-78"/>
              </a:rPr>
              <a:t>شمارد. این شمارش پیشرونده و پس رونده خواهد بود و آمادگی لازم </a:t>
            </a:r>
            <a:r>
              <a:rPr lang="fa-IR" sz="2400" dirty="0" smtClean="0">
                <a:cs typeface="2  Baran" pitchFamily="2" charset="-78"/>
              </a:rPr>
              <a:t>را برای فراگیری </a:t>
            </a:r>
            <a:r>
              <a:rPr lang="fa-IR" sz="2400" dirty="0">
                <a:cs typeface="2  Baran" pitchFamily="2" charset="-78"/>
              </a:rPr>
              <a:t>اعمال ضرب و تقسیم خواهد داشت.</a:t>
            </a:r>
          </a:p>
          <a:p>
            <a:pPr marL="342900" indent="-342900" algn="r" rtl="1">
              <a:buFont typeface="Arial" pitchFamily="34" charset="0"/>
              <a:buChar char="•"/>
            </a:pPr>
            <a:r>
              <a:rPr lang="fa-IR" sz="2400" dirty="0">
                <a:cs typeface="2  Baran" pitchFamily="2" charset="-78"/>
              </a:rPr>
              <a:t>معمولا دانش آموزان پایه اول بسیار پیش از آن که بتوانند </a:t>
            </a:r>
            <a:r>
              <a:rPr lang="fa-IR" sz="2400" dirty="0" smtClean="0">
                <a:cs typeface="2  Baran" pitchFamily="2" charset="-78"/>
              </a:rPr>
              <a:t>نماد </a:t>
            </a:r>
            <a:r>
              <a:rPr lang="fa-IR" sz="2400" dirty="0">
                <a:cs typeface="2  Baran" pitchFamily="2" charset="-78"/>
              </a:rPr>
              <a:t>یک عدد </a:t>
            </a:r>
            <a:r>
              <a:rPr lang="fa-IR" sz="2400" dirty="0" smtClean="0">
                <a:cs typeface="2  Baran" pitchFamily="2" charset="-78"/>
              </a:rPr>
              <a:t>را بنویسند</a:t>
            </a:r>
            <a:r>
              <a:rPr lang="fa-IR" sz="2400" dirty="0">
                <a:cs typeface="2  Baran" pitchFamily="2" charset="-78"/>
              </a:rPr>
              <a:t>. نام آن را ادا می کنند و نماد آن را می شناسند. توصیه می شود </a:t>
            </a:r>
            <a:r>
              <a:rPr lang="fa-IR" sz="2400" dirty="0" smtClean="0">
                <a:cs typeface="2  Baran" pitchFamily="2" charset="-78"/>
              </a:rPr>
              <a:t>پیش از </a:t>
            </a:r>
            <a:r>
              <a:rPr lang="fa-IR" sz="2400" dirty="0">
                <a:cs typeface="2  Baran" pitchFamily="2" charset="-78"/>
              </a:rPr>
              <a:t>آغاز نوشتن اعداد به طور رسمی آزمون های فراوانی برای توسعه ی </a:t>
            </a:r>
            <a:r>
              <a:rPr lang="fa-IR" sz="2400" dirty="0" smtClean="0">
                <a:cs typeface="2  Baran" pitchFamily="2" charset="-78"/>
              </a:rPr>
              <a:t>مفهوم اعداد </a:t>
            </a:r>
            <a:r>
              <a:rPr lang="fa-IR" sz="2400" dirty="0">
                <a:cs typeface="2  Baran" pitchFamily="2" charset="-78"/>
              </a:rPr>
              <a:t>از جمله </a:t>
            </a:r>
            <a:r>
              <a:rPr lang="fa-IR" sz="2400" dirty="0" smtClean="0">
                <a:cs typeface="2  Baran" pitchFamily="2" charset="-78"/>
              </a:rPr>
              <a:t>تمرین </a:t>
            </a:r>
            <a:r>
              <a:rPr lang="fa-IR" sz="2400" dirty="0">
                <a:cs typeface="2  Baran" pitchFamily="2" charset="-78"/>
              </a:rPr>
              <a:t>های شمارشی تدارک دیده شود.</a:t>
            </a:r>
          </a:p>
        </p:txBody>
      </p:sp>
    </p:spTree>
    <p:extLst>
      <p:ext uri="{BB962C8B-B14F-4D97-AF65-F5344CB8AC3E}">
        <p14:creationId xmlns:p14="http://schemas.microsoft.com/office/powerpoint/2010/main" val="350373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629</Words>
  <Application>Microsoft Office PowerPoint</Application>
  <PresentationFormat>On-screen Show (4:3)</PresentationFormat>
  <Paragraphs>27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کارگاه آموزش مفاهیم ریاضی ابتدایی</dc:title>
  <dc:creator>a</dc:creator>
  <cp:lastModifiedBy>a</cp:lastModifiedBy>
  <cp:revision>139</cp:revision>
  <dcterms:created xsi:type="dcterms:W3CDTF">2020-04-06T08:37:43Z</dcterms:created>
  <dcterms:modified xsi:type="dcterms:W3CDTF">2020-05-04T13:35:44Z</dcterms:modified>
</cp:coreProperties>
</file>