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36"/>
  </p:notesMasterIdLst>
  <p:sldIdLst>
    <p:sldId id="313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3" r:id="rId21"/>
    <p:sldId id="334" r:id="rId22"/>
    <p:sldId id="335" r:id="rId23"/>
    <p:sldId id="380" r:id="rId24"/>
    <p:sldId id="381" r:id="rId25"/>
    <p:sldId id="336" r:id="rId26"/>
    <p:sldId id="337" r:id="rId27"/>
    <p:sldId id="338" r:id="rId28"/>
    <p:sldId id="339" r:id="rId29"/>
    <p:sldId id="340" r:id="rId30"/>
    <p:sldId id="341" r:id="rId31"/>
    <p:sldId id="342" r:id="rId32"/>
    <p:sldId id="343" r:id="rId33"/>
    <p:sldId id="344" r:id="rId34"/>
    <p:sldId id="345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5pPr>
    <a:lvl6pPr marL="2286000" algn="l" defTabSz="914400" rtl="0" eaLnBrk="1" latinLnBrk="0" hangingPunct="1"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6pPr>
    <a:lvl7pPr marL="2743200" algn="l" defTabSz="914400" rtl="0" eaLnBrk="1" latinLnBrk="0" hangingPunct="1"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7pPr>
    <a:lvl8pPr marL="3200400" algn="l" defTabSz="914400" rtl="0" eaLnBrk="1" latinLnBrk="0" hangingPunct="1"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8pPr>
    <a:lvl9pPr marL="3657600" algn="l" defTabSz="914400" rtl="0" eaLnBrk="1" latinLnBrk="0" hangingPunct="1"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FFFF99"/>
    <a:srgbClr val="FF66CC"/>
    <a:srgbClr val="FF9933"/>
    <a:srgbClr val="00FF00"/>
    <a:srgbClr val="61CAFF"/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48" autoAdjust="0"/>
    <p:restoredTop sz="94595" autoAdjust="0"/>
  </p:normalViewPr>
  <p:slideViewPr>
    <p:cSldViewPr>
      <p:cViewPr varScale="1">
        <p:scale>
          <a:sx n="70" d="100"/>
          <a:sy n="70" d="100"/>
        </p:scale>
        <p:origin x="-5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06/relationships/legacyDocTextInfo" Target="legacyDocTextInfo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/Relationships>
</file>

<file path=ppt/drawings/_rels/vmlDrawing10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52.bin"/><Relationship Id="rId7" Type="http://schemas.microsoft.com/office/2006/relationships/legacyDiagramText" Target="legacyDiagramText56.bin"/><Relationship Id="rId2" Type="http://schemas.microsoft.com/office/2006/relationships/legacyDiagramText" Target="legacyDiagramText51.bin"/><Relationship Id="rId1" Type="http://schemas.microsoft.com/office/2006/relationships/legacyDiagramText" Target="legacyDiagramText50.bin"/><Relationship Id="rId6" Type="http://schemas.microsoft.com/office/2006/relationships/legacyDiagramText" Target="legacyDiagramText55.bin"/><Relationship Id="rId5" Type="http://schemas.microsoft.com/office/2006/relationships/legacyDiagramText" Target="legacyDiagramText54.bin"/><Relationship Id="rId4" Type="http://schemas.microsoft.com/office/2006/relationships/legacyDiagramText" Target="legacyDiagramText53.bin"/></Relationships>
</file>

<file path=ppt/drawings/_rels/vmlDrawing1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59.bin"/><Relationship Id="rId2" Type="http://schemas.microsoft.com/office/2006/relationships/legacyDiagramText" Target="legacyDiagramText58.bin"/><Relationship Id="rId1" Type="http://schemas.microsoft.com/office/2006/relationships/legacyDiagramText" Target="legacyDiagramText57.bin"/><Relationship Id="rId4" Type="http://schemas.microsoft.com/office/2006/relationships/legacyDiagramText" Target="legacyDiagramText60.bin"/></Relationships>
</file>

<file path=ppt/drawings/_rels/vmlDrawing1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63.bin"/><Relationship Id="rId2" Type="http://schemas.microsoft.com/office/2006/relationships/legacyDiagramText" Target="legacyDiagramText62.bin"/><Relationship Id="rId1" Type="http://schemas.microsoft.com/office/2006/relationships/legacyDiagramText" Target="legacyDiagramText61.bin"/><Relationship Id="rId6" Type="http://schemas.microsoft.com/office/2006/relationships/legacyDiagramText" Target="legacyDiagramText66.bin"/><Relationship Id="rId5" Type="http://schemas.microsoft.com/office/2006/relationships/legacyDiagramText" Target="legacyDiagramText65.bin"/><Relationship Id="rId4" Type="http://schemas.microsoft.com/office/2006/relationships/legacyDiagramText" Target="legacyDiagramText64.bin"/></Relationships>
</file>

<file path=ppt/drawings/_rels/vmlDrawing13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69.bin"/><Relationship Id="rId2" Type="http://schemas.microsoft.com/office/2006/relationships/legacyDiagramText" Target="legacyDiagramText68.bin"/><Relationship Id="rId1" Type="http://schemas.microsoft.com/office/2006/relationships/legacyDiagramText" Target="legacyDiagramText67.bin"/><Relationship Id="rId5" Type="http://schemas.microsoft.com/office/2006/relationships/legacyDiagramText" Target="legacyDiagramText71.bin"/><Relationship Id="rId4" Type="http://schemas.microsoft.com/office/2006/relationships/legacyDiagramText" Target="legacyDiagramText70.bin"/></Relationships>
</file>

<file path=ppt/drawings/_rels/vmlDrawing14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74.bin"/><Relationship Id="rId7" Type="http://schemas.microsoft.com/office/2006/relationships/legacyDiagramText" Target="legacyDiagramText78.bin"/><Relationship Id="rId2" Type="http://schemas.microsoft.com/office/2006/relationships/legacyDiagramText" Target="legacyDiagramText73.bin"/><Relationship Id="rId1" Type="http://schemas.microsoft.com/office/2006/relationships/legacyDiagramText" Target="legacyDiagramText72.bin"/><Relationship Id="rId6" Type="http://schemas.microsoft.com/office/2006/relationships/legacyDiagramText" Target="legacyDiagramText77.bin"/><Relationship Id="rId5" Type="http://schemas.microsoft.com/office/2006/relationships/legacyDiagramText" Target="legacyDiagramText76.bin"/><Relationship Id="rId4" Type="http://schemas.microsoft.com/office/2006/relationships/legacyDiagramText" Target="legacyDiagramText75.bin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6.bin"/><Relationship Id="rId2" Type="http://schemas.microsoft.com/office/2006/relationships/legacyDiagramText" Target="legacyDiagramText5.bin"/><Relationship Id="rId1" Type="http://schemas.microsoft.com/office/2006/relationships/legacyDiagramText" Target="legacyDiagramText4.bin"/><Relationship Id="rId6" Type="http://schemas.microsoft.com/office/2006/relationships/legacyDiagramText" Target="legacyDiagramText9.bin"/><Relationship Id="rId5" Type="http://schemas.microsoft.com/office/2006/relationships/legacyDiagramText" Target="legacyDiagramText8.bin"/><Relationship Id="rId4" Type="http://schemas.microsoft.com/office/2006/relationships/legacyDiagramText" Target="legacyDiagramText7.bin"/></Relationships>
</file>

<file path=ppt/drawings/_rels/vmlDrawing3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2.bin"/><Relationship Id="rId2" Type="http://schemas.microsoft.com/office/2006/relationships/legacyDiagramText" Target="legacyDiagramText11.bin"/><Relationship Id="rId1" Type="http://schemas.microsoft.com/office/2006/relationships/legacyDiagramText" Target="legacyDiagramText10.bin"/><Relationship Id="rId5" Type="http://schemas.microsoft.com/office/2006/relationships/legacyDiagramText" Target="legacyDiagramText14.bin"/><Relationship Id="rId4" Type="http://schemas.microsoft.com/office/2006/relationships/legacyDiagramText" Target="legacyDiagramText13.bin"/></Relationships>
</file>

<file path=ppt/drawings/_rels/vmlDrawing4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7.bin"/><Relationship Id="rId2" Type="http://schemas.microsoft.com/office/2006/relationships/legacyDiagramText" Target="legacyDiagramText16.bin"/><Relationship Id="rId1" Type="http://schemas.microsoft.com/office/2006/relationships/legacyDiagramText" Target="legacyDiagramText15.bin"/><Relationship Id="rId5" Type="http://schemas.microsoft.com/office/2006/relationships/legacyDiagramText" Target="legacyDiagramText19.bin"/><Relationship Id="rId4" Type="http://schemas.microsoft.com/office/2006/relationships/legacyDiagramText" Target="legacyDiagramText18.bin"/></Relationships>
</file>

<file path=ppt/drawings/_rels/vmlDrawing5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22.bin"/><Relationship Id="rId2" Type="http://schemas.microsoft.com/office/2006/relationships/legacyDiagramText" Target="legacyDiagramText21.bin"/><Relationship Id="rId1" Type="http://schemas.microsoft.com/office/2006/relationships/legacyDiagramText" Target="legacyDiagramText20.bin"/><Relationship Id="rId4" Type="http://schemas.microsoft.com/office/2006/relationships/legacyDiagramText" Target="legacyDiagramText23.bin"/></Relationships>
</file>

<file path=ppt/drawings/_rels/vmlDrawing6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26.bin"/><Relationship Id="rId2" Type="http://schemas.microsoft.com/office/2006/relationships/legacyDiagramText" Target="legacyDiagramText25.bin"/><Relationship Id="rId1" Type="http://schemas.microsoft.com/office/2006/relationships/legacyDiagramText" Target="legacyDiagramText24.bin"/><Relationship Id="rId6" Type="http://schemas.microsoft.com/office/2006/relationships/legacyDiagramText" Target="legacyDiagramText29.bin"/><Relationship Id="rId5" Type="http://schemas.microsoft.com/office/2006/relationships/legacyDiagramText" Target="legacyDiagramText28.bin"/><Relationship Id="rId4" Type="http://schemas.microsoft.com/office/2006/relationships/legacyDiagramText" Target="legacyDiagramText27.bin"/></Relationships>
</file>

<file path=ppt/drawings/_rels/vmlDrawing7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37.bin"/><Relationship Id="rId3" Type="http://schemas.microsoft.com/office/2006/relationships/legacyDiagramText" Target="legacyDiagramText32.bin"/><Relationship Id="rId7" Type="http://schemas.microsoft.com/office/2006/relationships/legacyDiagramText" Target="legacyDiagramText36.bin"/><Relationship Id="rId2" Type="http://schemas.microsoft.com/office/2006/relationships/legacyDiagramText" Target="legacyDiagramText31.bin"/><Relationship Id="rId1" Type="http://schemas.microsoft.com/office/2006/relationships/legacyDiagramText" Target="legacyDiagramText30.bin"/><Relationship Id="rId6" Type="http://schemas.microsoft.com/office/2006/relationships/legacyDiagramText" Target="legacyDiagramText35.bin"/><Relationship Id="rId5" Type="http://schemas.microsoft.com/office/2006/relationships/legacyDiagramText" Target="legacyDiagramText34.bin"/><Relationship Id="rId4" Type="http://schemas.microsoft.com/office/2006/relationships/legacyDiagramText" Target="legacyDiagramText33.bin"/><Relationship Id="rId9" Type="http://schemas.microsoft.com/office/2006/relationships/legacyDiagramText" Target="legacyDiagramText38.bin"/></Relationships>
</file>

<file path=ppt/drawings/_rels/vmlDrawing8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41.bin"/><Relationship Id="rId2" Type="http://schemas.microsoft.com/office/2006/relationships/legacyDiagramText" Target="legacyDiagramText40.bin"/><Relationship Id="rId1" Type="http://schemas.microsoft.com/office/2006/relationships/legacyDiagramText" Target="legacyDiagramText39.bin"/><Relationship Id="rId4" Type="http://schemas.microsoft.com/office/2006/relationships/legacyDiagramText" Target="legacyDiagramText42.bin"/></Relationships>
</file>

<file path=ppt/drawings/_rels/vmlDrawing9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45.bin"/><Relationship Id="rId7" Type="http://schemas.microsoft.com/office/2006/relationships/legacyDiagramText" Target="legacyDiagramText49.bin"/><Relationship Id="rId2" Type="http://schemas.microsoft.com/office/2006/relationships/legacyDiagramText" Target="legacyDiagramText44.bin"/><Relationship Id="rId1" Type="http://schemas.microsoft.com/office/2006/relationships/legacyDiagramText" Target="legacyDiagramText43.bin"/><Relationship Id="rId6" Type="http://schemas.microsoft.com/office/2006/relationships/legacyDiagramText" Target="legacyDiagramText48.bin"/><Relationship Id="rId5" Type="http://schemas.microsoft.com/office/2006/relationships/legacyDiagramText" Target="legacyDiagramText47.bin"/><Relationship Id="rId4" Type="http://schemas.microsoft.com/office/2006/relationships/legacyDiagramText" Target="legacyDiagramText46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cs typeface="Arial" charset="0"/>
              </a:defRPr>
            </a:lvl1pPr>
          </a:lstStyle>
          <a:p>
            <a:fld id="{C3D22B26-B6C6-4905-B0BE-0175BEAAFB13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5699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EB4741-923D-4CA5-B41D-2CA86A2B7930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FAB11D-AADC-4561-A1CE-BA477CE82E7E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F08DA-CC81-49B7-8D56-78EB5861A1C1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09954-BD92-4545-9C4E-2FA79BB7553D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8540750" cy="2135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1625" y="3963988"/>
            <a:ext cx="8540750" cy="2135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67EFB-15CD-4E07-8F96-AB2789A7E5B5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8540750" cy="2135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625" y="3963988"/>
            <a:ext cx="8540750" cy="2135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E2BD27-871E-4CC2-A857-577EE999C2D1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8027DC-A183-469D-B4EE-4488088F41B8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4194175" cy="2135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63988"/>
            <a:ext cx="4194175" cy="2135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08713-30F3-4EA8-BA26-3E18E0CB7222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A59725-A30C-4D3B-A2D0-5FCFA11DC045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3443D4-4014-47A5-8846-17574DEF3332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7787CB-4B48-4D2D-90F6-0BD68DF92AC0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E8C309-37BA-401A-BA93-6823B0605197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3EC79-16D4-4210-84A4-29AB7E1733D6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C610BD-7893-41DB-A6EB-534491B9181B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879CA-4427-4800-B2ED-EFD3CB56DCF2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77B01-26B3-43D6-86DD-BA6199B19E3F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4675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4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4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4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fld id="{D9B6D010-42D9-4A0A-82DE-6329732CBE8C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FAD4-6CE4-4446-B17C-937AEAB431A2}" type="slidenum">
              <a:rPr lang="en-US" altLang="fa-IR"/>
              <a:pPr/>
              <a:t>1</a:t>
            </a:fld>
            <a:endParaRPr lang="en-US" altLang="fa-IR"/>
          </a:p>
        </p:txBody>
      </p:sp>
      <p:sp>
        <p:nvSpPr>
          <p:cNvPr id="15155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395288" y="1268413"/>
            <a:ext cx="8229600" cy="1384300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rtl="1" eaLnBrk="1" hangingPunct="1">
              <a:defRPr/>
            </a:pPr>
            <a:r>
              <a:rPr lang="fa-IR" sz="11700" smtClean="0">
                <a:solidFill>
                  <a:srgbClr val="FF0066"/>
                </a:solidFill>
              </a:rPr>
              <a:t>فصل سوم</a:t>
            </a:r>
            <a:endParaRPr lang="en-US" sz="11700" smtClean="0">
              <a:solidFill>
                <a:srgbClr val="FF0066"/>
              </a:solidFill>
            </a:endParaRPr>
          </a:p>
        </p:txBody>
      </p:sp>
      <p:sp>
        <p:nvSpPr>
          <p:cNvPr id="151557" name="Rectangle 5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3716338"/>
            <a:ext cx="8540750" cy="238283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fa-IR" sz="7200" smtClean="0">
                <a:solidFill>
                  <a:srgbClr val="00FF00"/>
                </a:solidFill>
                <a:cs typeface="B Zar" pitchFamily="2" charset="-78"/>
              </a:rPr>
              <a:t>آزمونهاي تشريحي</a:t>
            </a:r>
            <a:endParaRPr lang="en-US" sz="7200" smtClean="0">
              <a:solidFill>
                <a:srgbClr val="00FF00"/>
              </a:solidFill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5155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1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1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6" grpId="0"/>
      <p:bldP spid="151556" grpId="1"/>
      <p:bldP spid="15155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A840-FDD3-45DB-8BDC-067B375E43E3}" type="slidenum">
              <a:rPr lang="en-US" altLang="fa-IR"/>
              <a:pPr/>
              <a:t>10</a:t>
            </a:fld>
            <a:endParaRPr lang="en-US" altLang="fa-IR"/>
          </a:p>
        </p:txBody>
      </p:sp>
      <p:sp>
        <p:nvSpPr>
          <p:cNvPr id="1607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981075"/>
            <a:ext cx="8510587" cy="1325563"/>
          </a:xfrm>
          <a:gradFill rotWithShape="1">
            <a:gsLst>
              <a:gs pos="0">
                <a:srgbClr val="0000FF">
                  <a:alpha val="42999"/>
                </a:srgbClr>
              </a:gs>
              <a:gs pos="100000">
                <a:srgbClr val="33CCFF">
                  <a:alpha val="39999"/>
                </a:srgbClr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800000"/>
                </a:solidFill>
                <a:cs typeface="B Zar" pitchFamily="2" charset="-78"/>
              </a:rPr>
              <a:t>نمونه آزمون محدود پاسخ</a:t>
            </a:r>
            <a:endParaRPr lang="en-US" smtClean="0">
              <a:solidFill>
                <a:srgbClr val="800000"/>
              </a:solidFill>
              <a:cs typeface="B Zar" pitchFamily="2" charset="-78"/>
            </a:endParaRPr>
          </a:p>
        </p:txBody>
      </p:sp>
      <p:sp>
        <p:nvSpPr>
          <p:cNvPr id="1607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2565400"/>
            <a:ext cx="8540750" cy="3533775"/>
          </a:xfrm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mtClean="0">
                <a:cs typeface="B Zar" pitchFamily="2" charset="-78"/>
              </a:rPr>
              <a:t>پاولف در آزمايشهاي خود مشاهده كرد سگي كه شرطي شده است تا با شنيد ن صداي زنگ ترشح بزاق كند بعضي وقتها از اين كار سر باز مي زندعلت اين امر چيست؟</a:t>
            </a:r>
          </a:p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mtClean="0">
                <a:cs typeface="B Zar" pitchFamily="2" charset="-78"/>
              </a:rPr>
              <a:t>«پاسخ خود را در نصف صفحه بنويسيد»</a:t>
            </a:r>
            <a:endParaRPr lang="en-US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 animBg="1"/>
      <p:bldP spid="16077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90F5-D899-44E5-81C5-06367EFDC3BF}" type="slidenum">
              <a:rPr lang="en-US" altLang="fa-IR"/>
              <a:pPr/>
              <a:t>11</a:t>
            </a:fld>
            <a:endParaRPr lang="en-US" altLang="fa-IR"/>
          </a:p>
        </p:txBody>
      </p:sp>
      <p:graphicFrame>
        <p:nvGraphicFramePr>
          <p:cNvPr id="161808" name="Organization Chart 16"/>
          <p:cNvGraphicFramePr>
            <a:graphicFrameLocks/>
          </p:cNvGraphicFramePr>
          <p:nvPr>
            <p:ph/>
          </p:nvPr>
        </p:nvGraphicFramePr>
        <p:xfrm>
          <a:off x="288925" y="187325"/>
          <a:ext cx="8496300" cy="5848350"/>
        </p:xfrm>
        <a:graphic>
          <a:graphicData uri="http://schemas.openxmlformats.org/drawingml/2006/compatibility">
            <com:legacyDrawing xmlns:com="http://schemas.openxmlformats.org/drawingml/2006/compatibility" spid="_x0000_s1843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1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618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F357-0CDC-4C3D-A6CB-012D384A9553}" type="slidenum">
              <a:rPr lang="en-US" altLang="fa-IR"/>
              <a:pPr/>
              <a:t>12</a:t>
            </a:fld>
            <a:endParaRPr lang="en-US" altLang="fa-IR"/>
          </a:p>
        </p:txBody>
      </p:sp>
      <p:sp>
        <p:nvSpPr>
          <p:cNvPr id="162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10588" cy="1831975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mtClean="0">
                <a:solidFill>
                  <a:srgbClr val="006600"/>
                </a:solidFill>
                <a:cs typeface="B Zar" pitchFamily="2" charset="-78"/>
              </a:rPr>
              <a:t>معايب سوالهاي تشريحي</a:t>
            </a:r>
            <a:endParaRPr lang="en-US" smtClean="0">
              <a:solidFill>
                <a:srgbClr val="006600"/>
              </a:solidFill>
              <a:cs typeface="B Zar" pitchFamily="2" charset="-78"/>
            </a:endParaRPr>
          </a:p>
        </p:txBody>
      </p:sp>
      <p:sp>
        <p:nvSpPr>
          <p:cNvPr id="1628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95288" y="2492375"/>
            <a:ext cx="8540750" cy="3533775"/>
          </a:xfrm>
        </p:spPr>
        <p:txBody>
          <a:bodyPr/>
          <a:lstStyle/>
          <a:p>
            <a:pPr algn="r" rtl="1" eaLnBrk="1" hangingPunct="1">
              <a:buClr>
                <a:srgbClr val="660066"/>
              </a:buClr>
              <a:buFont typeface="Wingdings" pitchFamily="2" charset="2"/>
              <a:buChar char="v"/>
              <a:defRPr/>
            </a:pPr>
            <a:r>
              <a:rPr lang="fa-IR" sz="3600" smtClean="0">
                <a:cs typeface="B Zar" pitchFamily="2" charset="-78"/>
              </a:rPr>
              <a:t>نمونه كوچكي ازمحتواي درس و هدفها را اندازه مي گيرد.</a:t>
            </a:r>
          </a:p>
          <a:p>
            <a:pPr algn="r" rtl="1" eaLnBrk="1" hangingPunct="1">
              <a:buClr>
                <a:srgbClr val="660066"/>
              </a:buClr>
              <a:buFont typeface="Wingdings" pitchFamily="2" charset="2"/>
              <a:buChar char="v"/>
              <a:defRPr/>
            </a:pPr>
            <a:r>
              <a:rPr lang="fa-IR" sz="3600" smtClean="0">
                <a:cs typeface="B Zar" pitchFamily="2" charset="-78"/>
              </a:rPr>
              <a:t>تصحيح برگه هاي امتحاني عيني نيست.</a:t>
            </a:r>
          </a:p>
          <a:p>
            <a:pPr algn="r" rtl="1" eaLnBrk="1" hangingPunct="1">
              <a:buClr>
                <a:srgbClr val="660066"/>
              </a:buClr>
              <a:buFont typeface="Wingdings" pitchFamily="2" charset="2"/>
              <a:buChar char="v"/>
              <a:defRPr/>
            </a:pPr>
            <a:r>
              <a:rPr lang="fa-IR" sz="3600" smtClean="0">
                <a:cs typeface="B Zar" pitchFamily="2" charset="-78"/>
              </a:rPr>
              <a:t>تصحيح برگه ها بسيار وقت گير است.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8" grpId="0"/>
      <p:bldP spid="16281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D3732-4E3C-4905-BA36-1A52D47551A6}" type="slidenum">
              <a:rPr lang="en-US" altLang="fa-IR"/>
              <a:pPr/>
              <a:t>13</a:t>
            </a:fld>
            <a:endParaRPr lang="en-US" altLang="fa-IR"/>
          </a:p>
        </p:txBody>
      </p:sp>
      <p:sp>
        <p:nvSpPr>
          <p:cNvPr id="163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sz="4000" smtClean="0">
                <a:solidFill>
                  <a:srgbClr val="FF0000"/>
                </a:solidFill>
                <a:cs typeface="B Zar" pitchFamily="2" charset="-78"/>
              </a:rPr>
              <a:t>راهكارهاي مناسب جهت بر طرف نمودن معايب آزمونها ي تشريحي</a:t>
            </a:r>
            <a:endParaRPr lang="en-US" sz="4000" smtClean="0">
              <a:solidFill>
                <a:srgbClr val="FF0000"/>
              </a:solidFill>
              <a:cs typeface="B Zar" pitchFamily="2" charset="-78"/>
            </a:endParaRPr>
          </a:p>
        </p:txBody>
      </p:sp>
      <p:sp>
        <p:nvSpPr>
          <p:cNvPr id="163843" name="Rectangle 3"/>
          <p:cNvSpPr>
            <a:spLocks noGrp="1" noRot="1" noChangeArrowheads="1"/>
          </p:cNvSpPr>
          <p:nvPr>
            <p:ph type="body" idx="1"/>
          </p:nvPr>
        </p:nvSpPr>
        <p:spPr>
          <a:ln>
            <a:solidFill>
              <a:srgbClr val="FF0000"/>
            </a:solidFill>
          </a:ln>
        </p:spPr>
        <p:txBody>
          <a:bodyPr/>
          <a:lstStyle/>
          <a:p>
            <a:pPr marL="609600" indent="-609600" algn="just" rtl="1" eaLnBrk="1" hangingPunct="1">
              <a:buClr>
                <a:srgbClr val="FF0066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a-IR" smtClean="0">
                <a:cs typeface="B Zar" pitchFamily="2" charset="-78"/>
              </a:rPr>
              <a:t>حتي المقدور از سؤالهاي محدود پاسخ استفاده شود تا مقدار بيشتري از هدفهاي آموزشي را در يك جلسه امتحاني مورد استفاده قرار گيرد.</a:t>
            </a:r>
          </a:p>
          <a:p>
            <a:pPr marL="609600" indent="-609600" algn="just" rtl="1" eaLnBrk="1" hangingPunct="1">
              <a:buClr>
                <a:srgbClr val="FF0066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a-IR" smtClean="0">
                <a:cs typeface="B Zar" pitchFamily="2" charset="-78"/>
              </a:rPr>
              <a:t>به جاي يك نوبت چندين نوبت امتحان به عمل آيد.</a:t>
            </a:r>
          </a:p>
          <a:p>
            <a:pPr marL="609600" indent="-609600" algn="just" rtl="1" eaLnBrk="1" hangingPunct="1">
              <a:buClr>
                <a:srgbClr val="FF0066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a-IR" smtClean="0">
                <a:cs typeface="B Zar" pitchFamily="2" charset="-78"/>
              </a:rPr>
              <a:t>وقت لازم به هنگام نوشتن صورت سؤالها ،تا همةآزمون شوندگان سؤال را درك كنند.</a:t>
            </a:r>
          </a:p>
          <a:p>
            <a:pPr marL="609600" indent="-609600" algn="just" rtl="1" eaLnBrk="1" hangingPunct="1">
              <a:buClr>
                <a:srgbClr val="FF0066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a-IR" smtClean="0">
                <a:cs typeface="B Zar" pitchFamily="2" charset="-78"/>
              </a:rPr>
              <a:t>در تصحيح از يك شيوه نمره گذاري يكنواخت از قبل تعيين شده استفاده شود.</a:t>
            </a:r>
            <a:endParaRPr lang="en-US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6384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384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2" grpId="0"/>
      <p:bldP spid="16384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3795-3505-4E71-967E-3150D6A12F47}" type="slidenum">
              <a:rPr lang="en-US" altLang="fa-IR"/>
              <a:pPr/>
              <a:t>14</a:t>
            </a:fld>
            <a:endParaRPr lang="en-US" altLang="fa-IR"/>
          </a:p>
        </p:txBody>
      </p:sp>
      <p:sp>
        <p:nvSpPr>
          <p:cNvPr id="1648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908050"/>
            <a:ext cx="8510588" cy="1325563"/>
          </a:xfrm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FF0066"/>
                </a:solidFill>
                <a:cs typeface="B Zar" pitchFamily="2" charset="-78"/>
              </a:rPr>
              <a:t>قواعد تهيه سؤالهاي تشريحي در رابطه با هدف ها</a:t>
            </a:r>
            <a:endParaRPr lang="en-US" smtClean="0">
              <a:solidFill>
                <a:srgbClr val="FF0066"/>
              </a:solidFill>
              <a:cs typeface="B Zar" pitchFamily="2" charset="-78"/>
            </a:endParaRPr>
          </a:p>
        </p:txBody>
      </p:sp>
      <p:sp>
        <p:nvSpPr>
          <p:cNvPr id="16486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2492375"/>
            <a:ext cx="8540750" cy="2736850"/>
          </a:xfrm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رسم جدول مشخصات تا اينكه سؤالها به طورمستقيم با هدفهاي آموزشي مربوط شوند.</a:t>
            </a:r>
          </a:p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سؤالهاي تشريحي فقط محدود به اندازه گيري هدفهاي سطح بالا باشد.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6" grpId="0"/>
      <p:bldP spid="16486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BDE2C-F860-42E4-A3D7-F7F51A81EEF3}" type="slidenum">
              <a:rPr lang="en-US" altLang="fa-IR"/>
              <a:pPr/>
              <a:t>15</a:t>
            </a:fld>
            <a:endParaRPr lang="en-US" altLang="fa-IR"/>
          </a:p>
        </p:txBody>
      </p:sp>
      <p:graphicFrame>
        <p:nvGraphicFramePr>
          <p:cNvPr id="165894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5832475"/>
        </p:xfrm>
        <a:graphic>
          <a:graphicData uri="http://schemas.openxmlformats.org/drawingml/2006/compatibility">
            <com:legacyDrawing xmlns:com="http://schemas.openxmlformats.org/drawingml/2006/compatibility" spid="_x0000_s19458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65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658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697B0-AEE2-4A2A-A055-67731C316E50}" type="slidenum">
              <a:rPr lang="en-US" altLang="fa-IR"/>
              <a:pPr/>
              <a:t>16</a:t>
            </a:fld>
            <a:endParaRPr lang="en-US" altLang="fa-IR"/>
          </a:p>
        </p:txBody>
      </p:sp>
      <p:graphicFrame>
        <p:nvGraphicFramePr>
          <p:cNvPr id="166918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5832475"/>
        </p:xfrm>
        <a:graphic>
          <a:graphicData uri="http://schemas.openxmlformats.org/drawingml/2006/compatibility">
            <com:legacyDrawing xmlns:com="http://schemas.openxmlformats.org/drawingml/2006/compatibility" spid="_x0000_s2048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6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669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DC498-CFF3-4B4C-93F2-B46169B6069C}" type="slidenum">
              <a:rPr lang="en-US" altLang="fa-IR"/>
              <a:pPr/>
              <a:t>17</a:t>
            </a:fld>
            <a:endParaRPr lang="en-US" altLang="fa-IR"/>
          </a:p>
        </p:txBody>
      </p:sp>
      <p:sp>
        <p:nvSpPr>
          <p:cNvPr id="1679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188913"/>
            <a:ext cx="8510588" cy="1973262"/>
          </a:xfrm>
          <a:ln w="76200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z="4000" smtClean="0">
                <a:solidFill>
                  <a:srgbClr val="800000"/>
                </a:solidFill>
                <a:cs typeface="B Zar" pitchFamily="2" charset="-78"/>
              </a:rPr>
              <a:t>مشكلات دادن حقّ</a:t>
            </a:r>
            <a:br>
              <a:rPr lang="fa-IR" sz="4000" smtClean="0">
                <a:solidFill>
                  <a:srgbClr val="800000"/>
                </a:solidFill>
                <a:cs typeface="B Zar" pitchFamily="2" charset="-78"/>
              </a:rPr>
            </a:br>
            <a:r>
              <a:rPr lang="fa-IR" sz="4000" smtClean="0">
                <a:solidFill>
                  <a:srgbClr val="800000"/>
                </a:solidFill>
                <a:cs typeface="B Zar" pitchFamily="2" charset="-78"/>
              </a:rPr>
              <a:t> انتخاب چند سؤال از ميان تعدادي سؤال</a:t>
            </a:r>
            <a:endParaRPr lang="en-US" sz="4000" smtClean="0">
              <a:solidFill>
                <a:srgbClr val="800000"/>
              </a:solidFill>
              <a:cs typeface="B Zar" pitchFamily="2" charset="-78"/>
            </a:endParaRPr>
          </a:p>
        </p:txBody>
      </p:sp>
      <p:sp>
        <p:nvSpPr>
          <p:cNvPr id="1679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2708275"/>
            <a:ext cx="8540750" cy="3919538"/>
          </a:xfrm>
        </p:spPr>
        <p:txBody>
          <a:bodyPr/>
          <a:lstStyle/>
          <a:p>
            <a:pPr marL="609600" indent="-609600" algn="r" rtl="1" eaLnBrk="1" hangingPunct="1">
              <a:buFont typeface="Wingdings" pitchFamily="2" charset="2"/>
              <a:buChar char="v"/>
              <a:defRPr/>
            </a:pPr>
            <a:r>
              <a:rPr lang="fa-IR" smtClean="0">
                <a:cs typeface="B Zar" pitchFamily="2" charset="-78"/>
              </a:rPr>
              <a:t>نا محتمل بودن در جة دشواري سؤالها</a:t>
            </a:r>
          </a:p>
          <a:p>
            <a:pPr marL="609600" indent="-609600" algn="r" rtl="1" eaLnBrk="1" hangingPunct="1">
              <a:buFont typeface="Wingdings" pitchFamily="2" charset="2"/>
              <a:buChar char="v"/>
              <a:defRPr/>
            </a:pPr>
            <a:r>
              <a:rPr lang="fa-IR" smtClean="0">
                <a:cs typeface="B Zar" pitchFamily="2" charset="-78"/>
              </a:rPr>
              <a:t>عدم توانايي آزمون شوندگان در انتخاب سؤالهايي كه جواب آنها را بهترمي دانند</a:t>
            </a:r>
          </a:p>
          <a:p>
            <a:pPr marL="609600" indent="-609600" algn="r" rtl="1" eaLnBrk="1" hangingPunct="1">
              <a:buFont typeface="Wingdings" pitchFamily="2" charset="2"/>
              <a:buChar char="v"/>
              <a:defRPr/>
            </a:pPr>
            <a:r>
              <a:rPr lang="fa-IR" smtClean="0">
                <a:cs typeface="B Zar" pitchFamily="2" charset="-78"/>
              </a:rPr>
              <a:t>ضرر داشتن جهت آزمون شوندگان قوي تر</a:t>
            </a:r>
            <a:endParaRPr lang="en-US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8" grpId="0" animBg="1"/>
      <p:bldP spid="16793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651D-A789-4A49-A42B-CCE79E651C55}" type="slidenum">
              <a:rPr lang="en-US" altLang="fa-IR"/>
              <a:pPr/>
              <a:t>18</a:t>
            </a:fld>
            <a:endParaRPr lang="en-US" altLang="fa-IR"/>
          </a:p>
        </p:txBody>
      </p:sp>
      <p:graphicFrame>
        <p:nvGraphicFramePr>
          <p:cNvPr id="168966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6465888"/>
        </p:xfrm>
        <a:graphic>
          <a:graphicData uri="http://schemas.openxmlformats.org/drawingml/2006/compatibility">
            <com:legacyDrawing xmlns:com="http://schemas.openxmlformats.org/drawingml/2006/compatibility" spid="_x0000_s2150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6896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50B1C-0623-408E-BED3-435B1714A422}" type="slidenum">
              <a:rPr lang="en-US" altLang="fa-IR"/>
              <a:pPr/>
              <a:t>19</a:t>
            </a:fld>
            <a:endParaRPr lang="en-US" altLang="fa-IR"/>
          </a:p>
        </p:txBody>
      </p:sp>
      <p:sp>
        <p:nvSpPr>
          <p:cNvPr id="1699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4213" y="1268413"/>
            <a:ext cx="8005762" cy="1325562"/>
          </a:xfrm>
          <a:ln>
            <a:solidFill>
              <a:srgbClr val="FF00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990000"/>
                </a:solidFill>
                <a:cs typeface="B Zar" pitchFamily="2" charset="-78"/>
              </a:rPr>
              <a:t>عواملي كه در ارزشيابي مصحح مؤثر است؟</a:t>
            </a:r>
            <a:endParaRPr lang="en-US" smtClean="0">
              <a:solidFill>
                <a:srgbClr val="990000"/>
              </a:solidFill>
              <a:cs typeface="B Zar" pitchFamily="2" charset="-78"/>
            </a:endParaRPr>
          </a:p>
        </p:txBody>
      </p:sp>
      <p:sp>
        <p:nvSpPr>
          <p:cNvPr id="1699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3213100"/>
            <a:ext cx="8893175" cy="2376488"/>
          </a:xfrm>
        </p:spPr>
        <p:txBody>
          <a:bodyPr/>
          <a:lstStyle/>
          <a:p>
            <a:pPr algn="r" rtl="1" eaLnBrk="1" hangingPunct="1">
              <a:buClr>
                <a:srgbClr val="FFFF00"/>
              </a:buClr>
              <a:buFont typeface="Wingdings 2" pitchFamily="18" charset="2"/>
              <a:buChar char="ï"/>
              <a:defRPr/>
            </a:pPr>
            <a:r>
              <a:rPr lang="fa-IR" sz="3600" smtClean="0">
                <a:cs typeface="B Zar" pitchFamily="2" charset="-78"/>
              </a:rPr>
              <a:t> مشكلات خانوادگي</a:t>
            </a:r>
          </a:p>
          <a:p>
            <a:pPr algn="r" rtl="1" eaLnBrk="1" hangingPunct="1">
              <a:buClr>
                <a:srgbClr val="FFFF00"/>
              </a:buClr>
              <a:buFont typeface="Wingdings 2" pitchFamily="18" charset="2"/>
              <a:buChar char="ï"/>
              <a:defRPr/>
            </a:pPr>
            <a:r>
              <a:rPr lang="fa-IR" sz="3600" smtClean="0">
                <a:cs typeface="B Zar" pitchFamily="2" charset="-78"/>
              </a:rPr>
              <a:t> حالات جسمي</a:t>
            </a:r>
          </a:p>
          <a:p>
            <a:pPr algn="r" rtl="1" eaLnBrk="1" hangingPunct="1">
              <a:buClr>
                <a:srgbClr val="FFFF00"/>
              </a:buClr>
              <a:buFont typeface="Wingdings 2" pitchFamily="18" charset="2"/>
              <a:buChar char="ï"/>
              <a:defRPr/>
            </a:pPr>
            <a:r>
              <a:rPr lang="en-US" sz="3600" smtClean="0">
                <a:cs typeface="B Zar" pitchFamily="2" charset="-78"/>
              </a:rPr>
              <a:t>  </a:t>
            </a:r>
            <a:r>
              <a:rPr lang="fa-IR" sz="3600" smtClean="0">
                <a:cs typeface="B Zar" pitchFamily="2" charset="-78"/>
              </a:rPr>
              <a:t>اتفاقات غير منتظره در اين كار دخالت دارد.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9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6" grpId="0" animBg="1"/>
      <p:bldP spid="16998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7124-B309-4C3B-AEFB-B28C07860E5F}" type="slidenum">
              <a:rPr lang="en-US" altLang="fa-IR"/>
              <a:pPr/>
              <a:t>2</a:t>
            </a:fld>
            <a:endParaRPr lang="en-US" altLang="fa-IR"/>
          </a:p>
        </p:txBody>
      </p:sp>
      <p:sp>
        <p:nvSpPr>
          <p:cNvPr id="1525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419475" y="981075"/>
            <a:ext cx="2447925" cy="1325563"/>
          </a:xfrm>
          <a:gradFill rotWithShape="1">
            <a:gsLst>
              <a:gs pos="0">
                <a:schemeClr val="bg1"/>
              </a:gs>
              <a:gs pos="50000">
                <a:schemeClr val="accent1">
                  <a:alpha val="8000"/>
                </a:schemeClr>
              </a:gs>
              <a:gs pos="100000">
                <a:schemeClr val="bg1"/>
              </a:gs>
            </a:gsLst>
            <a:lin ang="18900000" scaled="1"/>
          </a:gradFill>
          <a:ln>
            <a:solidFill>
              <a:srgbClr val="FF0066"/>
            </a:solidFill>
          </a:ln>
        </p:spPr>
        <p:txBody>
          <a:bodyPr/>
          <a:lstStyle/>
          <a:p>
            <a:pPr algn="r" rtl="1" eaLnBrk="1" hangingPunct="1">
              <a:defRPr/>
            </a:pPr>
            <a:r>
              <a:rPr lang="fa-IR" sz="5400" smtClean="0">
                <a:solidFill>
                  <a:srgbClr val="FF0000"/>
                </a:solidFill>
                <a:cs typeface="B Zar" pitchFamily="2" charset="-78"/>
              </a:rPr>
              <a:t>هدف كلي</a:t>
            </a:r>
            <a:r>
              <a:rPr lang="fa-IR" smtClean="0">
                <a:solidFill>
                  <a:srgbClr val="FF00FF"/>
                </a:solidFill>
              </a:rPr>
              <a:t> </a:t>
            </a:r>
            <a:endParaRPr lang="en-US" smtClean="0">
              <a:solidFill>
                <a:srgbClr val="FF00FF"/>
              </a:solidFill>
            </a:endParaRPr>
          </a:p>
        </p:txBody>
      </p:sp>
      <p:sp>
        <p:nvSpPr>
          <p:cNvPr id="15257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539750" y="3068638"/>
            <a:ext cx="8280400" cy="2016125"/>
          </a:xfrm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4000" smtClean="0">
                <a:cs typeface="B Zar" pitchFamily="2" charset="-78"/>
              </a:rPr>
              <a:t>آشنايي با انواع آزمونهاي تشريحي ، يادگيري نحوة تهيه سؤالهاي اين آزمونها و طرز تصحيح پاسخ آنها</a:t>
            </a:r>
            <a:endParaRPr lang="en-US" sz="40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8" grpId="0" animBg="1"/>
      <p:bldP spid="15257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5E4BE-AFA3-4CF1-A684-6C89B781D3AE}" type="slidenum">
              <a:rPr lang="en-US" altLang="fa-IR"/>
              <a:pPr/>
              <a:t>20</a:t>
            </a:fld>
            <a:endParaRPr lang="en-US" altLang="fa-IR"/>
          </a:p>
        </p:txBody>
      </p:sp>
      <p:sp>
        <p:nvSpPr>
          <p:cNvPr id="1720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836613"/>
            <a:ext cx="8510588" cy="1325562"/>
          </a:xfrm>
        </p:spPr>
        <p:txBody>
          <a:bodyPr/>
          <a:lstStyle/>
          <a:p>
            <a:pPr eaLnBrk="1" hangingPunct="1">
              <a:defRPr/>
            </a:pPr>
            <a:r>
              <a:rPr lang="fa-IR" sz="6000" smtClean="0">
                <a:solidFill>
                  <a:srgbClr val="990000"/>
                </a:solidFill>
                <a:cs typeface="B Zar" pitchFamily="2" charset="-78"/>
              </a:rPr>
              <a:t>پر</a:t>
            </a:r>
            <a:r>
              <a:rPr lang="fa-IR" sz="4000" smtClean="0">
                <a:solidFill>
                  <a:srgbClr val="990000"/>
                </a:solidFill>
                <a:cs typeface="B Zar" pitchFamily="2" charset="-78"/>
              </a:rPr>
              <a:t> </a:t>
            </a:r>
            <a:r>
              <a:rPr lang="fa-IR" sz="6000" smtClean="0">
                <a:solidFill>
                  <a:srgbClr val="990000"/>
                </a:solidFill>
                <a:cs typeface="B Zar" pitchFamily="2" charset="-78"/>
              </a:rPr>
              <a:t>سش شفاهي</a:t>
            </a:r>
            <a:r>
              <a:rPr lang="fa-IR" sz="4000" smtClean="0"/>
              <a:t/>
            </a:r>
            <a:br>
              <a:rPr lang="fa-IR" sz="4000" smtClean="0"/>
            </a:br>
            <a:endParaRPr lang="en-US" sz="4000" smtClean="0"/>
          </a:p>
        </p:txBody>
      </p:sp>
      <p:sp>
        <p:nvSpPr>
          <p:cNvPr id="17203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2205038"/>
            <a:ext cx="8540750" cy="3095625"/>
          </a:xfrm>
          <a:ln w="76200">
            <a:solidFill>
              <a:srgbClr val="FF0066"/>
            </a:solidFill>
          </a:ln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mtClean="0">
                <a:cs typeface="B Zar" pitchFamily="2" charset="-78"/>
              </a:rPr>
              <a:t>پرسش شفاهي را نمي توان نوعي آزمون كه از نتايج آن براي نمره گذاري ميزان يادگيري استفاده كرد ، امّا </a:t>
            </a:r>
            <a:r>
              <a:rPr lang="fa-IR" u="sng" smtClean="0">
                <a:cs typeface="B Zar" pitchFamily="2" charset="-78"/>
              </a:rPr>
              <a:t>براي بهبود</a:t>
            </a:r>
            <a:r>
              <a:rPr lang="fa-IR" smtClean="0">
                <a:cs typeface="B Zar" pitchFamily="2" charset="-78"/>
              </a:rPr>
              <a:t> </a:t>
            </a:r>
            <a:r>
              <a:rPr lang="fa-IR" u="sng" smtClean="0">
                <a:cs typeface="B Zar" pitchFamily="2" charset="-78"/>
              </a:rPr>
              <a:t>روشهاي يادگيري</a:t>
            </a:r>
            <a:r>
              <a:rPr lang="fa-IR" smtClean="0">
                <a:cs typeface="B Zar" pitchFamily="2" charset="-78"/>
              </a:rPr>
              <a:t> </a:t>
            </a:r>
            <a:r>
              <a:rPr lang="fa-IR" u="sng" smtClean="0">
                <a:cs typeface="B Zar" pitchFamily="2" charset="-78"/>
              </a:rPr>
              <a:t>وشيوه هاي آموزش معلم</a:t>
            </a:r>
            <a:r>
              <a:rPr lang="fa-IR" smtClean="0">
                <a:cs typeface="B Zar" pitchFamily="2" charset="-78"/>
              </a:rPr>
              <a:t> مي توان بهره جست وهمچنين دانش آموزان ومعلم نكات مبهم سوال را برطرف نمايند ومفيد بودن براي معلولان جسمي از مزاياي پرسش شفاهي است .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20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4" grpId="0"/>
      <p:bldP spid="172035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7EDB4-6811-4782-97A2-706543883176}" type="slidenum">
              <a:rPr lang="en-US" altLang="fa-IR"/>
              <a:pPr/>
              <a:t>21</a:t>
            </a:fld>
            <a:endParaRPr lang="en-US" altLang="fa-IR"/>
          </a:p>
        </p:txBody>
      </p:sp>
      <p:sp>
        <p:nvSpPr>
          <p:cNvPr id="173060" name="WordArt 4"/>
          <p:cNvSpPr>
            <a:spLocks noChangeArrowheads="1" noChangeShapeType="1" noTextEdit="1"/>
          </p:cNvSpPr>
          <p:nvPr/>
        </p:nvSpPr>
        <p:spPr bwMode="auto">
          <a:xfrm>
            <a:off x="1476375" y="836613"/>
            <a:ext cx="6119813" cy="22336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6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 rtl="1"/>
            <a:r>
              <a:rPr lang="fa-IR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cs typeface="B Zar"/>
              </a:rPr>
              <a:t>فصل چهارم</a:t>
            </a:r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DCEBF5"/>
                  </a:gs>
                  <a:gs pos="8000">
                    <a:srgbClr val="83A7C3"/>
                  </a:gs>
                  <a:gs pos="13000">
                    <a:srgbClr val="768FB9"/>
                  </a:gs>
                  <a:gs pos="21001">
                    <a:srgbClr val="83A7C3"/>
                  </a:gs>
                  <a:gs pos="52000">
                    <a:srgbClr val="FFFFFF"/>
                  </a:gs>
                  <a:gs pos="56000">
                    <a:srgbClr val="9C6563"/>
                  </a:gs>
                  <a:gs pos="58000">
                    <a:srgbClr val="80302D"/>
                  </a:gs>
                  <a:gs pos="71001">
                    <a:srgbClr val="C0524E"/>
                  </a:gs>
                  <a:gs pos="94000">
                    <a:srgbClr val="EBDAD4"/>
                  </a:gs>
                  <a:gs pos="100000">
                    <a:srgbClr val="55261C"/>
                  </a:gs>
                </a:gsLst>
                <a:lin ang="5400000" scaled="1"/>
              </a:gradFill>
              <a:cs typeface="B Zar"/>
            </a:endParaRPr>
          </a:p>
        </p:txBody>
      </p:sp>
      <p:sp>
        <p:nvSpPr>
          <p:cNvPr id="173061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323850" y="3500438"/>
            <a:ext cx="8186738" cy="1325562"/>
          </a:xfrm>
        </p:spPr>
        <p:txBody>
          <a:bodyPr/>
          <a:lstStyle/>
          <a:p>
            <a:pPr eaLnBrk="1" hangingPunct="1">
              <a:defRPr/>
            </a:pPr>
            <a:r>
              <a:rPr lang="fa-IR" sz="5400" smtClean="0">
                <a:solidFill>
                  <a:srgbClr val="FF0000"/>
                </a:solidFill>
                <a:cs typeface="B Zar" pitchFamily="2" charset="-78"/>
              </a:rPr>
              <a:t>عنوان فصل :  آزمونهاي كوته پاسخ</a:t>
            </a:r>
            <a:endParaRPr lang="en-US" sz="5400" smtClean="0">
              <a:solidFill>
                <a:srgbClr val="FF0000"/>
              </a:solidFill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0" grpId="0" animBg="1"/>
      <p:bldP spid="17306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B8B5E-19AB-4BDB-A0D7-3FE89FAAB0EB}" type="slidenum">
              <a:rPr lang="en-US" altLang="fa-IR"/>
              <a:pPr/>
              <a:t>22</a:t>
            </a:fld>
            <a:endParaRPr lang="en-US" altLang="fa-IR"/>
          </a:p>
        </p:txBody>
      </p:sp>
      <p:sp>
        <p:nvSpPr>
          <p:cNvPr id="1740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55650" y="2435225"/>
            <a:ext cx="7785100" cy="2938463"/>
          </a:xfrm>
          <a:ln w="57150" cmpd="thickThin">
            <a:solidFill>
              <a:srgbClr val="33CCFF"/>
            </a:solidFill>
          </a:ln>
        </p:spPr>
        <p:txBody>
          <a:bodyPr/>
          <a:lstStyle/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z="4400" smtClean="0">
                <a:cs typeface="B Zar" pitchFamily="2" charset="-78"/>
              </a:rPr>
              <a:t>آشنايي با آزمونهاي كوته پاسخ ،انواع مختلف آنها،يادگيري قواعد طرز تهيه و تشخيص معايب ومحاسن آنها</a:t>
            </a:r>
          </a:p>
          <a:p>
            <a:pPr algn="justLow" rtl="1" eaLnBrk="1" hangingPunct="1">
              <a:buFont typeface="Wingdings" pitchFamily="2" charset="2"/>
              <a:buNone/>
              <a:defRPr/>
            </a:pPr>
            <a:endParaRPr lang="fa-IR" smtClean="0"/>
          </a:p>
        </p:txBody>
      </p:sp>
      <p:sp>
        <p:nvSpPr>
          <p:cNvPr id="17408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323850" y="620713"/>
            <a:ext cx="8510588" cy="1325562"/>
          </a:xfrm>
        </p:spPr>
        <p:txBody>
          <a:bodyPr/>
          <a:lstStyle/>
          <a:p>
            <a:pPr eaLnBrk="1" hangingPunct="1">
              <a:defRPr/>
            </a:pPr>
            <a:r>
              <a:rPr lang="fa-IR" sz="6600" smtClean="0">
                <a:solidFill>
                  <a:srgbClr val="800000"/>
                </a:solidFill>
                <a:cs typeface="B Zar" pitchFamily="2" charset="-78"/>
              </a:rPr>
              <a:t>هدف كلي</a:t>
            </a:r>
            <a:endParaRPr lang="en-US" sz="6600" smtClean="0">
              <a:solidFill>
                <a:srgbClr val="800000"/>
              </a:solidFill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74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7408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408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build="p" animBg="1"/>
      <p:bldP spid="17408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D81EF-D00F-4AFC-9882-CE6963775CF4}" type="slidenum">
              <a:rPr lang="en-US" altLang="fa-IR"/>
              <a:pPr/>
              <a:t>23</a:t>
            </a:fld>
            <a:endParaRPr lang="en-US" altLang="fa-IR"/>
          </a:p>
        </p:txBody>
      </p:sp>
      <p:sp>
        <p:nvSpPr>
          <p:cNvPr id="30105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2492375"/>
            <a:ext cx="8569325" cy="3313113"/>
          </a:xfrm>
        </p:spPr>
        <p:txBody>
          <a:bodyPr/>
          <a:lstStyle/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solidFill>
                  <a:srgbClr val="00FF00"/>
                </a:solidFill>
                <a:cs typeface="B Zar" pitchFamily="2" charset="-78"/>
              </a:rPr>
              <a:t>از دانشجويان انتظار مي رود  پس ا ز مطالعه فصل اصطلاحات زير را تعريف وتوضيح وبيان نمايند:</a:t>
            </a:r>
          </a:p>
          <a:p>
            <a:pPr algn="justLow" rtl="1" eaLnBrk="1" hangingPunct="1">
              <a:buFont typeface="Wingdings" pitchFamily="2" charset="2"/>
              <a:buNone/>
              <a:defRPr/>
            </a:pPr>
            <a:endParaRPr lang="fa-IR" sz="3600" smtClean="0">
              <a:solidFill>
                <a:srgbClr val="00FF00"/>
              </a:solidFill>
              <a:cs typeface="B Zar" pitchFamily="2" charset="-78"/>
            </a:endParaRPr>
          </a:p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mtClean="0">
                <a:cs typeface="B Zar" pitchFamily="2" charset="-78"/>
              </a:rPr>
              <a:t>آزمون كوته پاسخ، انواع اين آزمونها ، موارد استفاده ، معايب ومحاسن ، قواعد تهيه  </a:t>
            </a:r>
            <a:endParaRPr lang="en-US" smtClean="0">
              <a:cs typeface="B Zar" pitchFamily="2" charset="-78"/>
            </a:endParaRPr>
          </a:p>
        </p:txBody>
      </p:sp>
      <p:sp>
        <p:nvSpPr>
          <p:cNvPr id="30106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1979613" y="692150"/>
            <a:ext cx="5616575" cy="1325563"/>
          </a:xfrm>
          <a:ln w="762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660033"/>
                </a:solidFill>
                <a:cs typeface="B Zar" pitchFamily="2" charset="-78"/>
              </a:rPr>
              <a:t>هدف دقيق آموزشي</a:t>
            </a:r>
            <a:endParaRPr lang="en-US" smtClean="0">
              <a:solidFill>
                <a:srgbClr val="660033"/>
              </a:solidFill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0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59" grpId="0" build="p"/>
      <p:bldP spid="30106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4821F77F-86BF-465B-BE59-81E60FA06D5D}" type="slidenum">
              <a:rPr lang="en-US" altLang="fa-IR"/>
              <a:pPr/>
              <a:t>24</a:t>
            </a:fld>
            <a:endParaRPr lang="en-US" altLang="fa-IR"/>
          </a:p>
        </p:txBody>
      </p:sp>
      <p:sp>
        <p:nvSpPr>
          <p:cNvPr id="302084" name="WordArt 4"/>
          <p:cNvSpPr>
            <a:spLocks noChangeArrowheads="1" noChangeShapeType="1" noTextEdit="1"/>
          </p:cNvSpPr>
          <p:nvPr/>
        </p:nvSpPr>
        <p:spPr bwMode="auto">
          <a:xfrm>
            <a:off x="1258888" y="620713"/>
            <a:ext cx="6589712" cy="199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fa-IR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FF6699"/>
                    </a:gs>
                  </a:gsLst>
                  <a:lin ang="5400000" scaled="1"/>
                </a:gradFill>
                <a:effectLst>
                  <a:outerShdw dist="107763" dir="18900000" algn="ctr" rotWithShape="0">
                    <a:srgbClr val="4D4D4D">
                      <a:alpha val="50000"/>
                    </a:srgbClr>
                  </a:outerShdw>
                </a:effectLst>
                <a:cs typeface="B Zar"/>
              </a:rPr>
              <a:t>ارائه محتواي فصل چهارم</a:t>
            </a:r>
            <a:endParaRPr lang="en-US" sz="3600" kern="10" spc="72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0000"/>
                  </a:gs>
                  <a:gs pos="100000">
                    <a:srgbClr val="FF6699"/>
                  </a:gs>
                </a:gsLst>
                <a:lin ang="5400000" scaled="1"/>
              </a:gradFill>
              <a:effectLst>
                <a:outerShdw dist="107763" dir="18900000" algn="ctr" rotWithShape="0">
                  <a:srgbClr val="4D4D4D">
                    <a:alpha val="50000"/>
                  </a:srgbClr>
                </a:outerShdw>
              </a:effectLst>
              <a:cs typeface="B Zar"/>
            </a:endParaRPr>
          </a:p>
        </p:txBody>
      </p:sp>
      <p:sp>
        <p:nvSpPr>
          <p:cNvPr id="302086" name="Rectangle 6"/>
          <p:cNvSpPr>
            <a:spLocks noGrp="1" noRot="1" noChangeArrowheads="1"/>
          </p:cNvSpPr>
          <p:nvPr>
            <p:ph type="subTitle" idx="1"/>
          </p:nvPr>
        </p:nvSpPr>
        <p:spPr>
          <a:xfrm>
            <a:off x="468313" y="2781300"/>
            <a:ext cx="7848600" cy="3527425"/>
          </a:xfrm>
          <a:ln w="76200" cmpd="tri">
            <a:solidFill>
              <a:srgbClr val="FF6699"/>
            </a:solidFill>
          </a:ln>
        </p:spPr>
        <p:txBody>
          <a:bodyPr/>
          <a:lstStyle/>
          <a:p>
            <a:pPr algn="justLow" rtl="1" eaLnBrk="1" hangingPunct="1">
              <a:defRPr/>
            </a:pPr>
            <a:r>
              <a:rPr lang="fa-IR" sz="3600" smtClean="0">
                <a:solidFill>
                  <a:srgbClr val="66FF66"/>
                </a:solidFill>
                <a:cs typeface="B Zar" pitchFamily="2" charset="-78"/>
              </a:rPr>
              <a:t>مطالبي كه در اين فصل معرفي مي شوند از اين قرارند :</a:t>
            </a:r>
            <a:r>
              <a:rPr lang="fa-IR" sz="3600" smtClean="0">
                <a:cs typeface="B Zar" pitchFamily="2" charset="-78"/>
              </a:rPr>
              <a:t> </a:t>
            </a:r>
          </a:p>
          <a:p>
            <a:pPr algn="justLow" rtl="1" eaLnBrk="1" hangingPunct="1">
              <a:defRPr/>
            </a:pPr>
            <a:r>
              <a:rPr lang="fa-IR" sz="3600" smtClean="0">
                <a:cs typeface="B Zar" pitchFamily="2" charset="-78"/>
              </a:rPr>
              <a:t>تعريف آزمونهاي كوته پاسخ ،انواع آزمونهاي كوته پاسخ و كاربردآن،محاسن و معايب آزمونهاي كوته پاسخ ، قواعد تهيه سؤالات آزمونهاي كوته پاسخ، آزمونهايي كه از مسائل ساده رياضي تشكيل شده اند، قواعد تهيه سؤالهاي مسائل عددي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2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2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208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208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208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2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2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2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2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2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2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4" grpId="0" animBg="1"/>
      <p:bldP spid="302086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6BF19-D848-4BA9-B38D-FD50129D55C8}" type="slidenum">
              <a:rPr lang="en-US" altLang="fa-IR"/>
              <a:pPr/>
              <a:t>25</a:t>
            </a:fld>
            <a:endParaRPr lang="en-US" altLang="fa-IR"/>
          </a:p>
        </p:txBody>
      </p:sp>
      <p:sp>
        <p:nvSpPr>
          <p:cNvPr id="1751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510587" cy="1325563"/>
          </a:xfrm>
          <a:ln w="57150" cmpd="thickThin">
            <a:solidFill>
              <a:schemeClr val="hlink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66FF66"/>
                </a:solidFill>
                <a:cs typeface="B Zar" pitchFamily="2" charset="-78"/>
              </a:rPr>
              <a:t>تعريف آزمون كوته پاسخ</a:t>
            </a:r>
            <a:r>
              <a:rPr lang="fa-IR" smtClean="0"/>
              <a:t> </a:t>
            </a:r>
            <a:endParaRPr lang="en-US" smtClean="0"/>
          </a:p>
        </p:txBody>
      </p:sp>
      <p:sp>
        <p:nvSpPr>
          <p:cNvPr id="1751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2708275"/>
            <a:ext cx="8540750" cy="2233613"/>
          </a:xfrm>
          <a:ln w="57150">
            <a:solidFill>
              <a:srgbClr val="33CCFF"/>
            </a:solidFill>
          </a:ln>
        </p:spPr>
        <p:txBody>
          <a:bodyPr/>
          <a:lstStyle/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آزموني است كه از مجموعه سوالات مختصر كه غالباً براي سنجش هدفهاي آموزشي سطح پايين طرح مي شود، تشكيل</a:t>
            </a:r>
          </a:p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 مي يابد.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75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7510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510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6" grpId="0" animBg="1"/>
      <p:bldP spid="175107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4B81-3783-4D90-BBD4-9BFEB85B6CFD}" type="slidenum">
              <a:rPr lang="en-US" altLang="fa-IR"/>
              <a:pPr/>
              <a:t>26</a:t>
            </a:fld>
            <a:endParaRPr lang="en-US" altLang="fa-IR"/>
          </a:p>
        </p:txBody>
      </p:sp>
      <p:graphicFrame>
        <p:nvGraphicFramePr>
          <p:cNvPr id="176134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5832475"/>
        </p:xfrm>
        <a:graphic>
          <a:graphicData uri="http://schemas.openxmlformats.org/drawingml/2006/compatibility">
            <com:legacyDrawing xmlns:com="http://schemas.openxmlformats.org/drawingml/2006/compatibility" spid="_x0000_s22530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76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7613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A3527-FF28-4BF6-ABC9-E7E69F020503}" type="slidenum">
              <a:rPr lang="en-US" altLang="fa-IR"/>
              <a:pPr/>
              <a:t>27</a:t>
            </a:fld>
            <a:endParaRPr lang="en-US" altLang="fa-IR"/>
          </a:p>
        </p:txBody>
      </p:sp>
      <p:sp>
        <p:nvSpPr>
          <p:cNvPr id="177154" name="Rectangle 2"/>
          <p:cNvSpPr>
            <a:spLocks noGrp="1" noRot="1" noChangeArrowheads="1"/>
          </p:cNvSpPr>
          <p:nvPr>
            <p:ph type="title"/>
          </p:nvPr>
        </p:nvSpPr>
        <p:spPr>
          <a:ln w="76200">
            <a:solidFill>
              <a:srgbClr val="663300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66FF66"/>
                </a:solidFill>
                <a:cs typeface="B Zar" pitchFamily="2" charset="-78"/>
              </a:rPr>
              <a:t>مشخصات انواع آزمونهاي كوته پاسخ</a:t>
            </a:r>
            <a:endParaRPr lang="en-US" smtClean="0">
              <a:solidFill>
                <a:srgbClr val="66FF66"/>
              </a:solidFill>
              <a:cs typeface="B Zar" pitchFamily="2" charset="-78"/>
            </a:endParaRPr>
          </a:p>
        </p:txBody>
      </p:sp>
      <p:sp>
        <p:nvSpPr>
          <p:cNvPr id="17715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27088" y="1989138"/>
            <a:ext cx="8015287" cy="4110037"/>
          </a:xfrm>
        </p:spPr>
        <p:txBody>
          <a:bodyPr/>
          <a:lstStyle/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mtClean="0">
                <a:solidFill>
                  <a:schemeClr val="hlink"/>
                </a:solidFill>
                <a:cs typeface="B Zar" pitchFamily="2" charset="-78"/>
              </a:rPr>
              <a:t>كوته پاسخ نوع پرسشي  :</a:t>
            </a:r>
            <a:r>
              <a:rPr lang="fa-IR" smtClean="0">
                <a:cs typeface="B Zar" pitchFamily="2" charset="-78"/>
              </a:rPr>
              <a:t>  سؤال به صورت جمله استفهامي طرح    مي شود كه پاسخ كوتاهي دارد.</a:t>
            </a:r>
          </a:p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mtClean="0">
                <a:solidFill>
                  <a:schemeClr val="hlink"/>
                </a:solidFill>
                <a:cs typeface="B Zar" pitchFamily="2" charset="-78"/>
              </a:rPr>
              <a:t>كامل كردني :</a:t>
            </a:r>
            <a:r>
              <a:rPr lang="fa-IR" smtClean="0">
                <a:cs typeface="B Zar" pitchFamily="2" charset="-78"/>
              </a:rPr>
              <a:t> سؤال به صورت يك جمله ناقص نوشته مي شود     كه در آن يك جاي خالي وجود دارد بايد آن پر شود. </a:t>
            </a:r>
          </a:p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mtClean="0">
                <a:solidFill>
                  <a:schemeClr val="hlink"/>
                </a:solidFill>
                <a:cs typeface="B Zar" pitchFamily="2" charset="-78"/>
              </a:rPr>
              <a:t>تشخيصي :</a:t>
            </a:r>
            <a:r>
              <a:rPr lang="fa-IR" smtClean="0">
                <a:cs typeface="B Zar" pitchFamily="2" charset="-78"/>
              </a:rPr>
              <a:t> سؤال به صورت يك موضوع يا مطلب ارائه</a:t>
            </a:r>
          </a:p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mtClean="0">
                <a:cs typeface="B Zar" pitchFamily="2" charset="-78"/>
              </a:rPr>
              <a:t> مي شود كه آزمون شونده بايد جواب آنرا تداعي كند .</a:t>
            </a:r>
            <a:endParaRPr lang="en-US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77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4" grpId="0" animBg="1"/>
      <p:bldP spid="17715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C6B38-4FD3-4B71-87CF-BCB1FC757B20}" type="slidenum">
              <a:rPr lang="en-US" altLang="fa-IR"/>
              <a:pPr/>
              <a:t>28</a:t>
            </a:fld>
            <a:endParaRPr lang="en-US" altLang="fa-IR"/>
          </a:p>
        </p:txBody>
      </p:sp>
      <p:graphicFrame>
        <p:nvGraphicFramePr>
          <p:cNvPr id="178182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6178550"/>
        </p:xfrm>
        <a:graphic>
          <a:graphicData uri="http://schemas.openxmlformats.org/drawingml/2006/compatibility">
            <com:legacyDrawing xmlns:com="http://schemas.openxmlformats.org/drawingml/2006/compatibility" spid="_x0000_s2355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7818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ED5A1-6AAE-48C4-9B72-22487FBC0833}" type="slidenum">
              <a:rPr lang="en-US" altLang="fa-IR"/>
              <a:pPr/>
              <a:t>29</a:t>
            </a:fld>
            <a:endParaRPr lang="en-US" altLang="fa-IR"/>
          </a:p>
        </p:txBody>
      </p:sp>
      <p:graphicFrame>
        <p:nvGraphicFramePr>
          <p:cNvPr id="179206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5832475"/>
        </p:xfrm>
        <a:graphic>
          <a:graphicData uri="http://schemas.openxmlformats.org/drawingml/2006/compatibility">
            <com:legacyDrawing xmlns:com="http://schemas.openxmlformats.org/drawingml/2006/compatibility" spid="_x0000_s24578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792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CDB8-34DA-45F5-8596-ED11504821A6}" type="slidenum">
              <a:rPr lang="en-US" altLang="fa-IR"/>
              <a:pPr/>
              <a:t>3</a:t>
            </a:fld>
            <a:endParaRPr lang="en-US" altLang="fa-IR"/>
          </a:p>
        </p:txBody>
      </p:sp>
      <p:sp>
        <p:nvSpPr>
          <p:cNvPr id="15360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4213" y="2565400"/>
            <a:ext cx="8158162" cy="3533775"/>
          </a:xfrm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پس</a:t>
            </a:r>
            <a:r>
              <a:rPr lang="en-US" sz="3600" smtClean="0">
                <a:cs typeface="B Zar" pitchFamily="2" charset="-78"/>
              </a:rPr>
              <a:t> </a:t>
            </a:r>
            <a:r>
              <a:rPr lang="fa-IR" sz="3600" smtClean="0">
                <a:cs typeface="B Zar" pitchFamily="2" charset="-78"/>
              </a:rPr>
              <a:t>از مطالعه اين فصل</a:t>
            </a:r>
            <a:r>
              <a:rPr lang="en-US" sz="3600" smtClean="0">
                <a:cs typeface="B Zar" pitchFamily="2" charset="-78"/>
              </a:rPr>
              <a:t> </a:t>
            </a:r>
            <a:r>
              <a:rPr lang="fa-IR" sz="3600" smtClean="0">
                <a:cs typeface="B Zar" pitchFamily="2" charset="-78"/>
              </a:rPr>
              <a:t>دانشجويان بتواند اصطلاحات ذيل     را تعريف ، بيان وتوضيح دهد:</a:t>
            </a:r>
          </a:p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انواع آزمونهاي تشريحي (محدود پاسخ،گسترده پاسخ ) محاسن ومعايب آنها، قواعد تهيه وتصحيح، پرسشنامه هاي شفاهي ومقايسهء آن با كتبي</a:t>
            </a:r>
            <a:endParaRPr lang="en-US" sz="3600" smtClean="0">
              <a:cs typeface="B Zar" pitchFamily="2" charset="-78"/>
            </a:endParaRPr>
          </a:p>
        </p:txBody>
      </p:sp>
      <p:sp>
        <p:nvSpPr>
          <p:cNvPr id="15360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323850" y="620713"/>
            <a:ext cx="8510588" cy="1325562"/>
          </a:xfrm>
          <a:gradFill rotWithShape="1">
            <a:gsLst>
              <a:gs pos="0">
                <a:srgbClr val="FFEBFA"/>
              </a:gs>
              <a:gs pos="15000">
                <a:srgbClr val="C4D6EB"/>
              </a:gs>
              <a:gs pos="30001">
                <a:srgbClr val="85C2FF"/>
              </a:gs>
              <a:gs pos="50000">
                <a:srgbClr val="5E9EFF"/>
              </a:gs>
              <a:gs pos="70000">
                <a:srgbClr val="85C2FF"/>
              </a:gs>
              <a:gs pos="85000">
                <a:srgbClr val="C4D6EB"/>
              </a:gs>
              <a:gs pos="100000">
                <a:srgbClr val="FFEBFA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FF0066"/>
                </a:solidFill>
                <a:cs typeface="B Zar" pitchFamily="2" charset="-78"/>
              </a:rPr>
              <a:t>هدف هاي دقيق آموزشي</a:t>
            </a:r>
            <a:endParaRPr lang="en-US" smtClean="0">
              <a:solidFill>
                <a:srgbClr val="FF0066"/>
              </a:solidFill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3558-F367-4739-AA17-A8DBF9C08752}" type="slidenum">
              <a:rPr lang="en-US" altLang="fa-IR"/>
              <a:pPr/>
              <a:t>30</a:t>
            </a:fld>
            <a:endParaRPr lang="en-US" altLang="fa-IR"/>
          </a:p>
        </p:txBody>
      </p:sp>
      <p:graphicFrame>
        <p:nvGraphicFramePr>
          <p:cNvPr id="180230" name="Organization Chart 6"/>
          <p:cNvGraphicFramePr>
            <a:graphicFrameLocks/>
          </p:cNvGraphicFramePr>
          <p:nvPr>
            <p:ph/>
          </p:nvPr>
        </p:nvGraphicFramePr>
        <p:xfrm>
          <a:off x="276225" y="203200"/>
          <a:ext cx="8509000" cy="5832475"/>
        </p:xfrm>
        <a:graphic>
          <a:graphicData uri="http://schemas.openxmlformats.org/drawingml/2006/compatibility">
            <com:legacyDrawing xmlns:com="http://schemas.openxmlformats.org/drawingml/2006/compatibility" spid="_x0000_s2560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0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8023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32CC8-658B-40EB-9980-8ADCE665E73D}" type="slidenum">
              <a:rPr lang="en-US" altLang="fa-IR"/>
              <a:pPr/>
              <a:t>31</a:t>
            </a:fld>
            <a:endParaRPr lang="en-US" altLang="fa-IR"/>
          </a:p>
        </p:txBody>
      </p:sp>
      <p:graphicFrame>
        <p:nvGraphicFramePr>
          <p:cNvPr id="181254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6321425"/>
        </p:xfrm>
        <a:graphic>
          <a:graphicData uri="http://schemas.openxmlformats.org/drawingml/2006/compatibility">
            <com:legacyDrawing xmlns:com="http://schemas.openxmlformats.org/drawingml/2006/compatibility" spid="_x0000_s2662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1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8125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8E327-CBE2-481E-A6DE-81553A95AE2B}" type="slidenum">
              <a:rPr lang="en-US" altLang="fa-IR"/>
              <a:pPr/>
              <a:t>32</a:t>
            </a:fld>
            <a:endParaRPr lang="en-US" altLang="fa-IR"/>
          </a:p>
        </p:txBody>
      </p:sp>
      <p:graphicFrame>
        <p:nvGraphicFramePr>
          <p:cNvPr id="182278" name="Organization Chart 6"/>
          <p:cNvGraphicFramePr>
            <a:graphicFrameLocks/>
          </p:cNvGraphicFramePr>
          <p:nvPr>
            <p:ph/>
          </p:nvPr>
        </p:nvGraphicFramePr>
        <p:xfrm>
          <a:off x="288925" y="161925"/>
          <a:ext cx="8496300" cy="5873750"/>
        </p:xfrm>
        <a:graphic>
          <a:graphicData uri="http://schemas.openxmlformats.org/drawingml/2006/compatibility">
            <com:legacyDrawing xmlns:com="http://schemas.openxmlformats.org/drawingml/2006/compatibility" spid="_x0000_s27650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2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22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2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2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2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2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8227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9DA1E-BB5E-4C02-8659-99261989DC62}" type="slidenum">
              <a:rPr lang="en-US" altLang="fa-IR"/>
              <a:pPr/>
              <a:t>33</a:t>
            </a:fld>
            <a:endParaRPr lang="en-US" altLang="fa-IR"/>
          </a:p>
        </p:txBody>
      </p:sp>
      <p:sp>
        <p:nvSpPr>
          <p:cNvPr id="183298" name="Rectangle 2"/>
          <p:cNvSpPr>
            <a:spLocks noGrp="1" noRot="1" noChangeArrowheads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z="4000" smtClean="0">
                <a:solidFill>
                  <a:srgbClr val="DC285B"/>
                </a:solidFill>
                <a:cs typeface="B Zar" pitchFamily="2" charset="-78"/>
              </a:rPr>
              <a:t>آزمونهاي كه از مسائل ساده رياضي تشكيل</a:t>
            </a:r>
            <a:br>
              <a:rPr lang="fa-IR" sz="4000" smtClean="0">
                <a:solidFill>
                  <a:srgbClr val="DC285B"/>
                </a:solidFill>
                <a:cs typeface="B Zar" pitchFamily="2" charset="-78"/>
              </a:rPr>
            </a:br>
            <a:r>
              <a:rPr lang="fa-IR" sz="4000" smtClean="0">
                <a:solidFill>
                  <a:srgbClr val="DC285B"/>
                </a:solidFill>
                <a:cs typeface="B Zar" pitchFamily="2" charset="-78"/>
              </a:rPr>
              <a:t> مي شوند</a:t>
            </a:r>
            <a:r>
              <a:rPr lang="fa-IR" sz="4000" smtClean="0"/>
              <a:t> </a:t>
            </a:r>
            <a:endParaRPr lang="en-US" sz="4000" smtClean="0"/>
          </a:p>
        </p:txBody>
      </p:sp>
      <p:sp>
        <p:nvSpPr>
          <p:cNvPr id="18329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1700213"/>
            <a:ext cx="8713788" cy="4422775"/>
          </a:xfrm>
          <a:ln>
            <a:solidFill>
              <a:schemeClr val="tx1"/>
            </a:solidFill>
          </a:ln>
        </p:spPr>
        <p:txBody>
          <a:bodyPr/>
          <a:lstStyle/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اين گونه سؤالها در رياضيات ،علوم ، حسابداري و زمينه هاي ديگر كه با كاربرد اعداد سر و كار دارند قابل استفاده اند. </a:t>
            </a:r>
          </a:p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z="4400" smtClean="0">
                <a:solidFill>
                  <a:srgbClr val="DC285B"/>
                </a:solidFill>
                <a:cs typeface="B Zar" pitchFamily="2" charset="-78"/>
              </a:rPr>
              <a:t>*</a:t>
            </a:r>
            <a:r>
              <a:rPr lang="fa-IR" sz="3600" smtClean="0">
                <a:cs typeface="B Zar" pitchFamily="2" charset="-78"/>
              </a:rPr>
              <a:t>امتياز مهم آزمونهاي مسائل عددي اين است كه مي توان آنها رادر موقيتهاي تازه به كار برد تا توانايي </a:t>
            </a:r>
            <a:r>
              <a:rPr lang="fa-IR" sz="3600" u="sng" smtClean="0">
                <a:cs typeface="B Zar" pitchFamily="2" charset="-78"/>
              </a:rPr>
              <a:t>درك</a:t>
            </a:r>
            <a:r>
              <a:rPr lang="fa-IR" sz="3600" smtClean="0">
                <a:cs typeface="B Zar" pitchFamily="2" charset="-78"/>
              </a:rPr>
              <a:t> و </a:t>
            </a:r>
            <a:r>
              <a:rPr lang="fa-IR" sz="3600" u="sng" smtClean="0">
                <a:cs typeface="B Zar" pitchFamily="2" charset="-78"/>
              </a:rPr>
              <a:t>فهم</a:t>
            </a:r>
            <a:r>
              <a:rPr lang="fa-IR" sz="3600" smtClean="0">
                <a:cs typeface="B Zar" pitchFamily="2" charset="-78"/>
              </a:rPr>
              <a:t> و </a:t>
            </a:r>
            <a:r>
              <a:rPr lang="fa-IR" sz="3600" u="sng" smtClean="0">
                <a:cs typeface="B Zar" pitchFamily="2" charset="-78"/>
              </a:rPr>
              <a:t>كار</a:t>
            </a:r>
            <a:r>
              <a:rPr lang="fa-IR" sz="3600" smtClean="0">
                <a:cs typeface="B Zar" pitchFamily="2" charset="-78"/>
              </a:rPr>
              <a:t> </a:t>
            </a:r>
            <a:r>
              <a:rPr lang="fa-IR" sz="3600" u="sng" smtClean="0">
                <a:cs typeface="B Zar" pitchFamily="2" charset="-78"/>
              </a:rPr>
              <a:t>بستن </a:t>
            </a:r>
            <a:r>
              <a:rPr lang="fa-IR" sz="3600" smtClean="0">
                <a:cs typeface="B Zar" pitchFamily="2" charset="-78"/>
              </a:rPr>
              <a:t>آزمون شوندگان مورد سنجش قرار گيرد.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32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3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8" grpId="0" animBg="1"/>
      <p:bldP spid="183299" grpId="0" build="p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36D8-3EB3-4CB2-A72B-001C10E52E41}" type="slidenum">
              <a:rPr lang="en-US" altLang="fa-IR"/>
              <a:pPr/>
              <a:t>34</a:t>
            </a:fld>
            <a:endParaRPr lang="en-US" altLang="fa-IR"/>
          </a:p>
        </p:txBody>
      </p:sp>
      <p:graphicFrame>
        <p:nvGraphicFramePr>
          <p:cNvPr id="184326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5832475"/>
        </p:xfrm>
        <a:graphic>
          <a:graphicData uri="http://schemas.openxmlformats.org/drawingml/2006/compatibility">
            <com:legacyDrawing xmlns:com="http://schemas.openxmlformats.org/drawingml/2006/compatibility" spid="_x0000_s2867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843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D1A9A-5249-4E50-9537-A46CB0FBEBDD}" type="slidenum">
              <a:rPr lang="en-US" altLang="fa-IR"/>
              <a:pPr/>
              <a:t>4</a:t>
            </a:fld>
            <a:endParaRPr lang="en-US" altLang="fa-IR"/>
          </a:p>
        </p:txBody>
      </p:sp>
      <p:sp>
        <p:nvSpPr>
          <p:cNvPr id="1546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333375"/>
            <a:ext cx="8229600" cy="1439863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 eaLnBrk="1" hangingPunct="1">
              <a:defRPr/>
            </a:pPr>
            <a:r>
              <a:rPr lang="fa-IR" sz="8000" smtClean="0">
                <a:solidFill>
                  <a:srgbClr val="FF0066"/>
                </a:solidFill>
                <a:cs typeface="B Zar" pitchFamily="2" charset="-78"/>
              </a:rPr>
              <a:t>ارائه محتواي فصل سوم</a:t>
            </a:r>
            <a:endParaRPr lang="en-US" sz="8000" smtClean="0">
              <a:solidFill>
                <a:srgbClr val="FF0066"/>
              </a:solidFill>
              <a:cs typeface="B Zar" pitchFamily="2" charset="-78"/>
            </a:endParaRPr>
          </a:p>
        </p:txBody>
      </p:sp>
      <p:sp>
        <p:nvSpPr>
          <p:cNvPr id="154628" name="Rectangle 4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2420938"/>
            <a:ext cx="8540750" cy="3678237"/>
          </a:xfrm>
          <a:ln w="38100" cap="flat">
            <a:solidFill>
              <a:srgbClr val="FF6699"/>
            </a:solidFill>
            <a:prstDash val="lgDash"/>
          </a:ln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solidFill>
                  <a:srgbClr val="66FF66"/>
                </a:solidFill>
                <a:cs typeface="B Zar" pitchFamily="2" charset="-78"/>
              </a:rPr>
              <a:t>مطالبي كه در اين فصل معرفي مي شوند از اين قرارند :</a:t>
            </a:r>
          </a:p>
          <a:p>
            <a:pPr algn="just" rtl="1" eaLnBrk="1" hangingPunct="1">
              <a:buFont typeface="Wingdings" pitchFamily="2" charset="2"/>
              <a:buNone/>
              <a:defRPr/>
            </a:pPr>
            <a:endParaRPr lang="fa-IR" sz="3600" smtClean="0">
              <a:solidFill>
                <a:srgbClr val="66FF66"/>
              </a:solidFill>
              <a:cs typeface="B Zar" pitchFamily="2" charset="-78"/>
            </a:endParaRPr>
          </a:p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انواع آزمونهاي تشريحي،آزمون گسترده پاسخ، آزمون محدود پاسخ ، محاسن و معايب آزمونهاي تشريحي ، قواعد تهيه سؤالهاي تشريحي، قواعد تصحيح سؤالهاي تشريحي، پرسش شفاهي.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1000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1000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546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54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54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6" grpId="0"/>
      <p:bldP spid="154626" grpId="1"/>
      <p:bldP spid="154628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88748-B395-465C-8AB6-48B00C3780ED}" type="slidenum">
              <a:rPr lang="en-US" altLang="fa-IR"/>
              <a:pPr/>
              <a:t>5</a:t>
            </a:fld>
            <a:endParaRPr lang="en-US" altLang="fa-IR"/>
          </a:p>
        </p:txBody>
      </p:sp>
      <p:graphicFrame>
        <p:nvGraphicFramePr>
          <p:cNvPr id="155654" name="Organization Chart 6"/>
          <p:cNvGraphicFramePr>
            <a:graphicFrameLocks/>
          </p:cNvGraphicFramePr>
          <p:nvPr>
            <p:ph/>
          </p:nvPr>
        </p:nvGraphicFramePr>
        <p:xfrm>
          <a:off x="431800" y="266700"/>
          <a:ext cx="8210550" cy="5689600"/>
        </p:xfrm>
        <a:graphic>
          <a:graphicData uri="http://schemas.openxmlformats.org/drawingml/2006/compatibility">
            <com:legacyDrawing xmlns:com="http://schemas.openxmlformats.org/drawingml/2006/compatibility" spid="_x0000_s1536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5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556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C05B7-4A14-4135-BD74-1E32DD12D519}" type="slidenum">
              <a:rPr lang="en-US" altLang="fa-IR"/>
              <a:pPr/>
              <a:t>6</a:t>
            </a:fld>
            <a:endParaRPr lang="en-US" altLang="fa-IR"/>
          </a:p>
        </p:txBody>
      </p:sp>
      <p:graphicFrame>
        <p:nvGraphicFramePr>
          <p:cNvPr id="156678" name="Organization Chart 6"/>
          <p:cNvGraphicFramePr>
            <a:graphicFrameLocks/>
          </p:cNvGraphicFramePr>
          <p:nvPr>
            <p:ph/>
          </p:nvPr>
        </p:nvGraphicFramePr>
        <p:xfrm>
          <a:off x="0" y="188913"/>
          <a:ext cx="9144000" cy="6669087"/>
        </p:xfrm>
        <a:graphic>
          <a:graphicData uri="http://schemas.openxmlformats.org/drawingml/2006/compatibility">
            <com:legacyDrawing xmlns:com="http://schemas.openxmlformats.org/drawingml/2006/compatibility" spid="_x0000_s1638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566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F107D-3E87-4FEA-B427-CD1925A5B998}" type="slidenum">
              <a:rPr lang="en-US" altLang="fa-IR"/>
              <a:pPr/>
              <a:t>7</a:t>
            </a:fld>
            <a:endParaRPr lang="en-US" altLang="fa-IR"/>
          </a:p>
        </p:txBody>
      </p:sp>
      <p:sp>
        <p:nvSpPr>
          <p:cNvPr id="1576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836613"/>
            <a:ext cx="8510588" cy="1325562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mtClean="0">
                <a:solidFill>
                  <a:srgbClr val="800000"/>
                </a:solidFill>
                <a:cs typeface="B Zar" pitchFamily="2" charset="-78"/>
              </a:rPr>
              <a:t>نمونه سؤال آزمون گسترده پاسخ</a:t>
            </a:r>
            <a:endParaRPr lang="en-US" smtClean="0">
              <a:solidFill>
                <a:srgbClr val="800000"/>
              </a:solidFill>
              <a:cs typeface="B Zar" pitchFamily="2" charset="-78"/>
            </a:endParaRPr>
          </a:p>
        </p:txBody>
      </p:sp>
      <p:sp>
        <p:nvSpPr>
          <p:cNvPr id="15769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116013" y="2492375"/>
            <a:ext cx="7243762" cy="1728788"/>
          </a:xfrm>
        </p:spPr>
        <p:txBody>
          <a:bodyPr/>
          <a:lstStyle/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آنچه را كه به نظرشما بايد در يك برنامه امتحان يك آموزشگاه گنجانيده شود بنويسيد؟</a:t>
            </a:r>
            <a:r>
              <a:rPr lang="fa-IR" smtClean="0"/>
              <a:t> 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8" grpId="0"/>
      <p:bldP spid="15769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1310-DE10-4956-8A18-EBF065F63CC0}" type="slidenum">
              <a:rPr lang="en-US" altLang="fa-IR"/>
              <a:pPr/>
              <a:t>8</a:t>
            </a:fld>
            <a:endParaRPr lang="en-US" altLang="fa-IR"/>
          </a:p>
        </p:txBody>
      </p:sp>
      <p:sp>
        <p:nvSpPr>
          <p:cNvPr id="1587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510587" cy="1325563"/>
          </a:xfrm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800000"/>
                </a:solidFill>
                <a:cs typeface="B Zar" pitchFamily="2" charset="-78"/>
              </a:rPr>
              <a:t>موارد استفاده آزمون گسترده پاسخ</a:t>
            </a:r>
            <a:endParaRPr lang="en-US" smtClean="0">
              <a:solidFill>
                <a:srgbClr val="800000"/>
              </a:solidFill>
              <a:cs typeface="B Zar" pitchFamily="2" charset="-78"/>
            </a:endParaRPr>
          </a:p>
        </p:txBody>
      </p:sp>
      <p:sp>
        <p:nvSpPr>
          <p:cNvPr id="1587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55650" y="2565400"/>
            <a:ext cx="8086725" cy="2808288"/>
          </a:xfrm>
          <a:ln w="57150" cmpd="thickThin">
            <a:solidFill>
              <a:srgbClr val="FF0066"/>
            </a:solidFill>
          </a:ln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4000" smtClean="0">
                <a:cs typeface="B Zar" pitchFamily="2" charset="-78"/>
              </a:rPr>
              <a:t>دراين آزمون كه آزمون شونده در پاسخ دادن آزاد است تا به نحوه منطقي ومنسجم انديشه هاي خود را  بر روي كاغذ آورد جهت سنجش هدفهاي</a:t>
            </a:r>
            <a:r>
              <a:rPr lang="fa-IR" sz="4000" u="sng" smtClean="0">
                <a:cs typeface="B Zar" pitchFamily="2" charset="-78"/>
              </a:rPr>
              <a:t> تركيب </a:t>
            </a:r>
            <a:r>
              <a:rPr lang="fa-IR" sz="4000" smtClean="0">
                <a:cs typeface="B Zar" pitchFamily="2" charset="-78"/>
              </a:rPr>
              <a:t>و</a:t>
            </a:r>
            <a:r>
              <a:rPr lang="fa-IR" sz="4000" u="sng" smtClean="0">
                <a:cs typeface="B Zar" pitchFamily="2" charset="-78"/>
              </a:rPr>
              <a:t>ارزشيابي</a:t>
            </a:r>
            <a:r>
              <a:rPr lang="fa-IR" sz="4000" smtClean="0">
                <a:cs typeface="B Zar" pitchFamily="2" charset="-78"/>
              </a:rPr>
              <a:t> بكار مي رود.</a:t>
            </a:r>
            <a:endParaRPr lang="en-US" sz="40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87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87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2" grpId="0"/>
      <p:bldP spid="15872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92A0-67EF-49AA-9BD3-078D05AA77BE}" type="slidenum">
              <a:rPr lang="en-US" altLang="fa-IR"/>
              <a:pPr/>
              <a:t>9</a:t>
            </a:fld>
            <a:endParaRPr lang="en-US" altLang="fa-IR"/>
          </a:p>
        </p:txBody>
      </p:sp>
      <p:graphicFrame>
        <p:nvGraphicFramePr>
          <p:cNvPr id="159750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6465888"/>
        </p:xfrm>
        <a:graphic>
          <a:graphicData uri="http://schemas.openxmlformats.org/drawingml/2006/compatibility">
            <com:legacyDrawing xmlns:com="http://schemas.openxmlformats.org/drawingml/2006/compatibility" spid="_x0000_s17410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59750" grpId="0"/>
    </p:bldLst>
  </p:timing>
</p:sld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rgbClr val="FF0066"/>
            </a:solidFill>
            <a:effectLst/>
            <a:latin typeface="Arial" charset="0"/>
            <a:cs typeface="B Zar" pitchFamily="2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rgbClr val="FF0066"/>
            </a:solidFill>
            <a:effectLst/>
            <a:latin typeface="Arial" charset="0"/>
            <a:cs typeface="B Zar" pitchFamily="2" charset="-78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3713</TotalTime>
  <Words>1197</Words>
  <Application>Microsoft Office PowerPoint</Application>
  <PresentationFormat>On-screen Show (4:3)</PresentationFormat>
  <Paragraphs>222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3" baseType="lpstr">
      <vt:lpstr>Arial</vt:lpstr>
      <vt:lpstr>B Zar</vt:lpstr>
      <vt:lpstr>Wingdings</vt:lpstr>
      <vt:lpstr>B Jadid</vt:lpstr>
      <vt:lpstr>Times New Roman</vt:lpstr>
      <vt:lpstr>B Nazanin</vt:lpstr>
      <vt:lpstr>Tahoma</vt:lpstr>
      <vt:lpstr>Wingdings 2</vt:lpstr>
      <vt:lpstr>Clouds</vt:lpstr>
      <vt:lpstr>فصل سوم</vt:lpstr>
      <vt:lpstr>هدف كلي </vt:lpstr>
      <vt:lpstr>هدف هاي دقيق آموزشي</vt:lpstr>
      <vt:lpstr>ارائه محتواي فصل سوم</vt:lpstr>
      <vt:lpstr>Slide 5</vt:lpstr>
      <vt:lpstr>Slide 6</vt:lpstr>
      <vt:lpstr>نمونه سؤال آزمون گسترده پاسخ</vt:lpstr>
      <vt:lpstr>موارد استفاده آزمون گسترده پاسخ</vt:lpstr>
      <vt:lpstr>Slide 9</vt:lpstr>
      <vt:lpstr>نمونه آزمون محدود پاسخ</vt:lpstr>
      <vt:lpstr>Slide 11</vt:lpstr>
      <vt:lpstr>معايب سوالهاي تشريحي</vt:lpstr>
      <vt:lpstr>راهكارهاي مناسب جهت بر طرف نمودن معايب آزمونها ي تشريحي</vt:lpstr>
      <vt:lpstr>قواعد تهيه سؤالهاي تشريحي در رابطه با هدف ها</vt:lpstr>
      <vt:lpstr>Slide 15</vt:lpstr>
      <vt:lpstr>Slide 16</vt:lpstr>
      <vt:lpstr>مشكلات دادن حقّ  انتخاب چند سؤال از ميان تعدادي سؤال</vt:lpstr>
      <vt:lpstr>Slide 18</vt:lpstr>
      <vt:lpstr>عواملي كه در ارزشيابي مصحح مؤثر است؟</vt:lpstr>
      <vt:lpstr>پر سش شفاهي </vt:lpstr>
      <vt:lpstr>عنوان فصل :  آزمونهاي كوته پاسخ</vt:lpstr>
      <vt:lpstr>هدف كلي</vt:lpstr>
      <vt:lpstr>هدف دقيق آموزشي</vt:lpstr>
      <vt:lpstr>Slide 24</vt:lpstr>
      <vt:lpstr>تعريف آزمون كوته پاسخ </vt:lpstr>
      <vt:lpstr>Slide 26</vt:lpstr>
      <vt:lpstr>مشخصات انواع آزمونهاي كوته پاسخ</vt:lpstr>
      <vt:lpstr>Slide 28</vt:lpstr>
      <vt:lpstr>Slide 29</vt:lpstr>
      <vt:lpstr>Slide 30</vt:lpstr>
      <vt:lpstr>Slide 31</vt:lpstr>
      <vt:lpstr>Slide 32</vt:lpstr>
      <vt:lpstr>آزمونهاي كه از مسائل ساده رياضي تشكيل  مي شوند </vt:lpstr>
      <vt:lpstr>Slide 34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هدف كلي درس</dc:title>
  <dc:creator>Amoozesh</dc:creator>
  <cp:lastModifiedBy>comp2</cp:lastModifiedBy>
  <cp:revision>212</cp:revision>
  <dcterms:created xsi:type="dcterms:W3CDTF">2006-04-25T09:29:19Z</dcterms:created>
  <dcterms:modified xsi:type="dcterms:W3CDTF">2020-04-13T08:40:02Z</dcterms:modified>
</cp:coreProperties>
</file>