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9" r:id="rId6"/>
    <p:sldId id="268" r:id="rId7"/>
    <p:sldId id="270" r:id="rId8"/>
    <p:sldId id="272" r:id="rId9"/>
    <p:sldId id="271" r:id="rId10"/>
    <p:sldId id="273" r:id="rId11"/>
    <p:sldId id="276" r:id="rId12"/>
    <p:sldId id="275" r:id="rId13"/>
    <p:sldId id="274" r:id="rId14"/>
    <p:sldId id="277" r:id="rId15"/>
    <p:sldId id="278" r:id="rId16"/>
    <p:sldId id="279" r:id="rId17"/>
    <p:sldId id="286" r:id="rId18"/>
    <p:sldId id="285" r:id="rId19"/>
    <p:sldId id="284" r:id="rId20"/>
    <p:sldId id="283" r:id="rId21"/>
    <p:sldId id="258" r:id="rId22"/>
    <p:sldId id="263" r:id="rId23"/>
    <p:sldId id="260" r:id="rId24"/>
    <p:sldId id="257" r:id="rId25"/>
    <p:sldId id="262" r:id="rId26"/>
    <p:sldId id="264" r:id="rId27"/>
    <p:sldId id="261" r:id="rId28"/>
    <p:sldId id="281" r:id="rId29"/>
    <p:sldId id="282" r:id="rId30"/>
    <p:sldId id="280" r:id="rId31"/>
    <p:sldId id="287" r:id="rId32"/>
    <p:sldId id="288" r:id="rId33"/>
    <p:sldId id="289" r:id="rId34"/>
    <p:sldId id="290" r:id="rId35"/>
    <p:sldId id="291" r:id="rId36"/>
    <p:sldId id="293" r:id="rId37"/>
    <p:sldId id="294" r:id="rId3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625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3700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097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4646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860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4239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906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167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389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613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945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EB395-F640-40AD-B30F-F13104DC91FB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3D7A7-70EE-4D3F-8358-2636D5A31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756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1.tmp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tm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9.tmp"/><Relationship Id="rId5" Type="http://schemas.openxmlformats.org/officeDocument/2006/relationships/image" Target="../media/image24.png"/><Relationship Id="rId4" Type="http://schemas.openxmlformats.org/officeDocument/2006/relationships/image" Target="../media/image1.jp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tm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4.tmp"/><Relationship Id="rId5" Type="http://schemas.openxmlformats.org/officeDocument/2006/relationships/image" Target="../media/image43.png"/><Relationship Id="rId4" Type="http://schemas.openxmlformats.org/officeDocument/2006/relationships/image" Target="../media/image1.jp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tm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1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2.tmp"/><Relationship Id="rId5" Type="http://schemas.openxmlformats.org/officeDocument/2006/relationships/image" Target="../media/image51.tmp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8.tmp"/><Relationship Id="rId5" Type="http://schemas.openxmlformats.org/officeDocument/2006/relationships/image" Target="../media/image57.tmp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7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tm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8.tmp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tm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5.tmp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tm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tmp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111" y="948023"/>
            <a:ext cx="4395597" cy="1767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3565" y="3300791"/>
            <a:ext cx="31166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fa-IR" sz="2400" b="1" dirty="0" smtClean="0">
              <a:solidFill>
                <a:srgbClr val="FF9900"/>
              </a:solidFill>
            </a:endParaRPr>
          </a:p>
          <a:p>
            <a:pPr algn="ctr"/>
            <a:r>
              <a:rPr lang="fa-IR" sz="2400" b="1" dirty="0" smtClean="0">
                <a:solidFill>
                  <a:srgbClr val="FF9900"/>
                </a:solidFill>
              </a:rPr>
              <a:t>فارسی دوم دبستان</a:t>
            </a:r>
            <a:endParaRPr lang="fa-IR" sz="2400" b="1" dirty="0">
              <a:solidFill>
                <a:srgbClr val="FF99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015" y="2870985"/>
            <a:ext cx="44016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 invX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76" y="613319"/>
            <a:ext cx="5913633" cy="5322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934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pageCurlDouble" invX="1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180" y="0"/>
            <a:ext cx="2072820" cy="1426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283" y="494512"/>
            <a:ext cx="6620830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3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000">
        <p15:prstTrans prst="pageCurlDouble" invX="1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419" y="346062"/>
            <a:ext cx="6631615" cy="5875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028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000">
        <p15:prstTrans prst="pageCurlDouble" invX="1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11" y="133988"/>
            <a:ext cx="1518036" cy="871804"/>
          </a:xfrm>
          <a:prstGeom prst="rect">
            <a:avLst/>
          </a:prstGeom>
        </p:spPr>
      </p:pic>
      <p:pic>
        <p:nvPicPr>
          <p:cNvPr id="3" name="Picture 2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278" r="32077" b="1779"/>
          <a:stretch/>
        </p:blipFill>
        <p:spPr>
          <a:xfrm>
            <a:off x="7572778" y="582769"/>
            <a:ext cx="4172754" cy="564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12082" r="31972" b="2171"/>
          <a:stretch/>
        </p:blipFill>
        <p:spPr>
          <a:xfrm>
            <a:off x="3013655" y="595647"/>
            <a:ext cx="4146997" cy="5628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واژه_سازی_وبیاموز_وبگو_درس_چوپان_درستکا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729" y="4837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4000">
        <p15:prstTrans prst="pageCurlDouble" invX="1"/>
      </p:transition>
    </mc:Choice>
    <mc:Fallback xmlns="">
      <p:transition spd="slow" advTm="2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4" b="36653"/>
          <a:stretch/>
        </p:blipFill>
        <p:spPr>
          <a:xfrm>
            <a:off x="0" y="1"/>
            <a:ext cx="1635617" cy="1377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878326">
            <a:off x="456199" y="233384"/>
            <a:ext cx="9211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/>
              <a:t>بخوان و</a:t>
            </a:r>
          </a:p>
          <a:p>
            <a:r>
              <a:rPr lang="fa-IR" b="1" dirty="0" smtClean="0"/>
              <a:t>حفظ کن</a:t>
            </a:r>
            <a:endParaRPr lang="fa-IR" b="1" dirty="0"/>
          </a:p>
        </p:txBody>
      </p:sp>
      <p:sp>
        <p:nvSpPr>
          <p:cNvPr id="4" name="Vertical Scroll 3"/>
          <p:cNvSpPr/>
          <p:nvPr/>
        </p:nvSpPr>
        <p:spPr>
          <a:xfrm>
            <a:off x="3580327" y="296214"/>
            <a:ext cx="5396248" cy="6014434"/>
          </a:xfrm>
          <a:prstGeom prst="verticalScroll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14002" r="32289" b="9865"/>
          <a:stretch/>
        </p:blipFill>
        <p:spPr>
          <a:xfrm>
            <a:off x="4262907" y="1071632"/>
            <a:ext cx="4031088" cy="4997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شعر احوالپر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208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790">
        <p15:prstTrans prst="pageCurlDouble" invX="1"/>
      </p:transition>
    </mc:Choice>
    <mc:Fallback xmlns="">
      <p:transition spd="slow" advTm="44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609" y="0"/>
            <a:ext cx="2298391" cy="1493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032" y="1397865"/>
            <a:ext cx="5724640" cy="4139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611" y="487721"/>
            <a:ext cx="5688061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 invX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97290" cy="957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475" y="155411"/>
            <a:ext cx="100059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جلسه 25</a:t>
            </a:r>
          </a:p>
          <a:p>
            <a:r>
              <a:rPr lang="fa-IR" b="1" dirty="0" smtClean="0">
                <a:solidFill>
                  <a:srgbClr val="FF9900"/>
                </a:solidFill>
              </a:rPr>
              <a:t>درس ششم</a:t>
            </a:r>
            <a:endParaRPr lang="fa-IR" b="1" dirty="0">
              <a:solidFill>
                <a:srgbClr val="FF9900"/>
              </a:solidFill>
            </a:endParaRPr>
          </a:p>
        </p:txBody>
      </p:sp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13392" r="32570" b="2172"/>
          <a:stretch/>
        </p:blipFill>
        <p:spPr>
          <a:xfrm>
            <a:off x="8229599" y="1030310"/>
            <a:ext cx="3863663" cy="554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13392" r="33873" b="2173"/>
          <a:stretch/>
        </p:blipFill>
        <p:spPr>
          <a:xfrm>
            <a:off x="4353059" y="1030310"/>
            <a:ext cx="3734874" cy="554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t="13651" r="33979" b="2564"/>
          <a:stretch/>
        </p:blipFill>
        <p:spPr>
          <a:xfrm>
            <a:off x="476519" y="1038806"/>
            <a:ext cx="3734874" cy="5499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درس_ششم_فارسی_دوم_ابتدایی_کوشا_ونوش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53" y="5151548"/>
            <a:ext cx="501203" cy="5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3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8000">
        <p15:prstTrans prst="pageCurlDouble" invX="1"/>
      </p:transition>
    </mc:Choice>
    <mc:Fallback xmlns="">
      <p:transition spd="slow" advTm="9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95" y="766418"/>
            <a:ext cx="5383235" cy="5041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220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00">
        <p15:prstTrans prst="pageCurlDouble" invX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27" y="172625"/>
            <a:ext cx="1518036" cy="871804"/>
          </a:xfrm>
          <a:prstGeom prst="rect">
            <a:avLst/>
          </a:prstGeom>
        </p:spPr>
      </p:pic>
      <p:pic>
        <p:nvPicPr>
          <p:cNvPr id="3" name="Picture 2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6" t="13258" r="32183" b="2368"/>
          <a:stretch/>
        </p:blipFill>
        <p:spPr>
          <a:xfrm>
            <a:off x="7894750" y="888642"/>
            <a:ext cx="4069724" cy="5537915"/>
          </a:xfrm>
          <a:prstGeom prst="rect">
            <a:avLst/>
          </a:prstGeom>
        </p:spPr>
      </p:pic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866" r="32077" b="2760"/>
          <a:stretch/>
        </p:blipFill>
        <p:spPr>
          <a:xfrm>
            <a:off x="3541690" y="888641"/>
            <a:ext cx="4146997" cy="5537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827" y="1984352"/>
            <a:ext cx="3206774" cy="255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بیاموز وبگو صفحه ۴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827" y="486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000">
        <p15:prstTrans prst="pageCurlDouble" invX="1"/>
      </p:transition>
    </mc:Choice>
    <mc:Fallback xmlns="">
      <p:transition spd="slow" advTm="4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964" y="296308"/>
            <a:ext cx="1402202" cy="804742"/>
          </a:xfrm>
          <a:prstGeom prst="rect">
            <a:avLst/>
          </a:prstGeom>
        </p:spPr>
      </p:pic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670" r="31972" b="2172"/>
          <a:stretch/>
        </p:blipFill>
        <p:spPr>
          <a:xfrm>
            <a:off x="4662151" y="875763"/>
            <a:ext cx="4185633" cy="5589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53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0">
        <p15:prstTrans prst="pageCurlDouble" invX="1"/>
      </p:transition>
    </mc:Choice>
    <mc:Fallback xmlns="">
      <p:transition spd="slow" advTm="3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6" t="12277" r="35457" b="1976"/>
          <a:stretch/>
        </p:blipFill>
        <p:spPr>
          <a:xfrm>
            <a:off x="8744753" y="906175"/>
            <a:ext cx="3374264" cy="5628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t="12473" r="33238" b="2172"/>
          <a:stretch/>
        </p:blipFill>
        <p:spPr>
          <a:xfrm>
            <a:off x="4893975" y="931932"/>
            <a:ext cx="3631842" cy="5602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4" t="12795" r="33028" b="2171"/>
          <a:stretch/>
        </p:blipFill>
        <p:spPr>
          <a:xfrm>
            <a:off x="1027639" y="942484"/>
            <a:ext cx="3721995" cy="5581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5758"/>
            <a:ext cx="1597777" cy="957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391" y="0"/>
            <a:ext cx="1648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b="1" dirty="0" smtClean="0">
                <a:solidFill>
                  <a:srgbClr val="FF9900"/>
                </a:solidFill>
              </a:rPr>
              <a:t>جلسه23</a:t>
            </a:r>
          </a:p>
          <a:p>
            <a:pPr algn="ctr"/>
            <a:r>
              <a:rPr lang="fa-IR" b="1" dirty="0" smtClean="0">
                <a:solidFill>
                  <a:srgbClr val="FF9900"/>
                </a:solidFill>
              </a:rPr>
              <a:t>درس چهارم</a:t>
            </a:r>
            <a:endParaRPr lang="fa-IR" b="1" dirty="0">
              <a:solidFill>
                <a:srgbClr val="FF9900"/>
              </a:solidFill>
            </a:endParaRPr>
          </a:p>
        </p:txBody>
      </p:sp>
      <p:pic>
        <p:nvPicPr>
          <p:cNvPr id="9" name="صدا ۰۰۲-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698" y="4937441"/>
            <a:ext cx="535005" cy="535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222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6000">
        <p15:prstTrans prst="pageCurlDouble" invX="1"/>
      </p:transition>
    </mc:Choice>
    <mc:Fallback xmlns="">
      <p:transition spd="slow" advTm="6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609" y="-9661"/>
            <a:ext cx="2298391" cy="1493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18" y="1327602"/>
            <a:ext cx="5944115" cy="4846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771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000">
        <p15:prstTrans prst="pageCurlDouble" invX="1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1" t="12278" r="31866" b="1582"/>
          <a:stretch/>
        </p:blipFill>
        <p:spPr>
          <a:xfrm>
            <a:off x="7044743" y="528034"/>
            <a:ext cx="4211391" cy="5653825"/>
          </a:xfrm>
          <a:prstGeom prst="rect">
            <a:avLst/>
          </a:prstGeom>
        </p:spPr>
      </p:pic>
      <p:pic>
        <p:nvPicPr>
          <p:cNvPr id="3" name="Picture 2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1" t="12472" r="31866" b="1977"/>
          <a:stretch/>
        </p:blipFill>
        <p:spPr>
          <a:xfrm>
            <a:off x="2459865" y="528034"/>
            <a:ext cx="4211391" cy="5615189"/>
          </a:xfrm>
          <a:prstGeom prst="rect">
            <a:avLst/>
          </a:prstGeom>
        </p:spPr>
      </p:pic>
      <p:pic>
        <p:nvPicPr>
          <p:cNvPr id="5" name="درس_هفتم_دوستان_ما_ازفارسی_دوم_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042" y="4862848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bliqueTopLef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97290" cy="957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259" y="124634"/>
            <a:ext cx="10428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جلسه26</a:t>
            </a:r>
          </a:p>
          <a:p>
            <a:r>
              <a:rPr lang="fa-IR" b="1" dirty="0" smtClean="0">
                <a:solidFill>
                  <a:srgbClr val="FF9900"/>
                </a:solidFill>
              </a:rPr>
              <a:t>درس هفتم</a:t>
            </a:r>
            <a:endParaRPr lang="fa-IR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0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000">
        <p15:prstTrans prst="pageCurlDouble" invX="1"/>
      </p:transition>
    </mc:Choice>
    <mc:Fallback xmlns="">
      <p:transition spd="slow" advTm="1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109" y="560356"/>
            <a:ext cx="6084335" cy="5041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180" y="837127"/>
            <a:ext cx="14681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solidFill>
                  <a:srgbClr val="00B0F0"/>
                </a:solidFill>
              </a:rPr>
              <a:t>دوستان ما</a:t>
            </a:r>
            <a:endParaRPr lang="fa-IR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52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00">
        <p15:prstTrans prst="pageCurlDouble" invX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228" y="527052"/>
            <a:ext cx="7297544" cy="5803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939" y="50534"/>
            <a:ext cx="194479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0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000">
        <p15:prstTrans prst="pageCurlDouble" invX="1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469" y="557535"/>
            <a:ext cx="7267062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7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000">
        <p15:prstTrans prst="pageCurlDouble" invX="1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866" r="32077" b="1779"/>
          <a:stretch/>
        </p:blipFill>
        <p:spPr>
          <a:xfrm>
            <a:off x="7379593" y="437882"/>
            <a:ext cx="4159876" cy="5602309"/>
          </a:xfrm>
          <a:prstGeom prst="rect">
            <a:avLst/>
          </a:prstGeom>
        </p:spPr>
      </p:pic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865" r="31972" b="2172"/>
          <a:stretch/>
        </p:blipFill>
        <p:spPr>
          <a:xfrm>
            <a:off x="2756078" y="463639"/>
            <a:ext cx="4185633" cy="5576552"/>
          </a:xfrm>
          <a:prstGeom prst="rect">
            <a:avLst/>
          </a:prstGeom>
        </p:spPr>
      </p:pic>
      <p:pic>
        <p:nvPicPr>
          <p:cNvPr id="5" name="واژه سازی وبیاموز وبگو درس هفت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709" y="4759817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83" y="159746"/>
            <a:ext cx="1518036" cy="871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1783" y="4604197"/>
            <a:ext cx="232463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توجه:</a:t>
            </a:r>
          </a:p>
          <a:p>
            <a:r>
              <a:rPr lang="fa-IR" sz="1600" b="1" dirty="0" smtClean="0"/>
              <a:t>درمورد کسی که پارچه می فروشد، پارچه فروش  می گویند یا (بزاز) نام دیگر آن است.</a:t>
            </a:r>
            <a:endParaRPr lang="fa-IR" sz="1600" b="1" dirty="0"/>
          </a:p>
        </p:txBody>
      </p:sp>
    </p:spTree>
    <p:extLst>
      <p:ext uri="{BB962C8B-B14F-4D97-AF65-F5344CB8AC3E}">
        <p14:creationId xmlns:p14="http://schemas.microsoft.com/office/powerpoint/2010/main" val="40887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6000">
        <p15:prstTrans prst="pageCurlDouble" invX="1"/>
      </p:transition>
    </mc:Choice>
    <mc:Fallback xmlns="">
      <p:transition spd="slow" advTm="18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1" t="12867" r="32887" b="2172"/>
          <a:stretch/>
        </p:blipFill>
        <p:spPr>
          <a:xfrm>
            <a:off x="8006367" y="1043189"/>
            <a:ext cx="4086895" cy="5576552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3258" r="32289" b="1976"/>
          <a:stretch/>
        </p:blipFill>
        <p:spPr>
          <a:xfrm>
            <a:off x="3721994" y="1056068"/>
            <a:ext cx="4146997" cy="5563673"/>
          </a:xfrm>
          <a:prstGeom prst="rect">
            <a:avLst/>
          </a:prstGeom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9" t="12473" r="34683" b="2563"/>
          <a:stretch/>
        </p:blipFill>
        <p:spPr>
          <a:xfrm>
            <a:off x="68685" y="1043189"/>
            <a:ext cx="3515933" cy="5576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474" y="143952"/>
            <a:ext cx="6639119" cy="76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8242" y="0"/>
            <a:ext cx="1761897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 invX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778" y="682581"/>
            <a:ext cx="6107620" cy="4468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744" y="130845"/>
            <a:ext cx="19082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84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00">
        <p15:prstTrans prst="pageCurlDouble" invX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472" r="32077" b="1780"/>
          <a:stretch/>
        </p:blipFill>
        <p:spPr>
          <a:xfrm>
            <a:off x="4043965" y="0"/>
            <a:ext cx="4858724" cy="659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50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 invX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97290" cy="957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214" y="124634"/>
            <a:ext cx="11977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جلسه27</a:t>
            </a:r>
          </a:p>
          <a:p>
            <a:r>
              <a:rPr lang="fa-IR" b="1" dirty="0" smtClean="0">
                <a:solidFill>
                  <a:srgbClr val="FF9900"/>
                </a:solidFill>
              </a:rPr>
              <a:t>درس هشتم</a:t>
            </a:r>
            <a:endParaRPr lang="fa-IR" b="1" dirty="0">
              <a:solidFill>
                <a:srgbClr val="FF9900"/>
              </a:solidFill>
            </a:endParaRPr>
          </a:p>
        </p:txBody>
      </p:sp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867" r="32183" b="2172"/>
          <a:stretch/>
        </p:blipFill>
        <p:spPr>
          <a:xfrm>
            <a:off x="7598536" y="770965"/>
            <a:ext cx="4159876" cy="5576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12894" r="31971" b="1975"/>
          <a:stretch/>
        </p:blipFill>
        <p:spPr>
          <a:xfrm>
            <a:off x="3103808" y="759854"/>
            <a:ext cx="4159876" cy="55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درس_هشتم_از_همه_مهربانتر_فارسی_دوم_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481" y="4824211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59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9000">
        <p15:prstTrans prst="pageCurlDouble" invX="1"/>
      </p:transition>
    </mc:Choice>
    <mc:Fallback xmlns="">
      <p:transition spd="slow" advTm="2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806" y="439112"/>
            <a:ext cx="5560034" cy="5310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365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 invX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24" y="747519"/>
            <a:ext cx="5584420" cy="528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409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 invX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727" y="0"/>
            <a:ext cx="1944793" cy="1152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870" y="271295"/>
            <a:ext cx="6547671" cy="609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518" y="1152244"/>
            <a:ext cx="6718374" cy="5303980"/>
          </a:xfrm>
          <a:prstGeom prst="rect">
            <a:avLst/>
          </a:prstGeom>
        </p:spPr>
      </p:pic>
      <p:pic>
        <p:nvPicPr>
          <p:cNvPr id="9" name="روش تدریس پیشنهادی پرسش وپاسخ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769" y="4888605"/>
            <a:ext cx="532327" cy="532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97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8600">
        <p15:prstTrans prst="pageCurlDouble" invX="1"/>
      </p:transition>
    </mc:Choice>
    <mc:Fallback xmlns="">
      <p:transition spd="slow" advTm="118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64" y="799644"/>
            <a:ext cx="5895343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0">
        <p15:prstTrans prst="pageCurlDouble" invX="1"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11" y="159745"/>
            <a:ext cx="1518036" cy="871804"/>
          </a:xfrm>
          <a:prstGeom prst="rect">
            <a:avLst/>
          </a:prstGeom>
        </p:spPr>
      </p:pic>
      <p:pic>
        <p:nvPicPr>
          <p:cNvPr id="3" name="Picture 2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277" r="31972" b="2172"/>
          <a:stretch/>
        </p:blipFill>
        <p:spPr>
          <a:xfrm>
            <a:off x="7650051" y="763072"/>
            <a:ext cx="4185634" cy="561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2670" r="31972" b="1779"/>
          <a:stretch/>
        </p:blipFill>
        <p:spPr>
          <a:xfrm>
            <a:off x="3155324" y="763072"/>
            <a:ext cx="4185634" cy="5615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واژه سازی وبیاموز وبگو ۵۳-۵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311" y="4837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2000">
        <p15:prstTrans prst="pageCurlDouble" invX="1"/>
      </p:transition>
    </mc:Choice>
    <mc:Fallback xmlns="">
      <p:transition spd="slow" advTm="2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33870" cy="1377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89" y="420363"/>
            <a:ext cx="5407621" cy="6017274"/>
          </a:xfrm>
          <a:prstGeom prst="rect">
            <a:avLst/>
          </a:prstGeom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6201" r="34190" b="7274"/>
          <a:stretch/>
        </p:blipFill>
        <p:spPr>
          <a:xfrm>
            <a:off x="4159877" y="1120462"/>
            <a:ext cx="3889420" cy="5022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بخوان وحفظ کن ۵۴حکایت همکاری۵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335" y="4862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7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000">
        <p15:prstTrans prst="pageCurlDouble" invX="1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174" y="612860"/>
            <a:ext cx="4560203" cy="5992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356" y="210489"/>
            <a:ext cx="140220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4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pageCurlDouble" invX="1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591" y="314368"/>
            <a:ext cx="1908213" cy="1103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541" y="1810294"/>
            <a:ext cx="5523455" cy="4035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637" y="482022"/>
            <a:ext cx="5511262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57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 invX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-3-1024x576 - Windows Photo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11100" r="13275" b="11002"/>
          <a:stretch/>
        </p:blipFill>
        <p:spPr>
          <a:xfrm>
            <a:off x="1" y="3170"/>
            <a:ext cx="12192000" cy="68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00">
        <p15:prstTrans prst="pageCurlDouble" invX="1"/>
      </p:transition>
    </mc:Choice>
    <mc:Fallback xmlns="">
      <p:transition spd="slow" advTm="8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434" y="1171977"/>
            <a:ext cx="7053683" cy="117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434" y="4255684"/>
            <a:ext cx="7053683" cy="1231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6430" y="3261950"/>
            <a:ext cx="1725318" cy="993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430" y="135567"/>
            <a:ext cx="1682642" cy="1036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766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pageCurlDouble" invX="1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3062" r="32183" b="1778"/>
          <a:stretch/>
        </p:blipFill>
        <p:spPr>
          <a:xfrm>
            <a:off x="7289443" y="522666"/>
            <a:ext cx="4146998" cy="5589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865" r="31972" b="2172"/>
          <a:stretch/>
        </p:blipFill>
        <p:spPr>
          <a:xfrm>
            <a:off x="2730321" y="535543"/>
            <a:ext cx="4172754" cy="5576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واژه سازی وبیاموز وبگو صفحه ۲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437" y="4824210"/>
            <a:ext cx="570963" cy="57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91" y="169405"/>
            <a:ext cx="151803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4000">
        <p15:prstTrans prst="pageCurlDouble" invX="1"/>
      </p:transition>
    </mc:Choice>
    <mc:Fallback xmlns="">
      <p:transition spd="slow" advTm="2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085" y="96418"/>
            <a:ext cx="1761897" cy="10242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01521" y="96418"/>
            <a:ext cx="9079606" cy="10755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b="1" dirty="0" smtClean="0"/>
              <a:t>تمیز باش و عزیز باش </a:t>
            </a:r>
          </a:p>
          <a:p>
            <a:r>
              <a:rPr lang="fa-IR" dirty="0" smtClean="0"/>
              <a:t>هدف از این فعالیت ،تقویت مهارت خواندن ،خواندن با سرعت و دقت و درک مطالب خوانده شده می باشد.ضمنا این (بخوان و بیندیش ) مرتبط با سر فصل بهداشت بوده و برای جذاب سازی فضای کلاس می توان به صورت نمایشی اجرا کرد .</a:t>
            </a:r>
            <a:endParaRPr lang="fa-IR" dirty="0"/>
          </a:p>
        </p:txBody>
      </p:sp>
      <p:pic>
        <p:nvPicPr>
          <p:cNvPr id="4" name="Picture 3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16399" r="33979" b="1975"/>
          <a:stretch/>
        </p:blipFill>
        <p:spPr>
          <a:xfrm>
            <a:off x="8354987" y="1262129"/>
            <a:ext cx="3721995" cy="5357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5" t="16006" r="34296" b="2368"/>
          <a:stretch/>
        </p:blipFill>
        <p:spPr>
          <a:xfrm>
            <a:off x="4607682" y="1262131"/>
            <a:ext cx="3631842" cy="5357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0" t="16006" r="34507" b="2957"/>
          <a:stretch/>
        </p:blipFill>
        <p:spPr>
          <a:xfrm>
            <a:off x="656822" y="1281446"/>
            <a:ext cx="3709115" cy="531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20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865" y="45968"/>
            <a:ext cx="1908213" cy="1103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76" y="1149440"/>
            <a:ext cx="5962405" cy="4846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45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277" r="32077" b="1976"/>
          <a:stretch/>
        </p:blipFill>
        <p:spPr>
          <a:xfrm>
            <a:off x="3928056" y="0"/>
            <a:ext cx="4919730" cy="6656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024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 invX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4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97290" cy="957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366" y="155411"/>
            <a:ext cx="11075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9900"/>
                </a:solidFill>
              </a:rPr>
              <a:t>جلسه24</a:t>
            </a:r>
          </a:p>
          <a:p>
            <a:r>
              <a:rPr lang="fa-IR" b="1" dirty="0" smtClean="0">
                <a:solidFill>
                  <a:srgbClr val="FF9900"/>
                </a:solidFill>
              </a:rPr>
              <a:t>درس پنجم</a:t>
            </a:r>
            <a:endParaRPr lang="fa-IR" b="1" dirty="0">
              <a:solidFill>
                <a:srgbClr val="FF9900"/>
              </a:solidFill>
            </a:endParaRPr>
          </a:p>
        </p:txBody>
      </p:sp>
      <p:pic>
        <p:nvPicPr>
          <p:cNvPr id="5" name="Picture 4" descr="فارسی (مهارت‌های خوانداری).pdf - Adobe Read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2670" r="32183" b="1779"/>
          <a:stretch/>
        </p:blipFill>
        <p:spPr>
          <a:xfrm>
            <a:off x="4906850" y="801742"/>
            <a:ext cx="4146998" cy="5615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درس_چوپان_درستکار_فارسی_دوم_ابتد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557" y="4798453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17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860000">
        <p15:prstTrans prst="pageCurlDouble" invX="1"/>
      </p:transition>
    </mc:Choice>
    <mc:Fallback xmlns="">
      <p:transition spd="slow" advTm="318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99</Words>
  <Application>Microsoft Office PowerPoint</Application>
  <PresentationFormat>Widescreen</PresentationFormat>
  <Paragraphs>19</Paragraphs>
  <Slides>37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pirouz</dc:creator>
  <cp:lastModifiedBy>pirouz</cp:lastModifiedBy>
  <cp:revision>54</cp:revision>
  <dcterms:created xsi:type="dcterms:W3CDTF">2020-02-08T20:16:17Z</dcterms:created>
  <dcterms:modified xsi:type="dcterms:W3CDTF">2020-02-09T13:14:44Z</dcterms:modified>
</cp:coreProperties>
</file>