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C7892-5BF3-4E0E-B35A-C24143EB554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BFC0D-75D2-40BF-B3E8-59C28025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BFC0D-75D2-40BF-B3E8-59C28025E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0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8431AF-F4B1-4D97-ADC5-38D176D895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919CDFE-37A5-47F8-AF71-80528414451C}" type="datetimeFigureOut">
              <a:rPr lang="en-US" smtClean="0"/>
              <a:t>5/6/2020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676400"/>
            <a:ext cx="4495800" cy="762000"/>
          </a:xfrm>
        </p:spPr>
        <p:txBody>
          <a:bodyPr>
            <a:normAutofit/>
          </a:bodyPr>
          <a:lstStyle/>
          <a:p>
            <a:r>
              <a:rPr lang="fa-IR" sz="3200" b="1" dirty="0" smtClean="0"/>
              <a:t>بخش 1و2 مدیریت آموزشگاهیَ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00400"/>
            <a:ext cx="4419600" cy="2556029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مدرس:                   </a:t>
            </a:r>
          </a:p>
          <a:p>
            <a:pPr algn="ctr"/>
            <a:r>
              <a:rPr lang="fa-IR" sz="4000" b="1" dirty="0" smtClean="0">
                <a:solidFill>
                  <a:srgbClr val="FF0000"/>
                </a:solidFill>
              </a:rPr>
              <a:t>قره دینگه                 </a:t>
            </a:r>
          </a:p>
          <a:p>
            <a:pPr algn="ctr"/>
            <a:endParaRPr lang="fa-IR" sz="4000" b="1" dirty="0">
              <a:solidFill>
                <a:srgbClr val="FF0000"/>
              </a:solidFill>
            </a:endParaRPr>
          </a:p>
          <a:p>
            <a:pPr algn="ctr"/>
            <a:endParaRPr lang="fa-IR" sz="4000" b="1" dirty="0" smtClean="0">
              <a:solidFill>
                <a:srgbClr val="FF0000"/>
              </a:solidFill>
            </a:endParaRPr>
          </a:p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7620000" cy="3200400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9- کارکردآموزش </a:t>
            </a:r>
            <a:r>
              <a:rPr lang="fa-IR" sz="3600" dirty="0">
                <a:latin typeface="Calibri"/>
                <a:ea typeface="Calibri"/>
                <a:cs typeface="Arial"/>
              </a:rPr>
              <a:t>وپرورش دردگرگونیهای فرهنگی چیست ومدیریت آموزشی دراین میان چه نقشی دارد؟(ص9).</a:t>
            </a:r>
            <a:r>
              <a:rPr lang="en-US" sz="2400" dirty="0">
                <a:latin typeface="Calibri"/>
                <a:ea typeface="Calibri"/>
                <a:cs typeface="Arial"/>
              </a:rPr>
              <a:t/>
            </a:r>
            <a:br>
              <a:rPr lang="en-US" sz="24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7620000" cy="2743200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10- انواع </a:t>
            </a:r>
            <a:r>
              <a:rPr lang="fa-IR" sz="3600" dirty="0">
                <a:latin typeface="Calibri"/>
                <a:ea typeface="Calibri"/>
                <a:cs typeface="Arial"/>
              </a:rPr>
              <a:t>کنترل درجوامع مختلف به چندروش انجام می گیرد؟(ص13).</a:t>
            </a:r>
            <a:r>
              <a:rPr lang="en-US" sz="2400" dirty="0">
                <a:latin typeface="Calibri"/>
                <a:ea typeface="Calibri"/>
                <a:cs typeface="Arial"/>
              </a:rPr>
              <a:t/>
            </a:r>
            <a:br>
              <a:rPr lang="en-US" sz="24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7620000" cy="2362200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11- فرایندهای </a:t>
            </a:r>
            <a:r>
              <a:rPr lang="fa-IR" sz="3600" dirty="0">
                <a:latin typeface="Calibri"/>
                <a:ea typeface="Calibri"/>
                <a:cs typeface="Arial"/>
              </a:rPr>
              <a:t>کنترل رانام برده وهرکدام رابطورمختصرشرح دهید.(ص16).</a:t>
            </a:r>
            <a:r>
              <a:rPr lang="en-US" sz="2400" dirty="0">
                <a:latin typeface="Calibri"/>
                <a:ea typeface="Calibri"/>
                <a:cs typeface="Arial"/>
              </a:rPr>
              <a:t/>
            </a:r>
            <a:br>
              <a:rPr lang="en-US" sz="24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754562"/>
          </a:xfrm>
        </p:spPr>
        <p:txBody>
          <a:bodyPr/>
          <a:lstStyle/>
          <a:p>
            <a:pPr algn="ctr"/>
            <a:r>
              <a:rPr lang="fa-IR" sz="6600" b="1" dirty="0" smtClean="0"/>
              <a:t>پایان</a:t>
            </a:r>
            <a:endParaRPr lang="en-US" sz="6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3916362"/>
          </a:xfrm>
        </p:spPr>
        <p:txBody>
          <a:bodyPr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600" b="1" dirty="0">
                <a:latin typeface="Calibri"/>
                <a:ea typeface="Calibri"/>
                <a:cs typeface="Arial"/>
              </a:rPr>
              <a:t> </a:t>
            </a:r>
            <a:r>
              <a:rPr lang="en-US" sz="3600" dirty="0">
                <a:latin typeface="Calibri"/>
                <a:ea typeface="Calibri"/>
                <a:cs typeface="Arial"/>
              </a:rPr>
              <a:t/>
            </a:r>
            <a:br>
              <a:rPr lang="en-US" sz="3600" dirty="0">
                <a:latin typeface="Calibri"/>
                <a:ea typeface="Calibri"/>
                <a:cs typeface="Arial"/>
              </a:rPr>
            </a:br>
            <a:r>
              <a:rPr lang="fa-IR" sz="3600" dirty="0" smtClean="0">
                <a:latin typeface="Calibri"/>
                <a:ea typeface="Calibri"/>
                <a:cs typeface="Arial"/>
              </a:rPr>
              <a:t>1- تحول </a:t>
            </a:r>
            <a:r>
              <a:rPr lang="fa-IR" sz="3600" dirty="0">
                <a:latin typeface="Calibri"/>
                <a:ea typeface="Calibri"/>
                <a:cs typeface="Arial"/>
              </a:rPr>
              <a:t>اندیشه های مدیریت درچه زمینه هایی وچگونه انجام گرفته؟(پیشگفتارص نه).</a:t>
            </a:r>
            <a:r>
              <a:rPr lang="en-US" sz="3600" dirty="0">
                <a:latin typeface="Calibri"/>
                <a:ea typeface="Calibri"/>
                <a:cs typeface="Arial"/>
              </a:rPr>
              <a:t/>
            </a:r>
            <a:br>
              <a:rPr lang="en-US" sz="36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449762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200" dirty="0">
                <a:latin typeface="Calibri"/>
                <a:ea typeface="Calibri"/>
                <a:cs typeface="Arial"/>
              </a:rPr>
              <a:t>2-مدیریارهبرآموزشی چه زمانی دراجرای وظایفش موفق خواهدبود؟(پیشگفتارص ده).</a:t>
            </a:r>
            <a:r>
              <a:rPr lang="en-US" sz="3200" dirty="0">
                <a:latin typeface="Calibri"/>
                <a:ea typeface="Calibri"/>
                <a:cs typeface="Arial"/>
              </a:rPr>
              <a:t/>
            </a:r>
            <a:br>
              <a:rPr lang="en-US" sz="3200" dirty="0">
                <a:latin typeface="Calibri"/>
                <a:ea typeface="Calibri"/>
                <a:cs typeface="Arial"/>
              </a:rPr>
            </a:br>
            <a:endParaRPr lang="en-US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3964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7620000" cy="2438400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3- نظام </a:t>
            </a:r>
            <a:r>
              <a:rPr lang="fa-IR" sz="3600" dirty="0">
                <a:latin typeface="Calibri"/>
                <a:ea typeface="Calibri"/>
                <a:cs typeface="Arial"/>
              </a:rPr>
              <a:t>آموزش وپرورش راتعریف کرده ومراحل دگرگونی آن رابنویسید.(</a:t>
            </a:r>
            <a:r>
              <a:rPr lang="fa-IR" sz="3600" dirty="0" smtClean="0">
                <a:latin typeface="Calibri"/>
                <a:ea typeface="Calibri"/>
                <a:cs typeface="Arial"/>
              </a:rPr>
              <a:t>ص1َو2</a:t>
            </a:r>
            <a:r>
              <a:rPr lang="fa-IR" sz="3600" dirty="0">
                <a:latin typeface="Calibri"/>
                <a:ea typeface="Calibri"/>
                <a:cs typeface="Arial"/>
              </a:rPr>
              <a:t>).</a:t>
            </a:r>
            <a:r>
              <a:rPr lang="en-US" sz="3600" dirty="0">
                <a:latin typeface="Calibri"/>
                <a:ea typeface="Calibri"/>
                <a:cs typeface="Arial"/>
              </a:rPr>
              <a:t/>
            </a:r>
            <a:br>
              <a:rPr lang="en-US" sz="36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673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086600" cy="2819400"/>
          </a:xfrm>
        </p:spPr>
        <p:txBody>
          <a:bodyPr/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4- نظام </a:t>
            </a:r>
            <a:r>
              <a:rPr lang="fa-IR" sz="3600" dirty="0">
                <a:latin typeface="Calibri"/>
                <a:ea typeface="Calibri"/>
                <a:cs typeface="Arial"/>
              </a:rPr>
              <a:t>آموزش وپرورش به عنوان یک سازمان رسمی واهمیت آن؟(ص4).</a:t>
            </a:r>
            <a:r>
              <a:rPr lang="en-US" sz="2400" dirty="0">
                <a:latin typeface="Calibri"/>
                <a:ea typeface="Calibri"/>
                <a:cs typeface="Arial"/>
              </a:rPr>
              <a:t/>
            </a:r>
            <a:br>
              <a:rPr lang="en-US" sz="24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7620000" cy="2514600"/>
          </a:xfrm>
        </p:spPr>
        <p:txBody>
          <a:bodyPr/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5- ساختارسازمان </a:t>
            </a:r>
            <a:r>
              <a:rPr lang="fa-IR" sz="3600" dirty="0">
                <a:latin typeface="Calibri"/>
                <a:ea typeface="Calibri"/>
                <a:cs typeface="Arial"/>
              </a:rPr>
              <a:t>ازنظرپارسونز؟(ص4).</a:t>
            </a:r>
            <a:r>
              <a:rPr lang="en-US" sz="3600" dirty="0">
                <a:latin typeface="Calibri"/>
                <a:ea typeface="Calibri"/>
                <a:cs typeface="Arial"/>
              </a:rPr>
              <a:t/>
            </a:r>
            <a:br>
              <a:rPr lang="en-US" sz="36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5527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8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7162800" cy="3124200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6- کارکردهای </a:t>
            </a:r>
            <a:r>
              <a:rPr lang="fa-IR" sz="3600" dirty="0">
                <a:latin typeface="Calibri"/>
                <a:ea typeface="Calibri"/>
                <a:cs typeface="Arial"/>
              </a:rPr>
              <a:t>سطوح مختلف سازمان آموزشی براساس شکل ص 6؟(ص 6).</a:t>
            </a:r>
            <a:r>
              <a:rPr lang="en-US" sz="2400" dirty="0">
                <a:latin typeface="Calibri"/>
                <a:ea typeface="Calibri"/>
                <a:cs typeface="Arial"/>
              </a:rPr>
              <a:t/>
            </a:r>
            <a:br>
              <a:rPr lang="en-US" sz="24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5527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7620000" cy="2286000"/>
          </a:xfrm>
        </p:spPr>
        <p:txBody>
          <a:bodyPr/>
          <a:lstStyle/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200" dirty="0" smtClean="0">
                <a:latin typeface="Calibri"/>
                <a:ea typeface="Calibri"/>
                <a:cs typeface="Arial"/>
              </a:rPr>
              <a:t>7- کارکردهای </a:t>
            </a:r>
            <a:r>
              <a:rPr lang="fa-IR" sz="3200" dirty="0">
                <a:latin typeface="Calibri"/>
                <a:ea typeface="Calibri"/>
                <a:cs typeface="Arial"/>
              </a:rPr>
              <a:t>آموزش </a:t>
            </a:r>
            <a:r>
              <a:rPr lang="fa-IR" sz="3200" dirty="0" smtClean="0">
                <a:latin typeface="Calibri"/>
                <a:ea typeface="Calibri"/>
                <a:cs typeface="Arial"/>
              </a:rPr>
              <a:t>وپرورش؟ونظامهای آموزشی باتوجه به چه کارکردهایی هدف کذاری می شوند؟(ص7</a:t>
            </a:r>
            <a:r>
              <a:rPr lang="fa-IR" sz="3200" dirty="0">
                <a:latin typeface="Calibri"/>
                <a:ea typeface="Calibri"/>
                <a:cs typeface="Arial"/>
              </a:rPr>
              <a:t>).</a:t>
            </a:r>
            <a:r>
              <a:rPr lang="en-US" sz="3200" dirty="0">
                <a:latin typeface="Calibri"/>
                <a:ea typeface="Calibri"/>
                <a:cs typeface="Arial"/>
              </a:rPr>
              <a:t/>
            </a:r>
            <a:br>
              <a:rPr lang="en-US" sz="3200" dirty="0">
                <a:latin typeface="Calibri"/>
                <a:ea typeface="Calibri"/>
                <a:cs typeface="Arial"/>
              </a:rPr>
            </a:br>
            <a:endParaRPr lang="en-US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6934200" cy="3352800"/>
          </a:xfrm>
        </p:spPr>
        <p:txBody>
          <a:bodyPr/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143000" algn="l"/>
              </a:tabLst>
            </a:pPr>
            <a:r>
              <a:rPr lang="fa-IR" sz="3600" dirty="0" smtClean="0">
                <a:latin typeface="Calibri"/>
                <a:ea typeface="Calibri"/>
                <a:cs typeface="Arial"/>
              </a:rPr>
              <a:t>8- فرهنگ </a:t>
            </a:r>
            <a:r>
              <a:rPr lang="fa-IR" sz="3600" dirty="0">
                <a:latin typeface="Calibri"/>
                <a:ea typeface="Calibri"/>
                <a:cs typeface="Arial"/>
              </a:rPr>
              <a:t>وفرهنگ پذیری؟(ص8).</a:t>
            </a:r>
            <a:r>
              <a:rPr lang="en-US" sz="2400" dirty="0">
                <a:latin typeface="Calibri"/>
                <a:ea typeface="Calibri"/>
                <a:cs typeface="Arial"/>
              </a:rPr>
              <a:t/>
            </a:r>
            <a:br>
              <a:rPr lang="en-US" sz="2400" dirty="0">
                <a:latin typeface="Calibri"/>
                <a:ea typeface="Calibri"/>
                <a:cs typeface="Arial"/>
              </a:rPr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222</TotalTime>
  <Words>131</Words>
  <Application>Microsoft Office PowerPoint</Application>
  <PresentationFormat>On-screen Show (4:3)</PresentationFormat>
  <Paragraphs>17</Paragraphs>
  <Slides>13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Adjacency</vt:lpstr>
      <vt:lpstr>بخش 1و2 مدیریت آموزشگاهیَ</vt:lpstr>
      <vt:lpstr>  1- تحول اندیشه های مدیریت درچه زمینه هایی وچگونه انجام گرفته؟(پیشگفتارص نه). </vt:lpstr>
      <vt:lpstr>2-مدیریارهبرآموزشی چه زمانی دراجرای وظایفش موفق خواهدبود؟(پیشگفتارص ده). </vt:lpstr>
      <vt:lpstr>3- نظام آموزش وپرورش راتعریف کرده ومراحل دگرگونی آن رابنویسید.(ص1َو2). </vt:lpstr>
      <vt:lpstr>4- نظام آموزش وپرورش به عنوان یک سازمان رسمی واهمیت آن؟(ص4). </vt:lpstr>
      <vt:lpstr>5- ساختارسازمان ازنظرپارسونز؟(ص4). </vt:lpstr>
      <vt:lpstr>6- کارکردهای سطوح مختلف سازمان آموزشی براساس شکل ص 6؟(ص 6). </vt:lpstr>
      <vt:lpstr>7- کارکردهای آموزش وپرورش؟ونظامهای آموزشی باتوجه به چه کارکردهایی هدف کذاری می شوند؟(ص7). </vt:lpstr>
      <vt:lpstr>8- فرهنگ وفرهنگ پذیری؟(ص8). </vt:lpstr>
      <vt:lpstr>9- کارکردآموزش وپرورش دردگرگونیهای فرهنگی چیست ومدیریت آموزشی دراین میان چه نقشی دارد؟(ص9). </vt:lpstr>
      <vt:lpstr>10- انواع کنترل درجوامع مختلف به چندروش انجام می گیرد؟(ص13). </vt:lpstr>
      <vt:lpstr>11- فرایندهای کنترل رانام برده وهرکدام رابطورمختصرشرح دهید.(ص16). </vt:lpstr>
      <vt:lpstr>پایان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بخش 1و2 مدیریت آموزشگاهیَ</dc:title>
  <dc:creator>Windows 7</dc:creator>
  <cp:lastModifiedBy>Windows 7</cp:lastModifiedBy>
  <cp:revision>15</cp:revision>
  <dcterms:created xsi:type="dcterms:W3CDTF">2020-05-04T20:23:20Z</dcterms:created>
  <dcterms:modified xsi:type="dcterms:W3CDTF">2020-05-05T20:39:57Z</dcterms:modified>
</cp:coreProperties>
</file>