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4" r:id="rId16"/>
    <p:sldId id="277" r:id="rId17"/>
    <p:sldId id="278" r:id="rId18"/>
    <p:sldId id="280"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F8D4-AA37-4021-BB84-BEE8CD302D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DA2307-497D-4868-963F-623182749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3F298A-3B5C-4E24-8236-60F91AF09288}"/>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5" name="Footer Placeholder 4">
            <a:extLst>
              <a:ext uri="{FF2B5EF4-FFF2-40B4-BE49-F238E27FC236}">
                <a16:creationId xmlns:a16="http://schemas.microsoft.com/office/drawing/2014/main" id="{B6D36419-E259-4A36-9DA7-D1D2C33C22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51980C-1F5A-4251-BECB-1622E03A6E0D}"/>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332609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D50B-947B-436E-8FA8-72F1E0C6B6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641ABC-8661-4D3F-8539-861DC521A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8F6A94-054D-4A40-BF11-D1892EED1C8D}"/>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5" name="Footer Placeholder 4">
            <a:extLst>
              <a:ext uri="{FF2B5EF4-FFF2-40B4-BE49-F238E27FC236}">
                <a16:creationId xmlns:a16="http://schemas.microsoft.com/office/drawing/2014/main" id="{9F5435AB-C5E5-463D-85F0-50C4C42E5F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F7B289-1036-44C8-A21F-B40740C29F28}"/>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88428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CE992-8035-4BB8-B9B3-6D496118CE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3FE3D3-7A4B-4DF0-8AD5-46EBED7C39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85F5A7-FA93-44BA-8CB3-67B1B0171857}"/>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5" name="Footer Placeholder 4">
            <a:extLst>
              <a:ext uri="{FF2B5EF4-FFF2-40B4-BE49-F238E27FC236}">
                <a16:creationId xmlns:a16="http://schemas.microsoft.com/office/drawing/2014/main" id="{7E56D94C-4374-4F12-BBD3-347A5B1810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FDC81C-FDDC-49CF-9E8E-538E28BDD5EE}"/>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1939903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5777-6BC9-4637-83B1-9833768A4F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5F4B7-8078-47B8-BE9C-64C3E765A3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EB2D91-2E2B-45E4-9AD3-D5B83E6BEA47}"/>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5" name="Footer Placeholder 4">
            <a:extLst>
              <a:ext uri="{FF2B5EF4-FFF2-40B4-BE49-F238E27FC236}">
                <a16:creationId xmlns:a16="http://schemas.microsoft.com/office/drawing/2014/main" id="{5663F872-BE51-4C66-A510-837D3B946F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A98D2F-8E8F-45DF-BA15-DD58E706553B}"/>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285667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9AA2-6088-4465-958C-A87B140A20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DA519D-A64F-4E01-9EB5-76E3D8DC49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FF9A3-9DAC-487E-87D4-205CDBCFCFD6}"/>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5" name="Footer Placeholder 4">
            <a:extLst>
              <a:ext uri="{FF2B5EF4-FFF2-40B4-BE49-F238E27FC236}">
                <a16:creationId xmlns:a16="http://schemas.microsoft.com/office/drawing/2014/main" id="{D8AEF535-2ADF-4F8E-8814-E85AFA4596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DA3B08-CE93-482D-A7A0-399C9AB5D6DB}"/>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2403869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31B6-DCB2-4BCD-8ACC-E4FA521FD8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56B8E5-0C6D-43D5-A65B-8747546D1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E9A0ED-1F9D-455C-BC88-0564D732A8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8D69C8-E509-4330-BC6A-155EA8C82A53}"/>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6" name="Footer Placeholder 5">
            <a:extLst>
              <a:ext uri="{FF2B5EF4-FFF2-40B4-BE49-F238E27FC236}">
                <a16:creationId xmlns:a16="http://schemas.microsoft.com/office/drawing/2014/main" id="{E483B48E-92B9-427D-BBB9-F89933D710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465D1A-C5A4-4F4F-B18B-7BB840BC824B}"/>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326826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B0FF-9632-4D1C-B1EA-4E40DD40E1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2A08C6-5B70-46D2-AA65-3A354FCA6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689C7-C4FC-484C-B2D6-D032537B46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0CAF4A-AACF-4816-A628-514FCBAB4B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006D0-67BF-4AC1-922B-00E7147980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D75276-10DA-407A-8939-892478EAF535}"/>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8" name="Footer Placeholder 7">
            <a:extLst>
              <a:ext uri="{FF2B5EF4-FFF2-40B4-BE49-F238E27FC236}">
                <a16:creationId xmlns:a16="http://schemas.microsoft.com/office/drawing/2014/main" id="{3F24D11D-8A2D-4335-8BA8-6C778194EF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C02AD0-3B31-4459-A8A3-5D1E43279A89}"/>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242785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B148-2848-4593-9BBF-C31B3576B8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B85079-1331-4FAB-9624-E3B4E2AD0341}"/>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4" name="Footer Placeholder 3">
            <a:extLst>
              <a:ext uri="{FF2B5EF4-FFF2-40B4-BE49-F238E27FC236}">
                <a16:creationId xmlns:a16="http://schemas.microsoft.com/office/drawing/2014/main" id="{21864D07-1626-4716-8C44-BA112DC3DC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D52A5A-E8DA-4371-BDC6-1D94F89F0816}"/>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23044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0E1CD-197C-4EDC-A977-1898A34D5223}"/>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3" name="Footer Placeholder 2">
            <a:extLst>
              <a:ext uri="{FF2B5EF4-FFF2-40B4-BE49-F238E27FC236}">
                <a16:creationId xmlns:a16="http://schemas.microsoft.com/office/drawing/2014/main" id="{629F311C-24CE-454F-8121-0E98E6D462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6164A4-ABF4-4EAA-A148-98A33E8E9E2F}"/>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4900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FFC7-F986-47E2-BCDB-E9D1EDC66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02BD5B-9EC2-4897-B56E-7889479AF9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8EDADD-B636-478E-8499-7AA3E0151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35D5D-7F65-4464-BBA2-A91A741C651C}"/>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6" name="Footer Placeholder 5">
            <a:extLst>
              <a:ext uri="{FF2B5EF4-FFF2-40B4-BE49-F238E27FC236}">
                <a16:creationId xmlns:a16="http://schemas.microsoft.com/office/drawing/2014/main" id="{48B1C707-B0B1-4991-9170-91D7360CB7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326E3A-984F-423D-91F4-8A81D88C2EBF}"/>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220461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651A-B5C5-40E5-8030-A45600FEF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929FA8-2945-427A-8BE6-B501650B03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834160-8894-4578-8313-BCB9B6532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4BDAE-40BF-4180-B0C7-40FE713AB5A4}"/>
              </a:ext>
            </a:extLst>
          </p:cNvPr>
          <p:cNvSpPr>
            <a:spLocks noGrp="1"/>
          </p:cNvSpPr>
          <p:nvPr>
            <p:ph type="dt" sz="half" idx="10"/>
          </p:nvPr>
        </p:nvSpPr>
        <p:spPr/>
        <p:txBody>
          <a:bodyPr/>
          <a:lstStyle/>
          <a:p>
            <a:fld id="{AEF30D5C-A84C-4533-B99B-36C32BBF7B05}" type="datetimeFigureOut">
              <a:rPr lang="en-GB" smtClean="0"/>
              <a:t>12/05/2020</a:t>
            </a:fld>
            <a:endParaRPr lang="en-GB"/>
          </a:p>
        </p:txBody>
      </p:sp>
      <p:sp>
        <p:nvSpPr>
          <p:cNvPr id="6" name="Footer Placeholder 5">
            <a:extLst>
              <a:ext uri="{FF2B5EF4-FFF2-40B4-BE49-F238E27FC236}">
                <a16:creationId xmlns:a16="http://schemas.microsoft.com/office/drawing/2014/main" id="{E3D54C61-426B-48CF-B138-9D46469B8F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95B386-922D-4200-B0A4-5C5CD3D4D458}"/>
              </a:ext>
            </a:extLst>
          </p:cNvPr>
          <p:cNvSpPr>
            <a:spLocks noGrp="1"/>
          </p:cNvSpPr>
          <p:nvPr>
            <p:ph type="sldNum" sz="quarter" idx="12"/>
          </p:nvPr>
        </p:nvSpPr>
        <p:spPr/>
        <p:txBody>
          <a:bodyPr/>
          <a:lstStyle/>
          <a:p>
            <a:fld id="{DAD12FDE-A3F0-46F4-91EC-47D1A33ED2AB}" type="slidenum">
              <a:rPr lang="en-GB" smtClean="0"/>
              <a:t>‹#›</a:t>
            </a:fld>
            <a:endParaRPr lang="en-GB"/>
          </a:p>
        </p:txBody>
      </p:sp>
    </p:spTree>
    <p:extLst>
      <p:ext uri="{BB962C8B-B14F-4D97-AF65-F5344CB8AC3E}">
        <p14:creationId xmlns:p14="http://schemas.microsoft.com/office/powerpoint/2010/main" val="427725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3227F8-5D40-4E96-B917-C4DD94A3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FCAF61-EAFE-4BB5-81A6-4C90B4EF2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A75AC2-4E4A-414B-AA1B-7A6BD4D9DA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30D5C-A84C-4533-B99B-36C32BBF7B05}" type="datetimeFigureOut">
              <a:rPr lang="en-GB" smtClean="0"/>
              <a:t>12/05/2020</a:t>
            </a:fld>
            <a:endParaRPr lang="en-GB"/>
          </a:p>
        </p:txBody>
      </p:sp>
      <p:sp>
        <p:nvSpPr>
          <p:cNvPr id="5" name="Footer Placeholder 4">
            <a:extLst>
              <a:ext uri="{FF2B5EF4-FFF2-40B4-BE49-F238E27FC236}">
                <a16:creationId xmlns:a16="http://schemas.microsoft.com/office/drawing/2014/main" id="{4683C419-9229-4B80-ACF2-650336182E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480ECF-31D1-4C28-89A2-6CEF89C3DC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12FDE-A3F0-46F4-91EC-47D1A33ED2AB}" type="slidenum">
              <a:rPr lang="en-GB" smtClean="0"/>
              <a:t>‹#›</a:t>
            </a:fld>
            <a:endParaRPr lang="en-GB"/>
          </a:p>
        </p:txBody>
      </p:sp>
    </p:spTree>
    <p:extLst>
      <p:ext uri="{BB962C8B-B14F-4D97-AF65-F5344CB8AC3E}">
        <p14:creationId xmlns:p14="http://schemas.microsoft.com/office/powerpoint/2010/main" val="590621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D3BEFD-DD20-44AD-B6A0-48D0751B3419}"/>
              </a:ext>
            </a:extLst>
          </p:cNvPr>
          <p:cNvSpPr>
            <a:spLocks noGrp="1"/>
          </p:cNvSpPr>
          <p:nvPr>
            <p:ph type="sldNum" sz="quarter" idx="12"/>
          </p:nvPr>
        </p:nvSpPr>
        <p:spPr/>
        <p:txBody>
          <a:bodyPr/>
          <a:lstStyle/>
          <a:p>
            <a:fld id="{90703091-F087-4FA2-A1B2-A694CBA1FD6B}" type="slidenum">
              <a:rPr lang="en-US" smtClean="0"/>
              <a:t>1</a:t>
            </a:fld>
            <a:endParaRPr lang="en-US"/>
          </a:p>
        </p:txBody>
      </p:sp>
      <p:sp>
        <p:nvSpPr>
          <p:cNvPr id="6" name="TextBox 5">
            <a:extLst>
              <a:ext uri="{FF2B5EF4-FFF2-40B4-BE49-F238E27FC236}">
                <a16:creationId xmlns:a16="http://schemas.microsoft.com/office/drawing/2014/main" id="{69AF3CDE-BA7F-4990-B02F-49E9FCFB65D4}"/>
              </a:ext>
            </a:extLst>
          </p:cNvPr>
          <p:cNvSpPr txBox="1"/>
          <p:nvPr/>
        </p:nvSpPr>
        <p:spPr>
          <a:xfrm>
            <a:off x="1897201" y="363229"/>
            <a:ext cx="7999830" cy="2308324"/>
          </a:xfrm>
          <a:prstGeom prst="rect">
            <a:avLst/>
          </a:prstGeom>
          <a:noFill/>
        </p:spPr>
        <p:txBody>
          <a:bodyPr wrap="square" rtlCol="0">
            <a:spAutoFit/>
          </a:bodyPr>
          <a:lstStyle/>
          <a:p>
            <a:pPr algn="ctr"/>
            <a:r>
              <a:rPr lang="fa-IR" sz="3600" b="1" dirty="0">
                <a:solidFill>
                  <a:srgbClr val="FF0000"/>
                </a:solidFill>
              </a:rPr>
              <a:t>بسم الله الرحمن الرحیم</a:t>
            </a:r>
          </a:p>
          <a:p>
            <a:pPr algn="ctr"/>
            <a:endParaRPr lang="fa-IR" sz="3600" b="1" dirty="0">
              <a:solidFill>
                <a:srgbClr val="FF0000"/>
              </a:solidFill>
            </a:endParaRPr>
          </a:p>
          <a:p>
            <a:pPr algn="ctr"/>
            <a:r>
              <a:rPr lang="fa-IR" sz="3600" b="1" dirty="0">
                <a:solidFill>
                  <a:schemeClr val="accent1">
                    <a:lumMod val="75000"/>
                  </a:schemeClr>
                </a:solidFill>
              </a:rPr>
              <a:t>دانشگاه فرهنگیان - واحدشهید مطهری خوی </a:t>
            </a:r>
          </a:p>
          <a:p>
            <a:pPr algn="ctr"/>
            <a:endParaRPr lang="en-GB" sz="3600" b="1" dirty="0">
              <a:solidFill>
                <a:srgbClr val="FF0000"/>
              </a:solidFill>
            </a:endParaRPr>
          </a:p>
        </p:txBody>
      </p:sp>
      <p:sp>
        <p:nvSpPr>
          <p:cNvPr id="7" name="TextBox 6">
            <a:extLst>
              <a:ext uri="{FF2B5EF4-FFF2-40B4-BE49-F238E27FC236}">
                <a16:creationId xmlns:a16="http://schemas.microsoft.com/office/drawing/2014/main" id="{066A81F2-24E8-494D-AB23-94263B567CFC}"/>
              </a:ext>
            </a:extLst>
          </p:cNvPr>
          <p:cNvSpPr txBox="1"/>
          <p:nvPr/>
        </p:nvSpPr>
        <p:spPr>
          <a:xfrm>
            <a:off x="2881978" y="2669491"/>
            <a:ext cx="6428043" cy="584775"/>
          </a:xfrm>
          <a:prstGeom prst="rect">
            <a:avLst/>
          </a:prstGeom>
          <a:noFill/>
        </p:spPr>
        <p:txBody>
          <a:bodyPr wrap="square" rtlCol="0">
            <a:spAutoFit/>
          </a:bodyPr>
          <a:lstStyle/>
          <a:p>
            <a:pPr algn="ctr"/>
            <a:r>
              <a:rPr lang="fa-IR" sz="3200" b="1" dirty="0">
                <a:solidFill>
                  <a:srgbClr val="00B050"/>
                </a:solidFill>
              </a:rPr>
              <a:t>نظریه های یادگیری و آموزش – جلسه 8</a:t>
            </a:r>
            <a:endParaRPr lang="en-GB" sz="3200" b="1" dirty="0">
              <a:solidFill>
                <a:srgbClr val="00B050"/>
              </a:solidFill>
            </a:endParaRPr>
          </a:p>
        </p:txBody>
      </p:sp>
      <p:sp>
        <p:nvSpPr>
          <p:cNvPr id="8" name="TextBox 7">
            <a:extLst>
              <a:ext uri="{FF2B5EF4-FFF2-40B4-BE49-F238E27FC236}">
                <a16:creationId xmlns:a16="http://schemas.microsoft.com/office/drawing/2014/main" id="{B067EEE2-85E7-4BB8-A9DB-EAB2D0503F2B}"/>
              </a:ext>
            </a:extLst>
          </p:cNvPr>
          <p:cNvSpPr txBox="1"/>
          <p:nvPr/>
        </p:nvSpPr>
        <p:spPr>
          <a:xfrm>
            <a:off x="2520462" y="3715137"/>
            <a:ext cx="6541476" cy="2123658"/>
          </a:xfrm>
          <a:prstGeom prst="rect">
            <a:avLst/>
          </a:prstGeom>
          <a:noFill/>
        </p:spPr>
        <p:txBody>
          <a:bodyPr wrap="square" rtlCol="0">
            <a:spAutoFit/>
          </a:bodyPr>
          <a:lstStyle/>
          <a:p>
            <a:pPr algn="ctr"/>
            <a:r>
              <a:rPr lang="fa-IR" sz="2400" b="1" dirty="0">
                <a:solidFill>
                  <a:srgbClr val="FF0000"/>
                </a:solidFill>
              </a:rPr>
              <a:t>   </a:t>
            </a:r>
            <a:r>
              <a:rPr lang="fa-IR" sz="3600" b="1" dirty="0">
                <a:solidFill>
                  <a:srgbClr val="FF0000"/>
                </a:solidFill>
              </a:rPr>
              <a:t>نظریات یادگیری شناختی </a:t>
            </a:r>
          </a:p>
          <a:p>
            <a:pPr algn="ctr"/>
            <a:endParaRPr lang="fa-IR" sz="3600" b="1" dirty="0">
              <a:solidFill>
                <a:srgbClr val="FF0000"/>
              </a:solidFill>
            </a:endParaRPr>
          </a:p>
          <a:p>
            <a:pPr algn="ctr"/>
            <a:endParaRPr lang="fa-IR" sz="3600" b="1" dirty="0">
              <a:solidFill>
                <a:srgbClr val="FF0000"/>
              </a:solidFill>
            </a:endParaRPr>
          </a:p>
          <a:p>
            <a:pPr algn="ctr"/>
            <a:endParaRPr lang="en-GB" sz="2400" b="1" dirty="0">
              <a:solidFill>
                <a:srgbClr val="FF0000"/>
              </a:solidFill>
            </a:endParaRPr>
          </a:p>
        </p:txBody>
      </p:sp>
      <p:pic>
        <p:nvPicPr>
          <p:cNvPr id="11" name="Picture 10">
            <a:extLst>
              <a:ext uri="{FF2B5EF4-FFF2-40B4-BE49-F238E27FC236}">
                <a16:creationId xmlns:a16="http://schemas.microsoft.com/office/drawing/2014/main" id="{F8B6D535-2ED5-4A2C-B279-2F3C1FC4CDD4}"/>
              </a:ext>
            </a:extLst>
          </p:cNvPr>
          <p:cNvPicPr>
            <a:picLocks noChangeAspect="1"/>
          </p:cNvPicPr>
          <p:nvPr/>
        </p:nvPicPr>
        <p:blipFill>
          <a:blip r:embed="rId4"/>
          <a:stretch>
            <a:fillRect/>
          </a:stretch>
        </p:blipFill>
        <p:spPr>
          <a:xfrm>
            <a:off x="10095915" y="182866"/>
            <a:ext cx="1968993" cy="2053897"/>
          </a:xfrm>
          <a:prstGeom prst="rect">
            <a:avLst/>
          </a:prstGeom>
        </p:spPr>
      </p:pic>
      <p:pic>
        <p:nvPicPr>
          <p:cNvPr id="2" name="Recorded Sound">
            <a:hlinkClick r:id="" action="ppaction://media"/>
            <a:extLst>
              <a:ext uri="{FF2B5EF4-FFF2-40B4-BE49-F238E27FC236}">
                <a16:creationId xmlns:a16="http://schemas.microsoft.com/office/drawing/2014/main" id="{47B3227D-1F17-40C7-9579-8BD1EC2BD6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976" y="5475425"/>
            <a:ext cx="609600" cy="609600"/>
          </a:xfrm>
          <a:prstGeom prst="rect">
            <a:avLst/>
          </a:prstGeom>
        </p:spPr>
      </p:pic>
    </p:spTree>
    <p:extLst>
      <p:ext uri="{BB962C8B-B14F-4D97-AF65-F5344CB8AC3E}">
        <p14:creationId xmlns:p14="http://schemas.microsoft.com/office/powerpoint/2010/main" val="20057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43" y="422809"/>
            <a:ext cx="11427159" cy="5805714"/>
          </a:xfrm>
        </p:spPr>
        <p:txBody>
          <a:bodyPr>
            <a:noAutofit/>
          </a:bodyPr>
          <a:lstStyle/>
          <a:p>
            <a:pPr marL="0" indent="0" algn="just" rtl="1">
              <a:buNone/>
            </a:pPr>
            <a:r>
              <a:rPr lang="fa-IR" sz="3200" dirty="0">
                <a:cs typeface="B Nazanin" pitchFamily="2" charset="-78"/>
              </a:rPr>
              <a:t>فرانسوا معتقد است که شمول با طرح واره، نظام رمزگردانی یا مقوله در نظریه های دیگر هم معنا می باشد. با این تفاوت که مشمول کننده خاصیت شامل سازی سایر مفاهیم را در خود دارد. آزوبل با استفاده از این اصطلاح یادگیری و فراموشی را توجیه می کند.</a:t>
            </a:r>
          </a:p>
          <a:p>
            <a:pPr marL="0" indent="0" algn="just" rtl="1">
              <a:buNone/>
            </a:pPr>
            <a:endParaRPr lang="fa-IR" sz="3200" dirty="0">
              <a:cs typeface="B Nazanin" pitchFamily="2" charset="-78"/>
            </a:endParaRPr>
          </a:p>
          <a:p>
            <a:pPr marL="0" indent="0" algn="just" rtl="1">
              <a:buNone/>
            </a:pPr>
            <a:r>
              <a:rPr lang="fa-IR" sz="3200" dirty="0">
                <a:cs typeface="B Nazanin" pitchFamily="2" charset="-78"/>
              </a:rPr>
              <a:t>بر اساس اصطلاح مشمول کننده ها می توان این گونه نتیجه گرفت که اگر بتوان</a:t>
            </a:r>
          </a:p>
          <a:p>
            <a:pPr marL="0" indent="0" algn="just" rtl="1">
              <a:buNone/>
            </a:pPr>
            <a:r>
              <a:rPr lang="fa-IR" sz="3200" dirty="0">
                <a:solidFill>
                  <a:srgbClr val="00B050"/>
                </a:solidFill>
                <a:cs typeface="B Nazanin" pitchFamily="2" charset="-78"/>
              </a:rPr>
              <a:t>مطلبی را به یکی از مشمول کننده های ساخت شناختی فرد ربط داد، </a:t>
            </a:r>
            <a:r>
              <a:rPr lang="fa-IR" sz="3200" dirty="0">
                <a:solidFill>
                  <a:srgbClr val="C00000"/>
                </a:solidFill>
                <a:cs typeface="B Nazanin" pitchFamily="2" charset="-78"/>
              </a:rPr>
              <a:t>آن مطلب</a:t>
            </a:r>
          </a:p>
          <a:p>
            <a:pPr marL="0" indent="0" algn="just" rtl="1">
              <a:buNone/>
            </a:pPr>
            <a:r>
              <a:rPr lang="fa-IR" sz="3200" dirty="0">
                <a:solidFill>
                  <a:srgbClr val="C00000"/>
                </a:solidFill>
                <a:cs typeface="B Nazanin" pitchFamily="2" charset="-78"/>
              </a:rPr>
              <a:t>معنی دار است</a:t>
            </a:r>
            <a:r>
              <a:rPr lang="fa-IR" sz="3200" dirty="0">
                <a:solidFill>
                  <a:srgbClr val="00B050"/>
                </a:solidFill>
                <a:cs typeface="B Nazanin" pitchFamily="2" charset="-78"/>
              </a:rPr>
              <a:t> و در غیر این صورت، </a:t>
            </a:r>
            <a:r>
              <a:rPr lang="fa-IR" sz="3200" dirty="0">
                <a:solidFill>
                  <a:srgbClr val="C00000"/>
                </a:solidFill>
                <a:cs typeface="B Nazanin" pitchFamily="2" charset="-78"/>
              </a:rPr>
              <a:t>مطلب معنی دار نمی باشد.</a:t>
            </a:r>
            <a:endParaRPr lang="en-US" sz="3200" dirty="0">
              <a:solidFill>
                <a:srgbClr val="C00000"/>
              </a:solidFill>
              <a:cs typeface="B Nazanin" pitchFamily="2" charset="-78"/>
            </a:endParaRPr>
          </a:p>
        </p:txBody>
      </p:sp>
      <p:sp>
        <p:nvSpPr>
          <p:cNvPr id="2" name="Footer Placeholder 1">
            <a:extLst>
              <a:ext uri="{FF2B5EF4-FFF2-40B4-BE49-F238E27FC236}">
                <a16:creationId xmlns:a16="http://schemas.microsoft.com/office/drawing/2014/main" id="{47967D8F-FA6F-4F00-9434-5B2A918FA57B}"/>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DCBF4E9E-2177-4764-908D-2DE865F46162}"/>
              </a:ext>
            </a:extLst>
          </p:cNvPr>
          <p:cNvSpPr>
            <a:spLocks noGrp="1"/>
          </p:cNvSpPr>
          <p:nvPr>
            <p:ph type="sldNum" sz="quarter" idx="12"/>
          </p:nvPr>
        </p:nvSpPr>
        <p:spPr/>
        <p:txBody>
          <a:bodyPr/>
          <a:lstStyle/>
          <a:p>
            <a:fld id="{90703091-F087-4FA2-A1B2-A694CBA1FD6B}" type="slidenum">
              <a:rPr lang="en-US" smtClean="0"/>
              <a:t>10</a:t>
            </a:fld>
            <a:endParaRPr lang="en-US"/>
          </a:p>
        </p:txBody>
      </p:sp>
      <p:pic>
        <p:nvPicPr>
          <p:cNvPr id="5" name="Recorded Sound">
            <a:hlinkClick r:id="" action="ppaction://media"/>
            <a:extLst>
              <a:ext uri="{FF2B5EF4-FFF2-40B4-BE49-F238E27FC236}">
                <a16:creationId xmlns:a16="http://schemas.microsoft.com/office/drawing/2014/main" id="{F602ADB5-0DB4-4329-AF38-62DF3B6DE4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213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60" y="238539"/>
            <a:ext cx="11926957" cy="4787312"/>
          </a:xfrm>
        </p:spPr>
        <p:txBody>
          <a:bodyPr>
            <a:normAutofit/>
          </a:bodyPr>
          <a:lstStyle/>
          <a:p>
            <a:pPr marL="0" indent="0" algn="r" rtl="1">
              <a:buNone/>
            </a:pPr>
            <a:r>
              <a:rPr lang="fa-IR" sz="3200" b="1" dirty="0">
                <a:solidFill>
                  <a:srgbClr val="FF0000"/>
                </a:solidFill>
                <a:cs typeface="B Nazanin" pitchFamily="2" charset="-78"/>
              </a:rPr>
              <a:t>انواع مشمول کننده ها</a:t>
            </a:r>
          </a:p>
          <a:p>
            <a:pPr marL="0" indent="0" algn="r" rtl="1">
              <a:buNone/>
            </a:pPr>
            <a:r>
              <a:rPr lang="fa-IR" sz="3200" dirty="0">
                <a:cs typeface="B Nazanin" pitchFamily="2" charset="-78"/>
              </a:rPr>
              <a:t>آزوبل دو نوع مشمول کننده را نام می برد:</a:t>
            </a:r>
          </a:p>
          <a:p>
            <a:pPr algn="r" rtl="1">
              <a:buFont typeface="Wingdings" pitchFamily="2" charset="2"/>
              <a:buChar char="ü"/>
            </a:pPr>
            <a:r>
              <a:rPr lang="fa-IR" sz="3200" b="1" dirty="0">
                <a:solidFill>
                  <a:srgbClr val="00B050"/>
                </a:solidFill>
                <a:cs typeface="B Nazanin" pitchFamily="2" charset="-78"/>
              </a:rPr>
              <a:t>مشمول کننده اشتقاقی</a:t>
            </a:r>
            <a:r>
              <a:rPr lang="fa-IR" sz="3200" dirty="0">
                <a:cs typeface="B Nazanin" pitchFamily="2" charset="-78"/>
              </a:rPr>
              <a:t>:</a:t>
            </a:r>
            <a:r>
              <a:rPr lang="fa-IR" sz="3200" dirty="0">
                <a:solidFill>
                  <a:srgbClr val="002060"/>
                </a:solidFill>
                <a:cs typeface="B Nazanin" pitchFamily="2" charset="-78"/>
              </a:rPr>
              <a:t>در این نوع،  مطالب شباهت زیادی به هم دارند و مطالب  آموخته شده در ساخت شناختی مشتقات یکدیگرند.و موید یکدیگر باشند.  </a:t>
            </a:r>
          </a:p>
          <a:p>
            <a:pPr algn="r" rtl="1">
              <a:buFont typeface="Wingdings" pitchFamily="2" charset="2"/>
              <a:buChar char="ü"/>
            </a:pPr>
            <a:endParaRPr lang="fa-IR" sz="3200" dirty="0">
              <a:solidFill>
                <a:srgbClr val="002060"/>
              </a:solidFill>
              <a:cs typeface="B Nazanin" pitchFamily="2" charset="-78"/>
            </a:endParaRPr>
          </a:p>
          <a:p>
            <a:pPr algn="r" rtl="1">
              <a:buFont typeface="Wingdings" pitchFamily="2" charset="2"/>
              <a:buChar char="ü"/>
            </a:pPr>
            <a:r>
              <a:rPr lang="fa-IR" sz="3200" b="1" dirty="0">
                <a:solidFill>
                  <a:srgbClr val="00B050"/>
                </a:solidFill>
                <a:cs typeface="B Nazanin" pitchFamily="2" charset="-78"/>
              </a:rPr>
              <a:t>مشمول کننده همبستگی: </a:t>
            </a:r>
            <a:r>
              <a:rPr lang="fa-IR" sz="3200" b="1" dirty="0">
                <a:solidFill>
                  <a:srgbClr val="002060"/>
                </a:solidFill>
                <a:cs typeface="B Nazanin" pitchFamily="2" charset="-78"/>
              </a:rPr>
              <a:t>وقتی مطالب تازه با مطالب موجود در ساخت شناختی مشتق یکدیگر نباشند ولی قابل ربط دادن باشد شمول از نوع همبستگی خواهد بود.</a:t>
            </a:r>
            <a:endParaRPr lang="en-US" sz="3200" b="1" dirty="0">
              <a:solidFill>
                <a:srgbClr val="002060"/>
              </a:solidFill>
              <a:cs typeface="B Nazanin" pitchFamily="2" charset="-78"/>
            </a:endParaRPr>
          </a:p>
        </p:txBody>
      </p:sp>
      <p:sp>
        <p:nvSpPr>
          <p:cNvPr id="2" name="Footer Placeholder 1">
            <a:extLst>
              <a:ext uri="{FF2B5EF4-FFF2-40B4-BE49-F238E27FC236}">
                <a16:creationId xmlns:a16="http://schemas.microsoft.com/office/drawing/2014/main" id="{42EA7CD3-D67D-4F8A-B7FF-524A27B8C786}"/>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BD64E008-40C8-4182-ADB6-FDC2EC84C36E}"/>
              </a:ext>
            </a:extLst>
          </p:cNvPr>
          <p:cNvSpPr>
            <a:spLocks noGrp="1"/>
          </p:cNvSpPr>
          <p:nvPr>
            <p:ph type="sldNum" sz="quarter" idx="12"/>
          </p:nvPr>
        </p:nvSpPr>
        <p:spPr/>
        <p:txBody>
          <a:bodyPr/>
          <a:lstStyle/>
          <a:p>
            <a:fld id="{90703091-F087-4FA2-A1B2-A694CBA1FD6B}" type="slidenum">
              <a:rPr lang="en-US" smtClean="0"/>
              <a:t>11</a:t>
            </a:fld>
            <a:endParaRPr lang="en-US"/>
          </a:p>
        </p:txBody>
      </p:sp>
      <p:pic>
        <p:nvPicPr>
          <p:cNvPr id="5" name="Recorded Sound">
            <a:hlinkClick r:id="" action="ppaction://media"/>
            <a:extLst>
              <a:ext uri="{FF2B5EF4-FFF2-40B4-BE49-F238E27FC236}">
                <a16:creationId xmlns:a16="http://schemas.microsoft.com/office/drawing/2014/main" id="{72778C09-1CAC-4DFE-9D77-480FAFA57F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5386300"/>
            <a:ext cx="609600" cy="609600"/>
          </a:xfrm>
          <a:prstGeom prst="rect">
            <a:avLst/>
          </a:prstGeom>
        </p:spPr>
      </p:pic>
    </p:spTree>
    <p:extLst>
      <p:ext uri="{BB962C8B-B14F-4D97-AF65-F5344CB8AC3E}">
        <p14:creationId xmlns:p14="http://schemas.microsoft.com/office/powerpoint/2010/main" val="125203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686" y="130627"/>
            <a:ext cx="11306628" cy="6415315"/>
          </a:xfrm>
        </p:spPr>
        <p:txBody>
          <a:bodyPr>
            <a:noAutofit/>
          </a:bodyPr>
          <a:lstStyle/>
          <a:p>
            <a:pPr marL="0" indent="0" algn="r" rtl="1">
              <a:buNone/>
            </a:pPr>
            <a:r>
              <a:rPr lang="fa-IR" sz="3200" dirty="0">
                <a:cs typeface="B Nazanin" pitchFamily="2" charset="-78"/>
              </a:rPr>
              <a:t>بر همین اساس دو نوع شمول اتفاق می افتد:</a:t>
            </a:r>
          </a:p>
          <a:p>
            <a:pPr marL="0" indent="0" algn="r" rtl="1">
              <a:buNone/>
            </a:pPr>
            <a:r>
              <a:rPr lang="fa-IR" sz="3200" dirty="0">
                <a:solidFill>
                  <a:srgbClr val="FF0000"/>
                </a:solidFill>
                <a:cs typeface="B Nazanin" pitchFamily="2" charset="-78"/>
              </a:rPr>
              <a:t>شمول اشتقاقی: </a:t>
            </a:r>
            <a:r>
              <a:rPr lang="fa-IR" sz="3200" dirty="0">
                <a:cs typeface="B Nazanin" pitchFamily="2" charset="-78"/>
              </a:rPr>
              <a:t>وقتی مطلب یادگیری تازه آن قدر به مطالب ساخت شناختی فرد</a:t>
            </a:r>
          </a:p>
          <a:p>
            <a:pPr marL="0" indent="0" algn="r" rtl="1">
              <a:buNone/>
            </a:pPr>
            <a:r>
              <a:rPr lang="fa-IR" sz="3200" dirty="0">
                <a:cs typeface="B Nazanin" pitchFamily="2" charset="-78"/>
              </a:rPr>
              <a:t>شباهت داشته باشد که بتوان آن را بخش مشتق شده ای از مطالب ساخت شناختی</a:t>
            </a:r>
          </a:p>
          <a:p>
            <a:pPr marL="0" indent="0" algn="r" rtl="1">
              <a:buNone/>
            </a:pPr>
            <a:r>
              <a:rPr lang="fa-IR" sz="3200" dirty="0">
                <a:cs typeface="B Nazanin" pitchFamily="2" charset="-78"/>
              </a:rPr>
              <a:t>دانست، این یادگیری را شمول اشتقاقی می نامند.</a:t>
            </a:r>
          </a:p>
          <a:p>
            <a:pPr marL="0" indent="0" algn="r" rtl="1">
              <a:buNone/>
            </a:pPr>
            <a:r>
              <a:rPr lang="fa-IR" sz="3200" b="1" dirty="0">
                <a:solidFill>
                  <a:srgbClr val="00B0F0"/>
                </a:solidFill>
                <a:cs typeface="B Nazanin" pitchFamily="2" charset="-78"/>
              </a:rPr>
              <a:t>مثال:  </a:t>
            </a:r>
            <a:r>
              <a:rPr lang="fa-IR" sz="3200" dirty="0">
                <a:cs typeface="B Nazanin" pitchFamily="2" charset="-78"/>
              </a:rPr>
              <a:t>یادگیری اطلاعات از طریق مثال های مربوط به مطلبی که قبلا آموخته شده است.</a:t>
            </a:r>
          </a:p>
          <a:p>
            <a:pPr marL="0" indent="0" algn="r" rtl="1">
              <a:buNone/>
            </a:pPr>
            <a:r>
              <a:rPr lang="fa-IR" sz="3200" dirty="0">
                <a:cs typeface="B Nazanin" pitchFamily="2" charset="-78"/>
              </a:rPr>
              <a:t>بنابر تعبیر آزوبل" شمول اشتقاقی زمانی صورت می گیرد که مطلب مورد یادگیری مثال</a:t>
            </a:r>
          </a:p>
          <a:p>
            <a:pPr marL="0" indent="0" algn="r" rtl="1">
              <a:buNone/>
            </a:pPr>
            <a:r>
              <a:rPr lang="fa-IR" sz="3200" dirty="0">
                <a:cs typeface="B Nazanin" pitchFamily="2" charset="-78"/>
              </a:rPr>
              <a:t>مشخصی از یک مفهوم جا افتاده در ساخت شناختی باشد یا این مطلب موید و معرف</a:t>
            </a:r>
          </a:p>
          <a:p>
            <a:pPr marL="0" indent="0" algn="r" rtl="1">
              <a:buNone/>
            </a:pPr>
            <a:r>
              <a:rPr lang="fa-IR" sz="3200" dirty="0">
                <a:cs typeface="B Nazanin" pitchFamily="2" charset="-78"/>
              </a:rPr>
              <a:t>موضوع کلی قبلا آموخته شده ای باشد. در هر یک از این دو مورد مطلب جدید مستقیما</a:t>
            </a:r>
          </a:p>
          <a:p>
            <a:pPr marL="0" indent="0" algn="r" rtl="1">
              <a:buNone/>
            </a:pPr>
            <a:r>
              <a:rPr lang="fa-IR" sz="3200" dirty="0">
                <a:cs typeface="B Nazanin" pitchFamily="2" charset="-78"/>
              </a:rPr>
              <a:t>و آشکارا قابل مشتق شدن از یک مفهوم یا موضوع کلی ساخت شناختی است.</a:t>
            </a:r>
            <a:endParaRPr lang="en-US" sz="3200" dirty="0">
              <a:cs typeface="B Nazanin" pitchFamily="2" charset="-78"/>
            </a:endParaRPr>
          </a:p>
        </p:txBody>
      </p:sp>
      <p:sp>
        <p:nvSpPr>
          <p:cNvPr id="2" name="Footer Placeholder 1">
            <a:extLst>
              <a:ext uri="{FF2B5EF4-FFF2-40B4-BE49-F238E27FC236}">
                <a16:creationId xmlns:a16="http://schemas.microsoft.com/office/drawing/2014/main" id="{9A3CD772-71A0-4638-A5FF-5F9DA84273F1}"/>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B410D31D-376F-4F93-AF65-320EBBC92FEF}"/>
              </a:ext>
            </a:extLst>
          </p:cNvPr>
          <p:cNvSpPr>
            <a:spLocks noGrp="1"/>
          </p:cNvSpPr>
          <p:nvPr>
            <p:ph type="sldNum" sz="quarter" idx="12"/>
          </p:nvPr>
        </p:nvSpPr>
        <p:spPr/>
        <p:txBody>
          <a:bodyPr/>
          <a:lstStyle/>
          <a:p>
            <a:fld id="{90703091-F087-4FA2-A1B2-A694CBA1FD6B}" type="slidenum">
              <a:rPr lang="en-US" smtClean="0"/>
              <a:t>12</a:t>
            </a:fld>
            <a:endParaRPr lang="en-US"/>
          </a:p>
        </p:txBody>
      </p:sp>
    </p:spTree>
    <p:extLst>
      <p:ext uri="{BB962C8B-B14F-4D97-AF65-F5344CB8AC3E}">
        <p14:creationId xmlns:p14="http://schemas.microsoft.com/office/powerpoint/2010/main" val="268180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8982" y="435429"/>
            <a:ext cx="9718903" cy="3777622"/>
          </a:xfrm>
        </p:spPr>
        <p:txBody>
          <a:bodyPr>
            <a:noAutofit/>
          </a:bodyPr>
          <a:lstStyle/>
          <a:p>
            <a:pPr marL="0" indent="0" algn="r" rtl="1">
              <a:lnSpc>
                <a:spcPct val="150000"/>
              </a:lnSpc>
              <a:buNone/>
            </a:pPr>
            <a:r>
              <a:rPr lang="fa-IR" sz="3200" dirty="0">
                <a:solidFill>
                  <a:srgbClr val="FF0000"/>
                </a:solidFill>
                <a:cs typeface="B Nazanin" pitchFamily="2" charset="-78"/>
              </a:rPr>
              <a:t>شمول همبستگی: </a:t>
            </a:r>
            <a:r>
              <a:rPr lang="fa-IR" sz="3200" dirty="0">
                <a:cs typeface="B Nazanin" pitchFamily="2" charset="-78"/>
              </a:rPr>
              <a:t>اگر مطلب تازه، مورد خاصی از مفاهیم موجود در ساخت</a:t>
            </a:r>
          </a:p>
          <a:p>
            <a:pPr marL="0" indent="0" algn="r" rtl="1">
              <a:lnSpc>
                <a:spcPct val="150000"/>
              </a:lnSpc>
              <a:buNone/>
            </a:pPr>
            <a:r>
              <a:rPr lang="fa-IR" sz="3200" dirty="0">
                <a:cs typeface="B Nazanin" pitchFamily="2" charset="-78"/>
              </a:rPr>
              <a:t>شناختی نباشد اما، بتوان آن را به ساخت شناختی ربط داد، یادگیری از طریق</a:t>
            </a:r>
          </a:p>
          <a:p>
            <a:pPr marL="0" indent="0" algn="r" rtl="1">
              <a:lnSpc>
                <a:spcPct val="150000"/>
              </a:lnSpc>
              <a:buNone/>
            </a:pPr>
            <a:r>
              <a:rPr lang="fa-IR" sz="3200" dirty="0">
                <a:cs typeface="B Nazanin" pitchFamily="2" charset="-78"/>
              </a:rPr>
              <a:t>شمول همبستگی اتفاق می افتد.</a:t>
            </a:r>
          </a:p>
          <a:p>
            <a:pPr marL="0" indent="0" algn="r" rtl="1">
              <a:lnSpc>
                <a:spcPct val="150000"/>
              </a:lnSpc>
              <a:buNone/>
            </a:pPr>
            <a:r>
              <a:rPr lang="fa-IR" sz="3200" b="1" dirty="0">
                <a:solidFill>
                  <a:srgbClr val="00B0F0"/>
                </a:solidFill>
                <a:cs typeface="B Nazanin" pitchFamily="2" charset="-78"/>
              </a:rPr>
              <a:t>مثال: </a:t>
            </a:r>
            <a:r>
              <a:rPr lang="fa-IR" sz="3200" dirty="0">
                <a:cs typeface="B Nazanin" pitchFamily="2" charset="-78"/>
              </a:rPr>
              <a:t>قبال با مفاهیم یادگیری آشنا شده باشند و حاال با مفاهیم تازه تری از</a:t>
            </a:r>
          </a:p>
          <a:p>
            <a:pPr marL="0" indent="0" algn="r" rtl="1">
              <a:lnSpc>
                <a:spcPct val="150000"/>
              </a:lnSpc>
              <a:buNone/>
            </a:pPr>
            <a:r>
              <a:rPr lang="fa-IR" sz="3200" dirty="0">
                <a:cs typeface="B Nazanin" pitchFamily="2" charset="-78"/>
              </a:rPr>
              <a:t>یادگیری صحبت شود. به اعتقاد آزوبل به طور معمول یادگیری از طریق شمول</a:t>
            </a:r>
          </a:p>
          <a:p>
            <a:pPr marL="0" indent="0" algn="r" rtl="1">
              <a:lnSpc>
                <a:spcPct val="150000"/>
              </a:lnSpc>
              <a:buNone/>
            </a:pPr>
            <a:r>
              <a:rPr lang="fa-IR" sz="3200" dirty="0">
                <a:cs typeface="B Nazanin" pitchFamily="2" charset="-78"/>
              </a:rPr>
              <a:t>همبستگی اتفاق می افتد تا از طریق شمول اشتقاقی.</a:t>
            </a:r>
            <a:endParaRPr lang="en-US" sz="3200" dirty="0">
              <a:cs typeface="B Nazanin" pitchFamily="2" charset="-78"/>
            </a:endParaRPr>
          </a:p>
        </p:txBody>
      </p:sp>
      <p:sp>
        <p:nvSpPr>
          <p:cNvPr id="2" name="Footer Placeholder 1">
            <a:extLst>
              <a:ext uri="{FF2B5EF4-FFF2-40B4-BE49-F238E27FC236}">
                <a16:creationId xmlns:a16="http://schemas.microsoft.com/office/drawing/2014/main" id="{D4BCFCC0-F075-4B93-BF88-88522354D287}"/>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BF8EE093-9400-480D-BFA8-5DC55B37AAF8}"/>
              </a:ext>
            </a:extLst>
          </p:cNvPr>
          <p:cNvSpPr>
            <a:spLocks noGrp="1"/>
          </p:cNvSpPr>
          <p:nvPr>
            <p:ph type="sldNum" sz="quarter" idx="12"/>
          </p:nvPr>
        </p:nvSpPr>
        <p:spPr/>
        <p:txBody>
          <a:bodyPr/>
          <a:lstStyle/>
          <a:p>
            <a:fld id="{90703091-F087-4FA2-A1B2-A694CBA1FD6B}" type="slidenum">
              <a:rPr lang="en-US" smtClean="0"/>
              <a:t>13</a:t>
            </a:fld>
            <a:endParaRPr lang="en-US"/>
          </a:p>
        </p:txBody>
      </p:sp>
    </p:spTree>
    <p:extLst>
      <p:ext uri="{BB962C8B-B14F-4D97-AF65-F5344CB8AC3E}">
        <p14:creationId xmlns:p14="http://schemas.microsoft.com/office/powerpoint/2010/main" val="341048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297" y="261256"/>
            <a:ext cx="11768560" cy="6596743"/>
          </a:xfrm>
        </p:spPr>
        <p:txBody>
          <a:bodyPr>
            <a:noAutofit/>
          </a:bodyPr>
          <a:lstStyle/>
          <a:p>
            <a:pPr marL="0" indent="0" algn="just" rtl="1">
              <a:buNone/>
            </a:pPr>
            <a:r>
              <a:rPr lang="fa-IR" sz="3200" dirty="0">
                <a:cs typeface="B Nazanin" pitchFamily="2" charset="-78"/>
              </a:rPr>
              <a:t>آزوبل نوع دیگری از شمول را مطرح می کند که </a:t>
            </a:r>
            <a:r>
              <a:rPr lang="fa-IR" sz="3200" b="1" dirty="0">
                <a:solidFill>
                  <a:srgbClr val="FF0000"/>
                </a:solidFill>
                <a:cs typeface="B Nazanin" pitchFamily="2" charset="-78"/>
              </a:rPr>
              <a:t>شمول زوالی </a:t>
            </a:r>
            <a:r>
              <a:rPr lang="fa-IR" sz="3200" dirty="0">
                <a:cs typeface="B Nazanin" pitchFamily="2" charset="-78"/>
              </a:rPr>
              <a:t>نام دارد.</a:t>
            </a:r>
          </a:p>
          <a:p>
            <a:pPr marL="0" indent="0" algn="just" rtl="1">
              <a:buNone/>
            </a:pPr>
            <a:r>
              <a:rPr lang="fa-IR" sz="3200" dirty="0">
                <a:solidFill>
                  <a:srgbClr val="FF0000"/>
                </a:solidFill>
                <a:cs typeface="B Nazanin" pitchFamily="2" charset="-78"/>
              </a:rPr>
              <a:t>شمول زوالی: </a:t>
            </a:r>
            <a:r>
              <a:rPr lang="fa-IR" sz="3200" dirty="0">
                <a:cs typeface="B Nazanin" pitchFamily="2" charset="-78"/>
              </a:rPr>
              <a:t>یادگیرنده بعد از آن که مطلبی را تحت شمول جذب ساخت شناختی خود کرد، مطلب به تدریج به ساخت شناختی که جذب آن شده است شبیه می شود.</a:t>
            </a:r>
          </a:p>
          <a:p>
            <a:pPr marL="0" indent="0" algn="just" rtl="1">
              <a:buNone/>
            </a:pPr>
            <a:r>
              <a:rPr lang="fa-IR" sz="3200" dirty="0">
                <a:cs typeface="B Nazanin" pitchFamily="2" charset="-78"/>
              </a:rPr>
              <a:t>تا وقتی که مطلب جدید از سایر مطالب موجود در ساخت شناختی که به آن جذب شد قابل تمییز باشد، یادآوری مطلب امکان پذیر است اما، اگر این مطلب زمان زیادی مورد استفاده قرار نگیرد، ویژگی های آن در سایر مطالب کلی تر ساخت شناختی گم می شود و دیگر قابل یادآوری نیست.</a:t>
            </a:r>
          </a:p>
          <a:p>
            <a:pPr marL="0" indent="0" algn="just" rtl="1">
              <a:buNone/>
            </a:pPr>
            <a:r>
              <a:rPr lang="fa-IR" sz="3200" dirty="0">
                <a:cs typeface="B Nazanin" pitchFamily="2" charset="-78"/>
              </a:rPr>
              <a:t>بنابراین نظریه، مطالب یادگرفته شده ابتدا قابل بازخوانی است اما، عدم استفاده طولانی مدت دیگر قابل بازخوانی نیست اما، می توان آن را باز شناسی کرد و اگر باز هم بدون استفاده قرار گیرد، نه قابل باز خوانی است نه بازشناسی اما، در یادگیری مجدد یا بازآموزی زودتر از مطالب یاد گرفته نشده، آموخته می شود. به این فرآیند </a:t>
            </a:r>
            <a:r>
              <a:rPr lang="fa-IR" sz="3200" dirty="0">
                <a:solidFill>
                  <a:srgbClr val="00B050"/>
                </a:solidFill>
                <a:cs typeface="B Nazanin" pitchFamily="2" charset="-78"/>
              </a:rPr>
              <a:t>شمول زوالی </a:t>
            </a:r>
            <a:r>
              <a:rPr lang="fa-IR" sz="3200" dirty="0">
                <a:cs typeface="B Nazanin" pitchFamily="2" charset="-78"/>
              </a:rPr>
              <a:t>می گویند.</a:t>
            </a:r>
          </a:p>
          <a:p>
            <a:pPr marL="0" indent="0" algn="just" rtl="1">
              <a:buNone/>
            </a:pPr>
            <a:endParaRPr lang="en-US" sz="3200" dirty="0">
              <a:cs typeface="B Nazanin" pitchFamily="2" charset="-78"/>
            </a:endParaRPr>
          </a:p>
        </p:txBody>
      </p:sp>
      <p:sp>
        <p:nvSpPr>
          <p:cNvPr id="2" name="Footer Placeholder 1">
            <a:extLst>
              <a:ext uri="{FF2B5EF4-FFF2-40B4-BE49-F238E27FC236}">
                <a16:creationId xmlns:a16="http://schemas.microsoft.com/office/drawing/2014/main" id="{0FC95079-A27A-4481-9F79-6E0B1DBCA133}"/>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8F97CBCE-F27F-46E6-9C02-AE8C37DDF042}"/>
              </a:ext>
            </a:extLst>
          </p:cNvPr>
          <p:cNvSpPr>
            <a:spLocks noGrp="1"/>
          </p:cNvSpPr>
          <p:nvPr>
            <p:ph type="sldNum" sz="quarter" idx="12"/>
          </p:nvPr>
        </p:nvSpPr>
        <p:spPr/>
        <p:txBody>
          <a:bodyPr/>
          <a:lstStyle/>
          <a:p>
            <a:fld id="{90703091-F087-4FA2-A1B2-A694CBA1FD6B}" type="slidenum">
              <a:rPr lang="en-US" smtClean="0"/>
              <a:t>14</a:t>
            </a:fld>
            <a:endParaRPr lang="en-US"/>
          </a:p>
        </p:txBody>
      </p:sp>
      <p:pic>
        <p:nvPicPr>
          <p:cNvPr id="5" name="Recorded Sound">
            <a:hlinkClick r:id="" action="ppaction://media"/>
            <a:extLst>
              <a:ext uri="{FF2B5EF4-FFF2-40B4-BE49-F238E27FC236}">
                <a16:creationId xmlns:a16="http://schemas.microsoft.com/office/drawing/2014/main" id="{D43E9D47-4D5B-4176-9D14-9055AD4C7C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48849" y="5642113"/>
            <a:ext cx="609600" cy="609600"/>
          </a:xfrm>
          <a:prstGeom prst="rect">
            <a:avLst/>
          </a:prstGeom>
        </p:spPr>
      </p:pic>
    </p:spTree>
    <p:extLst>
      <p:ext uri="{BB962C8B-B14F-4D97-AF65-F5344CB8AC3E}">
        <p14:creationId xmlns:p14="http://schemas.microsoft.com/office/powerpoint/2010/main" val="408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070" y="275771"/>
            <a:ext cx="11622787" cy="6445704"/>
          </a:xfrm>
        </p:spPr>
        <p:txBody>
          <a:bodyPr>
            <a:noAutofit/>
          </a:bodyPr>
          <a:lstStyle/>
          <a:p>
            <a:pPr marL="0" indent="0" algn="just" rtl="1">
              <a:lnSpc>
                <a:spcPct val="150000"/>
              </a:lnSpc>
              <a:buNone/>
            </a:pPr>
            <a:r>
              <a:rPr lang="fa-IR" b="1" dirty="0">
                <a:solidFill>
                  <a:srgbClr val="C00000"/>
                </a:solidFill>
                <a:cs typeface="B Nazanin" pitchFamily="2" charset="-78"/>
              </a:rPr>
              <a:t>کاربردهای آموزشی نظريه يادگیری آزوبل</a:t>
            </a:r>
          </a:p>
          <a:p>
            <a:pPr marL="0" indent="0" algn="just" rtl="1">
              <a:lnSpc>
                <a:spcPct val="150000"/>
              </a:lnSpc>
              <a:buNone/>
            </a:pPr>
            <a:r>
              <a:rPr lang="fa-IR" b="1" dirty="0">
                <a:cs typeface="B Nazanin" pitchFamily="2" charset="-78"/>
              </a:rPr>
              <a:t>مهم ترین عامل موثر بر یادگیری و یادداری مطالب جدید ساخت شناختی یادگیرنده در زمان یادگیری است. عواملی نظیر </a:t>
            </a:r>
            <a:r>
              <a:rPr lang="fa-IR" b="1" dirty="0">
                <a:solidFill>
                  <a:srgbClr val="00B050"/>
                </a:solidFill>
                <a:cs typeface="B Nazanin" pitchFamily="2" charset="-78"/>
              </a:rPr>
              <a:t>سازمان، ثبات و روشنی دانش یادگیرنده </a:t>
            </a:r>
            <a:r>
              <a:rPr lang="fa-IR" b="1" dirty="0">
                <a:cs typeface="B Nazanin" pitchFamily="2" charset="-78"/>
              </a:rPr>
              <a:t>در یک زمینه مشخص در لحظه یادگیری سبب بهبود ساخت شناختی و به دنبال آن افزایش کیفیت یادگیری و یادداری می شود.</a:t>
            </a:r>
          </a:p>
          <a:p>
            <a:pPr marL="0" indent="0" algn="just" rtl="1">
              <a:lnSpc>
                <a:spcPct val="150000"/>
              </a:lnSpc>
              <a:buNone/>
            </a:pPr>
            <a:r>
              <a:rPr lang="fa-IR" b="1" dirty="0">
                <a:solidFill>
                  <a:srgbClr val="00B050"/>
                </a:solidFill>
                <a:cs typeface="B Nazanin" pitchFamily="2" charset="-78"/>
              </a:rPr>
              <a:t> کنترل عوامل موثر در یادگیری و یاداری مطالب معنی دار</a:t>
            </a:r>
            <a:endParaRPr lang="fa-IR" b="1" dirty="0">
              <a:cs typeface="B Nazanin" pitchFamily="2" charset="-78"/>
            </a:endParaRPr>
          </a:p>
          <a:p>
            <a:pPr marL="0" indent="0" algn="just" rtl="1">
              <a:lnSpc>
                <a:spcPct val="150000"/>
              </a:lnSpc>
              <a:buNone/>
            </a:pPr>
            <a:r>
              <a:rPr lang="fa-IR" b="1" dirty="0">
                <a:cs typeface="B Nazanin" pitchFamily="2" charset="-78"/>
              </a:rPr>
              <a:t>آزوبل می گوید: "اگر قرار بود تمام مطالب روانشناسی پرورشی را در یک اصل خلاصه کنم، آن اصل این بود: تنها عامل مهمی که بر یادگیری بیشترین تاثیر را دارد، آموخته های قبلی یادگیرنده است. </a:t>
            </a:r>
            <a:r>
              <a:rPr lang="fa-IR" b="1" dirty="0">
                <a:solidFill>
                  <a:srgbClr val="002060"/>
                </a:solidFill>
                <a:cs typeface="B Nazanin" pitchFamily="2" charset="-78"/>
              </a:rPr>
              <a:t>به این اصل تحقق بخشید و طبق آن آموزش دهید</a:t>
            </a:r>
            <a:r>
              <a:rPr lang="fa-IR" b="1" dirty="0">
                <a:cs typeface="B Nazanin" pitchFamily="2" charset="-78"/>
              </a:rPr>
              <a:t>".</a:t>
            </a:r>
          </a:p>
        </p:txBody>
      </p:sp>
      <p:sp>
        <p:nvSpPr>
          <p:cNvPr id="2" name="Footer Placeholder 1">
            <a:extLst>
              <a:ext uri="{FF2B5EF4-FFF2-40B4-BE49-F238E27FC236}">
                <a16:creationId xmlns:a16="http://schemas.microsoft.com/office/drawing/2014/main" id="{8828B2ED-C687-4D75-A99C-A816C5A29A1F}"/>
              </a:ext>
            </a:extLst>
          </p:cNvPr>
          <p:cNvSpPr>
            <a:spLocks noGrp="1"/>
          </p:cNvSpPr>
          <p:nvPr>
            <p:ph type="ftr" sz="quarter" idx="11"/>
          </p:nvPr>
        </p:nvSpPr>
        <p:spPr>
          <a:xfrm>
            <a:off x="402535" y="6285396"/>
            <a:ext cx="4114800" cy="365125"/>
          </a:xfrm>
        </p:spPr>
        <p:txBody>
          <a:bodyPr/>
          <a:lstStyle/>
          <a:p>
            <a:r>
              <a:rPr lang="fa-IR" dirty="0"/>
              <a:t>کرونا  رفتنی است</a:t>
            </a:r>
            <a:endParaRPr lang="en-US" dirty="0"/>
          </a:p>
        </p:txBody>
      </p:sp>
      <p:sp>
        <p:nvSpPr>
          <p:cNvPr id="4" name="Slide Number Placeholder 3">
            <a:extLst>
              <a:ext uri="{FF2B5EF4-FFF2-40B4-BE49-F238E27FC236}">
                <a16:creationId xmlns:a16="http://schemas.microsoft.com/office/drawing/2014/main" id="{5D857248-B80E-4199-8E62-41E5AEA8F9F2}"/>
              </a:ext>
            </a:extLst>
          </p:cNvPr>
          <p:cNvSpPr>
            <a:spLocks noGrp="1"/>
          </p:cNvSpPr>
          <p:nvPr>
            <p:ph type="sldNum" sz="quarter" idx="12"/>
          </p:nvPr>
        </p:nvSpPr>
        <p:spPr/>
        <p:txBody>
          <a:bodyPr/>
          <a:lstStyle/>
          <a:p>
            <a:fld id="{90703091-F087-4FA2-A1B2-A694CBA1FD6B}" type="slidenum">
              <a:rPr lang="en-US" smtClean="0"/>
              <a:t>15</a:t>
            </a:fld>
            <a:endParaRPr lang="en-US"/>
          </a:p>
        </p:txBody>
      </p:sp>
      <p:pic>
        <p:nvPicPr>
          <p:cNvPr id="5" name="Recorded Sound">
            <a:hlinkClick r:id="" action="ppaction://media"/>
            <a:extLst>
              <a:ext uri="{FF2B5EF4-FFF2-40B4-BE49-F238E27FC236}">
                <a16:creationId xmlns:a16="http://schemas.microsoft.com/office/drawing/2014/main" id="{67D6219A-F437-4D3B-A56C-C827CE5FC2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5942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745" y="246742"/>
            <a:ext cx="11790511" cy="5646058"/>
          </a:xfrm>
        </p:spPr>
        <p:txBody>
          <a:bodyPr>
            <a:noAutofit/>
          </a:bodyPr>
          <a:lstStyle/>
          <a:p>
            <a:pPr marL="0" indent="0" algn="just" rtl="1">
              <a:lnSpc>
                <a:spcPct val="150000"/>
              </a:lnSpc>
              <a:buNone/>
            </a:pPr>
            <a:r>
              <a:rPr lang="fa-IR" sz="3200" b="1" dirty="0">
                <a:solidFill>
                  <a:srgbClr val="FF0000"/>
                </a:solidFill>
                <a:cs typeface="B Nazanin" pitchFamily="2" charset="-78"/>
              </a:rPr>
              <a:t>انواع پیش سازمان دهنده:</a:t>
            </a:r>
          </a:p>
          <a:p>
            <a:pPr marL="0" indent="0" algn="just" rtl="1">
              <a:lnSpc>
                <a:spcPct val="150000"/>
              </a:lnSpc>
              <a:buNone/>
            </a:pPr>
            <a:r>
              <a:rPr lang="fa-IR" sz="3200" b="1" dirty="0">
                <a:solidFill>
                  <a:srgbClr val="FF0000"/>
                </a:solidFill>
                <a:cs typeface="B Nazanin" pitchFamily="2" charset="-78"/>
              </a:rPr>
              <a:t>پیش سازمان دهنده توضیحی یا نمایشی</a:t>
            </a:r>
            <a:r>
              <a:rPr lang="fa-IR" sz="3200" dirty="0">
                <a:solidFill>
                  <a:srgbClr val="FF0000"/>
                </a:solidFill>
                <a:cs typeface="B Nazanin" pitchFamily="2" charset="-78"/>
              </a:rPr>
              <a:t>: </a:t>
            </a:r>
            <a:r>
              <a:rPr lang="fa-IR" sz="3200" dirty="0">
                <a:cs typeface="B Nazanin" pitchFamily="2" charset="-78"/>
              </a:rPr>
              <a:t>در این پیش سازمان دهنده اندیشه های کلی و روابط آنها با یکدیگر توضیح داده می شود و نکات مبهم را روشن می سازد.</a:t>
            </a:r>
          </a:p>
          <a:p>
            <a:pPr marL="0" indent="0" algn="just" rtl="1">
              <a:lnSpc>
                <a:spcPct val="150000"/>
              </a:lnSpc>
              <a:buNone/>
            </a:pPr>
            <a:r>
              <a:rPr lang="fa-IR" sz="3200" b="1" dirty="0">
                <a:solidFill>
                  <a:srgbClr val="FF0000"/>
                </a:solidFill>
                <a:cs typeface="B Nazanin" pitchFamily="2" charset="-78"/>
              </a:rPr>
              <a:t>پیش سازمان دهنده مقایسه ای: </a:t>
            </a:r>
            <a:r>
              <a:rPr lang="fa-IR" sz="3200" dirty="0">
                <a:cs typeface="B Nazanin" pitchFamily="2" charset="-78"/>
              </a:rPr>
              <a:t>این پیش سازمان دهنده ها بین آموخته های قبلی دانش آموزان و آن چه که قرار است بیاموزند، ارتباط برقرار می کنند.</a:t>
            </a:r>
          </a:p>
          <a:p>
            <a:pPr marL="0" indent="0" algn="just" rtl="1">
              <a:lnSpc>
                <a:spcPct val="150000"/>
              </a:lnSpc>
              <a:buNone/>
            </a:pPr>
            <a:r>
              <a:rPr lang="fa-IR" sz="3200" dirty="0">
                <a:cs typeface="B Nazanin" pitchFamily="2" charset="-78"/>
              </a:rPr>
              <a:t>پیش سازمان دهنده های آزوبل عموما به صورت کلامی و نوشتاری است.</a:t>
            </a:r>
          </a:p>
        </p:txBody>
      </p:sp>
      <p:sp>
        <p:nvSpPr>
          <p:cNvPr id="2" name="Footer Placeholder 1">
            <a:extLst>
              <a:ext uri="{FF2B5EF4-FFF2-40B4-BE49-F238E27FC236}">
                <a16:creationId xmlns:a16="http://schemas.microsoft.com/office/drawing/2014/main" id="{7BB4A06F-9BD8-4063-961F-C5BEF63A7232}"/>
              </a:ext>
            </a:extLst>
          </p:cNvPr>
          <p:cNvSpPr>
            <a:spLocks noGrp="1"/>
          </p:cNvSpPr>
          <p:nvPr>
            <p:ph type="ftr" sz="quarter" idx="11"/>
          </p:nvPr>
        </p:nvSpPr>
        <p:spPr>
          <a:xfrm>
            <a:off x="1123122" y="5991225"/>
            <a:ext cx="4114800" cy="365125"/>
          </a:xfrm>
        </p:spPr>
        <p:txBody>
          <a:bodyPr/>
          <a:lstStyle/>
          <a:p>
            <a:r>
              <a:rPr lang="fa-IR" dirty="0"/>
              <a:t>کرونا  رفتنی است</a:t>
            </a:r>
            <a:endParaRPr lang="en-US" dirty="0"/>
          </a:p>
        </p:txBody>
      </p:sp>
      <p:sp>
        <p:nvSpPr>
          <p:cNvPr id="4" name="Slide Number Placeholder 3">
            <a:extLst>
              <a:ext uri="{FF2B5EF4-FFF2-40B4-BE49-F238E27FC236}">
                <a16:creationId xmlns:a16="http://schemas.microsoft.com/office/drawing/2014/main" id="{509F0647-65FD-4E42-8D88-79AF47C31A67}"/>
              </a:ext>
            </a:extLst>
          </p:cNvPr>
          <p:cNvSpPr>
            <a:spLocks noGrp="1"/>
          </p:cNvSpPr>
          <p:nvPr>
            <p:ph type="sldNum" sz="quarter" idx="12"/>
          </p:nvPr>
        </p:nvSpPr>
        <p:spPr/>
        <p:txBody>
          <a:bodyPr/>
          <a:lstStyle/>
          <a:p>
            <a:fld id="{90703091-F087-4FA2-A1B2-A694CBA1FD6B}" type="slidenum">
              <a:rPr lang="en-US" smtClean="0"/>
              <a:t>16</a:t>
            </a:fld>
            <a:endParaRPr lang="en-US"/>
          </a:p>
        </p:txBody>
      </p:sp>
      <p:pic>
        <p:nvPicPr>
          <p:cNvPr id="5" name="Recorded Sound">
            <a:hlinkClick r:id="" action="ppaction://media"/>
            <a:extLst>
              <a:ext uri="{FF2B5EF4-FFF2-40B4-BE49-F238E27FC236}">
                <a16:creationId xmlns:a16="http://schemas.microsoft.com/office/drawing/2014/main" id="{E9B16C89-26CC-4093-A478-7D8D89CAEB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1570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17" y="-172278"/>
            <a:ext cx="11795697" cy="7030278"/>
          </a:xfrm>
        </p:spPr>
        <p:txBody>
          <a:bodyPr>
            <a:noAutofit/>
          </a:bodyPr>
          <a:lstStyle/>
          <a:p>
            <a:pPr marL="0" indent="0" algn="just" rtl="1">
              <a:lnSpc>
                <a:spcPct val="150000"/>
              </a:lnSpc>
              <a:buNone/>
            </a:pPr>
            <a:r>
              <a:rPr lang="fa-IR" sz="2400" b="1" dirty="0">
                <a:solidFill>
                  <a:srgbClr val="FF0000"/>
                </a:solidFill>
                <a:cs typeface="B Nazanin" pitchFamily="2" charset="-78"/>
              </a:rPr>
              <a:t>انگیزش و یادگیری معنی دار</a:t>
            </a:r>
          </a:p>
          <a:p>
            <a:pPr marL="0" indent="0" algn="just" rtl="1">
              <a:lnSpc>
                <a:spcPct val="150000"/>
              </a:lnSpc>
              <a:buNone/>
            </a:pPr>
            <a:r>
              <a:rPr lang="fa-IR" sz="2400" b="1" dirty="0">
                <a:cs typeface="B Nazanin" pitchFamily="2" charset="-78"/>
              </a:rPr>
              <a:t>در نظریه آزوبل، مهم ترین عامل انگیزشی موثر بر یادگیری معنی دار </a:t>
            </a:r>
            <a:r>
              <a:rPr lang="fa-IR" sz="2400" b="1" dirty="0">
                <a:solidFill>
                  <a:srgbClr val="00B050"/>
                </a:solidFill>
                <a:cs typeface="B Nazanin" pitchFamily="2" charset="-78"/>
              </a:rPr>
              <a:t>سائق شناختی </a:t>
            </a:r>
            <a:r>
              <a:rPr lang="fa-IR" sz="2400" b="1" dirty="0">
                <a:cs typeface="B Nazanin" pitchFamily="2" charset="-78"/>
              </a:rPr>
              <a:t>است. آزوبل اعتقاد دارد که سائق شناختی یک انگیزه درونی است که از علایق و کنجکاوی های یادگیرنده در رابطه با کشف، دستکاری، درک، فهم و برخورد با محیط سرچشمه می گیرد و اغلب این سائق ها اکتسابی هستند و بر مبنای تجارب یادگیرنده شکل می گیرند.</a:t>
            </a:r>
            <a:endParaRPr lang="fa-IR" sz="2400" dirty="0">
              <a:cs typeface="B Nazanin" pitchFamily="2" charset="-78"/>
            </a:endParaRPr>
          </a:p>
          <a:p>
            <a:pPr marL="0" indent="0" algn="just" rtl="1">
              <a:lnSpc>
                <a:spcPct val="150000"/>
              </a:lnSpc>
              <a:buNone/>
            </a:pPr>
            <a:r>
              <a:rPr lang="fa-IR" sz="2400" b="1" dirty="0">
                <a:cs typeface="B Nazanin" pitchFamily="2" charset="-78"/>
              </a:rPr>
              <a:t>پس آزوبل تنها معلمان را به ایجاد انگیزش در دانش آموزان ترغیب نمی کند ،بلکه می گوید، نیازی نیست که معلم منتظر بماند که در دانش آموز علاقه ایجاد شود و سپس آموزش را شروع کند بلکه در ابتدا، موقتا باید بدون در نظر گرفتن علاقه او آموزش موثر و یادگیری را در آنها ایجاد کند و به دنبال یادگیری، علاقه ظاهر می شود و خود منجر به یادگیری بیشتر می شود.</a:t>
            </a:r>
          </a:p>
          <a:p>
            <a:pPr marL="0" indent="0" algn="just" rtl="1">
              <a:lnSpc>
                <a:spcPct val="150000"/>
              </a:lnSpc>
              <a:buNone/>
            </a:pPr>
            <a:r>
              <a:rPr lang="fa-IR" sz="2400" b="1" dirty="0">
                <a:solidFill>
                  <a:srgbClr val="FF0000"/>
                </a:solidFill>
                <a:cs typeface="B Nazanin" pitchFamily="2" charset="-78"/>
              </a:rPr>
              <a:t>رابطه بین سائق شناختی و یادگیری یک رابطه دوطرفه است.</a:t>
            </a:r>
            <a:endParaRPr lang="en-US" sz="2400" b="1" dirty="0">
              <a:solidFill>
                <a:srgbClr val="FF0000"/>
              </a:solidFill>
              <a:cs typeface="B Nazanin" pitchFamily="2" charset="-78"/>
            </a:endParaRPr>
          </a:p>
        </p:txBody>
      </p:sp>
      <p:sp>
        <p:nvSpPr>
          <p:cNvPr id="2" name="Footer Placeholder 1">
            <a:extLst>
              <a:ext uri="{FF2B5EF4-FFF2-40B4-BE49-F238E27FC236}">
                <a16:creationId xmlns:a16="http://schemas.microsoft.com/office/drawing/2014/main" id="{249CEAB1-41EE-4C22-A16F-03B39D104214}"/>
              </a:ext>
            </a:extLst>
          </p:cNvPr>
          <p:cNvSpPr>
            <a:spLocks noGrp="1"/>
          </p:cNvSpPr>
          <p:nvPr>
            <p:ph type="ftr" sz="quarter" idx="11"/>
          </p:nvPr>
        </p:nvSpPr>
        <p:spPr>
          <a:xfrm>
            <a:off x="460513" y="6195598"/>
            <a:ext cx="4114800" cy="365125"/>
          </a:xfrm>
        </p:spPr>
        <p:txBody>
          <a:bodyPr/>
          <a:lstStyle/>
          <a:p>
            <a:r>
              <a:rPr lang="fa-IR" dirty="0"/>
              <a:t>کرونا  رفتنی است</a:t>
            </a:r>
            <a:endParaRPr lang="en-US" dirty="0"/>
          </a:p>
        </p:txBody>
      </p:sp>
      <p:sp>
        <p:nvSpPr>
          <p:cNvPr id="4" name="Slide Number Placeholder 3">
            <a:extLst>
              <a:ext uri="{FF2B5EF4-FFF2-40B4-BE49-F238E27FC236}">
                <a16:creationId xmlns:a16="http://schemas.microsoft.com/office/drawing/2014/main" id="{75E58B55-6203-4A03-9836-507AF14C0F9B}"/>
              </a:ext>
            </a:extLst>
          </p:cNvPr>
          <p:cNvSpPr>
            <a:spLocks noGrp="1"/>
          </p:cNvSpPr>
          <p:nvPr>
            <p:ph type="sldNum" sz="quarter" idx="12"/>
          </p:nvPr>
        </p:nvSpPr>
        <p:spPr/>
        <p:txBody>
          <a:bodyPr/>
          <a:lstStyle/>
          <a:p>
            <a:fld id="{90703091-F087-4FA2-A1B2-A694CBA1FD6B}" type="slidenum">
              <a:rPr lang="en-US" smtClean="0"/>
              <a:t>17</a:t>
            </a:fld>
            <a:endParaRPr lang="en-US" dirty="0"/>
          </a:p>
        </p:txBody>
      </p:sp>
      <p:pic>
        <p:nvPicPr>
          <p:cNvPr id="5" name="Recorded Sound">
            <a:hlinkClick r:id="" action="ppaction://media"/>
            <a:extLst>
              <a:ext uri="{FF2B5EF4-FFF2-40B4-BE49-F238E27FC236}">
                <a16:creationId xmlns:a16="http://schemas.microsoft.com/office/drawing/2014/main" id="{704485D9-7AD6-4A8D-A283-F76830C42E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648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548" y="101599"/>
            <a:ext cx="11769823" cy="6444343"/>
          </a:xfrm>
        </p:spPr>
        <p:txBody>
          <a:bodyPr>
            <a:noAutofit/>
          </a:bodyPr>
          <a:lstStyle/>
          <a:p>
            <a:pPr marL="0" indent="0" algn="just" rtl="1">
              <a:lnSpc>
                <a:spcPct val="150000"/>
              </a:lnSpc>
              <a:buNone/>
            </a:pPr>
            <a:r>
              <a:rPr lang="fa-IR" sz="3200" dirty="0">
                <a:cs typeface="B Nazanin" pitchFamily="2" charset="-78"/>
              </a:rPr>
              <a:t>آزوبل استفاده از تقویت و پاداش بیرونی، به ویژه  انگیزش حاصل از عوامل آزارنده را در یادگیری معنی دار پیشنهاد نمی کند.</a:t>
            </a:r>
          </a:p>
          <a:p>
            <a:pPr marL="0" indent="0" algn="just" rtl="1">
              <a:lnSpc>
                <a:spcPct val="150000"/>
              </a:lnSpc>
              <a:buNone/>
            </a:pPr>
            <a:r>
              <a:rPr lang="fa-IR" sz="3200" dirty="0">
                <a:cs typeface="B Nazanin" pitchFamily="2" charset="-78"/>
              </a:rPr>
              <a:t>او معتقد است که یادگیری معنی دار خود، پاداش تولید می کند و نیازی به پاداش بیرونی نیست و معلم باید با ارضای کنجکاوی یادگیرنده بر انگیزش درونی او بیفزاید.</a:t>
            </a:r>
          </a:p>
          <a:p>
            <a:pPr marL="0" indent="0" algn="just" rtl="1">
              <a:lnSpc>
                <a:spcPct val="150000"/>
              </a:lnSpc>
              <a:buNone/>
            </a:pPr>
            <a:r>
              <a:rPr lang="fa-IR" sz="3200" dirty="0">
                <a:cs typeface="B Nazanin" pitchFamily="2" charset="-78"/>
              </a:rPr>
              <a:t>بنابراین آزوبل موثرترین راه ایجاد انگیزش یادگیری را، تاکید بر جنبه های شناختی می داند نه جنبه عاطفی.</a:t>
            </a:r>
          </a:p>
          <a:p>
            <a:pPr marL="0" indent="0" algn="just" rtl="1">
              <a:lnSpc>
                <a:spcPct val="150000"/>
              </a:lnSpc>
              <a:buNone/>
            </a:pPr>
            <a:endParaRPr lang="fa-IR" sz="3200" dirty="0">
              <a:cs typeface="B Nazanin" pitchFamily="2" charset="-78"/>
            </a:endParaRPr>
          </a:p>
          <a:p>
            <a:pPr marL="0" indent="0" algn="just" rtl="1">
              <a:lnSpc>
                <a:spcPct val="150000"/>
              </a:lnSpc>
              <a:buNone/>
            </a:pPr>
            <a:r>
              <a:rPr lang="fa-IR" sz="3200" dirty="0">
                <a:cs typeface="B Nazanin" pitchFamily="2" charset="-78"/>
              </a:rPr>
              <a:t>                                                </a:t>
            </a:r>
            <a:endParaRPr lang="en-US" sz="3200" dirty="0">
              <a:cs typeface="B Nazanin" pitchFamily="2" charset="-78"/>
            </a:endParaRPr>
          </a:p>
        </p:txBody>
      </p:sp>
      <p:sp>
        <p:nvSpPr>
          <p:cNvPr id="2" name="Footer Placeholder 1">
            <a:extLst>
              <a:ext uri="{FF2B5EF4-FFF2-40B4-BE49-F238E27FC236}">
                <a16:creationId xmlns:a16="http://schemas.microsoft.com/office/drawing/2014/main" id="{1E137179-7326-4EDC-8AEB-E9C0558552FF}"/>
              </a:ext>
            </a:extLst>
          </p:cNvPr>
          <p:cNvSpPr>
            <a:spLocks noGrp="1"/>
          </p:cNvSpPr>
          <p:nvPr>
            <p:ph type="ftr" sz="quarter" idx="11"/>
          </p:nvPr>
        </p:nvSpPr>
        <p:spPr>
          <a:xfrm>
            <a:off x="291548" y="6173787"/>
            <a:ext cx="4114800" cy="365125"/>
          </a:xfrm>
        </p:spPr>
        <p:txBody>
          <a:bodyPr/>
          <a:lstStyle/>
          <a:p>
            <a:r>
              <a:rPr lang="fa-IR" dirty="0"/>
              <a:t>کرونا  رفتنی است</a:t>
            </a:r>
            <a:endParaRPr lang="en-US" dirty="0"/>
          </a:p>
        </p:txBody>
      </p:sp>
      <p:sp>
        <p:nvSpPr>
          <p:cNvPr id="4" name="Slide Number Placeholder 3">
            <a:extLst>
              <a:ext uri="{FF2B5EF4-FFF2-40B4-BE49-F238E27FC236}">
                <a16:creationId xmlns:a16="http://schemas.microsoft.com/office/drawing/2014/main" id="{8E9207FB-95D0-4E1C-A3E1-F41F148584FB}"/>
              </a:ext>
            </a:extLst>
          </p:cNvPr>
          <p:cNvSpPr>
            <a:spLocks noGrp="1"/>
          </p:cNvSpPr>
          <p:nvPr>
            <p:ph type="sldNum" sz="quarter" idx="12"/>
          </p:nvPr>
        </p:nvSpPr>
        <p:spPr/>
        <p:txBody>
          <a:bodyPr/>
          <a:lstStyle/>
          <a:p>
            <a:fld id="{90703091-F087-4FA2-A1B2-A694CBA1FD6B}" type="slidenum">
              <a:rPr lang="en-US" smtClean="0"/>
              <a:t>18</a:t>
            </a:fld>
            <a:endParaRPr lang="en-US"/>
          </a:p>
        </p:txBody>
      </p:sp>
      <p:pic>
        <p:nvPicPr>
          <p:cNvPr id="5" name="Recorded Sound">
            <a:hlinkClick r:id="" action="ppaction://media"/>
            <a:extLst>
              <a:ext uri="{FF2B5EF4-FFF2-40B4-BE49-F238E27FC236}">
                <a16:creationId xmlns:a16="http://schemas.microsoft.com/office/drawing/2014/main" id="{EFED13F9-D0EC-4B77-ACE3-7CBBBDC066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8736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95C7-F672-476D-8C16-7331C03DEDFF}"/>
              </a:ext>
            </a:extLst>
          </p:cNvPr>
          <p:cNvSpPr>
            <a:spLocks noGrp="1"/>
          </p:cNvSpPr>
          <p:nvPr>
            <p:ph type="title"/>
          </p:nvPr>
        </p:nvSpPr>
        <p:spPr>
          <a:xfrm>
            <a:off x="198783" y="365125"/>
            <a:ext cx="11155017" cy="5492336"/>
          </a:xfrm>
        </p:spPr>
        <p:txBody>
          <a:bodyPr/>
          <a:lstStyle/>
          <a:p>
            <a:pPr algn="ctr" rtl="1"/>
            <a:r>
              <a:rPr lang="fa-IR" b="1" dirty="0">
                <a:solidFill>
                  <a:srgbClr val="C00000"/>
                </a:solidFill>
              </a:rPr>
              <a:t>خدانگه دار - التماس دعا</a:t>
            </a:r>
            <a:br>
              <a:rPr lang="fa-IR" b="1" dirty="0">
                <a:solidFill>
                  <a:srgbClr val="C00000"/>
                </a:solidFill>
              </a:rPr>
            </a:br>
            <a:br>
              <a:rPr lang="fa-IR" b="1" dirty="0">
                <a:solidFill>
                  <a:srgbClr val="C00000"/>
                </a:solidFill>
              </a:rPr>
            </a:br>
            <a:br>
              <a:rPr lang="fa-IR" dirty="0"/>
            </a:br>
            <a:br>
              <a:rPr lang="fa-IR" dirty="0"/>
            </a:br>
            <a:br>
              <a:rPr lang="fa-IR" dirty="0"/>
            </a:br>
            <a:br>
              <a:rPr lang="fa-IR" dirty="0"/>
            </a:br>
            <a:br>
              <a:rPr lang="fa-IR" dirty="0"/>
            </a:br>
            <a:endParaRPr lang="en-GB" dirty="0"/>
          </a:p>
        </p:txBody>
      </p:sp>
      <p:sp>
        <p:nvSpPr>
          <p:cNvPr id="6" name="TextBox 5">
            <a:extLst>
              <a:ext uri="{FF2B5EF4-FFF2-40B4-BE49-F238E27FC236}">
                <a16:creationId xmlns:a16="http://schemas.microsoft.com/office/drawing/2014/main" id="{55CAD378-7DBE-4BA4-9E14-3DF9E18FA392}"/>
              </a:ext>
            </a:extLst>
          </p:cNvPr>
          <p:cNvSpPr txBox="1"/>
          <p:nvPr/>
        </p:nvSpPr>
        <p:spPr>
          <a:xfrm>
            <a:off x="198783" y="3622432"/>
            <a:ext cx="11701669" cy="2646878"/>
          </a:xfrm>
          <a:prstGeom prst="rect">
            <a:avLst/>
          </a:prstGeom>
          <a:noFill/>
        </p:spPr>
        <p:txBody>
          <a:bodyPr wrap="square">
            <a:spAutoFit/>
          </a:bodyPr>
          <a:lstStyle/>
          <a:p>
            <a:pPr algn="just" rtl="1"/>
            <a:r>
              <a:rPr lang="fa-IR" sz="3200" b="1" dirty="0">
                <a:solidFill>
                  <a:srgbClr val="002060"/>
                </a:solidFill>
                <a:cs typeface="+mj-cs"/>
              </a:rPr>
              <a:t>اللهمَ اجْعلْ صِیامی فـیه صِیـام الصّائِمینَ وقیامی فیهِ قیامَ القائِمینَ ونَبّهْنی فیهِ عن نَومَةِ الغافِلینَ وهَبْ لی جُرمی فیهِ یا الهَ العالَمینَ واعْفُ عنّی یا عافیاً عنِ المجْرمینَ</a:t>
            </a:r>
            <a:r>
              <a:rPr lang="fa-IR" b="1" dirty="0">
                <a:cs typeface="+mj-cs"/>
              </a:rPr>
              <a:t>.</a:t>
            </a:r>
          </a:p>
          <a:p>
            <a:pPr algn="just" rtl="1"/>
            <a:endParaRPr lang="fa-IR" b="1" dirty="0">
              <a:cs typeface="+mj-cs"/>
            </a:endParaRPr>
          </a:p>
          <a:p>
            <a:pPr algn="just" rtl="1"/>
            <a:r>
              <a:rPr lang="fa-IR" sz="2800" b="1" dirty="0">
                <a:solidFill>
                  <a:srgbClr val="00B050"/>
                </a:solidFill>
                <a:cs typeface="+mj-cs"/>
              </a:rPr>
              <a:t>خدایا! روزه مرا در این روز مانند روزه داران حقیقی که مقبول توست قرار ده، و اقامه نمازم را مانند نمازگزاران واقعی، و مرا از خواب غافلان بیدار ساز و گناهم را ببخش ای معبود جهانیان و در گذر از من ای بخشنده ی گنهکاران.</a:t>
            </a:r>
            <a:endParaRPr lang="en-GB" sz="2800" b="1" dirty="0">
              <a:solidFill>
                <a:srgbClr val="00B050"/>
              </a:solidFill>
              <a:cs typeface="+mj-cs"/>
            </a:endParaRPr>
          </a:p>
        </p:txBody>
      </p:sp>
      <p:pic>
        <p:nvPicPr>
          <p:cNvPr id="8" name="Picture 7">
            <a:extLst>
              <a:ext uri="{FF2B5EF4-FFF2-40B4-BE49-F238E27FC236}">
                <a16:creationId xmlns:a16="http://schemas.microsoft.com/office/drawing/2014/main" id="{A8902B69-A536-49B2-BFFA-A89E0AEA1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8904" y="1368287"/>
            <a:ext cx="3260034" cy="2060713"/>
          </a:xfrm>
          <a:prstGeom prst="rect">
            <a:avLst/>
          </a:prstGeom>
        </p:spPr>
      </p:pic>
    </p:spTree>
    <p:extLst>
      <p:ext uri="{BB962C8B-B14F-4D97-AF65-F5344CB8AC3E}">
        <p14:creationId xmlns:p14="http://schemas.microsoft.com/office/powerpoint/2010/main" val="1810370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856" y="464233"/>
            <a:ext cx="10241037" cy="5627077"/>
          </a:xfrm>
        </p:spPr>
        <p:txBody>
          <a:bodyPr>
            <a:normAutofit fontScale="55000" lnSpcReduction="20000"/>
          </a:bodyPr>
          <a:lstStyle/>
          <a:p>
            <a:pPr marL="0" indent="0" algn="ctr" rtl="1">
              <a:buNone/>
            </a:pPr>
            <a:endParaRPr lang="fa-IR" sz="6000" b="1" dirty="0">
              <a:solidFill>
                <a:srgbClr val="0070C0"/>
              </a:solidFill>
              <a:cs typeface="B Nazanin" pitchFamily="2" charset="-78"/>
            </a:endParaRPr>
          </a:p>
          <a:p>
            <a:pPr marL="0" indent="0" algn="ctr" rtl="1">
              <a:buNone/>
            </a:pPr>
            <a:endParaRPr lang="fa-IR" sz="6000" b="1" dirty="0">
              <a:solidFill>
                <a:srgbClr val="0070C0"/>
              </a:solidFill>
              <a:cs typeface="B Nazanin" pitchFamily="2" charset="-78"/>
            </a:endParaRPr>
          </a:p>
          <a:p>
            <a:pPr marL="0" indent="0" algn="ctr" rtl="1">
              <a:buNone/>
            </a:pPr>
            <a:r>
              <a:rPr lang="fa-IR" sz="6000" b="1" dirty="0">
                <a:solidFill>
                  <a:srgbClr val="FF0000"/>
                </a:solidFill>
                <a:cs typeface="B Nazanin" pitchFamily="2" charset="-78"/>
              </a:rPr>
              <a:t>نظریه های یادگیری شناختی</a:t>
            </a:r>
          </a:p>
          <a:p>
            <a:pPr marL="0" indent="0" algn="ctr" rtl="1">
              <a:buNone/>
            </a:pPr>
            <a:r>
              <a:rPr lang="fa-IR" sz="6000" b="1" dirty="0">
                <a:solidFill>
                  <a:srgbClr val="FF0000"/>
                </a:solidFill>
                <a:cs typeface="B Nazanin" pitchFamily="2" charset="-78"/>
              </a:rPr>
              <a:t>گشتالت، </a:t>
            </a:r>
            <a:r>
              <a:rPr lang="fa-IR" sz="6000" b="1" dirty="0">
                <a:solidFill>
                  <a:srgbClr val="0070C0"/>
                </a:solidFill>
                <a:cs typeface="B Nazanin" pitchFamily="2" charset="-78"/>
              </a:rPr>
              <a:t>آزوبل</a:t>
            </a:r>
            <a:r>
              <a:rPr lang="fa-IR" sz="6000" b="1" dirty="0">
                <a:solidFill>
                  <a:srgbClr val="FF0000"/>
                </a:solidFill>
                <a:cs typeface="B Nazanin" pitchFamily="2" charset="-78"/>
              </a:rPr>
              <a:t>، و بندورا</a:t>
            </a:r>
          </a:p>
          <a:p>
            <a:pPr marL="0" indent="0" algn="ctr" rtl="1">
              <a:buNone/>
            </a:pPr>
            <a:endParaRPr lang="fa-IR" sz="6000" b="1" dirty="0">
              <a:solidFill>
                <a:srgbClr val="FF0000"/>
              </a:solidFill>
              <a:cs typeface="B Nazanin" pitchFamily="2" charset="-78"/>
            </a:endParaRPr>
          </a:p>
          <a:p>
            <a:pPr marL="0" indent="0" algn="ctr" rtl="1">
              <a:buNone/>
            </a:pPr>
            <a:r>
              <a:rPr lang="fa-IR" sz="7300" b="1" dirty="0">
                <a:solidFill>
                  <a:srgbClr val="00B050"/>
                </a:solidFill>
                <a:cs typeface="B Nazanin" pitchFamily="2" charset="-78"/>
              </a:rPr>
              <a:t>نظریه یادگیری معنی دار آزوبل</a:t>
            </a:r>
          </a:p>
          <a:p>
            <a:pPr marL="0" indent="0" algn="ctr" rtl="1">
              <a:buNone/>
            </a:pPr>
            <a:endParaRPr lang="fa-IR" sz="6000" b="1" dirty="0">
              <a:solidFill>
                <a:srgbClr val="FF0000"/>
              </a:solidFill>
              <a:cs typeface="B Nazanin" pitchFamily="2" charset="-78"/>
            </a:endParaRPr>
          </a:p>
          <a:p>
            <a:pPr marL="0" indent="0" algn="ctr" rtl="1">
              <a:buNone/>
            </a:pPr>
            <a:r>
              <a:rPr lang="fa-IR" sz="7000" b="1" dirty="0">
                <a:solidFill>
                  <a:schemeClr val="accent6">
                    <a:lumMod val="75000"/>
                  </a:schemeClr>
                </a:solidFill>
                <a:cs typeface="B Nazanin" pitchFamily="2" charset="-78"/>
              </a:rPr>
              <a:t>اساتید درس:</a:t>
            </a:r>
          </a:p>
          <a:p>
            <a:pPr marL="0" indent="0" algn="ctr" rtl="1">
              <a:buNone/>
            </a:pPr>
            <a:r>
              <a:rPr lang="fa-IR" sz="6000" b="1" dirty="0">
                <a:solidFill>
                  <a:srgbClr val="0070C0"/>
                </a:solidFill>
                <a:cs typeface="B Nazanin" pitchFamily="2" charset="-78"/>
              </a:rPr>
              <a:t> دکتر سودی </a:t>
            </a:r>
          </a:p>
          <a:p>
            <a:pPr marL="0" indent="0" algn="ctr" rtl="1">
              <a:buNone/>
            </a:pPr>
            <a:r>
              <a:rPr lang="fa-IR" sz="6000" b="1" dirty="0">
                <a:solidFill>
                  <a:srgbClr val="0070C0"/>
                </a:solidFill>
                <a:cs typeface="B Nazanin" pitchFamily="2" charset="-78"/>
              </a:rPr>
              <a:t>  دکتر ولی نژاد </a:t>
            </a:r>
          </a:p>
          <a:p>
            <a:pPr marL="0" indent="0" algn="ctr" rtl="1">
              <a:buNone/>
            </a:pPr>
            <a:r>
              <a:rPr lang="fa-IR" sz="6000" b="1" dirty="0">
                <a:solidFill>
                  <a:srgbClr val="0070C0"/>
                </a:solidFill>
                <a:cs typeface="B Nazanin" pitchFamily="2" charset="-78"/>
              </a:rPr>
              <a:t>دکتر مددلو</a:t>
            </a:r>
          </a:p>
        </p:txBody>
      </p:sp>
      <p:sp>
        <p:nvSpPr>
          <p:cNvPr id="4" name="Footer Placeholder 3">
            <a:extLst>
              <a:ext uri="{FF2B5EF4-FFF2-40B4-BE49-F238E27FC236}">
                <a16:creationId xmlns:a16="http://schemas.microsoft.com/office/drawing/2014/main" id="{A72483B7-FAD7-41CD-8ECF-649B1467FF2F}"/>
              </a:ext>
            </a:extLst>
          </p:cNvPr>
          <p:cNvSpPr>
            <a:spLocks noGrp="1"/>
          </p:cNvSpPr>
          <p:nvPr>
            <p:ph type="ftr" sz="quarter" idx="11"/>
          </p:nvPr>
        </p:nvSpPr>
        <p:spPr>
          <a:xfrm>
            <a:off x="436856" y="633"/>
            <a:ext cx="5260559" cy="463600"/>
          </a:xfrm>
        </p:spPr>
        <p:txBody>
          <a:bodyPr/>
          <a:lstStyle/>
          <a:p>
            <a:r>
              <a:rPr lang="fa-IR" b="1" dirty="0">
                <a:solidFill>
                  <a:srgbClr val="0070C0"/>
                </a:solidFill>
              </a:rPr>
              <a:t>کرونا  رفتنی است</a:t>
            </a:r>
            <a:endParaRPr lang="en-US" b="1" dirty="0">
              <a:solidFill>
                <a:srgbClr val="0070C0"/>
              </a:solidFill>
            </a:endParaRPr>
          </a:p>
        </p:txBody>
      </p:sp>
      <p:sp>
        <p:nvSpPr>
          <p:cNvPr id="5" name="Slide Number Placeholder 4">
            <a:extLst>
              <a:ext uri="{FF2B5EF4-FFF2-40B4-BE49-F238E27FC236}">
                <a16:creationId xmlns:a16="http://schemas.microsoft.com/office/drawing/2014/main" id="{607E4054-42BE-4768-8158-A0ED567CEBF7}"/>
              </a:ext>
            </a:extLst>
          </p:cNvPr>
          <p:cNvSpPr>
            <a:spLocks noGrp="1"/>
          </p:cNvSpPr>
          <p:nvPr>
            <p:ph type="sldNum" sz="quarter" idx="12"/>
          </p:nvPr>
        </p:nvSpPr>
        <p:spPr/>
        <p:txBody>
          <a:bodyPr/>
          <a:lstStyle/>
          <a:p>
            <a:fld id="{90703091-F087-4FA2-A1B2-A694CBA1FD6B}" type="slidenum">
              <a:rPr lang="en-US" smtClean="0"/>
              <a:t>2</a:t>
            </a:fld>
            <a:endParaRPr lang="en-US"/>
          </a:p>
        </p:txBody>
      </p:sp>
      <p:pic>
        <p:nvPicPr>
          <p:cNvPr id="2" name="Recorded Sound">
            <a:hlinkClick r:id="" action="ppaction://media"/>
            <a:extLst>
              <a:ext uri="{FF2B5EF4-FFF2-40B4-BE49-F238E27FC236}">
                <a16:creationId xmlns:a16="http://schemas.microsoft.com/office/drawing/2014/main" id="{A0D2740A-A97B-4648-9C6D-04EF0EFE0E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47806" y="5531406"/>
            <a:ext cx="609600" cy="609600"/>
          </a:xfrm>
          <a:prstGeom prst="rect">
            <a:avLst/>
          </a:prstGeom>
        </p:spPr>
      </p:pic>
      <p:pic>
        <p:nvPicPr>
          <p:cNvPr id="7" name="Picture 2">
            <a:extLst>
              <a:ext uri="{FF2B5EF4-FFF2-40B4-BE49-F238E27FC236}">
                <a16:creationId xmlns:a16="http://schemas.microsoft.com/office/drawing/2014/main" id="{F21179E7-209F-4FCF-9202-72A51273CA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886" y="1558610"/>
            <a:ext cx="1532441" cy="156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40A50FDD-8662-422B-92F8-1B854B6CF9A9}"/>
              </a:ext>
            </a:extLst>
          </p:cNvPr>
          <p:cNvSpPr txBox="1"/>
          <p:nvPr/>
        </p:nvSpPr>
        <p:spPr>
          <a:xfrm>
            <a:off x="747886" y="3124200"/>
            <a:ext cx="1532441" cy="369332"/>
          </a:xfrm>
          <a:prstGeom prst="rect">
            <a:avLst/>
          </a:prstGeom>
          <a:noFill/>
        </p:spPr>
        <p:txBody>
          <a:bodyPr wrap="square" rtlCol="0">
            <a:spAutoFit/>
          </a:bodyPr>
          <a:lstStyle/>
          <a:p>
            <a:pPr algn="ctr"/>
            <a:r>
              <a:rPr lang="fa-IR" b="1" dirty="0">
                <a:solidFill>
                  <a:srgbClr val="FF0000"/>
                </a:solidFill>
              </a:rPr>
              <a:t>دیوید آزوبل</a:t>
            </a:r>
            <a:endParaRPr lang="en-GB" b="1" dirty="0">
              <a:solidFill>
                <a:srgbClr val="FF0000"/>
              </a:solidFill>
            </a:endParaRPr>
          </a:p>
        </p:txBody>
      </p:sp>
    </p:spTree>
    <p:extLst>
      <p:ext uri="{BB962C8B-B14F-4D97-AF65-F5344CB8AC3E}">
        <p14:creationId xmlns:p14="http://schemas.microsoft.com/office/powerpoint/2010/main" val="117195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609" y="365760"/>
            <a:ext cx="11760592" cy="6492240"/>
          </a:xfrm>
        </p:spPr>
        <p:txBody>
          <a:bodyPr>
            <a:noAutofit/>
          </a:bodyPr>
          <a:lstStyle/>
          <a:p>
            <a:pPr algn="r" rtl="1">
              <a:lnSpc>
                <a:spcPct val="150000"/>
              </a:lnSpc>
            </a:pPr>
            <a:r>
              <a:rPr lang="fa-IR" sz="3000" b="1" dirty="0">
                <a:solidFill>
                  <a:prstClr val="black">
                    <a:lumMod val="75000"/>
                    <a:lumOff val="25000"/>
                  </a:prstClr>
                </a:solidFill>
                <a:cs typeface="B Nazanin" pitchFamily="2" charset="-78"/>
              </a:rPr>
              <a:t>یکی دیگر از نظریه های شناختی نظریه یادگیری معنی دار کلامی آزوبل است.</a:t>
            </a:r>
          </a:p>
          <a:p>
            <a:pPr algn="r" rtl="1">
              <a:lnSpc>
                <a:spcPct val="150000"/>
              </a:lnSpc>
            </a:pPr>
            <a:r>
              <a:rPr lang="fa-IR" sz="3000" dirty="0">
                <a:solidFill>
                  <a:prstClr val="black">
                    <a:lumMod val="75000"/>
                    <a:lumOff val="25000"/>
                  </a:prstClr>
                </a:solidFill>
                <a:cs typeface="B Nazanin" pitchFamily="2" charset="-78"/>
              </a:rPr>
              <a:t>این نظریه به </a:t>
            </a:r>
            <a:r>
              <a:rPr lang="fa-IR" sz="3000" b="1" dirty="0">
                <a:solidFill>
                  <a:srgbClr val="FF0000"/>
                </a:solidFill>
                <a:cs typeface="B Nazanin" pitchFamily="2" charset="-78"/>
              </a:rPr>
              <a:t>فرایند شناختی </a:t>
            </a:r>
            <a:r>
              <a:rPr lang="fa-IR" sz="3000" dirty="0">
                <a:solidFill>
                  <a:prstClr val="black">
                    <a:lumMod val="75000"/>
                    <a:lumOff val="25000"/>
                  </a:prstClr>
                </a:solidFill>
                <a:cs typeface="B Nazanin" pitchFamily="2" charset="-78"/>
              </a:rPr>
              <a:t>و </a:t>
            </a:r>
            <a:r>
              <a:rPr lang="fa-IR" sz="3000" b="1" dirty="0">
                <a:solidFill>
                  <a:srgbClr val="FF0000"/>
                </a:solidFill>
                <a:cs typeface="B Nazanin" pitchFamily="2" charset="-78"/>
              </a:rPr>
              <a:t>ذهنی</a:t>
            </a:r>
            <a:r>
              <a:rPr lang="fa-IR" sz="3000" dirty="0">
                <a:solidFill>
                  <a:prstClr val="black">
                    <a:lumMod val="75000"/>
                    <a:lumOff val="25000"/>
                  </a:prstClr>
                </a:solidFill>
                <a:cs typeface="B Nazanin" pitchFamily="2" charset="-78"/>
              </a:rPr>
              <a:t> و </a:t>
            </a:r>
            <a:r>
              <a:rPr lang="fa-IR" sz="3000" b="1" dirty="0">
                <a:solidFill>
                  <a:srgbClr val="FF0000"/>
                </a:solidFill>
                <a:cs typeface="B Nazanin" pitchFamily="2" charset="-78"/>
              </a:rPr>
              <a:t>تاثیر تجربه </a:t>
            </a:r>
            <a:r>
              <a:rPr lang="fa-IR" sz="3000" dirty="0">
                <a:solidFill>
                  <a:prstClr val="black">
                    <a:lumMod val="75000"/>
                    <a:lumOff val="25000"/>
                  </a:prstClr>
                </a:solidFill>
                <a:cs typeface="B Nazanin" pitchFamily="2" charset="-78"/>
              </a:rPr>
              <a:t>بر این فرایند ها می پردازد.</a:t>
            </a:r>
          </a:p>
          <a:p>
            <a:pPr algn="r" rtl="1">
              <a:lnSpc>
                <a:spcPct val="150000"/>
              </a:lnSpc>
            </a:pPr>
            <a:r>
              <a:rPr lang="fa-IR" sz="3000" dirty="0">
                <a:solidFill>
                  <a:prstClr val="black">
                    <a:lumMod val="75000"/>
                    <a:lumOff val="25000"/>
                  </a:prstClr>
                </a:solidFill>
                <a:cs typeface="B Nazanin" pitchFamily="2" charset="-78"/>
              </a:rPr>
              <a:t>یادگیری معنی دار◄ آن نوع یادگیری که درآن یادگیرنده بتواند مطلبی را که می آموزد به مطالب آموخته شده ی قبلی ربط دهد.</a:t>
            </a:r>
            <a:endParaRPr lang="en-US" sz="3000" dirty="0">
              <a:solidFill>
                <a:prstClr val="black">
                  <a:lumMod val="75000"/>
                  <a:lumOff val="25000"/>
                </a:prstClr>
              </a:solidFill>
              <a:cs typeface="B Nazanin" pitchFamily="2" charset="-78"/>
            </a:endParaRPr>
          </a:p>
          <a:p>
            <a:pPr algn="r" rtl="1">
              <a:lnSpc>
                <a:spcPct val="150000"/>
              </a:lnSpc>
            </a:pPr>
            <a:r>
              <a:rPr lang="fa-IR" sz="3000" dirty="0">
                <a:solidFill>
                  <a:prstClr val="black">
                    <a:lumMod val="75000"/>
                    <a:lumOff val="25000"/>
                  </a:prstClr>
                </a:solidFill>
                <a:cs typeface="B Nazanin" pitchFamily="2" charset="-78"/>
              </a:rPr>
              <a:t>این نظریه بیش از نظریه های دیگر یادگیری با یادگیری های آموزشگاهی</a:t>
            </a:r>
          </a:p>
          <a:p>
            <a:pPr algn="r" rtl="1">
              <a:lnSpc>
                <a:spcPct val="150000"/>
              </a:lnSpc>
            </a:pPr>
            <a:r>
              <a:rPr lang="fa-IR" sz="3000" dirty="0">
                <a:solidFill>
                  <a:prstClr val="black">
                    <a:lumMod val="75000"/>
                    <a:lumOff val="25000"/>
                  </a:prstClr>
                </a:solidFill>
                <a:cs typeface="B Nazanin" pitchFamily="2" charset="-78"/>
              </a:rPr>
              <a:t>سروکاردارد.</a:t>
            </a:r>
          </a:p>
          <a:p>
            <a:pPr marL="0" indent="0" algn="r" rtl="1">
              <a:lnSpc>
                <a:spcPct val="150000"/>
              </a:lnSpc>
              <a:buNone/>
            </a:pPr>
            <a:r>
              <a:rPr lang="fa-IR" sz="3000" dirty="0">
                <a:solidFill>
                  <a:prstClr val="black">
                    <a:lumMod val="75000"/>
                    <a:lumOff val="25000"/>
                  </a:prstClr>
                </a:solidFill>
                <a:cs typeface="B Nazanin" pitchFamily="2" charset="-78"/>
              </a:rPr>
              <a:t>  مثال                  یادگیری تعریف مثلث قایم الزاویه : (مثلثی که دو ضلع آن عمود بر هم باشد)نوعی یادگیری  معنی دار است.   </a:t>
            </a:r>
          </a:p>
        </p:txBody>
      </p:sp>
      <p:sp>
        <p:nvSpPr>
          <p:cNvPr id="2" name="Footer Placeholder 1">
            <a:extLst>
              <a:ext uri="{FF2B5EF4-FFF2-40B4-BE49-F238E27FC236}">
                <a16:creationId xmlns:a16="http://schemas.microsoft.com/office/drawing/2014/main" id="{0203F984-EC6C-4362-8DF8-CA4A3C74C19B}"/>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B4C0101C-09CE-4186-8CB2-E17DE768718A}"/>
              </a:ext>
            </a:extLst>
          </p:cNvPr>
          <p:cNvSpPr>
            <a:spLocks noGrp="1"/>
          </p:cNvSpPr>
          <p:nvPr>
            <p:ph type="sldNum" sz="quarter" idx="12"/>
          </p:nvPr>
        </p:nvSpPr>
        <p:spPr/>
        <p:txBody>
          <a:bodyPr/>
          <a:lstStyle/>
          <a:p>
            <a:fld id="{90703091-F087-4FA2-A1B2-A694CBA1FD6B}" type="slidenum">
              <a:rPr lang="en-US" smtClean="0"/>
              <a:t>3</a:t>
            </a:fld>
            <a:endParaRPr lang="en-US"/>
          </a:p>
        </p:txBody>
      </p:sp>
      <p:sp>
        <p:nvSpPr>
          <p:cNvPr id="5" name="Left Arrow 4"/>
          <p:cNvSpPr/>
          <p:nvPr/>
        </p:nvSpPr>
        <p:spPr>
          <a:xfrm>
            <a:off x="9703901" y="5511801"/>
            <a:ext cx="1262743" cy="2249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ight Triangle 5"/>
          <p:cNvSpPr/>
          <p:nvPr/>
        </p:nvSpPr>
        <p:spPr>
          <a:xfrm>
            <a:off x="1741715" y="5624286"/>
            <a:ext cx="2046514" cy="1146628"/>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Flowchart: Process 6"/>
          <p:cNvSpPr/>
          <p:nvPr/>
        </p:nvSpPr>
        <p:spPr>
          <a:xfrm>
            <a:off x="1741715" y="6567713"/>
            <a:ext cx="261257" cy="203201"/>
          </a:xfrm>
          <a:prstGeom prst="flowChart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FF0000"/>
              </a:solidFill>
            </a:endParaRPr>
          </a:p>
        </p:txBody>
      </p:sp>
      <p:pic>
        <p:nvPicPr>
          <p:cNvPr id="8" name="Recorded Sound">
            <a:hlinkClick r:id="" action="ppaction://media"/>
            <a:extLst>
              <a:ext uri="{FF2B5EF4-FFF2-40B4-BE49-F238E27FC236}">
                <a16:creationId xmlns:a16="http://schemas.microsoft.com/office/drawing/2014/main" id="{E5434797-9E08-472F-98B9-7728858D72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9458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1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1091" y="762226"/>
            <a:ext cx="10169297" cy="5776686"/>
          </a:xfrm>
        </p:spPr>
        <p:txBody>
          <a:bodyPr>
            <a:noAutofit/>
          </a:bodyPr>
          <a:lstStyle/>
          <a:p>
            <a:pPr marL="0" indent="0" algn="just" rtl="1">
              <a:lnSpc>
                <a:spcPct val="150000"/>
              </a:lnSpc>
              <a:buNone/>
            </a:pPr>
            <a:r>
              <a:rPr lang="fa-IR" sz="3600" b="1" dirty="0">
                <a:solidFill>
                  <a:srgbClr val="00B050"/>
                </a:solidFill>
                <a:cs typeface="B Nazanin" pitchFamily="2" charset="-78"/>
              </a:rPr>
              <a:t>مفاهیم نظریه یادگیری معنی دار</a:t>
            </a:r>
          </a:p>
          <a:p>
            <a:pPr marL="0" indent="0" algn="just" rtl="1">
              <a:lnSpc>
                <a:spcPct val="150000"/>
              </a:lnSpc>
              <a:buNone/>
            </a:pPr>
            <a:r>
              <a:rPr lang="fa-IR" sz="3200" dirty="0">
                <a:cs typeface="B Nazanin" pitchFamily="2" charset="-78"/>
              </a:rPr>
              <a:t>دغدغه اصلی آزوبل کمک به معلم ها در ارائه، به خصوص اطلاعات جدید، به </a:t>
            </a:r>
            <a:r>
              <a:rPr lang="fa-IR" sz="3200" dirty="0">
                <a:solidFill>
                  <a:srgbClr val="FF0000"/>
                </a:solidFill>
                <a:cs typeface="B Nazanin" pitchFamily="2" charset="-78"/>
              </a:rPr>
              <a:t>شکلی معنی دار و کارآمد </a:t>
            </a:r>
            <a:r>
              <a:rPr lang="fa-IR" sz="3200" dirty="0">
                <a:cs typeface="B Nazanin" pitchFamily="2" charset="-78"/>
              </a:rPr>
              <a:t>بود.</a:t>
            </a:r>
          </a:p>
          <a:p>
            <a:pPr marL="0" indent="0" algn="just" rtl="1">
              <a:lnSpc>
                <a:spcPct val="150000"/>
              </a:lnSpc>
              <a:buNone/>
            </a:pPr>
            <a:r>
              <a:rPr lang="fa-IR" sz="3200" dirty="0">
                <a:cs typeface="B Nazanin" pitchFamily="2" charset="-78"/>
              </a:rPr>
              <a:t>او مفهوم </a:t>
            </a:r>
            <a:r>
              <a:rPr lang="fa-IR" sz="3200" b="1" dirty="0">
                <a:solidFill>
                  <a:srgbClr val="FF0000"/>
                </a:solidFill>
                <a:cs typeface="B Nazanin" pitchFamily="2" charset="-78"/>
              </a:rPr>
              <a:t>پیش سازمان دهنده </a:t>
            </a:r>
            <a:r>
              <a:rPr lang="fa-IR" sz="3200" dirty="0">
                <a:cs typeface="B Nazanin" pitchFamily="2" charset="-78"/>
              </a:rPr>
              <a:t>را برای جذب اطلاعات جدید توسط یادگیرنده</a:t>
            </a:r>
          </a:p>
          <a:p>
            <a:pPr marL="0" indent="0" algn="just" rtl="1">
              <a:lnSpc>
                <a:spcPct val="150000"/>
              </a:lnSpc>
              <a:buNone/>
            </a:pPr>
            <a:r>
              <a:rPr lang="fa-IR" sz="3200" dirty="0">
                <a:cs typeface="B Nazanin" pitchFamily="2" charset="-78"/>
              </a:rPr>
              <a:t>مطرح کرده است.</a:t>
            </a:r>
          </a:p>
          <a:p>
            <a:pPr marL="0" indent="0" algn="just" rtl="1">
              <a:lnSpc>
                <a:spcPct val="150000"/>
              </a:lnSpc>
              <a:buNone/>
            </a:pPr>
            <a:r>
              <a:rPr lang="fa-IR" sz="3200" dirty="0">
                <a:cs typeface="B Nazanin" pitchFamily="2" charset="-78"/>
              </a:rPr>
              <a:t>او </a:t>
            </a:r>
            <a:r>
              <a:rPr lang="fa-IR" sz="3200" b="1" dirty="0">
                <a:solidFill>
                  <a:srgbClr val="FF0000"/>
                </a:solidFill>
                <a:cs typeface="B Nazanin" pitchFamily="2" charset="-78"/>
              </a:rPr>
              <a:t>ساختار شناختی </a:t>
            </a:r>
            <a:r>
              <a:rPr lang="fa-IR" sz="3200" dirty="0">
                <a:cs typeface="B Nazanin" pitchFamily="2" charset="-78"/>
              </a:rPr>
              <a:t>یادگیرنده را نیز در یادگیری مورد توجه قرار داده است.</a:t>
            </a:r>
            <a:endParaRPr lang="en-US" sz="3200" dirty="0">
              <a:cs typeface="B Nazanin" pitchFamily="2" charset="-78"/>
            </a:endParaRPr>
          </a:p>
        </p:txBody>
      </p:sp>
      <p:sp>
        <p:nvSpPr>
          <p:cNvPr id="2" name="Footer Placeholder 1">
            <a:extLst>
              <a:ext uri="{FF2B5EF4-FFF2-40B4-BE49-F238E27FC236}">
                <a16:creationId xmlns:a16="http://schemas.microsoft.com/office/drawing/2014/main" id="{25501A49-8353-42D6-8DC1-6E99672E2F45}"/>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15792E1F-A507-4F4D-BB51-353CD7634869}"/>
              </a:ext>
            </a:extLst>
          </p:cNvPr>
          <p:cNvSpPr>
            <a:spLocks noGrp="1"/>
          </p:cNvSpPr>
          <p:nvPr>
            <p:ph type="sldNum" sz="quarter" idx="12"/>
          </p:nvPr>
        </p:nvSpPr>
        <p:spPr/>
        <p:txBody>
          <a:bodyPr/>
          <a:lstStyle/>
          <a:p>
            <a:fld id="{90703091-F087-4FA2-A1B2-A694CBA1FD6B}" type="slidenum">
              <a:rPr lang="en-US" smtClean="0"/>
              <a:t>4</a:t>
            </a:fld>
            <a:endParaRPr lang="en-US"/>
          </a:p>
        </p:txBody>
      </p:sp>
      <p:pic>
        <p:nvPicPr>
          <p:cNvPr id="5" name="Recorded Sound">
            <a:hlinkClick r:id="" action="ppaction://media"/>
            <a:extLst>
              <a:ext uri="{FF2B5EF4-FFF2-40B4-BE49-F238E27FC236}">
                <a16:creationId xmlns:a16="http://schemas.microsoft.com/office/drawing/2014/main" id="{12650FA3-6EEA-461F-A108-1FE1F16959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553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363" y="576775"/>
            <a:ext cx="9935507" cy="4909625"/>
          </a:xfrm>
        </p:spPr>
        <p:txBody>
          <a:bodyPr>
            <a:normAutofit/>
          </a:bodyPr>
          <a:lstStyle/>
          <a:p>
            <a:pPr marL="0" indent="0" algn="just" rtl="1">
              <a:buNone/>
            </a:pPr>
            <a:endParaRPr lang="fa-IR" sz="3200" b="1" dirty="0">
              <a:cs typeface="B Nazanin" pitchFamily="2" charset="-78"/>
            </a:endParaRPr>
          </a:p>
          <a:p>
            <a:pPr marL="0" indent="0" algn="just" rtl="1">
              <a:buNone/>
            </a:pPr>
            <a:r>
              <a:rPr lang="fa-IR" sz="3200" b="1" dirty="0">
                <a:cs typeface="B Nazanin" pitchFamily="2" charset="-78"/>
              </a:rPr>
              <a:t>براساس این نظریه مطالب درسی باید طوری طرح ریزی شوند که در ابتدا </a:t>
            </a:r>
            <a:r>
              <a:rPr lang="fa-IR" sz="3200" b="1" dirty="0">
                <a:solidFill>
                  <a:srgbClr val="FF0000"/>
                </a:solidFill>
                <a:cs typeface="B Nazanin" pitchFamily="2" charset="-78"/>
              </a:rPr>
              <a:t>کلی ترین ،جامع ترین و انتزاعی ترین مفاهیم و اندیشه ها و سپس مفاهیم جزیی فرعی تر </a:t>
            </a:r>
            <a:r>
              <a:rPr lang="fa-IR" sz="3200" b="1" dirty="0">
                <a:cs typeface="B Nazanin" pitchFamily="2" charset="-78"/>
              </a:rPr>
              <a:t>آموزش داده شوند.</a:t>
            </a:r>
          </a:p>
          <a:p>
            <a:pPr marL="0" indent="0" algn="just" rtl="1">
              <a:buNone/>
            </a:pPr>
            <a:endParaRPr lang="fa-IR" sz="3200" b="1" dirty="0">
              <a:cs typeface="B Nazanin" pitchFamily="2" charset="-78"/>
            </a:endParaRPr>
          </a:p>
          <a:p>
            <a:pPr marL="0" indent="0" algn="just" rtl="1">
              <a:buNone/>
            </a:pPr>
            <a:r>
              <a:rPr lang="fa-IR" sz="3200" b="1" dirty="0">
                <a:cs typeface="B Nazanin" pitchFamily="2" charset="-78"/>
              </a:rPr>
              <a:t>که ابتدا </a:t>
            </a:r>
            <a:r>
              <a:rPr lang="fa-IR" sz="3200" b="1" dirty="0">
                <a:solidFill>
                  <a:srgbClr val="FF0000"/>
                </a:solidFill>
                <a:cs typeface="B Nazanin" pitchFamily="2" charset="-78"/>
              </a:rPr>
              <a:t>مطالب کلی </a:t>
            </a:r>
            <a:r>
              <a:rPr lang="fa-IR" sz="3200" b="1" dirty="0">
                <a:cs typeface="B Nazanin" pitchFamily="2" charset="-78"/>
              </a:rPr>
              <a:t>باید آموخته شود اما در حال حاضر معلمان ابتدا مطالب جزیی را آموزش می دهند و سپس مطالب کلی را بیان می کنند.</a:t>
            </a:r>
          </a:p>
          <a:p>
            <a:pPr marL="0" indent="0" algn="just" rtl="1">
              <a:buNone/>
            </a:pPr>
            <a:endParaRPr lang="en-US" sz="3200" b="1" dirty="0">
              <a:cs typeface="B Nazanin" pitchFamily="2" charset="-78"/>
            </a:endParaRPr>
          </a:p>
        </p:txBody>
      </p:sp>
      <p:sp>
        <p:nvSpPr>
          <p:cNvPr id="2" name="Footer Placeholder 1">
            <a:extLst>
              <a:ext uri="{FF2B5EF4-FFF2-40B4-BE49-F238E27FC236}">
                <a16:creationId xmlns:a16="http://schemas.microsoft.com/office/drawing/2014/main" id="{C85CD98D-B1F5-4421-AE81-A472F0FD5907}"/>
              </a:ext>
            </a:extLst>
          </p:cNvPr>
          <p:cNvSpPr>
            <a:spLocks noGrp="1"/>
          </p:cNvSpPr>
          <p:nvPr>
            <p:ph type="ftr" sz="quarter" idx="11"/>
          </p:nvPr>
        </p:nvSpPr>
        <p:spPr>
          <a:xfrm>
            <a:off x="3567781" y="6315300"/>
            <a:ext cx="4585619" cy="406175"/>
          </a:xfrm>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F6BB78EA-C427-43DE-BD9D-4317101666E7}"/>
              </a:ext>
            </a:extLst>
          </p:cNvPr>
          <p:cNvSpPr>
            <a:spLocks noGrp="1"/>
          </p:cNvSpPr>
          <p:nvPr>
            <p:ph type="sldNum" sz="quarter" idx="12"/>
          </p:nvPr>
        </p:nvSpPr>
        <p:spPr>
          <a:xfrm>
            <a:off x="8296721" y="6315300"/>
            <a:ext cx="3057079" cy="406175"/>
          </a:xfrm>
        </p:spPr>
        <p:txBody>
          <a:bodyPr/>
          <a:lstStyle/>
          <a:p>
            <a:fld id="{90703091-F087-4FA2-A1B2-A694CBA1FD6B}" type="slidenum">
              <a:rPr lang="en-US" smtClean="0"/>
              <a:t>5</a:t>
            </a:fld>
            <a:endParaRPr lang="en-US"/>
          </a:p>
        </p:txBody>
      </p:sp>
      <p:pic>
        <p:nvPicPr>
          <p:cNvPr id="5" name="Recorded Sound">
            <a:hlinkClick r:id="" action="ppaction://media"/>
            <a:extLst>
              <a:ext uri="{FF2B5EF4-FFF2-40B4-BE49-F238E27FC236}">
                <a16:creationId xmlns:a16="http://schemas.microsoft.com/office/drawing/2014/main" id="{E80C2495-1E69-4867-B0E0-532100ED6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879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800" y="174171"/>
            <a:ext cx="10508343" cy="6299199"/>
          </a:xfrm>
        </p:spPr>
        <p:txBody>
          <a:bodyPr>
            <a:noAutofit/>
          </a:bodyPr>
          <a:lstStyle/>
          <a:p>
            <a:pPr marL="0" indent="0" algn="r" rtl="1">
              <a:buNone/>
            </a:pPr>
            <a:r>
              <a:rPr lang="fa-IR" sz="3200" b="1" dirty="0">
                <a:solidFill>
                  <a:srgbClr val="FF0000"/>
                </a:solidFill>
                <a:cs typeface="B Nazanin" pitchFamily="2" charset="-78"/>
              </a:rPr>
              <a:t>عناصرنظريه يادگیری آزوبل</a:t>
            </a:r>
          </a:p>
          <a:p>
            <a:pPr marL="0" indent="0" algn="r" rtl="1">
              <a:buNone/>
            </a:pPr>
            <a:r>
              <a:rPr lang="fa-IR" sz="3200" dirty="0">
                <a:solidFill>
                  <a:srgbClr val="FF0000"/>
                </a:solidFill>
                <a:cs typeface="B Nazanin" pitchFamily="2" charset="-78"/>
              </a:rPr>
              <a:t>هرم ساخت شناختی</a:t>
            </a:r>
          </a:p>
          <a:p>
            <a:pPr marL="0" indent="0" algn="r" rtl="1">
              <a:buNone/>
            </a:pPr>
            <a:r>
              <a:rPr lang="fa-IR" sz="3200" dirty="0">
                <a:cs typeface="B Nazanin" pitchFamily="2" charset="-78"/>
              </a:rPr>
              <a:t>در نظریه آزوبل هم مانند سایر نظریه های شناختی، ساخت شناختی و سایر</a:t>
            </a:r>
          </a:p>
          <a:p>
            <a:pPr marL="0" indent="0" algn="r" rtl="1">
              <a:buNone/>
            </a:pPr>
            <a:r>
              <a:rPr lang="fa-IR" sz="3200" dirty="0">
                <a:cs typeface="B Nazanin" pitchFamily="2" charset="-78"/>
              </a:rPr>
              <a:t>تغییراتی که در اثر یادگیری در این ساخت شناختی ایجاد می شود، </a:t>
            </a:r>
            <a:r>
              <a:rPr lang="fa-IR" sz="3200" u="sng" dirty="0">
                <a:solidFill>
                  <a:srgbClr val="FF0000"/>
                </a:solidFill>
                <a:cs typeface="B Nazanin" pitchFamily="2" charset="-78"/>
              </a:rPr>
              <a:t>اساس</a:t>
            </a:r>
          </a:p>
          <a:p>
            <a:pPr marL="0" indent="0" algn="r" rtl="1">
              <a:buNone/>
            </a:pPr>
            <a:r>
              <a:rPr lang="fa-IR" sz="3200" u="sng" dirty="0">
                <a:solidFill>
                  <a:srgbClr val="FF0000"/>
                </a:solidFill>
                <a:cs typeface="B Nazanin" pitchFamily="2" charset="-78"/>
              </a:rPr>
              <a:t>یادگیری</a:t>
            </a:r>
            <a:r>
              <a:rPr lang="fa-IR" sz="3200" dirty="0">
                <a:cs typeface="B Nazanin" pitchFamily="2" charset="-78"/>
              </a:rPr>
              <a:t> را تشکیل می دهد.</a:t>
            </a:r>
          </a:p>
          <a:p>
            <a:pPr marL="0" indent="0" algn="r" rtl="1">
              <a:buNone/>
            </a:pPr>
            <a:r>
              <a:rPr lang="fa-IR" sz="3200" dirty="0">
                <a:solidFill>
                  <a:srgbClr val="FF0000"/>
                </a:solidFill>
                <a:cs typeface="B Nazanin" pitchFamily="2" charset="-78"/>
              </a:rPr>
              <a:t>ساخت شناختی </a:t>
            </a:r>
            <a:r>
              <a:rPr lang="fa-IR" sz="3200" dirty="0">
                <a:cs typeface="B Nazanin" pitchFamily="2" charset="-78"/>
              </a:rPr>
              <a:t>عبارت است از مجموعه ای از اطلاعات، مفاهیم، اصول و تعمیمهای</a:t>
            </a:r>
          </a:p>
          <a:p>
            <a:pPr marL="0" indent="0" algn="r" rtl="1">
              <a:buNone/>
            </a:pPr>
            <a:r>
              <a:rPr lang="fa-IR" sz="3200" dirty="0">
                <a:cs typeface="B Nazanin" pitchFamily="2" charset="-78"/>
              </a:rPr>
              <a:t>سازمان یافته ای که فرد قبلا در یکی از رشته های دانش آموخته است.</a:t>
            </a:r>
            <a:endParaRPr lang="en-US" sz="3200" dirty="0">
              <a:cs typeface="B Nazanin" pitchFamily="2" charset="-78"/>
            </a:endParaRPr>
          </a:p>
        </p:txBody>
      </p:sp>
      <p:sp>
        <p:nvSpPr>
          <p:cNvPr id="2" name="Footer Placeholder 1">
            <a:extLst>
              <a:ext uri="{FF2B5EF4-FFF2-40B4-BE49-F238E27FC236}">
                <a16:creationId xmlns:a16="http://schemas.microsoft.com/office/drawing/2014/main" id="{470F8157-9BAF-42E5-BFC7-B50664B72488}"/>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5521C345-392C-4FA9-AE9E-B56332475BFF}"/>
              </a:ext>
            </a:extLst>
          </p:cNvPr>
          <p:cNvSpPr>
            <a:spLocks noGrp="1"/>
          </p:cNvSpPr>
          <p:nvPr>
            <p:ph type="sldNum" sz="quarter" idx="12"/>
          </p:nvPr>
        </p:nvSpPr>
        <p:spPr/>
        <p:txBody>
          <a:bodyPr/>
          <a:lstStyle/>
          <a:p>
            <a:fld id="{90703091-F087-4FA2-A1B2-A694CBA1FD6B}" type="slidenum">
              <a:rPr lang="en-US" smtClean="0"/>
              <a:t>6</a:t>
            </a:fld>
            <a:endParaRPr lang="en-US"/>
          </a:p>
        </p:txBody>
      </p:sp>
      <p:pic>
        <p:nvPicPr>
          <p:cNvPr id="5" name="Recorded Sound">
            <a:hlinkClick r:id="" action="ppaction://media"/>
            <a:extLst>
              <a:ext uri="{FF2B5EF4-FFF2-40B4-BE49-F238E27FC236}">
                <a16:creationId xmlns:a16="http://schemas.microsoft.com/office/drawing/2014/main" id="{56776B0F-2DC0-46EA-B04A-4E2C181BE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79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18" y="435427"/>
            <a:ext cx="11868268" cy="4918451"/>
          </a:xfrm>
        </p:spPr>
        <p:txBody>
          <a:bodyPr>
            <a:noAutofit/>
          </a:bodyPr>
          <a:lstStyle/>
          <a:p>
            <a:pPr marL="0" indent="0" algn="just" rtl="1">
              <a:buNone/>
            </a:pPr>
            <a:r>
              <a:rPr lang="fa-IR" sz="3200" b="1" dirty="0">
                <a:solidFill>
                  <a:srgbClr val="FF0000"/>
                </a:solidFill>
                <a:cs typeface="B Nazanin" pitchFamily="2" charset="-78"/>
              </a:rPr>
              <a:t>هرم ساخت شناختی</a:t>
            </a:r>
          </a:p>
          <a:p>
            <a:pPr marL="0" indent="0" algn="just" rtl="1">
              <a:buNone/>
            </a:pPr>
            <a:r>
              <a:rPr lang="fa-IR" sz="3200" dirty="0">
                <a:cs typeface="B Nazanin" pitchFamily="2" charset="-78"/>
              </a:rPr>
              <a:t>بر اساس این نظریه ساخت شناختی هر فردی به صورت یک هرم در نظر گرفته می شود که در </a:t>
            </a:r>
            <a:r>
              <a:rPr lang="fa-IR" sz="3200" dirty="0">
                <a:solidFill>
                  <a:srgbClr val="00B050"/>
                </a:solidFill>
                <a:cs typeface="B Nazanin" pitchFamily="2" charset="-78"/>
              </a:rPr>
              <a:t>راس هرم مطالب کلی و جامع </a:t>
            </a:r>
            <a:r>
              <a:rPr lang="fa-IR" sz="3200" dirty="0">
                <a:cs typeface="B Nazanin" pitchFamily="2" charset="-78"/>
              </a:rPr>
              <a:t>قرار می گیرد و هر چه به طرف قاعده هرم پیش می رود از جامعیت و کلیت مطلب کاسته می شود به طوری که، </a:t>
            </a:r>
            <a:r>
              <a:rPr lang="fa-IR" sz="3200" dirty="0">
                <a:solidFill>
                  <a:srgbClr val="00B050"/>
                </a:solidFill>
                <a:cs typeface="B Nazanin" pitchFamily="2" charset="-78"/>
              </a:rPr>
              <a:t>در قاعده هرم بیشتر اطلاعات جزئی و دانش واقعیت های مشخص</a:t>
            </a:r>
            <a:r>
              <a:rPr lang="fa-IR" sz="3200" dirty="0">
                <a:cs typeface="B Nazanin" pitchFamily="2" charset="-78"/>
              </a:rPr>
              <a:t> قرار می گیرد.</a:t>
            </a:r>
          </a:p>
          <a:p>
            <a:pPr marL="0" indent="0" algn="just" rtl="1">
              <a:buNone/>
            </a:pPr>
            <a:endParaRPr lang="fa-IR" sz="3200" dirty="0">
              <a:cs typeface="B Nazanin" pitchFamily="2" charset="-78"/>
            </a:endParaRPr>
          </a:p>
          <a:p>
            <a:pPr marL="0" indent="0" algn="just" rtl="1">
              <a:buNone/>
            </a:pPr>
            <a:r>
              <a:rPr lang="fa-IR" sz="3200" dirty="0">
                <a:cs typeface="B Nazanin" pitchFamily="2" charset="-78"/>
              </a:rPr>
              <a:t>در این هرم یا سلسله مراتب شناختی </a:t>
            </a:r>
            <a:r>
              <a:rPr lang="fa-IR" sz="3200" dirty="0">
                <a:solidFill>
                  <a:srgbClr val="00B050"/>
                </a:solidFill>
                <a:cs typeface="B Nazanin" pitchFamily="2" charset="-78"/>
              </a:rPr>
              <a:t>هر مطلب از مطالب پایین تر از خود کلی</a:t>
            </a:r>
          </a:p>
          <a:p>
            <a:pPr marL="0" indent="0" algn="just" rtl="1">
              <a:buNone/>
            </a:pPr>
            <a:r>
              <a:rPr lang="fa-IR" sz="3200" dirty="0">
                <a:solidFill>
                  <a:srgbClr val="00B050"/>
                </a:solidFill>
                <a:cs typeface="B Nazanin" pitchFamily="2" charset="-78"/>
              </a:rPr>
              <a:t>تر، انتزاعی تر و خلاصه تر</a:t>
            </a:r>
            <a:r>
              <a:rPr lang="fa-IR" sz="3200" dirty="0">
                <a:cs typeface="B Nazanin" pitchFamily="2" charset="-78"/>
              </a:rPr>
              <a:t> است.</a:t>
            </a:r>
            <a:endParaRPr lang="en-US" sz="3200" dirty="0">
              <a:cs typeface="B Nazanin" pitchFamily="2" charset="-78"/>
            </a:endParaRPr>
          </a:p>
        </p:txBody>
      </p:sp>
      <p:sp>
        <p:nvSpPr>
          <p:cNvPr id="2" name="Footer Placeholder 1">
            <a:extLst>
              <a:ext uri="{FF2B5EF4-FFF2-40B4-BE49-F238E27FC236}">
                <a16:creationId xmlns:a16="http://schemas.microsoft.com/office/drawing/2014/main" id="{E6048316-11BA-4EBF-BF40-826F216AF5F8}"/>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211E1E1D-5188-4462-9144-458D5975CCD6}"/>
              </a:ext>
            </a:extLst>
          </p:cNvPr>
          <p:cNvSpPr>
            <a:spLocks noGrp="1"/>
          </p:cNvSpPr>
          <p:nvPr>
            <p:ph type="sldNum" sz="quarter" idx="12"/>
          </p:nvPr>
        </p:nvSpPr>
        <p:spPr/>
        <p:txBody>
          <a:bodyPr/>
          <a:lstStyle/>
          <a:p>
            <a:fld id="{90703091-F087-4FA2-A1B2-A694CBA1FD6B}" type="slidenum">
              <a:rPr lang="en-US" smtClean="0"/>
              <a:t>7</a:t>
            </a:fld>
            <a:endParaRPr lang="en-US"/>
          </a:p>
        </p:txBody>
      </p:sp>
      <p:pic>
        <p:nvPicPr>
          <p:cNvPr id="6" name="Recorded Sound">
            <a:hlinkClick r:id="" action="ppaction://media"/>
            <a:extLst>
              <a:ext uri="{FF2B5EF4-FFF2-40B4-BE49-F238E27FC236}">
                <a16:creationId xmlns:a16="http://schemas.microsoft.com/office/drawing/2014/main" id="{E769B2F1-4432-45CF-85AA-325334CBD5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96278" y="5746750"/>
            <a:ext cx="609600" cy="609600"/>
          </a:xfrm>
          <a:prstGeom prst="rect">
            <a:avLst/>
          </a:prstGeom>
        </p:spPr>
      </p:pic>
    </p:spTree>
    <p:extLst>
      <p:ext uri="{BB962C8B-B14F-4D97-AF65-F5344CB8AC3E}">
        <p14:creationId xmlns:p14="http://schemas.microsoft.com/office/powerpoint/2010/main" val="428658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3200"/>
            <a:ext cx="12061371" cy="5805714"/>
          </a:xfrm>
        </p:spPr>
        <p:txBody>
          <a:bodyPr>
            <a:noAutofit/>
          </a:bodyPr>
          <a:lstStyle/>
          <a:p>
            <a:pPr marL="0" indent="0" algn="r" rtl="1">
              <a:buNone/>
            </a:pPr>
            <a:r>
              <a:rPr lang="fa-IR" sz="3200" b="1" dirty="0">
                <a:solidFill>
                  <a:srgbClr val="FF0000"/>
                </a:solidFill>
                <a:cs typeface="B Nazanin" pitchFamily="2" charset="-78"/>
              </a:rPr>
              <a:t>معنی دار بودن یادگیری</a:t>
            </a:r>
          </a:p>
          <a:p>
            <a:pPr marL="0" indent="0" algn="r" rtl="1">
              <a:buNone/>
            </a:pPr>
            <a:r>
              <a:rPr lang="fa-IR" sz="3200" dirty="0">
                <a:cs typeface="B Nazanin" pitchFamily="2" charset="-78"/>
              </a:rPr>
              <a:t>آزوبل معتقد است زمانی یادگیری به صورت معنی دار اتفاق می افتد که مفهوم</a:t>
            </a:r>
          </a:p>
          <a:p>
            <a:pPr marL="0" indent="0" algn="r" rtl="1">
              <a:buNone/>
            </a:pPr>
            <a:r>
              <a:rPr lang="fa-IR" sz="3200" dirty="0">
                <a:cs typeface="B Nazanin" pitchFamily="2" charset="-78"/>
              </a:rPr>
              <a:t>مورد یادگیری بتواند با مفاهیمی که از قبل در ساخت شناختی یادگیرنده وجود</a:t>
            </a:r>
          </a:p>
          <a:p>
            <a:pPr marL="0" indent="0" algn="r" rtl="1">
              <a:buNone/>
            </a:pPr>
            <a:r>
              <a:rPr lang="fa-IR" sz="3200" dirty="0">
                <a:cs typeface="B Nazanin" pitchFamily="2" charset="-78"/>
              </a:rPr>
              <a:t>دارد ارتباط برقرار نماید.</a:t>
            </a:r>
          </a:p>
          <a:p>
            <a:pPr marL="0" indent="0" algn="r" rtl="1">
              <a:buNone/>
            </a:pPr>
            <a:endParaRPr lang="fa-IR" sz="3200" dirty="0">
              <a:cs typeface="B Nazanin" pitchFamily="2" charset="-78"/>
            </a:endParaRPr>
          </a:p>
          <a:p>
            <a:pPr marL="0" indent="0" algn="r" rtl="1">
              <a:buNone/>
            </a:pPr>
            <a:r>
              <a:rPr lang="fa-IR" sz="3200" dirty="0">
                <a:cs typeface="B Nazanin" pitchFamily="2" charset="-78"/>
              </a:rPr>
              <a:t>یعنی مطالب جدید بتواند در هرم ساخت شناختی فرد جایی داشته باشد</a:t>
            </a:r>
            <a:r>
              <a:rPr lang="fa-IR" sz="3200" dirty="0">
                <a:solidFill>
                  <a:srgbClr val="00B050"/>
                </a:solidFill>
                <a:cs typeface="B Nazanin" pitchFamily="2" charset="-78"/>
              </a:rPr>
              <a:t>. اما اگر</a:t>
            </a:r>
          </a:p>
          <a:p>
            <a:pPr marL="0" indent="0" algn="r" rtl="1">
              <a:buNone/>
            </a:pPr>
            <a:r>
              <a:rPr lang="fa-IR" sz="3200" dirty="0">
                <a:solidFill>
                  <a:srgbClr val="00B050"/>
                </a:solidFill>
                <a:cs typeface="B Nazanin" pitchFamily="2" charset="-78"/>
              </a:rPr>
              <a:t>یادگیری به صورت حفظ و بر اثر تمرین و تکرار باشد، بدون این که با مطالب از</a:t>
            </a:r>
          </a:p>
          <a:p>
            <a:pPr marL="0" indent="0" algn="r" rtl="1">
              <a:buNone/>
            </a:pPr>
            <a:r>
              <a:rPr lang="fa-IR" sz="3200" dirty="0">
                <a:solidFill>
                  <a:srgbClr val="00B050"/>
                </a:solidFill>
                <a:cs typeface="B Nazanin" pitchFamily="2" charset="-78"/>
              </a:rPr>
              <a:t>قبل آموخته شده ارتباط پیدا کند، یادگیری فرد جنبه طوطی وار </a:t>
            </a:r>
            <a:r>
              <a:rPr lang="fa-IR" sz="3200" dirty="0">
                <a:cs typeface="B Nazanin" pitchFamily="2" charset="-78"/>
              </a:rPr>
              <a:t>دارد.</a:t>
            </a:r>
            <a:endParaRPr lang="en-US" sz="3200" dirty="0">
              <a:cs typeface="B Nazanin" pitchFamily="2" charset="-78"/>
            </a:endParaRPr>
          </a:p>
        </p:txBody>
      </p:sp>
      <p:sp>
        <p:nvSpPr>
          <p:cNvPr id="2" name="Footer Placeholder 1">
            <a:extLst>
              <a:ext uri="{FF2B5EF4-FFF2-40B4-BE49-F238E27FC236}">
                <a16:creationId xmlns:a16="http://schemas.microsoft.com/office/drawing/2014/main" id="{CC09EA21-EF8E-4345-9CCA-57FE954C106C}"/>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90FC25A0-9A22-4D1E-8797-48C05632C856}"/>
              </a:ext>
            </a:extLst>
          </p:cNvPr>
          <p:cNvSpPr>
            <a:spLocks noGrp="1"/>
          </p:cNvSpPr>
          <p:nvPr>
            <p:ph type="sldNum" sz="quarter" idx="12"/>
          </p:nvPr>
        </p:nvSpPr>
        <p:spPr/>
        <p:txBody>
          <a:bodyPr/>
          <a:lstStyle/>
          <a:p>
            <a:fld id="{90703091-F087-4FA2-A1B2-A694CBA1FD6B}" type="slidenum">
              <a:rPr lang="en-US" smtClean="0"/>
              <a:t>8</a:t>
            </a:fld>
            <a:endParaRPr lang="en-US"/>
          </a:p>
        </p:txBody>
      </p:sp>
      <p:pic>
        <p:nvPicPr>
          <p:cNvPr id="5" name="Recorded Sound">
            <a:hlinkClick r:id="" action="ppaction://media"/>
            <a:extLst>
              <a:ext uri="{FF2B5EF4-FFF2-40B4-BE49-F238E27FC236}">
                <a16:creationId xmlns:a16="http://schemas.microsoft.com/office/drawing/2014/main" id="{7BE3457B-DDB5-4294-98FE-2856877CE0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5061" y="5488766"/>
            <a:ext cx="609600" cy="609600"/>
          </a:xfrm>
          <a:prstGeom prst="rect">
            <a:avLst/>
          </a:prstGeom>
        </p:spPr>
      </p:pic>
    </p:spTree>
    <p:extLst>
      <p:ext uri="{BB962C8B-B14F-4D97-AF65-F5344CB8AC3E}">
        <p14:creationId xmlns:p14="http://schemas.microsoft.com/office/powerpoint/2010/main" val="31415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774" y="417758"/>
            <a:ext cx="11028964" cy="5457372"/>
          </a:xfrm>
        </p:spPr>
        <p:txBody>
          <a:bodyPr>
            <a:noAutofit/>
          </a:bodyPr>
          <a:lstStyle/>
          <a:p>
            <a:pPr marL="0" indent="0" algn="just" rtl="1">
              <a:buNone/>
            </a:pPr>
            <a:r>
              <a:rPr lang="fa-IR" sz="3200" b="1" dirty="0">
                <a:solidFill>
                  <a:srgbClr val="FF0000"/>
                </a:solidFill>
                <a:cs typeface="B Nazanin" pitchFamily="2" charset="-78"/>
              </a:rPr>
              <a:t>مشمول کننده ها</a:t>
            </a:r>
          </a:p>
          <a:p>
            <a:pPr marL="0" indent="0" algn="just" rtl="1">
              <a:buNone/>
            </a:pPr>
            <a:r>
              <a:rPr lang="fa-IR" sz="3200" dirty="0">
                <a:cs typeface="B Nazanin" pitchFamily="2" charset="-78"/>
              </a:rPr>
              <a:t>برای یادگیری معنی دار، مطالب باید جذب ساخت شناختی یادگیرنده شود.</a:t>
            </a:r>
          </a:p>
          <a:p>
            <a:pPr marL="0" indent="0" algn="just" rtl="1">
              <a:buNone/>
            </a:pPr>
            <a:r>
              <a:rPr lang="fa-IR" sz="3200" dirty="0">
                <a:cs typeface="B Nazanin" pitchFamily="2" charset="-78"/>
              </a:rPr>
              <a:t>آزوبل این جذب شدن مطالب در ساخت شناختی فرد را </a:t>
            </a:r>
            <a:r>
              <a:rPr lang="fa-IR" sz="3200" dirty="0">
                <a:solidFill>
                  <a:srgbClr val="00B050"/>
                </a:solidFill>
                <a:cs typeface="B Nazanin" pitchFamily="2" charset="-78"/>
              </a:rPr>
              <a:t>شمول</a:t>
            </a:r>
            <a:r>
              <a:rPr lang="fa-IR" sz="3200" dirty="0">
                <a:cs typeface="B Nazanin" pitchFamily="2" charset="-78"/>
              </a:rPr>
              <a:t> می نامد.</a:t>
            </a:r>
          </a:p>
          <a:p>
            <a:pPr marL="0" indent="0" algn="just" rtl="1">
              <a:buNone/>
            </a:pPr>
            <a:endParaRPr lang="fa-IR" sz="3200" dirty="0">
              <a:cs typeface="B Nazanin" pitchFamily="2" charset="-78"/>
            </a:endParaRPr>
          </a:p>
          <a:p>
            <a:pPr marL="0" indent="0" algn="just" rtl="1">
              <a:buNone/>
            </a:pPr>
            <a:r>
              <a:rPr lang="fa-IR" sz="3200" dirty="0">
                <a:cs typeface="B Nazanin" pitchFamily="2" charset="-78"/>
              </a:rPr>
              <a:t>در فرآیند شمول مفاهیم تازه به مفاهیمی که از پیش در ساخت شناختی فرد</a:t>
            </a:r>
          </a:p>
          <a:p>
            <a:pPr marL="0" indent="0" algn="just" rtl="1">
              <a:buNone/>
            </a:pPr>
            <a:r>
              <a:rPr lang="fa-IR" sz="3200" dirty="0">
                <a:cs typeface="B Nazanin" pitchFamily="2" charset="-78"/>
              </a:rPr>
              <a:t>وجود داشته است مربوط می شود و این فرآیند باعث ایجاد تغییر در هر دو</a:t>
            </a:r>
          </a:p>
          <a:p>
            <a:pPr marL="0" indent="0" algn="just" rtl="1">
              <a:buNone/>
            </a:pPr>
            <a:r>
              <a:rPr lang="fa-IR" sz="3200" dirty="0">
                <a:cs typeface="B Nazanin" pitchFamily="2" charset="-78"/>
              </a:rPr>
              <a:t>مفهوم جدید و قدیم می شود و به هر دوی آنها معنی بیشتری می بخشد.</a:t>
            </a:r>
          </a:p>
          <a:p>
            <a:pPr marL="0" indent="0" algn="just" rtl="1">
              <a:buNone/>
            </a:pPr>
            <a:r>
              <a:rPr lang="fa-IR" sz="3200" dirty="0">
                <a:cs typeface="B Nazanin" pitchFamily="2" charset="-78"/>
              </a:rPr>
              <a:t>اصطلاح </a:t>
            </a:r>
            <a:r>
              <a:rPr lang="fa-IR" sz="3200" dirty="0">
                <a:solidFill>
                  <a:srgbClr val="00B050"/>
                </a:solidFill>
                <a:cs typeface="B Nazanin" pitchFamily="2" charset="-78"/>
              </a:rPr>
              <a:t>مشمول کننده آزوبل به معنی مفهوم کلی یا اندیشه کلی </a:t>
            </a:r>
            <a:r>
              <a:rPr lang="fa-IR" sz="3200" dirty="0">
                <a:cs typeface="B Nazanin" pitchFamily="2" charset="-78"/>
              </a:rPr>
              <a:t>است.</a:t>
            </a:r>
            <a:endParaRPr lang="en-US" sz="3200" dirty="0">
              <a:cs typeface="B Nazanin" pitchFamily="2" charset="-78"/>
            </a:endParaRPr>
          </a:p>
        </p:txBody>
      </p:sp>
      <p:sp>
        <p:nvSpPr>
          <p:cNvPr id="2" name="Footer Placeholder 1">
            <a:extLst>
              <a:ext uri="{FF2B5EF4-FFF2-40B4-BE49-F238E27FC236}">
                <a16:creationId xmlns:a16="http://schemas.microsoft.com/office/drawing/2014/main" id="{478B5E83-B774-4F76-B1EA-245B55B4D364}"/>
              </a:ext>
            </a:extLst>
          </p:cNvPr>
          <p:cNvSpPr>
            <a:spLocks noGrp="1"/>
          </p:cNvSpPr>
          <p:nvPr>
            <p:ph type="ftr" sz="quarter" idx="11"/>
          </p:nvPr>
        </p:nvSpPr>
        <p:spPr/>
        <p:txBody>
          <a:bodyPr/>
          <a:lstStyle/>
          <a:p>
            <a:r>
              <a:rPr lang="fa-IR"/>
              <a:t>کرونا  رفتنی است</a:t>
            </a:r>
            <a:endParaRPr lang="en-US"/>
          </a:p>
        </p:txBody>
      </p:sp>
      <p:sp>
        <p:nvSpPr>
          <p:cNvPr id="4" name="Slide Number Placeholder 3">
            <a:extLst>
              <a:ext uri="{FF2B5EF4-FFF2-40B4-BE49-F238E27FC236}">
                <a16:creationId xmlns:a16="http://schemas.microsoft.com/office/drawing/2014/main" id="{C2E425C9-D6FD-45C5-B714-60916F6E51EA}"/>
              </a:ext>
            </a:extLst>
          </p:cNvPr>
          <p:cNvSpPr>
            <a:spLocks noGrp="1"/>
          </p:cNvSpPr>
          <p:nvPr>
            <p:ph type="sldNum" sz="quarter" idx="12"/>
          </p:nvPr>
        </p:nvSpPr>
        <p:spPr/>
        <p:txBody>
          <a:bodyPr/>
          <a:lstStyle/>
          <a:p>
            <a:fld id="{90703091-F087-4FA2-A1B2-A694CBA1FD6B}" type="slidenum">
              <a:rPr lang="en-US" smtClean="0"/>
              <a:t>9</a:t>
            </a:fld>
            <a:endParaRPr lang="en-US"/>
          </a:p>
        </p:txBody>
      </p:sp>
      <p:pic>
        <p:nvPicPr>
          <p:cNvPr id="5" name="Recorded Sound">
            <a:hlinkClick r:id="" action="ppaction://media"/>
            <a:extLst>
              <a:ext uri="{FF2B5EF4-FFF2-40B4-BE49-F238E27FC236}">
                <a16:creationId xmlns:a16="http://schemas.microsoft.com/office/drawing/2014/main" id="{A3742AFE-CF86-420F-9E9F-E721B9C98C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142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1746</Words>
  <Application>Microsoft Office PowerPoint</Application>
  <PresentationFormat>Widescreen</PresentationFormat>
  <Paragraphs>146</Paragraphs>
  <Slides>19</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خدانگه دار - التماس دعا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madad138318@outlook.com</dc:creator>
  <cp:lastModifiedBy>madad138318@outlook.com</cp:lastModifiedBy>
  <cp:revision>7</cp:revision>
  <dcterms:created xsi:type="dcterms:W3CDTF">2020-05-11T22:25:02Z</dcterms:created>
  <dcterms:modified xsi:type="dcterms:W3CDTF">2020-05-12T14:38:17Z</dcterms:modified>
</cp:coreProperties>
</file>