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75" r:id="rId4"/>
    <p:sldId id="276" r:id="rId5"/>
    <p:sldId id="277" r:id="rId6"/>
    <p:sldId id="25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la\Desktop\New folder (2)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6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89320"/>
            <a:ext cx="79208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روش تدریس پیشنهادی : دریافت مفهوم، بارش فکری، بحث گروهی</a:t>
            </a:r>
            <a:endParaRPr lang="fa-IR" sz="2400" dirty="0">
              <a:cs typeface="B Jadid" panose="00000700000000000000" pitchFamily="2" charset="-78"/>
            </a:endParaRPr>
          </a:p>
        </p:txBody>
      </p:sp>
      <p:pic>
        <p:nvPicPr>
          <p:cNvPr id="3" name="روش تدریس ؛دریافت مفهوم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0"/>
    </mc:Choice>
    <mc:Fallback xmlns="">
      <p:transition spd="slow" advTm="8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nila\Desktop\IMG_20200508_191913_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9964"/>
            <a:ext cx="7483692" cy="467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4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در مورد خوانش متن برای تدری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72400" y="908720"/>
            <a:ext cx="609600" cy="609600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5469"/>
            <a:ext cx="3736975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852156"/>
            <a:ext cx="47525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cs typeface="B Jadid" panose="00000700000000000000" pitchFamily="2" charset="-78"/>
              </a:rPr>
              <a:t>توصیه هایی برای خوانش متن</a:t>
            </a:r>
            <a:endParaRPr lang="fa-IR" sz="2800" dirty="0"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12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85892"/>
            <a:ext cx="6400300" cy="27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911913"/>
            <a:ext cx="52565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solidFill>
                  <a:srgbClr val="E62C00"/>
                </a:solidFill>
                <a:cs typeface="B Jadid" panose="00000700000000000000" pitchFamily="2" charset="-78"/>
              </a:rPr>
              <a:t>تمرینات صفحه ی 41-40-39</a:t>
            </a:r>
            <a:endParaRPr lang="fa-IR" sz="2800" dirty="0">
              <a:solidFill>
                <a:srgbClr val="E62C00"/>
              </a:solidFill>
              <a:cs typeface="B Jadid" panose="00000700000000000000" pitchFamily="2" charset="-78"/>
            </a:endParaRPr>
          </a:p>
        </p:txBody>
      </p:sp>
      <p:pic>
        <p:nvPicPr>
          <p:cNvPr id="4" name="توضیحات ۳۹-۴۰-۴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2838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nila\Desktop\Screenshots\Screenshot_۲۰۲۰۰۵۰۸-۱۹۲۴۱۰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ila\Desktop\Screenshots\Screenshot_۲۰۲۰۰۵۰۸-۱۹۲۴۲۰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0"/>
    </mc:Choice>
    <mc:Fallback xmlns="">
      <p:transition spd="slow" advTm="9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nila\Desktop\Screenshots\Screenshot_۲۰۲۰۰۵۰۸-۱۹۲۴۳۲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" y="-33637"/>
            <a:ext cx="9132424" cy="689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000"/>
    </mc:Choice>
    <mc:Fallback xmlns="">
      <p:transition spd="slow" advTm="23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3827" y="1700808"/>
            <a:ext cx="6984776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endParaRPr lang="fa-IR" sz="2800" dirty="0" smtClean="0">
              <a:cs typeface="B Jadid" panose="00000700000000000000" pitchFamily="2" charset="-78"/>
            </a:endParaRPr>
          </a:p>
          <a:p>
            <a:pPr algn="ctr"/>
            <a:endParaRPr lang="fa-IR" sz="2800" dirty="0">
              <a:cs typeface="B Jadid" panose="00000700000000000000" pitchFamily="2" charset="-78"/>
            </a:endParaRPr>
          </a:p>
          <a:p>
            <a:pPr algn="ctr"/>
            <a:r>
              <a:rPr lang="fa-IR" sz="2800" dirty="0" smtClean="0">
                <a:cs typeface="B Jadid" panose="00000700000000000000" pitchFamily="2" charset="-78"/>
              </a:rPr>
              <a:t>بخوان و بیندیش :(مورچه ریزه) صفحات 43- 42  </a:t>
            </a:r>
          </a:p>
          <a:p>
            <a:pPr algn="ctr"/>
            <a:endParaRPr lang="fa-IR" sz="2800" dirty="0">
              <a:cs typeface="B Jadid" panose="00000700000000000000" pitchFamily="2" charset="-78"/>
            </a:endParaRPr>
          </a:p>
          <a:p>
            <a:pPr algn="ctr"/>
            <a:endParaRPr lang="fa-IR" sz="2800" dirty="0" smtClean="0">
              <a:cs typeface="B Jadid" panose="00000700000000000000" pitchFamily="2" charset="-78"/>
            </a:endParaRPr>
          </a:p>
          <a:p>
            <a:pPr algn="ctr"/>
            <a:endParaRPr lang="fa-IR" sz="2800" dirty="0">
              <a:cs typeface="B Jadid" panose="00000700000000000000" pitchFamily="2" charset="-78"/>
            </a:endParaRPr>
          </a:p>
        </p:txBody>
      </p:sp>
      <p:pic>
        <p:nvPicPr>
          <p:cNvPr id="3" name="مورچه ریزه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200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nila\Desktop\Screenshots\Screenshot_۲۰۲۰۰۵۰۸-۱۹۲۴۴۴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nila\Desktop\Screenshots\Screenshot_۲۰۲۰۰۵۰۸-۱۹۲۴۵۶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17453"/>
            <a:ext cx="9176618" cy="68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2636912"/>
            <a:ext cx="482453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800" dirty="0" smtClean="0">
                <a:solidFill>
                  <a:prstClr val="black"/>
                </a:solidFill>
                <a:latin typeface="Arial"/>
                <a:cs typeface="B Jadid" panose="00000700000000000000" pitchFamily="2" charset="-78"/>
              </a:rPr>
              <a:t>استاد مربوطه : سرکار خانم سیده رقیه قریشی</a:t>
            </a:r>
          </a:p>
          <a:p>
            <a:pPr algn="ctr" rtl="1"/>
            <a:endParaRPr lang="fa-IR" sz="2800" dirty="0">
              <a:solidFill>
                <a:prstClr val="black"/>
              </a:solidFill>
              <a:latin typeface="Arial"/>
              <a:cs typeface="B Jadid" panose="000007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prstClr val="black"/>
                </a:solidFill>
                <a:latin typeface="Arial"/>
                <a:cs typeface="B Jadid" panose="00000700000000000000" pitchFamily="2" charset="-78"/>
              </a:rPr>
              <a:t>درس :فارسی</a:t>
            </a:r>
            <a:endParaRPr lang="fa-IR" sz="2800" dirty="0">
              <a:solidFill>
                <a:prstClr val="black"/>
              </a:solidFill>
              <a:latin typeface="Arial"/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307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827420"/>
            <a:ext cx="435597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solidFill>
                  <a:srgbClr val="2A002A"/>
                </a:solidFill>
                <a:cs typeface="B Jadid" panose="00000700000000000000" pitchFamily="2" charset="-78"/>
              </a:rPr>
              <a:t>ضرب المثل ؛ مثل صفحه ی 44</a:t>
            </a:r>
            <a:endParaRPr lang="fa-IR" sz="2800" dirty="0">
              <a:solidFill>
                <a:srgbClr val="2A002A"/>
              </a:solidFill>
              <a:cs typeface="B Jadid" panose="00000700000000000000" pitchFamily="2" charset="-78"/>
            </a:endParaRPr>
          </a:p>
        </p:txBody>
      </p:sp>
      <p:pic>
        <p:nvPicPr>
          <p:cNvPr id="3" name="ضرب المثل هر چه کنی به خود کنی۴۴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nila\Desktop\Screenshots\Screenshot_۲۰۲۰۰۵۰۸-۱۹۲۵۰۸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916832"/>
            <a:ext cx="4176464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بسمه تعالی</a:t>
            </a:r>
          </a:p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خدمت دانشجویان عزیز سلام عرض می کنم.جلسه چهل و یکم از درس فارسی سوم ابتدایی از فصل سوم (اخلاق فردی- اجتماعی) درس پنجم با عنوان </a:t>
            </a:r>
            <a:r>
              <a:rPr lang="fa-IR" sz="2400" dirty="0" smtClean="0">
                <a:cs typeface="B Jadid" panose="00000700000000000000" pitchFamily="2" charset="-78"/>
                <a:sym typeface="Wingdings" panose="05000000000000000000" pitchFamily="2" charset="2"/>
              </a:rPr>
              <a:t>:(بلدرچین و برزگر) را در مورخه 99/2/19 روز آدینه با صلواتی بر محمد وآلش شروع می کنم.</a:t>
            </a:r>
            <a:endParaRPr lang="fa-IR" sz="2400" dirty="0">
              <a:cs typeface="B Jadid" panose="00000700000000000000" pitchFamily="2" charset="-78"/>
            </a:endParaRPr>
          </a:p>
        </p:txBody>
      </p:sp>
      <p:pic>
        <p:nvPicPr>
          <p:cNvPr id="3" name="توضیحات_درس_واهداف_درس_بلدرچین_وبرزگ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nila\Desktop\Screenshots\Screenshot_۲۰۲۰۰۵۰۸-۱۹۲۵۳۶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"/>
            <a:ext cx="9144000" cy="685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7272"/>
            <a:ext cx="561662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156102"/>
            <a:ext cx="7056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solidFill>
                  <a:srgbClr val="E62C00"/>
                </a:solidFill>
                <a:cs typeface="B Jadid" panose="00000700000000000000" pitchFamily="2" charset="-78"/>
              </a:rPr>
              <a:t>درس پنجم: بلدرچین و برزگر صفحات ؛47-46</a:t>
            </a:r>
            <a:endParaRPr lang="fa-IR" sz="2800" dirty="0">
              <a:solidFill>
                <a:srgbClr val="E62C00"/>
              </a:solidFill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24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820" cy="68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094469"/>
            <a:ext cx="496855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اهداف درس: بلدرچین و برزگر</a:t>
            </a:r>
          </a:p>
          <a:p>
            <a:pPr algn="ctr"/>
            <a:endParaRPr lang="fa-IR" sz="2000" dirty="0" smtClean="0">
              <a:cs typeface="B Jadid" panose="00000700000000000000" pitchFamily="2" charset="-78"/>
            </a:endParaRP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آشنایی دانش آموزان با مفهوم خوداتکایی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تقویت مهارت جمله سازی و کاربرد کلمات هم نویسه در جمله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تقویت توانایی شناخت و کاربرد زمان حال فعل ها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تقویت مهارت بندنویسی در دانش آموزان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توسعه ی کاربست نمایش خلاق در آموزش دانش آموزان</a:t>
            </a:r>
            <a:endParaRPr lang="fa-IR" sz="2000" dirty="0"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83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nila\Desktop\Screenshots\Screenshot_۲۰۲۰۰۵۰۸-۱۹۲۵۴۷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6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66"/>
            <a:ext cx="3689761" cy="686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1906" y="1052735"/>
            <a:ext cx="417646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solidFill>
                  <a:srgbClr val="002060"/>
                </a:solidFill>
                <a:cs typeface="B Jadid" panose="00000700000000000000" pitchFamily="2" charset="-78"/>
              </a:rPr>
              <a:t>روش پیشنهادی برای تدریس درس بلدرچین و برزگر؛</a:t>
            </a:r>
          </a:p>
          <a:p>
            <a:pPr algn="ctr"/>
            <a:endParaRPr lang="fa-IR" sz="2400" dirty="0">
              <a:cs typeface="B Jadid" panose="00000700000000000000" pitchFamily="2" charset="-78"/>
            </a:endParaRPr>
          </a:p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 تفکر استقرایی </a:t>
            </a:r>
          </a:p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ایفای نقش</a:t>
            </a:r>
          </a:p>
          <a:p>
            <a:pPr algn="ctr"/>
            <a:r>
              <a:rPr lang="fa-IR" sz="2400" dirty="0" smtClean="0">
                <a:cs typeface="B Jadid" panose="00000700000000000000" pitchFamily="2" charset="-78"/>
              </a:rPr>
              <a:t>نمایشی</a:t>
            </a:r>
            <a:endParaRPr lang="fa-IR" sz="2400" dirty="0">
              <a:cs typeface="B Jadid" panose="00000700000000000000" pitchFamily="2" charset="-78"/>
            </a:endParaRPr>
          </a:p>
        </p:txBody>
      </p:sp>
      <p:pic>
        <p:nvPicPr>
          <p:cNvPr id="3" name="مفهوم تفکر اسقرایی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570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00"/>
    </mc:Choice>
    <mc:Fallback xmlns="">
      <p:transition spd="slow" advTm="7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804458" cy="48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9385" y="1178853"/>
            <a:ext cx="511256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Jadid" panose="00000700000000000000" pitchFamily="2" charset="-78"/>
              </a:rPr>
              <a:t>مراحل تفکر استقرایی :</a:t>
            </a:r>
          </a:p>
          <a:p>
            <a:pPr algn="ctr"/>
            <a:endParaRPr lang="fa-IR" sz="3200" dirty="0">
              <a:cs typeface="B Jadid" panose="00000700000000000000" pitchFamily="2" charset="-78"/>
            </a:endParaRPr>
          </a:p>
          <a:p>
            <a:pPr algn="ctr"/>
            <a:endParaRPr lang="fa-IR" sz="3200" dirty="0" smtClean="0">
              <a:cs typeface="B Jadid" panose="00000700000000000000" pitchFamily="2" charset="-78"/>
            </a:endParaRPr>
          </a:p>
          <a:p>
            <a:pPr algn="ctr"/>
            <a:r>
              <a:rPr lang="fa-IR" sz="3200" dirty="0" smtClean="0">
                <a:cs typeface="B Jadid" panose="00000700000000000000" pitchFamily="2" charset="-78"/>
              </a:rPr>
              <a:t>1- مرحله ی اول: تکوین مفهوم</a:t>
            </a:r>
            <a:endParaRPr lang="fa-IR" sz="3200" dirty="0">
              <a:cs typeface="B Jadid" panose="00000700000000000000" pitchFamily="2" charset="-78"/>
            </a:endParaRPr>
          </a:p>
        </p:txBody>
      </p:sp>
      <p:pic>
        <p:nvPicPr>
          <p:cNvPr id="4" name="مرحله_اول_؛تکوین_مفهوم_تفکر_استقرایی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153" y="874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1857" cy="684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24154"/>
            <a:ext cx="619268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n>
                  <a:solidFill>
                    <a:srgbClr val="00B0F0"/>
                  </a:solidFill>
                </a:ln>
                <a:cs typeface="B Jadid" panose="00000700000000000000" pitchFamily="2" charset="-78"/>
              </a:rPr>
              <a:t>بسمه تعالی</a:t>
            </a:r>
          </a:p>
          <a:p>
            <a:pPr algn="ctr"/>
            <a:r>
              <a:rPr lang="fa-IR" sz="2400" dirty="0" smtClean="0">
                <a:ln>
                  <a:solidFill>
                    <a:srgbClr val="00B0F0"/>
                  </a:solidFill>
                </a:ln>
                <a:cs typeface="B Jadid" panose="00000700000000000000" pitchFamily="2" charset="-78"/>
              </a:rPr>
              <a:t>خدمت دختر های عزیزم و دانشجویان پرتلاش، سلام عرض می کنم.جلسه ی چهلم، درس چهارم از کتاب فارسی سوم ابتدایی با عنوان (آواز گنجشک)را در مورخه 99/2/18 روز پنجشنبه با صلواتی بر حضرت ختمی مرتبت محمد مصطفی (ص) و آل او شروع می کنم</a:t>
            </a:r>
            <a:r>
              <a:rPr lang="fa-IR" sz="2400" dirty="0" smtClean="0">
                <a:cs typeface="B Jadid" panose="00000700000000000000" pitchFamily="2" charset="-78"/>
              </a:rPr>
              <a:t>.</a:t>
            </a:r>
            <a:endParaRPr lang="fa-IR" sz="2400" dirty="0">
              <a:cs typeface="B Jadid" panose="00000700000000000000" pitchFamily="2" charset="-78"/>
            </a:endParaRPr>
          </a:p>
        </p:txBody>
      </p:sp>
      <p:pic>
        <p:nvPicPr>
          <p:cNvPr id="3" name="آواز گنجشکها فارسی سوم ابتدایی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28384" y="524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ila\Desktop\IMG_20200508_190337_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24192" cy="34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8008"/>
            <a:ext cx="4499992" cy="449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412776"/>
            <a:ext cx="51125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>
                <a:cs typeface="B Jadid" panose="00000700000000000000" pitchFamily="2" charset="-78"/>
              </a:rPr>
              <a:t>2- مرحله ی دوم: تفسیر مطالب</a:t>
            </a:r>
            <a:endParaRPr lang="fa-IR" sz="3200" dirty="0">
              <a:cs typeface="B Jadid" panose="00000700000000000000" pitchFamily="2" charset="-78"/>
            </a:endParaRPr>
          </a:p>
        </p:txBody>
      </p:sp>
      <p:pic>
        <p:nvPicPr>
          <p:cNvPr id="3" name="مرحله_دوم؛تفسیر_مطالبتفکر_استقرایی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771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ila\Desktop\IMG_20200508_192146_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320136" cy="38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524659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124744"/>
            <a:ext cx="5544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cs typeface="B Jadid" panose="00000700000000000000" pitchFamily="2" charset="-78"/>
              </a:rPr>
              <a:t>3- مرحله ی سوم: کاربرد</a:t>
            </a:r>
            <a:endParaRPr lang="fa-IR" sz="3600" dirty="0">
              <a:cs typeface="B Jadid" panose="00000700000000000000" pitchFamily="2" charset="-78"/>
            </a:endParaRPr>
          </a:p>
        </p:txBody>
      </p:sp>
      <p:pic>
        <p:nvPicPr>
          <p:cNvPr id="3" name="مرحله سوم؛کاربرد(تفکر استقرایی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9648" y="819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nila\Desktop\IMG_20200508_192148_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7896200" cy="297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980728"/>
            <a:ext cx="76769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cs typeface="B Jadid" panose="00000700000000000000" pitchFamily="2" charset="-78"/>
              </a:rPr>
              <a:t>تمرینات صفحات 49-48-47</a:t>
            </a:r>
            <a:endParaRPr lang="fa-IR" sz="3600" dirty="0">
              <a:cs typeface="B Jadid" panose="00000700000000000000" pitchFamily="2" charset="-78"/>
            </a:endParaRPr>
          </a:p>
        </p:txBody>
      </p:sp>
      <p:pic>
        <p:nvPicPr>
          <p:cNvPr id="3" name="تمرینات درس بلدرچین وبرزگ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2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nila\Desktop\Screenshots\Screenshot_۲۰۲۰۰۵۰۸-۱۹۲۶۲۲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5"/>
            <a:ext cx="9144000" cy="68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00"/>
    </mc:Choice>
    <mc:Fallback xmlns="">
      <p:transition spd="slow" advTm="21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ila\Desktop\Screenshots\Screenshot_۲۰۲۰۰۵۰۸-۱۹۲۶۳۲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"/>
            <a:ext cx="9144000" cy="68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6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00"/>
    </mc:Choice>
    <mc:Fallback xmlns="">
      <p:transition spd="slow" advTm="38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0"/>
            <a:ext cx="9153730" cy="68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2589" y="4052104"/>
            <a:ext cx="49685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800" dirty="0" smtClean="0">
                <a:cs typeface="B Jadid" panose="00000700000000000000" pitchFamily="2" charset="-78"/>
              </a:rPr>
              <a:t>سپاس از همراهیتان</a:t>
            </a:r>
            <a:endParaRPr lang="fa-IR" sz="4800" dirty="0"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189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9405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772" y="3137135"/>
            <a:ext cx="63367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ln>
                  <a:solidFill>
                    <a:schemeClr val="tx1"/>
                  </a:solidFill>
                </a:ln>
                <a:solidFill>
                  <a:srgbClr val="660066"/>
                </a:solidFill>
                <a:cs typeface="B Jadid" panose="00000700000000000000" pitchFamily="2" charset="-78"/>
              </a:rPr>
              <a:t>درس چهارم : آواز گنجشک صفحات 39-38-37-36</a:t>
            </a:r>
            <a:endParaRPr lang="fa-IR" sz="2400" dirty="0">
              <a:ln>
                <a:solidFill>
                  <a:schemeClr val="tx1"/>
                </a:solidFill>
              </a:ln>
              <a:solidFill>
                <a:srgbClr val="660066"/>
              </a:solidFill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0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ila\Desktop\Screenshots\Screenshot_۲۰۲۰۰۵۰۸-۱۹۲۳۳۵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"/>
            <a:ext cx="9144000" cy="68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ila\Desktop\Screenshots\Screenshot_۲۰۲۰۰۵۰۸-۱۹۲۳۴۸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" y="0"/>
            <a:ext cx="91342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3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nila\Desktop\Screenshots\Screenshot_۲۰۲۰۰۵۰۸-۱۹۲۳۵۹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61"/>
            <a:ext cx="9144000" cy="68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0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nila\Desktop\Screenshots\Screenshot_۲۰۲۰۰۵۰۸-۱۹۲۴۱۰_OneDr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0"/>
            <a:ext cx="9144000" cy="685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20688"/>
            <a:ext cx="669674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solidFill>
                  <a:schemeClr val="bg1"/>
                </a:solidFill>
                <a:cs typeface="B Jadid" panose="00000700000000000000" pitchFamily="2" charset="-78"/>
              </a:rPr>
              <a:t>اهداف درس</a:t>
            </a:r>
            <a:r>
              <a:rPr lang="fa-IR" sz="2000" dirty="0" smtClean="0">
                <a:cs typeface="B Jadid" panose="00000700000000000000" pitchFamily="2" charset="-78"/>
              </a:rPr>
              <a:t>:</a:t>
            </a:r>
          </a:p>
          <a:p>
            <a:pPr algn="ctr"/>
            <a:endParaRPr lang="fa-IR" sz="2000" dirty="0">
              <a:cs typeface="B Jadid" panose="00000700000000000000" pitchFamily="2" charset="-78"/>
            </a:endParaRP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طبقه بندی و گسترش واژگان دانش آموزان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آشنایی با کاربرد نشانه های نگارشی در متن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افزایش قدرت درک متن دانش آموزان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آشنایی دانش آموزان با مفهوم «آلودگی صوتی»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شناختن منابع تولید کننده ی آلودگی صوتی</a:t>
            </a:r>
          </a:p>
          <a:p>
            <a:pPr algn="ctr"/>
            <a:r>
              <a:rPr lang="fa-IR" sz="2000" dirty="0" smtClean="0">
                <a:cs typeface="B Jadid" panose="00000700000000000000" pitchFamily="2" charset="-78"/>
              </a:rPr>
              <a:t>ایجاد نگرش مثبت نسبت به موضوع کاهش آلودگی صوتی</a:t>
            </a:r>
            <a:endParaRPr lang="fa-IR" sz="2000" dirty="0"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1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</TotalTime>
  <Words>307</Words>
  <Application>Microsoft Office PowerPoint</Application>
  <PresentationFormat>On-screen Show (4:3)</PresentationFormat>
  <Paragraphs>45</Paragraphs>
  <Slides>39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nila</dc:creator>
  <cp:lastModifiedBy>nila</cp:lastModifiedBy>
  <cp:revision>3</cp:revision>
  <dcterms:created xsi:type="dcterms:W3CDTF">2006-08-16T00:00:00Z</dcterms:created>
  <dcterms:modified xsi:type="dcterms:W3CDTF">2020-05-10T07:32:51Z</dcterms:modified>
</cp:coreProperties>
</file>