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notesMasterIdLst>
    <p:notesMasterId r:id="rId54"/>
  </p:notesMasterIdLst>
  <p:sldIdLst>
    <p:sldId id="298" r:id="rId2"/>
    <p:sldId id="380" r:id="rId3"/>
    <p:sldId id="265" r:id="rId4"/>
    <p:sldId id="341" r:id="rId5"/>
    <p:sldId id="371" r:id="rId6"/>
    <p:sldId id="367" r:id="rId7"/>
    <p:sldId id="368" r:id="rId8"/>
    <p:sldId id="342" r:id="rId9"/>
    <p:sldId id="345" r:id="rId10"/>
    <p:sldId id="375" r:id="rId11"/>
    <p:sldId id="370" r:id="rId12"/>
    <p:sldId id="369" r:id="rId13"/>
    <p:sldId id="348" r:id="rId14"/>
    <p:sldId id="318" r:id="rId15"/>
    <p:sldId id="319" r:id="rId16"/>
    <p:sldId id="266" r:id="rId17"/>
    <p:sldId id="322" r:id="rId18"/>
    <p:sldId id="325" r:id="rId19"/>
    <p:sldId id="354" r:id="rId20"/>
    <p:sldId id="323" r:id="rId21"/>
    <p:sldId id="327" r:id="rId22"/>
    <p:sldId id="379" r:id="rId23"/>
    <p:sldId id="381" r:id="rId24"/>
    <p:sldId id="356" r:id="rId25"/>
    <p:sldId id="331" r:id="rId26"/>
    <p:sldId id="332" r:id="rId27"/>
    <p:sldId id="333" r:id="rId28"/>
    <p:sldId id="334" r:id="rId29"/>
    <p:sldId id="382" r:id="rId30"/>
    <p:sldId id="349" r:id="rId31"/>
    <p:sldId id="350" r:id="rId32"/>
    <p:sldId id="351" r:id="rId33"/>
    <p:sldId id="352" r:id="rId34"/>
    <p:sldId id="353" r:id="rId35"/>
    <p:sldId id="357" r:id="rId36"/>
    <p:sldId id="360" r:id="rId37"/>
    <p:sldId id="361" r:id="rId38"/>
    <p:sldId id="374" r:id="rId39"/>
    <p:sldId id="362" r:id="rId40"/>
    <p:sldId id="363" r:id="rId41"/>
    <p:sldId id="364" r:id="rId42"/>
    <p:sldId id="338" r:id="rId43"/>
    <p:sldId id="377" r:id="rId44"/>
    <p:sldId id="378" r:id="rId45"/>
    <p:sldId id="365" r:id="rId46"/>
    <p:sldId id="383" r:id="rId47"/>
    <p:sldId id="384" r:id="rId48"/>
    <p:sldId id="385" r:id="rId49"/>
    <p:sldId id="386" r:id="rId50"/>
    <p:sldId id="387" r:id="rId51"/>
    <p:sldId id="388" r:id="rId52"/>
    <p:sldId id="389"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9BDD9"/>
    <a:srgbClr val="4D4D4D"/>
    <a:srgbClr val="777777"/>
    <a:srgbClr val="28353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96"/>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60"/>
  </p:normalViewPr>
  <p:slideViewPr>
    <p:cSldViewPr>
      <p:cViewPr varScale="1">
        <p:scale>
          <a:sx n="38" d="100"/>
          <a:sy n="38" d="100"/>
        </p:scale>
        <p:origin x="-61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16530-98CD-46DF-8524-E009EDCB9E96}" type="doc">
      <dgm:prSet loTypeId="urn:microsoft.com/office/officeart/2005/8/layout/matrix1" loCatId="matrix" qsTypeId="urn:microsoft.com/office/officeart/2005/8/quickstyle/3d5" qsCatId="3D" csTypeId="urn:microsoft.com/office/officeart/2005/8/colors/colorful5" csCatId="colorful" phldr="1"/>
      <dgm:spPr/>
      <dgm:t>
        <a:bodyPr/>
        <a:lstStyle/>
        <a:p>
          <a:pPr rtl="1"/>
          <a:endParaRPr lang="fa-IR"/>
        </a:p>
      </dgm:t>
    </dgm:pt>
    <dgm:pt modelId="{61D1FA61-6AF0-4D87-A728-2320F34BDF0F}">
      <dgm:prSet phldrT="[Text]"/>
      <dgm:spPr/>
      <dgm:t>
        <a:bodyPr/>
        <a:lstStyle/>
        <a:p>
          <a:pPr rtl="1"/>
          <a:r>
            <a:rPr lang="fa-IR" b="1" dirty="0" smtClean="0">
              <a:solidFill>
                <a:srgbClr val="FF0000"/>
              </a:solidFill>
              <a:cs typeface="B Nazanin" pitchFamily="2" charset="-78"/>
            </a:rPr>
            <a:t>فصل </a:t>
          </a:r>
          <a:endParaRPr lang="fa-IR" b="1" dirty="0">
            <a:solidFill>
              <a:srgbClr val="FF0000"/>
            </a:solidFill>
            <a:cs typeface="B Nazanin" pitchFamily="2" charset="-78"/>
          </a:endParaRPr>
        </a:p>
      </dgm:t>
    </dgm:pt>
    <dgm:pt modelId="{A5A73CEF-8AA2-452A-AA95-0A1F3A1B5D86}" type="parTrans" cxnId="{8DFA6F21-7432-4C73-B135-088858E8D49F}">
      <dgm:prSet/>
      <dgm:spPr/>
      <dgm:t>
        <a:bodyPr/>
        <a:lstStyle/>
        <a:p>
          <a:pPr rtl="1"/>
          <a:endParaRPr lang="fa-IR" b="1">
            <a:solidFill>
              <a:srgbClr val="FF0000"/>
            </a:solidFill>
            <a:cs typeface="B Nazanin" pitchFamily="2" charset="-78"/>
          </a:endParaRPr>
        </a:p>
      </dgm:t>
    </dgm:pt>
    <dgm:pt modelId="{20931F0D-9C97-41CF-BC7A-0923A1E0C39E}" type="sibTrans" cxnId="{8DFA6F21-7432-4C73-B135-088858E8D49F}">
      <dgm:prSet/>
      <dgm:spPr/>
      <dgm:t>
        <a:bodyPr/>
        <a:lstStyle/>
        <a:p>
          <a:pPr rtl="1"/>
          <a:endParaRPr lang="fa-IR" b="1">
            <a:solidFill>
              <a:srgbClr val="FF0000"/>
            </a:solidFill>
            <a:cs typeface="B Nazanin" pitchFamily="2" charset="-78"/>
          </a:endParaRPr>
        </a:p>
      </dgm:t>
    </dgm:pt>
    <dgm:pt modelId="{EB539D02-A7BB-4DEC-8A40-212E4AE63573}">
      <dgm:prSet phldrT="[Text]"/>
      <dgm:spPr/>
      <dgm:t>
        <a:bodyPr/>
        <a:lstStyle/>
        <a:p>
          <a:pPr rtl="1"/>
          <a:r>
            <a:rPr lang="fa-IR" b="1" dirty="0" smtClean="0">
              <a:solidFill>
                <a:srgbClr val="FF0000"/>
              </a:solidFill>
              <a:cs typeface="B Nazanin" pitchFamily="2" charset="-78"/>
            </a:rPr>
            <a:t>مرور فصل</a:t>
          </a:r>
          <a:endParaRPr lang="fa-IR" b="1" dirty="0">
            <a:solidFill>
              <a:srgbClr val="FF0000"/>
            </a:solidFill>
            <a:cs typeface="B Nazanin" pitchFamily="2" charset="-78"/>
          </a:endParaRPr>
        </a:p>
      </dgm:t>
    </dgm:pt>
    <dgm:pt modelId="{7FAEC777-DD67-44C5-94CF-36F5F9FD2A49}" type="parTrans" cxnId="{9BD744D8-F670-4526-A49C-B5F8B14F0884}">
      <dgm:prSet/>
      <dgm:spPr/>
      <dgm:t>
        <a:bodyPr/>
        <a:lstStyle/>
        <a:p>
          <a:pPr rtl="1"/>
          <a:endParaRPr lang="fa-IR" b="1">
            <a:solidFill>
              <a:srgbClr val="FF0000"/>
            </a:solidFill>
            <a:cs typeface="B Nazanin" pitchFamily="2" charset="-78"/>
          </a:endParaRPr>
        </a:p>
      </dgm:t>
    </dgm:pt>
    <dgm:pt modelId="{6255E108-51A1-42FF-A473-C8B7463B3C69}" type="sibTrans" cxnId="{9BD744D8-F670-4526-A49C-B5F8B14F0884}">
      <dgm:prSet/>
      <dgm:spPr/>
      <dgm:t>
        <a:bodyPr/>
        <a:lstStyle/>
        <a:p>
          <a:pPr rtl="1"/>
          <a:endParaRPr lang="fa-IR" b="1">
            <a:solidFill>
              <a:srgbClr val="FF0000"/>
            </a:solidFill>
            <a:cs typeface="B Nazanin" pitchFamily="2" charset="-78"/>
          </a:endParaRPr>
        </a:p>
      </dgm:t>
    </dgm:pt>
    <dgm:pt modelId="{E83D87D7-FAC7-46E3-B0F8-C8E0798DD071}">
      <dgm:prSet phldrT="[Text]"/>
      <dgm:spPr/>
      <dgm:t>
        <a:bodyPr/>
        <a:lstStyle/>
        <a:p>
          <a:pPr rtl="1"/>
          <a:r>
            <a:rPr lang="fa-IR" b="1" dirty="0" smtClean="0">
              <a:solidFill>
                <a:srgbClr val="FF0000"/>
              </a:solidFill>
              <a:cs typeface="B Nazanin" pitchFamily="2" charset="-78"/>
            </a:rPr>
            <a:t>درس</a:t>
          </a:r>
          <a:endParaRPr lang="fa-IR" b="1" dirty="0">
            <a:solidFill>
              <a:srgbClr val="FF0000"/>
            </a:solidFill>
            <a:cs typeface="B Nazanin" pitchFamily="2" charset="-78"/>
          </a:endParaRPr>
        </a:p>
      </dgm:t>
    </dgm:pt>
    <dgm:pt modelId="{6FA94027-3110-454A-85D3-E3D199A28578}" type="parTrans" cxnId="{07052C07-7878-4C8D-89A8-1B6E4391F2F5}">
      <dgm:prSet/>
      <dgm:spPr/>
      <dgm:t>
        <a:bodyPr/>
        <a:lstStyle/>
        <a:p>
          <a:pPr rtl="1"/>
          <a:endParaRPr lang="fa-IR" b="1">
            <a:solidFill>
              <a:srgbClr val="FF0000"/>
            </a:solidFill>
            <a:cs typeface="B Nazanin" pitchFamily="2" charset="-78"/>
          </a:endParaRPr>
        </a:p>
      </dgm:t>
    </dgm:pt>
    <dgm:pt modelId="{FCD17F06-C7F7-418B-A983-2C5547F36A43}" type="sibTrans" cxnId="{07052C07-7878-4C8D-89A8-1B6E4391F2F5}">
      <dgm:prSet/>
      <dgm:spPr/>
      <dgm:t>
        <a:bodyPr/>
        <a:lstStyle/>
        <a:p>
          <a:pPr rtl="1"/>
          <a:endParaRPr lang="fa-IR" b="1">
            <a:solidFill>
              <a:srgbClr val="FF0000"/>
            </a:solidFill>
            <a:cs typeface="B Nazanin" pitchFamily="2" charset="-78"/>
          </a:endParaRPr>
        </a:p>
      </dgm:t>
    </dgm:pt>
    <dgm:pt modelId="{AF7A041C-A6E7-463E-8662-F0160B0BC8CE}">
      <dgm:prSet phldrT="[Text]"/>
      <dgm:spPr/>
      <dgm:t>
        <a:bodyPr/>
        <a:lstStyle/>
        <a:p>
          <a:pPr rtl="1"/>
          <a:r>
            <a:rPr lang="fa-IR" b="1" dirty="0" smtClean="0">
              <a:solidFill>
                <a:srgbClr val="FF0000"/>
              </a:solidFill>
              <a:cs typeface="B Nazanin" pitchFamily="2" charset="-78"/>
            </a:rPr>
            <a:t>فرهنگ خواندن</a:t>
          </a:r>
          <a:endParaRPr lang="fa-IR" b="1" dirty="0">
            <a:solidFill>
              <a:srgbClr val="FF0000"/>
            </a:solidFill>
            <a:cs typeface="B Nazanin" pitchFamily="2" charset="-78"/>
          </a:endParaRPr>
        </a:p>
      </dgm:t>
    </dgm:pt>
    <dgm:pt modelId="{5C0D36C2-17CF-4960-97AD-74FC38F9D113}" type="parTrans" cxnId="{D05137CD-0CE5-4A63-8888-E219C4A885E9}">
      <dgm:prSet/>
      <dgm:spPr/>
      <dgm:t>
        <a:bodyPr/>
        <a:lstStyle/>
        <a:p>
          <a:pPr rtl="1"/>
          <a:endParaRPr lang="fa-IR" b="1">
            <a:solidFill>
              <a:srgbClr val="FF0000"/>
            </a:solidFill>
            <a:cs typeface="B Nazanin" pitchFamily="2" charset="-78"/>
          </a:endParaRPr>
        </a:p>
      </dgm:t>
    </dgm:pt>
    <dgm:pt modelId="{8CE11D19-8666-438D-8E3B-9474016729FB}" type="sibTrans" cxnId="{D05137CD-0CE5-4A63-8888-E219C4A885E9}">
      <dgm:prSet/>
      <dgm:spPr/>
      <dgm:t>
        <a:bodyPr/>
        <a:lstStyle/>
        <a:p>
          <a:pPr rtl="1"/>
          <a:endParaRPr lang="fa-IR" b="1">
            <a:solidFill>
              <a:srgbClr val="FF0000"/>
            </a:solidFill>
            <a:cs typeface="B Nazanin" pitchFamily="2" charset="-78"/>
          </a:endParaRPr>
        </a:p>
      </dgm:t>
    </dgm:pt>
    <dgm:pt modelId="{D913A15F-06D3-47A7-98A9-FE3D85B915B6}">
      <dgm:prSet phldrT="[Text]"/>
      <dgm:spPr/>
      <dgm:t>
        <a:bodyPr/>
        <a:lstStyle/>
        <a:p>
          <a:pPr rtl="1"/>
          <a:r>
            <a:rPr lang="fa-IR" b="1" dirty="0" smtClean="0">
              <a:solidFill>
                <a:srgbClr val="FF0000"/>
              </a:solidFill>
              <a:cs typeface="B Nazanin" pitchFamily="2" charset="-78"/>
            </a:rPr>
            <a:t>فرهنگ نوشتن</a:t>
          </a:r>
          <a:endParaRPr lang="fa-IR" b="1" dirty="0">
            <a:solidFill>
              <a:srgbClr val="FF0000"/>
            </a:solidFill>
            <a:cs typeface="B Nazanin" pitchFamily="2" charset="-78"/>
          </a:endParaRPr>
        </a:p>
      </dgm:t>
    </dgm:pt>
    <dgm:pt modelId="{24667095-54C9-4A1D-A3F5-E45D814CF75A}" type="parTrans" cxnId="{5C749370-3DC3-43B5-B949-F3EC1C60CB1A}">
      <dgm:prSet/>
      <dgm:spPr/>
      <dgm:t>
        <a:bodyPr/>
        <a:lstStyle/>
        <a:p>
          <a:pPr rtl="1"/>
          <a:endParaRPr lang="fa-IR" b="1">
            <a:solidFill>
              <a:srgbClr val="FF0000"/>
            </a:solidFill>
            <a:cs typeface="B Nazanin" pitchFamily="2" charset="-78"/>
          </a:endParaRPr>
        </a:p>
      </dgm:t>
    </dgm:pt>
    <dgm:pt modelId="{13667591-AFB5-4CFB-9B83-6DA040A46A09}" type="sibTrans" cxnId="{5C749370-3DC3-43B5-B949-F3EC1C60CB1A}">
      <dgm:prSet/>
      <dgm:spPr/>
      <dgm:t>
        <a:bodyPr/>
        <a:lstStyle/>
        <a:p>
          <a:pPr rtl="1"/>
          <a:endParaRPr lang="fa-IR" b="1">
            <a:solidFill>
              <a:srgbClr val="FF0000"/>
            </a:solidFill>
            <a:cs typeface="B Nazanin" pitchFamily="2" charset="-78"/>
          </a:endParaRPr>
        </a:p>
      </dgm:t>
    </dgm:pt>
    <dgm:pt modelId="{9D698662-8D46-452D-978B-2C18F23AFD24}" type="pres">
      <dgm:prSet presAssocID="{0E916530-98CD-46DF-8524-E009EDCB9E96}" presName="diagram" presStyleCnt="0">
        <dgm:presLayoutVars>
          <dgm:chMax val="1"/>
          <dgm:dir/>
          <dgm:animLvl val="ctr"/>
          <dgm:resizeHandles val="exact"/>
        </dgm:presLayoutVars>
      </dgm:prSet>
      <dgm:spPr/>
      <dgm:t>
        <a:bodyPr/>
        <a:lstStyle/>
        <a:p>
          <a:pPr rtl="1"/>
          <a:endParaRPr lang="fa-IR"/>
        </a:p>
      </dgm:t>
    </dgm:pt>
    <dgm:pt modelId="{B214E5E7-6395-450C-A4B4-2EA4567ECA76}" type="pres">
      <dgm:prSet presAssocID="{0E916530-98CD-46DF-8524-E009EDCB9E96}" presName="matrix" presStyleCnt="0"/>
      <dgm:spPr/>
    </dgm:pt>
    <dgm:pt modelId="{E99AA9C8-D87C-4684-A933-8341599C310C}" type="pres">
      <dgm:prSet presAssocID="{0E916530-98CD-46DF-8524-E009EDCB9E96}" presName="tile1" presStyleLbl="node1" presStyleIdx="0" presStyleCnt="4"/>
      <dgm:spPr/>
      <dgm:t>
        <a:bodyPr/>
        <a:lstStyle/>
        <a:p>
          <a:pPr rtl="1"/>
          <a:endParaRPr lang="fa-IR"/>
        </a:p>
      </dgm:t>
    </dgm:pt>
    <dgm:pt modelId="{96A263A6-2C30-4207-A4A5-5A271D50C457}" type="pres">
      <dgm:prSet presAssocID="{0E916530-98CD-46DF-8524-E009EDCB9E96}" presName="tile1text" presStyleLbl="node1" presStyleIdx="0" presStyleCnt="4">
        <dgm:presLayoutVars>
          <dgm:chMax val="0"/>
          <dgm:chPref val="0"/>
          <dgm:bulletEnabled val="1"/>
        </dgm:presLayoutVars>
      </dgm:prSet>
      <dgm:spPr/>
      <dgm:t>
        <a:bodyPr/>
        <a:lstStyle/>
        <a:p>
          <a:pPr rtl="1"/>
          <a:endParaRPr lang="fa-IR"/>
        </a:p>
      </dgm:t>
    </dgm:pt>
    <dgm:pt modelId="{3C21DF23-80DF-45CC-B98B-9E2BEEB718C5}" type="pres">
      <dgm:prSet presAssocID="{0E916530-98CD-46DF-8524-E009EDCB9E96}" presName="tile2" presStyleLbl="node1" presStyleIdx="1" presStyleCnt="4"/>
      <dgm:spPr/>
      <dgm:t>
        <a:bodyPr/>
        <a:lstStyle/>
        <a:p>
          <a:pPr rtl="1"/>
          <a:endParaRPr lang="fa-IR"/>
        </a:p>
      </dgm:t>
    </dgm:pt>
    <dgm:pt modelId="{EBD4D816-83E5-48B8-9FBD-0C45E0A3746B}" type="pres">
      <dgm:prSet presAssocID="{0E916530-98CD-46DF-8524-E009EDCB9E96}" presName="tile2text" presStyleLbl="node1" presStyleIdx="1" presStyleCnt="4">
        <dgm:presLayoutVars>
          <dgm:chMax val="0"/>
          <dgm:chPref val="0"/>
          <dgm:bulletEnabled val="1"/>
        </dgm:presLayoutVars>
      </dgm:prSet>
      <dgm:spPr/>
      <dgm:t>
        <a:bodyPr/>
        <a:lstStyle/>
        <a:p>
          <a:pPr rtl="1"/>
          <a:endParaRPr lang="fa-IR"/>
        </a:p>
      </dgm:t>
    </dgm:pt>
    <dgm:pt modelId="{C4CAE681-902F-46E5-8550-14CFC0627E44}" type="pres">
      <dgm:prSet presAssocID="{0E916530-98CD-46DF-8524-E009EDCB9E96}" presName="tile3" presStyleLbl="node1" presStyleIdx="2" presStyleCnt="4"/>
      <dgm:spPr/>
      <dgm:t>
        <a:bodyPr/>
        <a:lstStyle/>
        <a:p>
          <a:pPr rtl="1"/>
          <a:endParaRPr lang="fa-IR"/>
        </a:p>
      </dgm:t>
    </dgm:pt>
    <dgm:pt modelId="{210487E6-2827-45A9-BC60-1573A5AA4A4A}" type="pres">
      <dgm:prSet presAssocID="{0E916530-98CD-46DF-8524-E009EDCB9E96}" presName="tile3text" presStyleLbl="node1" presStyleIdx="2" presStyleCnt="4">
        <dgm:presLayoutVars>
          <dgm:chMax val="0"/>
          <dgm:chPref val="0"/>
          <dgm:bulletEnabled val="1"/>
        </dgm:presLayoutVars>
      </dgm:prSet>
      <dgm:spPr/>
      <dgm:t>
        <a:bodyPr/>
        <a:lstStyle/>
        <a:p>
          <a:pPr rtl="1"/>
          <a:endParaRPr lang="fa-IR"/>
        </a:p>
      </dgm:t>
    </dgm:pt>
    <dgm:pt modelId="{0EA3ECD0-8E26-4651-AB80-F01BCBDDB3FB}" type="pres">
      <dgm:prSet presAssocID="{0E916530-98CD-46DF-8524-E009EDCB9E96}" presName="tile4" presStyleLbl="node1" presStyleIdx="3" presStyleCnt="4"/>
      <dgm:spPr/>
      <dgm:t>
        <a:bodyPr/>
        <a:lstStyle/>
        <a:p>
          <a:pPr rtl="1"/>
          <a:endParaRPr lang="fa-IR"/>
        </a:p>
      </dgm:t>
    </dgm:pt>
    <dgm:pt modelId="{B9AF77E4-E6D8-4973-A10F-5E7AD0F318F9}" type="pres">
      <dgm:prSet presAssocID="{0E916530-98CD-46DF-8524-E009EDCB9E96}" presName="tile4text" presStyleLbl="node1" presStyleIdx="3" presStyleCnt="4">
        <dgm:presLayoutVars>
          <dgm:chMax val="0"/>
          <dgm:chPref val="0"/>
          <dgm:bulletEnabled val="1"/>
        </dgm:presLayoutVars>
      </dgm:prSet>
      <dgm:spPr/>
      <dgm:t>
        <a:bodyPr/>
        <a:lstStyle/>
        <a:p>
          <a:pPr rtl="1"/>
          <a:endParaRPr lang="fa-IR"/>
        </a:p>
      </dgm:t>
    </dgm:pt>
    <dgm:pt modelId="{40D06508-F7A2-40A7-B8D8-1E77E14A6AD6}" type="pres">
      <dgm:prSet presAssocID="{0E916530-98CD-46DF-8524-E009EDCB9E96}" presName="centerTile" presStyleLbl="fgShp" presStyleIdx="0" presStyleCnt="1">
        <dgm:presLayoutVars>
          <dgm:chMax val="0"/>
          <dgm:chPref val="0"/>
        </dgm:presLayoutVars>
      </dgm:prSet>
      <dgm:spPr/>
      <dgm:t>
        <a:bodyPr/>
        <a:lstStyle/>
        <a:p>
          <a:pPr rtl="1"/>
          <a:endParaRPr lang="fa-IR"/>
        </a:p>
      </dgm:t>
    </dgm:pt>
  </dgm:ptLst>
  <dgm:cxnLst>
    <dgm:cxn modelId="{823C96B3-7501-4F5E-AADF-1380BE456B5C}" type="presOf" srcId="{D913A15F-06D3-47A7-98A9-FE3D85B915B6}" destId="{0EA3ECD0-8E26-4651-AB80-F01BCBDDB3FB}" srcOrd="0" destOrd="0" presId="urn:microsoft.com/office/officeart/2005/8/layout/matrix1"/>
    <dgm:cxn modelId="{D05137CD-0CE5-4A63-8888-E219C4A885E9}" srcId="{61D1FA61-6AF0-4D87-A728-2320F34BDF0F}" destId="{AF7A041C-A6E7-463E-8662-F0160B0BC8CE}" srcOrd="2" destOrd="0" parTransId="{5C0D36C2-17CF-4960-97AD-74FC38F9D113}" sibTransId="{8CE11D19-8666-438D-8E3B-9474016729FB}"/>
    <dgm:cxn modelId="{DC82BD59-B3C2-4D3B-8207-BFF470A18042}" type="presOf" srcId="{D913A15F-06D3-47A7-98A9-FE3D85B915B6}" destId="{B9AF77E4-E6D8-4973-A10F-5E7AD0F318F9}" srcOrd="1" destOrd="0" presId="urn:microsoft.com/office/officeart/2005/8/layout/matrix1"/>
    <dgm:cxn modelId="{836A39BE-3CE3-4387-A437-4A6C69AA7C49}" type="presOf" srcId="{AF7A041C-A6E7-463E-8662-F0160B0BC8CE}" destId="{210487E6-2827-45A9-BC60-1573A5AA4A4A}" srcOrd="1" destOrd="0" presId="urn:microsoft.com/office/officeart/2005/8/layout/matrix1"/>
    <dgm:cxn modelId="{ED800F77-F259-49F6-8522-3233801B6189}" type="presOf" srcId="{EB539D02-A7BB-4DEC-8A40-212E4AE63573}" destId="{96A263A6-2C30-4207-A4A5-5A271D50C457}" srcOrd="1" destOrd="0" presId="urn:microsoft.com/office/officeart/2005/8/layout/matrix1"/>
    <dgm:cxn modelId="{6957ADCC-D6BB-4025-A0A0-D6C15FE69E3C}" type="presOf" srcId="{AF7A041C-A6E7-463E-8662-F0160B0BC8CE}" destId="{C4CAE681-902F-46E5-8550-14CFC0627E44}" srcOrd="0" destOrd="0" presId="urn:microsoft.com/office/officeart/2005/8/layout/matrix1"/>
    <dgm:cxn modelId="{0D894894-8CF6-4665-B7DC-A9B5B551F91C}" type="presOf" srcId="{E83D87D7-FAC7-46E3-B0F8-C8E0798DD071}" destId="{EBD4D816-83E5-48B8-9FBD-0C45E0A3746B}" srcOrd="1" destOrd="0" presId="urn:microsoft.com/office/officeart/2005/8/layout/matrix1"/>
    <dgm:cxn modelId="{5C749370-3DC3-43B5-B949-F3EC1C60CB1A}" srcId="{61D1FA61-6AF0-4D87-A728-2320F34BDF0F}" destId="{D913A15F-06D3-47A7-98A9-FE3D85B915B6}" srcOrd="3" destOrd="0" parTransId="{24667095-54C9-4A1D-A3F5-E45D814CF75A}" sibTransId="{13667591-AFB5-4CFB-9B83-6DA040A46A09}"/>
    <dgm:cxn modelId="{29736ED4-9B21-4926-90E9-766F30C2E225}" type="presOf" srcId="{0E916530-98CD-46DF-8524-E009EDCB9E96}" destId="{9D698662-8D46-452D-978B-2C18F23AFD24}" srcOrd="0" destOrd="0" presId="urn:microsoft.com/office/officeart/2005/8/layout/matrix1"/>
    <dgm:cxn modelId="{B2E2B68D-3C54-4349-A549-5AA122ADD251}" type="presOf" srcId="{E83D87D7-FAC7-46E3-B0F8-C8E0798DD071}" destId="{3C21DF23-80DF-45CC-B98B-9E2BEEB718C5}" srcOrd="0" destOrd="0" presId="urn:microsoft.com/office/officeart/2005/8/layout/matrix1"/>
    <dgm:cxn modelId="{35F22022-F7E1-48AA-8634-93F1B8FEEF19}" type="presOf" srcId="{EB539D02-A7BB-4DEC-8A40-212E4AE63573}" destId="{E99AA9C8-D87C-4684-A933-8341599C310C}" srcOrd="0" destOrd="0" presId="urn:microsoft.com/office/officeart/2005/8/layout/matrix1"/>
    <dgm:cxn modelId="{8DFA6F21-7432-4C73-B135-088858E8D49F}" srcId="{0E916530-98CD-46DF-8524-E009EDCB9E96}" destId="{61D1FA61-6AF0-4D87-A728-2320F34BDF0F}" srcOrd="0" destOrd="0" parTransId="{A5A73CEF-8AA2-452A-AA95-0A1F3A1B5D86}" sibTransId="{20931F0D-9C97-41CF-BC7A-0923A1E0C39E}"/>
    <dgm:cxn modelId="{9BD744D8-F670-4526-A49C-B5F8B14F0884}" srcId="{61D1FA61-6AF0-4D87-A728-2320F34BDF0F}" destId="{EB539D02-A7BB-4DEC-8A40-212E4AE63573}" srcOrd="0" destOrd="0" parTransId="{7FAEC777-DD67-44C5-94CF-36F5F9FD2A49}" sibTransId="{6255E108-51A1-42FF-A473-C8B7463B3C69}"/>
    <dgm:cxn modelId="{07052C07-7878-4C8D-89A8-1B6E4391F2F5}" srcId="{61D1FA61-6AF0-4D87-A728-2320F34BDF0F}" destId="{E83D87D7-FAC7-46E3-B0F8-C8E0798DD071}" srcOrd="1" destOrd="0" parTransId="{6FA94027-3110-454A-85D3-E3D199A28578}" sibTransId="{FCD17F06-C7F7-418B-A983-2C5547F36A43}"/>
    <dgm:cxn modelId="{0846DEF1-1E61-401D-8AF3-742B056BA73E}" type="presOf" srcId="{61D1FA61-6AF0-4D87-A728-2320F34BDF0F}" destId="{40D06508-F7A2-40A7-B8D8-1E77E14A6AD6}" srcOrd="0" destOrd="0" presId="urn:microsoft.com/office/officeart/2005/8/layout/matrix1"/>
    <dgm:cxn modelId="{31CABB99-7F2A-445C-B7F6-261BE8DAA7C2}" type="presParOf" srcId="{9D698662-8D46-452D-978B-2C18F23AFD24}" destId="{B214E5E7-6395-450C-A4B4-2EA4567ECA76}" srcOrd="0" destOrd="0" presId="urn:microsoft.com/office/officeart/2005/8/layout/matrix1"/>
    <dgm:cxn modelId="{134DB4D7-C532-4C44-B7BB-706B0D8355CD}" type="presParOf" srcId="{B214E5E7-6395-450C-A4B4-2EA4567ECA76}" destId="{E99AA9C8-D87C-4684-A933-8341599C310C}" srcOrd="0" destOrd="0" presId="urn:microsoft.com/office/officeart/2005/8/layout/matrix1"/>
    <dgm:cxn modelId="{44FCE06F-0440-43C2-8D42-670382854D10}" type="presParOf" srcId="{B214E5E7-6395-450C-A4B4-2EA4567ECA76}" destId="{96A263A6-2C30-4207-A4A5-5A271D50C457}" srcOrd="1" destOrd="0" presId="urn:microsoft.com/office/officeart/2005/8/layout/matrix1"/>
    <dgm:cxn modelId="{4B73D148-C14B-4A43-A1E7-D5FE7ED6F42A}" type="presParOf" srcId="{B214E5E7-6395-450C-A4B4-2EA4567ECA76}" destId="{3C21DF23-80DF-45CC-B98B-9E2BEEB718C5}" srcOrd="2" destOrd="0" presId="urn:microsoft.com/office/officeart/2005/8/layout/matrix1"/>
    <dgm:cxn modelId="{AA76451A-CC79-4E1D-BD1C-8A96F7E65036}" type="presParOf" srcId="{B214E5E7-6395-450C-A4B4-2EA4567ECA76}" destId="{EBD4D816-83E5-48B8-9FBD-0C45E0A3746B}" srcOrd="3" destOrd="0" presId="urn:microsoft.com/office/officeart/2005/8/layout/matrix1"/>
    <dgm:cxn modelId="{8FC08D0E-73D8-4E21-A3CC-17925F9105DB}" type="presParOf" srcId="{B214E5E7-6395-450C-A4B4-2EA4567ECA76}" destId="{C4CAE681-902F-46E5-8550-14CFC0627E44}" srcOrd="4" destOrd="0" presId="urn:microsoft.com/office/officeart/2005/8/layout/matrix1"/>
    <dgm:cxn modelId="{3A1A4008-0434-4F99-83DD-BF36F811097F}" type="presParOf" srcId="{B214E5E7-6395-450C-A4B4-2EA4567ECA76}" destId="{210487E6-2827-45A9-BC60-1573A5AA4A4A}" srcOrd="5" destOrd="0" presId="urn:microsoft.com/office/officeart/2005/8/layout/matrix1"/>
    <dgm:cxn modelId="{A45409B6-F4C3-4544-83C0-572E98BB535E}" type="presParOf" srcId="{B214E5E7-6395-450C-A4B4-2EA4567ECA76}" destId="{0EA3ECD0-8E26-4651-AB80-F01BCBDDB3FB}" srcOrd="6" destOrd="0" presId="urn:microsoft.com/office/officeart/2005/8/layout/matrix1"/>
    <dgm:cxn modelId="{BE2A79FE-DA4A-439D-9FEC-D9BD201279B5}" type="presParOf" srcId="{B214E5E7-6395-450C-A4B4-2EA4567ECA76}" destId="{B9AF77E4-E6D8-4973-A10F-5E7AD0F318F9}" srcOrd="7" destOrd="0" presId="urn:microsoft.com/office/officeart/2005/8/layout/matrix1"/>
    <dgm:cxn modelId="{5C1E7D66-A3A4-427C-9909-1019670ED3E0}" type="presParOf" srcId="{9D698662-8D46-452D-978B-2C18F23AFD24}" destId="{40D06508-F7A2-40A7-B8D8-1E77E14A6AD6}"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E5BD3A-D9E4-4408-B2D8-36DDE82E0AD1}" type="doc">
      <dgm:prSet loTypeId="urn:microsoft.com/office/officeart/2005/8/layout/pyramid4" loCatId="pyramid" qsTypeId="urn:microsoft.com/office/officeart/2005/8/quickstyle/3d3" qsCatId="3D" csTypeId="urn:microsoft.com/office/officeart/2005/8/colors/colorful5" csCatId="colorful" phldr="1"/>
      <dgm:spPr/>
      <dgm:t>
        <a:bodyPr/>
        <a:lstStyle/>
        <a:p>
          <a:pPr rtl="1"/>
          <a:endParaRPr lang="fa-IR"/>
        </a:p>
      </dgm:t>
    </dgm:pt>
    <dgm:pt modelId="{194E2B6D-C5BD-44EC-BB4D-F186AAE36E48}">
      <dgm:prSet phldrT="[Text]" custT="1"/>
      <dgm:spPr/>
      <dgm:t>
        <a:bodyPr/>
        <a:lstStyle/>
        <a:p>
          <a:pPr rtl="1"/>
          <a:r>
            <a:rPr lang="fa-IR" sz="3200" b="1" dirty="0" smtClean="0">
              <a:cs typeface="B Nazanin" pitchFamily="2" charset="-78"/>
            </a:rPr>
            <a:t>فعالیت</a:t>
          </a:r>
        </a:p>
        <a:p>
          <a:pPr rtl="1"/>
          <a:r>
            <a:rPr lang="fa-IR" sz="3200" b="1" dirty="0" smtClean="0">
              <a:cs typeface="B Nazanin" pitchFamily="2" charset="-78"/>
            </a:rPr>
            <a:t>( </a:t>
          </a:r>
          <a:r>
            <a:rPr lang="fa-IR" sz="2400" b="1" dirty="0" smtClean="0">
              <a:cs typeface="B Nazanin" pitchFamily="2" charset="-78"/>
            </a:rPr>
            <a:t>انجام دادنی </a:t>
          </a:r>
          <a:r>
            <a:rPr lang="fa-IR" sz="3200" b="1" dirty="0" smtClean="0">
              <a:cs typeface="B Nazanin" pitchFamily="2" charset="-78"/>
            </a:rPr>
            <a:t>)</a:t>
          </a:r>
          <a:endParaRPr lang="fa-IR" sz="3200" b="1" dirty="0">
            <a:cs typeface="B Nazanin" pitchFamily="2" charset="-78"/>
          </a:endParaRPr>
        </a:p>
      </dgm:t>
    </dgm:pt>
    <dgm:pt modelId="{C829396C-AB45-48FA-A3DA-65B01CDB6692}" type="parTrans" cxnId="{4E73FA50-AC7D-4960-93D7-5987C05A8832}">
      <dgm:prSet/>
      <dgm:spPr/>
      <dgm:t>
        <a:bodyPr/>
        <a:lstStyle/>
        <a:p>
          <a:pPr rtl="1"/>
          <a:endParaRPr lang="fa-IR" sz="2400" b="1">
            <a:solidFill>
              <a:srgbClr val="FF0000"/>
            </a:solidFill>
            <a:cs typeface="B Nazanin" pitchFamily="2" charset="-78"/>
          </a:endParaRPr>
        </a:p>
      </dgm:t>
    </dgm:pt>
    <dgm:pt modelId="{A9C75761-9DA5-4AC2-834F-04B6694611CA}" type="sibTrans" cxnId="{4E73FA50-AC7D-4960-93D7-5987C05A8832}">
      <dgm:prSet/>
      <dgm:spPr/>
      <dgm:t>
        <a:bodyPr/>
        <a:lstStyle/>
        <a:p>
          <a:pPr rtl="1"/>
          <a:endParaRPr lang="fa-IR" sz="2400" b="1">
            <a:solidFill>
              <a:srgbClr val="FF0000"/>
            </a:solidFill>
            <a:cs typeface="B Nazanin" pitchFamily="2" charset="-78"/>
          </a:endParaRPr>
        </a:p>
      </dgm:t>
    </dgm:pt>
    <dgm:pt modelId="{302AF814-2475-4880-9702-D9EF9D16C7A5}">
      <dgm:prSet phldrT="[Text]" custT="1"/>
      <dgm:spPr/>
      <dgm:t>
        <a:bodyPr/>
        <a:lstStyle/>
        <a:p>
          <a:pPr rtl="1"/>
          <a:r>
            <a:rPr lang="fa-IR" sz="3200" b="1" dirty="0" smtClean="0">
              <a:cs typeface="B Nazanin" pitchFamily="2" charset="-78"/>
            </a:rPr>
            <a:t>تمرین </a:t>
          </a:r>
        </a:p>
        <a:p>
          <a:pPr rtl="1"/>
          <a:r>
            <a:rPr lang="fa-IR" sz="3200" b="1" dirty="0" smtClean="0">
              <a:cs typeface="B Nazanin" pitchFamily="2" charset="-78"/>
            </a:rPr>
            <a:t>تکلیف (منزل)</a:t>
          </a:r>
          <a:endParaRPr lang="fa-IR" sz="3200" b="1" dirty="0">
            <a:cs typeface="B Nazanin" pitchFamily="2" charset="-78"/>
          </a:endParaRPr>
        </a:p>
      </dgm:t>
    </dgm:pt>
    <dgm:pt modelId="{9C14EAF8-A0E8-4A47-B7C1-B5A2CFBB7DFE}" type="parTrans" cxnId="{3B9AF443-3ADF-4E12-981F-DEB64B2D64AF}">
      <dgm:prSet/>
      <dgm:spPr/>
      <dgm:t>
        <a:bodyPr/>
        <a:lstStyle/>
        <a:p>
          <a:pPr rtl="1"/>
          <a:endParaRPr lang="fa-IR" sz="2400" b="1">
            <a:solidFill>
              <a:srgbClr val="FF0000"/>
            </a:solidFill>
            <a:cs typeface="B Nazanin" pitchFamily="2" charset="-78"/>
          </a:endParaRPr>
        </a:p>
      </dgm:t>
    </dgm:pt>
    <dgm:pt modelId="{8716575C-B493-478C-A38D-5BBEDFE00D2A}" type="sibTrans" cxnId="{3B9AF443-3ADF-4E12-981F-DEB64B2D64AF}">
      <dgm:prSet/>
      <dgm:spPr/>
      <dgm:t>
        <a:bodyPr/>
        <a:lstStyle/>
        <a:p>
          <a:pPr rtl="1"/>
          <a:endParaRPr lang="fa-IR" sz="2400" b="1">
            <a:solidFill>
              <a:srgbClr val="FF0000"/>
            </a:solidFill>
            <a:cs typeface="B Nazanin" pitchFamily="2" charset="-78"/>
          </a:endParaRPr>
        </a:p>
      </dgm:t>
    </dgm:pt>
    <dgm:pt modelId="{41F80F63-53EB-452D-940F-6BB4CDF82C2C}">
      <dgm:prSet phldrT="[Text]" custT="1"/>
      <dgm:spPr/>
      <dgm:t>
        <a:bodyPr/>
        <a:lstStyle/>
        <a:p>
          <a:pPr rtl="1"/>
          <a:r>
            <a:rPr lang="fa-IR" sz="3200" b="1" dirty="0" smtClean="0">
              <a:cs typeface="B Nazanin" pitchFamily="2" charset="-78"/>
            </a:rPr>
            <a:t>درس</a:t>
          </a:r>
          <a:endParaRPr lang="fa-IR" sz="3200" b="1" dirty="0">
            <a:cs typeface="B Nazanin" pitchFamily="2" charset="-78"/>
          </a:endParaRPr>
        </a:p>
      </dgm:t>
    </dgm:pt>
    <dgm:pt modelId="{09D74FE3-E4DB-49C9-9DBA-D89B7D553170}" type="parTrans" cxnId="{CCB54B63-5A84-439E-BCBD-CF602E9BE439}">
      <dgm:prSet/>
      <dgm:spPr/>
      <dgm:t>
        <a:bodyPr/>
        <a:lstStyle/>
        <a:p>
          <a:pPr rtl="1"/>
          <a:endParaRPr lang="fa-IR" sz="2400" b="1">
            <a:solidFill>
              <a:srgbClr val="FF0000"/>
            </a:solidFill>
            <a:cs typeface="B Nazanin" pitchFamily="2" charset="-78"/>
          </a:endParaRPr>
        </a:p>
      </dgm:t>
    </dgm:pt>
    <dgm:pt modelId="{30249AA0-F80A-4B9A-9FAF-9897B115478C}" type="sibTrans" cxnId="{CCB54B63-5A84-439E-BCBD-CF602E9BE439}">
      <dgm:prSet/>
      <dgm:spPr/>
      <dgm:t>
        <a:bodyPr/>
        <a:lstStyle/>
        <a:p>
          <a:pPr rtl="1"/>
          <a:endParaRPr lang="fa-IR" sz="2400" b="1">
            <a:solidFill>
              <a:srgbClr val="FF0000"/>
            </a:solidFill>
            <a:cs typeface="B Nazanin" pitchFamily="2" charset="-78"/>
          </a:endParaRPr>
        </a:p>
      </dgm:t>
    </dgm:pt>
    <dgm:pt modelId="{DE037607-7596-4F26-8765-969221CE9DD0}">
      <dgm:prSet phldrT="[Text]" custT="1"/>
      <dgm:spPr/>
      <dgm:t>
        <a:bodyPr/>
        <a:lstStyle/>
        <a:p>
          <a:pPr rtl="1"/>
          <a:r>
            <a:rPr lang="fa-IR" sz="3200" b="1" dirty="0" smtClean="0">
              <a:cs typeface="B Nazanin" pitchFamily="2" charset="-78"/>
            </a:rPr>
            <a:t>کار در کلاس</a:t>
          </a:r>
        </a:p>
        <a:p>
          <a:pPr rtl="1"/>
          <a:r>
            <a:rPr lang="fa-IR" sz="3200" b="1" dirty="0" smtClean="0">
              <a:cs typeface="B Nazanin" pitchFamily="2" charset="-78"/>
            </a:rPr>
            <a:t>(تعمیق)</a:t>
          </a:r>
          <a:endParaRPr lang="fa-IR" sz="3200" b="1" dirty="0">
            <a:cs typeface="B Nazanin" pitchFamily="2" charset="-78"/>
          </a:endParaRPr>
        </a:p>
      </dgm:t>
    </dgm:pt>
    <dgm:pt modelId="{0D65A772-6F69-4AC2-96A4-8C77FE4A2FAE}" type="parTrans" cxnId="{3AE56236-C2FA-4A66-BE52-70B8AC2FE036}">
      <dgm:prSet/>
      <dgm:spPr/>
      <dgm:t>
        <a:bodyPr/>
        <a:lstStyle/>
        <a:p>
          <a:pPr rtl="1"/>
          <a:endParaRPr lang="fa-IR" sz="2400" b="1">
            <a:solidFill>
              <a:srgbClr val="FF0000"/>
            </a:solidFill>
            <a:cs typeface="B Nazanin" pitchFamily="2" charset="-78"/>
          </a:endParaRPr>
        </a:p>
      </dgm:t>
    </dgm:pt>
    <dgm:pt modelId="{19B3477F-4D69-43ED-B7AF-EBBD617A3589}" type="sibTrans" cxnId="{3AE56236-C2FA-4A66-BE52-70B8AC2FE036}">
      <dgm:prSet/>
      <dgm:spPr/>
      <dgm:t>
        <a:bodyPr/>
        <a:lstStyle/>
        <a:p>
          <a:pPr rtl="1"/>
          <a:endParaRPr lang="fa-IR" sz="2400" b="1">
            <a:solidFill>
              <a:srgbClr val="FF0000"/>
            </a:solidFill>
            <a:cs typeface="B Nazanin" pitchFamily="2" charset="-78"/>
          </a:endParaRPr>
        </a:p>
      </dgm:t>
    </dgm:pt>
    <dgm:pt modelId="{807FDD8C-A914-4A32-8BD7-16019E519A5E}" type="pres">
      <dgm:prSet presAssocID="{8FE5BD3A-D9E4-4408-B2D8-36DDE82E0AD1}" presName="compositeShape" presStyleCnt="0">
        <dgm:presLayoutVars>
          <dgm:chMax val="9"/>
          <dgm:dir/>
          <dgm:resizeHandles val="exact"/>
        </dgm:presLayoutVars>
      </dgm:prSet>
      <dgm:spPr/>
      <dgm:t>
        <a:bodyPr/>
        <a:lstStyle/>
        <a:p>
          <a:pPr rtl="1"/>
          <a:endParaRPr lang="fa-IR"/>
        </a:p>
      </dgm:t>
    </dgm:pt>
    <dgm:pt modelId="{7EFA72FB-CDB5-4E45-983C-57345AE0AC84}" type="pres">
      <dgm:prSet presAssocID="{8FE5BD3A-D9E4-4408-B2D8-36DDE82E0AD1}" presName="triangle1" presStyleLbl="node1" presStyleIdx="0" presStyleCnt="4" custScaleX="102130">
        <dgm:presLayoutVars>
          <dgm:bulletEnabled val="1"/>
        </dgm:presLayoutVars>
      </dgm:prSet>
      <dgm:spPr/>
      <dgm:t>
        <a:bodyPr/>
        <a:lstStyle/>
        <a:p>
          <a:pPr rtl="1"/>
          <a:endParaRPr lang="fa-IR"/>
        </a:p>
      </dgm:t>
    </dgm:pt>
    <dgm:pt modelId="{3FA0AC0D-C03E-42AD-B4CC-9FCC0DBE7FC3}" type="pres">
      <dgm:prSet presAssocID="{8FE5BD3A-D9E4-4408-B2D8-36DDE82E0AD1}" presName="triangle2" presStyleLbl="node1" presStyleIdx="1" presStyleCnt="4">
        <dgm:presLayoutVars>
          <dgm:bulletEnabled val="1"/>
        </dgm:presLayoutVars>
      </dgm:prSet>
      <dgm:spPr/>
      <dgm:t>
        <a:bodyPr/>
        <a:lstStyle/>
        <a:p>
          <a:pPr rtl="1"/>
          <a:endParaRPr lang="fa-IR"/>
        </a:p>
      </dgm:t>
    </dgm:pt>
    <dgm:pt modelId="{95ADBA5F-31E5-4813-A401-A2BE0850301E}" type="pres">
      <dgm:prSet presAssocID="{8FE5BD3A-D9E4-4408-B2D8-36DDE82E0AD1}" presName="triangle3" presStyleLbl="node1" presStyleIdx="2" presStyleCnt="4">
        <dgm:presLayoutVars>
          <dgm:bulletEnabled val="1"/>
        </dgm:presLayoutVars>
      </dgm:prSet>
      <dgm:spPr/>
      <dgm:t>
        <a:bodyPr/>
        <a:lstStyle/>
        <a:p>
          <a:pPr rtl="1"/>
          <a:endParaRPr lang="fa-IR"/>
        </a:p>
      </dgm:t>
    </dgm:pt>
    <dgm:pt modelId="{F5DBD66D-4543-49DE-950E-201C1FDCF837}" type="pres">
      <dgm:prSet presAssocID="{8FE5BD3A-D9E4-4408-B2D8-36DDE82E0AD1}" presName="triangle4" presStyleLbl="node1" presStyleIdx="3" presStyleCnt="4">
        <dgm:presLayoutVars>
          <dgm:bulletEnabled val="1"/>
        </dgm:presLayoutVars>
      </dgm:prSet>
      <dgm:spPr/>
      <dgm:t>
        <a:bodyPr/>
        <a:lstStyle/>
        <a:p>
          <a:pPr rtl="1"/>
          <a:endParaRPr lang="fa-IR"/>
        </a:p>
      </dgm:t>
    </dgm:pt>
  </dgm:ptLst>
  <dgm:cxnLst>
    <dgm:cxn modelId="{DC3FB707-58D3-423F-B05E-BC4A08DEA91A}" type="presOf" srcId="{302AF814-2475-4880-9702-D9EF9D16C7A5}" destId="{3FA0AC0D-C03E-42AD-B4CC-9FCC0DBE7FC3}" srcOrd="0" destOrd="0" presId="urn:microsoft.com/office/officeart/2005/8/layout/pyramid4"/>
    <dgm:cxn modelId="{5F3428E9-0863-4352-804A-E95779FE1850}" type="presOf" srcId="{DE037607-7596-4F26-8765-969221CE9DD0}" destId="{F5DBD66D-4543-49DE-950E-201C1FDCF837}" srcOrd="0" destOrd="0" presId="urn:microsoft.com/office/officeart/2005/8/layout/pyramid4"/>
    <dgm:cxn modelId="{3B9AF443-3ADF-4E12-981F-DEB64B2D64AF}" srcId="{8FE5BD3A-D9E4-4408-B2D8-36DDE82E0AD1}" destId="{302AF814-2475-4880-9702-D9EF9D16C7A5}" srcOrd="1" destOrd="0" parTransId="{9C14EAF8-A0E8-4A47-B7C1-B5A2CFBB7DFE}" sibTransId="{8716575C-B493-478C-A38D-5BBEDFE00D2A}"/>
    <dgm:cxn modelId="{65B20FD1-0163-483C-9CE9-1C3D1937485F}" type="presOf" srcId="{41F80F63-53EB-452D-940F-6BB4CDF82C2C}" destId="{95ADBA5F-31E5-4813-A401-A2BE0850301E}" srcOrd="0" destOrd="0" presId="urn:microsoft.com/office/officeart/2005/8/layout/pyramid4"/>
    <dgm:cxn modelId="{CCB54B63-5A84-439E-BCBD-CF602E9BE439}" srcId="{8FE5BD3A-D9E4-4408-B2D8-36DDE82E0AD1}" destId="{41F80F63-53EB-452D-940F-6BB4CDF82C2C}" srcOrd="2" destOrd="0" parTransId="{09D74FE3-E4DB-49C9-9DBA-D89B7D553170}" sibTransId="{30249AA0-F80A-4B9A-9FAF-9897B115478C}"/>
    <dgm:cxn modelId="{4E73FA50-AC7D-4960-93D7-5987C05A8832}" srcId="{8FE5BD3A-D9E4-4408-B2D8-36DDE82E0AD1}" destId="{194E2B6D-C5BD-44EC-BB4D-F186AAE36E48}" srcOrd="0" destOrd="0" parTransId="{C829396C-AB45-48FA-A3DA-65B01CDB6692}" sibTransId="{A9C75761-9DA5-4AC2-834F-04B6694611CA}"/>
    <dgm:cxn modelId="{7FD8E420-E764-438D-9DFC-3B60E476449A}" type="presOf" srcId="{194E2B6D-C5BD-44EC-BB4D-F186AAE36E48}" destId="{7EFA72FB-CDB5-4E45-983C-57345AE0AC84}" srcOrd="0" destOrd="0" presId="urn:microsoft.com/office/officeart/2005/8/layout/pyramid4"/>
    <dgm:cxn modelId="{3AE56236-C2FA-4A66-BE52-70B8AC2FE036}" srcId="{8FE5BD3A-D9E4-4408-B2D8-36DDE82E0AD1}" destId="{DE037607-7596-4F26-8765-969221CE9DD0}" srcOrd="3" destOrd="0" parTransId="{0D65A772-6F69-4AC2-96A4-8C77FE4A2FAE}" sibTransId="{19B3477F-4D69-43ED-B7AF-EBBD617A3589}"/>
    <dgm:cxn modelId="{123069A7-802D-445B-B6D6-569D423DDF8E}" type="presOf" srcId="{8FE5BD3A-D9E4-4408-B2D8-36DDE82E0AD1}" destId="{807FDD8C-A914-4A32-8BD7-16019E519A5E}" srcOrd="0" destOrd="0" presId="urn:microsoft.com/office/officeart/2005/8/layout/pyramid4"/>
    <dgm:cxn modelId="{556D6601-C674-48FF-9350-7DF54090ACD3}" type="presParOf" srcId="{807FDD8C-A914-4A32-8BD7-16019E519A5E}" destId="{7EFA72FB-CDB5-4E45-983C-57345AE0AC84}" srcOrd="0" destOrd="0" presId="urn:microsoft.com/office/officeart/2005/8/layout/pyramid4"/>
    <dgm:cxn modelId="{1A75C465-E66D-400E-8EBF-76D0275992AB}" type="presParOf" srcId="{807FDD8C-A914-4A32-8BD7-16019E519A5E}" destId="{3FA0AC0D-C03E-42AD-B4CC-9FCC0DBE7FC3}" srcOrd="1" destOrd="0" presId="urn:microsoft.com/office/officeart/2005/8/layout/pyramid4"/>
    <dgm:cxn modelId="{159AA3A6-9F1C-48A3-8CFC-C50FC9FA9A71}" type="presParOf" srcId="{807FDD8C-A914-4A32-8BD7-16019E519A5E}" destId="{95ADBA5F-31E5-4813-A401-A2BE0850301E}" srcOrd="2" destOrd="0" presId="urn:microsoft.com/office/officeart/2005/8/layout/pyramid4"/>
    <dgm:cxn modelId="{80A059E8-714F-4C81-9F44-A1C5B224CD9E}" type="presParOf" srcId="{807FDD8C-A914-4A32-8BD7-16019E519A5E}" destId="{F5DBD66D-4543-49DE-950E-201C1FDCF837}" srcOrd="3" destOrd="0" presId="urn:microsoft.com/office/officeart/2005/8/layout/pyramid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5CE365-1ABF-42A8-AD49-F2073B7E0094}" type="doc">
      <dgm:prSet loTypeId="urn:microsoft.com/office/officeart/2005/8/layout/vList6" loCatId="process" qsTypeId="urn:microsoft.com/office/officeart/2005/8/quickstyle/3d3" qsCatId="3D" csTypeId="urn:microsoft.com/office/officeart/2005/8/colors/colorful2" csCatId="colorful" phldr="1"/>
      <dgm:spPr/>
      <dgm:t>
        <a:bodyPr/>
        <a:lstStyle/>
        <a:p>
          <a:pPr rtl="1"/>
          <a:endParaRPr lang="fa-IR"/>
        </a:p>
      </dgm:t>
    </dgm:pt>
    <dgm:pt modelId="{F8DCA925-8B5D-4E66-9AF3-8D563224DBD9}">
      <dgm:prSet phldrT="[Text]" custT="1"/>
      <dgm:spPr/>
      <dgm:t>
        <a:bodyPr/>
        <a:lstStyle/>
        <a:p>
          <a:pPr rtl="1"/>
          <a:r>
            <a:rPr lang="fa-IR" sz="4800" dirty="0" smtClean="0">
              <a:cs typeface="B Nazanin" pitchFamily="2" charset="-78"/>
            </a:rPr>
            <a:t>فرهنگ نوشتن</a:t>
          </a:r>
          <a:endParaRPr lang="fa-IR" sz="4800" dirty="0">
            <a:cs typeface="B Nazanin" pitchFamily="2" charset="-78"/>
          </a:endParaRPr>
        </a:p>
      </dgm:t>
    </dgm:pt>
    <dgm:pt modelId="{4BDF64BF-6DF5-4F2F-BC5D-84A8434E35ED}" type="parTrans" cxnId="{14555B2A-BE94-4066-80FB-7B059521587D}">
      <dgm:prSet/>
      <dgm:spPr/>
      <dgm:t>
        <a:bodyPr/>
        <a:lstStyle/>
        <a:p>
          <a:pPr rtl="1"/>
          <a:endParaRPr lang="fa-IR" sz="1200">
            <a:cs typeface="B Nazanin" pitchFamily="2" charset="-78"/>
          </a:endParaRPr>
        </a:p>
      </dgm:t>
    </dgm:pt>
    <dgm:pt modelId="{51867C1D-B9B3-4AFB-B49D-1AB25216FBEF}" type="sibTrans" cxnId="{14555B2A-BE94-4066-80FB-7B059521587D}">
      <dgm:prSet/>
      <dgm:spPr/>
      <dgm:t>
        <a:bodyPr/>
        <a:lstStyle/>
        <a:p>
          <a:pPr rtl="1"/>
          <a:endParaRPr lang="fa-IR" sz="1200">
            <a:cs typeface="B Nazanin" pitchFamily="2" charset="-78"/>
          </a:endParaRPr>
        </a:p>
      </dgm:t>
    </dgm:pt>
    <dgm:pt modelId="{0B60BCD4-ED10-4DB7-A887-BCC82311D68C}">
      <dgm:prSet phldrT="[Text]" custT="1"/>
      <dgm:spPr/>
      <dgm:t>
        <a:bodyPr/>
        <a:lstStyle/>
        <a:p>
          <a:pPr rtl="1"/>
          <a:r>
            <a:rPr lang="fa-IR" sz="4400" dirty="0" smtClean="0">
              <a:cs typeface="B Nazanin" pitchFamily="2" charset="-78"/>
            </a:rPr>
            <a:t>قبل مرور درس</a:t>
          </a:r>
          <a:endParaRPr lang="fa-IR" sz="4400" dirty="0">
            <a:cs typeface="B Nazanin" pitchFamily="2" charset="-78"/>
          </a:endParaRPr>
        </a:p>
      </dgm:t>
    </dgm:pt>
    <dgm:pt modelId="{9055216B-30CE-4CF1-9D92-791243979731}" type="parTrans" cxnId="{95F72DDC-A804-457C-A551-4415A78EE1E5}">
      <dgm:prSet/>
      <dgm:spPr/>
      <dgm:t>
        <a:bodyPr/>
        <a:lstStyle/>
        <a:p>
          <a:pPr rtl="1"/>
          <a:endParaRPr lang="fa-IR" sz="1200">
            <a:cs typeface="B Nazanin" pitchFamily="2" charset="-78"/>
          </a:endParaRPr>
        </a:p>
      </dgm:t>
    </dgm:pt>
    <dgm:pt modelId="{A2BF9FF9-9173-4CAE-95B2-4A31563552A0}" type="sibTrans" cxnId="{95F72DDC-A804-457C-A551-4415A78EE1E5}">
      <dgm:prSet/>
      <dgm:spPr/>
      <dgm:t>
        <a:bodyPr/>
        <a:lstStyle/>
        <a:p>
          <a:pPr rtl="1"/>
          <a:endParaRPr lang="fa-IR" sz="1200">
            <a:cs typeface="B Nazanin" pitchFamily="2" charset="-78"/>
          </a:endParaRPr>
        </a:p>
      </dgm:t>
    </dgm:pt>
    <dgm:pt modelId="{300F5657-A1AD-4795-9E61-EC45AAA06A82}">
      <dgm:prSet phldrT="[Text]" custT="1"/>
      <dgm:spPr/>
      <dgm:t>
        <a:bodyPr/>
        <a:lstStyle/>
        <a:p>
          <a:pPr rtl="1"/>
          <a:r>
            <a:rPr lang="fa-IR" sz="4400" dirty="0" smtClean="0">
              <a:cs typeface="B Nazanin" pitchFamily="2" charset="-78"/>
            </a:rPr>
            <a:t>هر چه را دانش آموز یاد گرفته به زبان خود بنویسد.</a:t>
          </a:r>
          <a:endParaRPr lang="fa-IR" sz="4400" dirty="0">
            <a:cs typeface="B Nazanin" pitchFamily="2" charset="-78"/>
          </a:endParaRPr>
        </a:p>
      </dgm:t>
    </dgm:pt>
    <dgm:pt modelId="{20105861-F73D-42E0-ABC2-7B82583A648A}" type="parTrans" cxnId="{8174E780-4C05-4ABB-95A9-DD626E09B5CD}">
      <dgm:prSet/>
      <dgm:spPr/>
      <dgm:t>
        <a:bodyPr/>
        <a:lstStyle/>
        <a:p>
          <a:pPr rtl="1"/>
          <a:endParaRPr lang="fa-IR" sz="1200"/>
        </a:p>
      </dgm:t>
    </dgm:pt>
    <dgm:pt modelId="{35F64C3F-703C-4B23-9B28-1E2AF5D98244}" type="sibTrans" cxnId="{8174E780-4C05-4ABB-95A9-DD626E09B5CD}">
      <dgm:prSet/>
      <dgm:spPr/>
      <dgm:t>
        <a:bodyPr/>
        <a:lstStyle/>
        <a:p>
          <a:pPr rtl="1"/>
          <a:endParaRPr lang="fa-IR" sz="1200"/>
        </a:p>
      </dgm:t>
    </dgm:pt>
    <dgm:pt modelId="{08349A8B-0A21-4EA7-AACC-B7802CB37F3B}" type="pres">
      <dgm:prSet presAssocID="{665CE365-1ABF-42A8-AD49-F2073B7E0094}" presName="Name0" presStyleCnt="0">
        <dgm:presLayoutVars>
          <dgm:dir/>
          <dgm:animLvl val="lvl"/>
          <dgm:resizeHandles/>
        </dgm:presLayoutVars>
      </dgm:prSet>
      <dgm:spPr/>
      <dgm:t>
        <a:bodyPr/>
        <a:lstStyle/>
        <a:p>
          <a:pPr rtl="1"/>
          <a:endParaRPr lang="fa-IR"/>
        </a:p>
      </dgm:t>
    </dgm:pt>
    <dgm:pt modelId="{5D111356-4823-4844-8561-D647F96F5F68}" type="pres">
      <dgm:prSet presAssocID="{F8DCA925-8B5D-4E66-9AF3-8D563224DBD9}" presName="linNode" presStyleCnt="0"/>
      <dgm:spPr/>
    </dgm:pt>
    <dgm:pt modelId="{FA0D4B88-D364-4912-A636-400847C76BED}" type="pres">
      <dgm:prSet presAssocID="{F8DCA925-8B5D-4E66-9AF3-8D563224DBD9}" presName="parentShp" presStyleLbl="node1" presStyleIdx="0" presStyleCnt="1">
        <dgm:presLayoutVars>
          <dgm:bulletEnabled val="1"/>
        </dgm:presLayoutVars>
      </dgm:prSet>
      <dgm:spPr/>
      <dgm:t>
        <a:bodyPr/>
        <a:lstStyle/>
        <a:p>
          <a:pPr rtl="1"/>
          <a:endParaRPr lang="fa-IR"/>
        </a:p>
      </dgm:t>
    </dgm:pt>
    <dgm:pt modelId="{156F2587-842D-474F-BB03-44882C67D38D}" type="pres">
      <dgm:prSet presAssocID="{F8DCA925-8B5D-4E66-9AF3-8D563224DBD9}" presName="childShp" presStyleLbl="bgAccFollowNode1" presStyleIdx="0" presStyleCnt="1">
        <dgm:presLayoutVars>
          <dgm:bulletEnabled val="1"/>
        </dgm:presLayoutVars>
      </dgm:prSet>
      <dgm:spPr/>
      <dgm:t>
        <a:bodyPr/>
        <a:lstStyle/>
        <a:p>
          <a:pPr rtl="1"/>
          <a:endParaRPr lang="fa-IR"/>
        </a:p>
      </dgm:t>
    </dgm:pt>
  </dgm:ptLst>
  <dgm:cxnLst>
    <dgm:cxn modelId="{95F72DDC-A804-457C-A551-4415A78EE1E5}" srcId="{F8DCA925-8B5D-4E66-9AF3-8D563224DBD9}" destId="{0B60BCD4-ED10-4DB7-A887-BCC82311D68C}" srcOrd="0" destOrd="0" parTransId="{9055216B-30CE-4CF1-9D92-791243979731}" sibTransId="{A2BF9FF9-9173-4CAE-95B2-4A31563552A0}"/>
    <dgm:cxn modelId="{14555B2A-BE94-4066-80FB-7B059521587D}" srcId="{665CE365-1ABF-42A8-AD49-F2073B7E0094}" destId="{F8DCA925-8B5D-4E66-9AF3-8D563224DBD9}" srcOrd="0" destOrd="0" parTransId="{4BDF64BF-6DF5-4F2F-BC5D-84A8434E35ED}" sibTransId="{51867C1D-B9B3-4AFB-B49D-1AB25216FBEF}"/>
    <dgm:cxn modelId="{62EEBA55-B05A-4D00-850B-C5F1ABCB6724}" type="presOf" srcId="{665CE365-1ABF-42A8-AD49-F2073B7E0094}" destId="{08349A8B-0A21-4EA7-AACC-B7802CB37F3B}" srcOrd="0" destOrd="0" presId="urn:microsoft.com/office/officeart/2005/8/layout/vList6"/>
    <dgm:cxn modelId="{7F2187F4-8FAB-4FC3-B0CA-16CBF76E98F7}" type="presOf" srcId="{300F5657-A1AD-4795-9E61-EC45AAA06A82}" destId="{156F2587-842D-474F-BB03-44882C67D38D}" srcOrd="0" destOrd="1" presId="urn:microsoft.com/office/officeart/2005/8/layout/vList6"/>
    <dgm:cxn modelId="{AE8379E1-10D2-493D-AC0D-F6BE32355DE5}" type="presOf" srcId="{0B60BCD4-ED10-4DB7-A887-BCC82311D68C}" destId="{156F2587-842D-474F-BB03-44882C67D38D}" srcOrd="0" destOrd="0" presId="urn:microsoft.com/office/officeart/2005/8/layout/vList6"/>
    <dgm:cxn modelId="{C0F43CDB-ACAF-49A0-BCBB-A3E958CB4C20}" type="presOf" srcId="{F8DCA925-8B5D-4E66-9AF3-8D563224DBD9}" destId="{FA0D4B88-D364-4912-A636-400847C76BED}" srcOrd="0" destOrd="0" presId="urn:microsoft.com/office/officeart/2005/8/layout/vList6"/>
    <dgm:cxn modelId="{8174E780-4C05-4ABB-95A9-DD626E09B5CD}" srcId="{F8DCA925-8B5D-4E66-9AF3-8D563224DBD9}" destId="{300F5657-A1AD-4795-9E61-EC45AAA06A82}" srcOrd="1" destOrd="0" parTransId="{20105861-F73D-42E0-ABC2-7B82583A648A}" sibTransId="{35F64C3F-703C-4B23-9B28-1E2AF5D98244}"/>
    <dgm:cxn modelId="{78E90D7A-277D-4E97-A704-797013876A48}" type="presParOf" srcId="{08349A8B-0A21-4EA7-AACC-B7802CB37F3B}" destId="{5D111356-4823-4844-8561-D647F96F5F68}" srcOrd="0" destOrd="0" presId="urn:microsoft.com/office/officeart/2005/8/layout/vList6"/>
    <dgm:cxn modelId="{8C6EBA0B-6642-4319-9E8D-323B6083B1A2}" type="presParOf" srcId="{5D111356-4823-4844-8561-D647F96F5F68}" destId="{FA0D4B88-D364-4912-A636-400847C76BED}" srcOrd="0" destOrd="0" presId="urn:microsoft.com/office/officeart/2005/8/layout/vList6"/>
    <dgm:cxn modelId="{3E2DD78B-3D2C-405A-A758-8587A5B5909F}" type="presParOf" srcId="{5D111356-4823-4844-8561-D647F96F5F68}" destId="{156F2587-842D-474F-BB03-44882C67D38D}"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D81061-E563-4343-80C6-BAFD9826A7C2}" type="doc">
      <dgm:prSet loTypeId="urn:microsoft.com/office/officeart/2005/8/layout/chevron1" loCatId="process" qsTypeId="urn:microsoft.com/office/officeart/2005/8/quickstyle/3d5" qsCatId="3D" csTypeId="urn:microsoft.com/office/officeart/2005/8/colors/colorful1" csCatId="colorful" phldr="1"/>
      <dgm:spPr/>
    </dgm:pt>
    <dgm:pt modelId="{73AC445A-6A06-485C-A50C-68DFB7E64C5D}">
      <dgm:prSet phldrT="[Text]"/>
      <dgm:spPr/>
      <dgm:t>
        <a:bodyPr/>
        <a:lstStyle/>
        <a:p>
          <a:pPr rtl="1"/>
          <a:r>
            <a:rPr lang="fa-IR" b="1" dirty="0" smtClean="0">
              <a:cs typeface="B Nazanin" pitchFamily="2" charset="-78"/>
            </a:rPr>
            <a:t>فرهنگ خواندن</a:t>
          </a:r>
          <a:endParaRPr lang="fa-IR" b="1" dirty="0">
            <a:cs typeface="B Nazanin" pitchFamily="2" charset="-78"/>
          </a:endParaRPr>
        </a:p>
      </dgm:t>
    </dgm:pt>
    <dgm:pt modelId="{26DEF032-0AA4-4875-892F-86698F95E58E}" type="parTrans" cxnId="{829904C7-4783-4A16-BC8E-BA9FCFD53CFA}">
      <dgm:prSet/>
      <dgm:spPr/>
      <dgm:t>
        <a:bodyPr/>
        <a:lstStyle/>
        <a:p>
          <a:pPr rtl="1"/>
          <a:endParaRPr lang="fa-IR" b="1">
            <a:cs typeface="B Nazanin" pitchFamily="2" charset="-78"/>
          </a:endParaRPr>
        </a:p>
      </dgm:t>
    </dgm:pt>
    <dgm:pt modelId="{2FF8C0D4-CF6F-48EA-9E84-FC3ACAE3DAF4}" type="sibTrans" cxnId="{829904C7-4783-4A16-BC8E-BA9FCFD53CFA}">
      <dgm:prSet/>
      <dgm:spPr/>
      <dgm:t>
        <a:bodyPr/>
        <a:lstStyle/>
        <a:p>
          <a:pPr rtl="1"/>
          <a:endParaRPr lang="fa-IR" b="1">
            <a:cs typeface="B Nazanin" pitchFamily="2" charset="-78"/>
          </a:endParaRPr>
        </a:p>
      </dgm:t>
    </dgm:pt>
    <dgm:pt modelId="{5E10F4E9-CC9A-47FE-878D-E45FFDDA8EA2}">
      <dgm:prSet phldrT="[Text]"/>
      <dgm:spPr/>
      <dgm:t>
        <a:bodyPr/>
        <a:lstStyle/>
        <a:p>
          <a:pPr rtl="1"/>
          <a:r>
            <a:rPr lang="fa-IR" b="1" dirty="0" smtClean="0">
              <a:cs typeface="B Nazanin" pitchFamily="2" charset="-78"/>
            </a:rPr>
            <a:t>آخر فصل </a:t>
          </a:r>
        </a:p>
        <a:p>
          <a:pPr rtl="1"/>
          <a:r>
            <a:rPr lang="fa-IR" b="1" dirty="0" smtClean="0">
              <a:cs typeface="B Nazanin" pitchFamily="2" charset="-78"/>
            </a:rPr>
            <a:t>دانش اموز می خواند. </a:t>
          </a:r>
        </a:p>
        <a:p>
          <a:pPr rtl="1"/>
          <a:r>
            <a:rPr lang="fa-IR" b="1" dirty="0" smtClean="0">
              <a:cs typeface="B Nazanin" pitchFamily="2" charset="-78"/>
            </a:rPr>
            <a:t>هدف ارتقاء توانایی درک متن ریاضی</a:t>
          </a:r>
          <a:endParaRPr lang="fa-IR" b="1" dirty="0">
            <a:cs typeface="B Nazanin" pitchFamily="2" charset="-78"/>
          </a:endParaRPr>
        </a:p>
      </dgm:t>
    </dgm:pt>
    <dgm:pt modelId="{A0D52DDB-6C98-4BC3-8B6B-4334373B5723}" type="parTrans" cxnId="{8066D702-2D3F-4855-A284-821268A70B6B}">
      <dgm:prSet/>
      <dgm:spPr/>
      <dgm:t>
        <a:bodyPr/>
        <a:lstStyle/>
        <a:p>
          <a:pPr rtl="1"/>
          <a:endParaRPr lang="fa-IR" b="1">
            <a:cs typeface="B Nazanin" pitchFamily="2" charset="-78"/>
          </a:endParaRPr>
        </a:p>
      </dgm:t>
    </dgm:pt>
    <dgm:pt modelId="{AC3C6A56-5A3D-4A0E-959E-B2A9D03B389D}" type="sibTrans" cxnId="{8066D702-2D3F-4855-A284-821268A70B6B}">
      <dgm:prSet/>
      <dgm:spPr/>
      <dgm:t>
        <a:bodyPr/>
        <a:lstStyle/>
        <a:p>
          <a:pPr rtl="1"/>
          <a:endParaRPr lang="fa-IR" b="1">
            <a:cs typeface="B Nazanin" pitchFamily="2" charset="-78"/>
          </a:endParaRPr>
        </a:p>
      </dgm:t>
    </dgm:pt>
    <dgm:pt modelId="{8F9D46E6-3546-43B2-ACB2-86A4E1041841}" type="pres">
      <dgm:prSet presAssocID="{CCD81061-E563-4343-80C6-BAFD9826A7C2}" presName="Name0" presStyleCnt="0">
        <dgm:presLayoutVars>
          <dgm:dir/>
          <dgm:animLvl val="lvl"/>
          <dgm:resizeHandles val="exact"/>
        </dgm:presLayoutVars>
      </dgm:prSet>
      <dgm:spPr/>
    </dgm:pt>
    <dgm:pt modelId="{2EE21081-DD64-4DB2-B5B4-B6A34EB17DA5}" type="pres">
      <dgm:prSet presAssocID="{73AC445A-6A06-485C-A50C-68DFB7E64C5D}" presName="parTxOnly" presStyleLbl="node1" presStyleIdx="0" presStyleCnt="2" custScaleX="70879" custLinFactNeighborX="87519" custLinFactNeighborY="2812">
        <dgm:presLayoutVars>
          <dgm:chMax val="0"/>
          <dgm:chPref val="0"/>
          <dgm:bulletEnabled val="1"/>
        </dgm:presLayoutVars>
      </dgm:prSet>
      <dgm:spPr/>
      <dgm:t>
        <a:bodyPr/>
        <a:lstStyle/>
        <a:p>
          <a:pPr rtl="1"/>
          <a:endParaRPr lang="fa-IR"/>
        </a:p>
      </dgm:t>
    </dgm:pt>
    <dgm:pt modelId="{F0169D4E-C37E-45C7-B926-258C5A0E1A85}" type="pres">
      <dgm:prSet presAssocID="{2FF8C0D4-CF6F-48EA-9E84-FC3ACAE3DAF4}" presName="parTxOnlySpace" presStyleCnt="0"/>
      <dgm:spPr/>
    </dgm:pt>
    <dgm:pt modelId="{4A7FBF3B-A579-4BBD-97BE-F895A6914204}" type="pres">
      <dgm:prSet presAssocID="{5E10F4E9-CC9A-47FE-878D-E45FFDDA8EA2}" presName="parTxOnly" presStyleLbl="node1" presStyleIdx="1" presStyleCnt="2" custScaleX="125969">
        <dgm:presLayoutVars>
          <dgm:chMax val="0"/>
          <dgm:chPref val="0"/>
          <dgm:bulletEnabled val="1"/>
        </dgm:presLayoutVars>
      </dgm:prSet>
      <dgm:spPr/>
      <dgm:t>
        <a:bodyPr/>
        <a:lstStyle/>
        <a:p>
          <a:pPr rtl="1"/>
          <a:endParaRPr lang="fa-IR"/>
        </a:p>
      </dgm:t>
    </dgm:pt>
  </dgm:ptLst>
  <dgm:cxnLst>
    <dgm:cxn modelId="{8066D702-2D3F-4855-A284-821268A70B6B}" srcId="{CCD81061-E563-4343-80C6-BAFD9826A7C2}" destId="{5E10F4E9-CC9A-47FE-878D-E45FFDDA8EA2}" srcOrd="1" destOrd="0" parTransId="{A0D52DDB-6C98-4BC3-8B6B-4334373B5723}" sibTransId="{AC3C6A56-5A3D-4A0E-959E-B2A9D03B389D}"/>
    <dgm:cxn modelId="{76278788-AFD4-42AA-BCCD-F32EDD4ECE3D}" type="presOf" srcId="{5E10F4E9-CC9A-47FE-878D-E45FFDDA8EA2}" destId="{4A7FBF3B-A579-4BBD-97BE-F895A6914204}" srcOrd="0" destOrd="0" presId="urn:microsoft.com/office/officeart/2005/8/layout/chevron1"/>
    <dgm:cxn modelId="{45FCDDD1-5802-42D0-ABE1-8B067CDE4C69}" type="presOf" srcId="{73AC445A-6A06-485C-A50C-68DFB7E64C5D}" destId="{2EE21081-DD64-4DB2-B5B4-B6A34EB17DA5}" srcOrd="0" destOrd="0" presId="urn:microsoft.com/office/officeart/2005/8/layout/chevron1"/>
    <dgm:cxn modelId="{53DB3E07-266F-461A-8157-07A39AB49D21}" type="presOf" srcId="{CCD81061-E563-4343-80C6-BAFD9826A7C2}" destId="{8F9D46E6-3546-43B2-ACB2-86A4E1041841}" srcOrd="0" destOrd="0" presId="urn:microsoft.com/office/officeart/2005/8/layout/chevron1"/>
    <dgm:cxn modelId="{829904C7-4783-4A16-BC8E-BA9FCFD53CFA}" srcId="{CCD81061-E563-4343-80C6-BAFD9826A7C2}" destId="{73AC445A-6A06-485C-A50C-68DFB7E64C5D}" srcOrd="0" destOrd="0" parTransId="{26DEF032-0AA4-4875-892F-86698F95E58E}" sibTransId="{2FF8C0D4-CF6F-48EA-9E84-FC3ACAE3DAF4}"/>
    <dgm:cxn modelId="{BB3FFB25-90EF-4D46-B24A-1ACFE965E403}" type="presParOf" srcId="{8F9D46E6-3546-43B2-ACB2-86A4E1041841}" destId="{2EE21081-DD64-4DB2-B5B4-B6A34EB17DA5}" srcOrd="0" destOrd="0" presId="urn:microsoft.com/office/officeart/2005/8/layout/chevron1"/>
    <dgm:cxn modelId="{90E1FF00-8F2F-4BA3-9E97-A1CE63EEFC01}" type="presParOf" srcId="{8F9D46E6-3546-43B2-ACB2-86A4E1041841}" destId="{F0169D4E-C37E-45C7-B926-258C5A0E1A85}" srcOrd="1" destOrd="0" presId="urn:microsoft.com/office/officeart/2005/8/layout/chevron1"/>
    <dgm:cxn modelId="{70D8A385-6C24-429F-8803-E4BA4825417C}" type="presParOf" srcId="{8F9D46E6-3546-43B2-ACB2-86A4E1041841}" destId="{4A7FBF3B-A579-4BBD-97BE-F895A6914204}" srcOrd="2"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9AA9C8-D87C-4684-A933-8341599C310C}">
      <dsp:nvSpPr>
        <dsp:cNvPr id="0" name=""/>
        <dsp:cNvSpPr/>
      </dsp:nvSpPr>
      <dsp:spPr>
        <a:xfrm rot="16200000">
          <a:off x="558061" y="-558061"/>
          <a:ext cx="2988332" cy="4104456"/>
        </a:xfrm>
        <a:prstGeom prst="round1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lvl="0" algn="ctr" defTabSz="2355850" rtl="1">
            <a:lnSpc>
              <a:spcPct val="90000"/>
            </a:lnSpc>
            <a:spcBef>
              <a:spcPct val="0"/>
            </a:spcBef>
            <a:spcAft>
              <a:spcPct val="35000"/>
            </a:spcAft>
          </a:pPr>
          <a:r>
            <a:rPr lang="fa-IR" sz="5300" b="1" kern="1200" dirty="0" smtClean="0">
              <a:solidFill>
                <a:srgbClr val="FF0000"/>
              </a:solidFill>
              <a:cs typeface="B Nazanin" pitchFamily="2" charset="-78"/>
            </a:rPr>
            <a:t>مرور فصل</a:t>
          </a:r>
          <a:endParaRPr lang="fa-IR" sz="5300" b="1" kern="1200" dirty="0">
            <a:solidFill>
              <a:srgbClr val="FF0000"/>
            </a:solidFill>
            <a:cs typeface="B Nazanin" pitchFamily="2" charset="-78"/>
          </a:endParaRPr>
        </a:p>
      </dsp:txBody>
      <dsp:txXfrm rot="16200000">
        <a:off x="931603" y="-931603"/>
        <a:ext cx="2241249" cy="4104456"/>
      </dsp:txXfrm>
    </dsp:sp>
    <dsp:sp modelId="{3C21DF23-80DF-45CC-B98B-9E2BEEB718C5}">
      <dsp:nvSpPr>
        <dsp:cNvPr id="0" name=""/>
        <dsp:cNvSpPr/>
      </dsp:nvSpPr>
      <dsp:spPr>
        <a:xfrm>
          <a:off x="4104456" y="0"/>
          <a:ext cx="4104456" cy="2988332"/>
        </a:xfrm>
        <a:prstGeom prst="round1Rect">
          <a:avLst/>
        </a:prstGeom>
        <a:solidFill>
          <a:schemeClr val="accent5">
            <a:hueOff val="521082"/>
            <a:satOff val="-4621"/>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lvl="0" algn="ctr" defTabSz="2355850" rtl="1">
            <a:lnSpc>
              <a:spcPct val="90000"/>
            </a:lnSpc>
            <a:spcBef>
              <a:spcPct val="0"/>
            </a:spcBef>
            <a:spcAft>
              <a:spcPct val="35000"/>
            </a:spcAft>
          </a:pPr>
          <a:r>
            <a:rPr lang="fa-IR" sz="5300" b="1" kern="1200" dirty="0" smtClean="0">
              <a:solidFill>
                <a:srgbClr val="FF0000"/>
              </a:solidFill>
              <a:cs typeface="B Nazanin" pitchFamily="2" charset="-78"/>
            </a:rPr>
            <a:t>درس</a:t>
          </a:r>
          <a:endParaRPr lang="fa-IR" sz="5300" b="1" kern="1200" dirty="0">
            <a:solidFill>
              <a:srgbClr val="FF0000"/>
            </a:solidFill>
            <a:cs typeface="B Nazanin" pitchFamily="2" charset="-78"/>
          </a:endParaRPr>
        </a:p>
      </dsp:txBody>
      <dsp:txXfrm>
        <a:off x="4104456" y="0"/>
        <a:ext cx="4104456" cy="2241249"/>
      </dsp:txXfrm>
    </dsp:sp>
    <dsp:sp modelId="{C4CAE681-902F-46E5-8550-14CFC0627E44}">
      <dsp:nvSpPr>
        <dsp:cNvPr id="0" name=""/>
        <dsp:cNvSpPr/>
      </dsp:nvSpPr>
      <dsp:spPr>
        <a:xfrm rot="10800000">
          <a:off x="0" y="2988332"/>
          <a:ext cx="4104456" cy="2988332"/>
        </a:xfrm>
        <a:prstGeom prst="round1Rect">
          <a:avLst/>
        </a:prstGeom>
        <a:solidFill>
          <a:schemeClr val="accent5">
            <a:hueOff val="1042164"/>
            <a:satOff val="-9241"/>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lvl="0" algn="ctr" defTabSz="2355850" rtl="1">
            <a:lnSpc>
              <a:spcPct val="90000"/>
            </a:lnSpc>
            <a:spcBef>
              <a:spcPct val="0"/>
            </a:spcBef>
            <a:spcAft>
              <a:spcPct val="35000"/>
            </a:spcAft>
          </a:pPr>
          <a:r>
            <a:rPr lang="fa-IR" sz="5300" b="1" kern="1200" dirty="0" smtClean="0">
              <a:solidFill>
                <a:srgbClr val="FF0000"/>
              </a:solidFill>
              <a:cs typeface="B Nazanin" pitchFamily="2" charset="-78"/>
            </a:rPr>
            <a:t>فرهنگ خواندن</a:t>
          </a:r>
          <a:endParaRPr lang="fa-IR" sz="5300" b="1" kern="1200" dirty="0">
            <a:solidFill>
              <a:srgbClr val="FF0000"/>
            </a:solidFill>
            <a:cs typeface="B Nazanin" pitchFamily="2" charset="-78"/>
          </a:endParaRPr>
        </a:p>
      </dsp:txBody>
      <dsp:txXfrm rot="10800000">
        <a:off x="0" y="3735414"/>
        <a:ext cx="4104456" cy="2241249"/>
      </dsp:txXfrm>
    </dsp:sp>
    <dsp:sp modelId="{0EA3ECD0-8E26-4651-AB80-F01BCBDDB3FB}">
      <dsp:nvSpPr>
        <dsp:cNvPr id="0" name=""/>
        <dsp:cNvSpPr/>
      </dsp:nvSpPr>
      <dsp:spPr>
        <a:xfrm rot="5400000">
          <a:off x="4662517" y="2430269"/>
          <a:ext cx="2988332" cy="4104456"/>
        </a:xfrm>
        <a:prstGeom prst="round1Rect">
          <a:avLst/>
        </a:prstGeom>
        <a:solidFill>
          <a:schemeClr val="accent5">
            <a:hueOff val="1563246"/>
            <a:satOff val="-13862"/>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lvl="0" algn="ctr" defTabSz="2355850" rtl="1">
            <a:lnSpc>
              <a:spcPct val="90000"/>
            </a:lnSpc>
            <a:spcBef>
              <a:spcPct val="0"/>
            </a:spcBef>
            <a:spcAft>
              <a:spcPct val="35000"/>
            </a:spcAft>
          </a:pPr>
          <a:r>
            <a:rPr lang="fa-IR" sz="5300" b="1" kern="1200" dirty="0" smtClean="0">
              <a:solidFill>
                <a:srgbClr val="FF0000"/>
              </a:solidFill>
              <a:cs typeface="B Nazanin" pitchFamily="2" charset="-78"/>
            </a:rPr>
            <a:t>فرهنگ نوشتن</a:t>
          </a:r>
          <a:endParaRPr lang="fa-IR" sz="5300" b="1" kern="1200" dirty="0">
            <a:solidFill>
              <a:srgbClr val="FF0000"/>
            </a:solidFill>
            <a:cs typeface="B Nazanin" pitchFamily="2" charset="-78"/>
          </a:endParaRPr>
        </a:p>
      </dsp:txBody>
      <dsp:txXfrm rot="5400000">
        <a:off x="5036059" y="2803811"/>
        <a:ext cx="2241249" cy="4104456"/>
      </dsp:txXfrm>
    </dsp:sp>
    <dsp:sp modelId="{40D06508-F7A2-40A7-B8D8-1E77E14A6AD6}">
      <dsp:nvSpPr>
        <dsp:cNvPr id="0" name=""/>
        <dsp:cNvSpPr/>
      </dsp:nvSpPr>
      <dsp:spPr>
        <a:xfrm>
          <a:off x="2873119" y="2241249"/>
          <a:ext cx="2462673" cy="1494166"/>
        </a:xfrm>
        <a:prstGeom prst="roundRect">
          <a:avLst/>
        </a:prstGeom>
        <a:solidFill>
          <a:schemeClr val="accent5">
            <a:tint val="4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lvl="0" algn="ctr" defTabSz="2355850" rtl="1">
            <a:lnSpc>
              <a:spcPct val="90000"/>
            </a:lnSpc>
            <a:spcBef>
              <a:spcPct val="0"/>
            </a:spcBef>
            <a:spcAft>
              <a:spcPct val="35000"/>
            </a:spcAft>
          </a:pPr>
          <a:r>
            <a:rPr lang="fa-IR" sz="5300" b="1" kern="1200" dirty="0" smtClean="0">
              <a:solidFill>
                <a:srgbClr val="FF0000"/>
              </a:solidFill>
              <a:cs typeface="B Nazanin" pitchFamily="2" charset="-78"/>
            </a:rPr>
            <a:t>فصل </a:t>
          </a:r>
          <a:endParaRPr lang="fa-IR" sz="5300" b="1" kern="1200" dirty="0">
            <a:solidFill>
              <a:srgbClr val="FF0000"/>
            </a:solidFill>
            <a:cs typeface="B Nazanin" pitchFamily="2" charset="-78"/>
          </a:endParaRPr>
        </a:p>
      </dsp:txBody>
      <dsp:txXfrm>
        <a:off x="2873119" y="2241249"/>
        <a:ext cx="2462673" cy="149416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FA72FB-CDB5-4E45-983C-57345AE0AC84}">
      <dsp:nvSpPr>
        <dsp:cNvPr id="0" name=""/>
        <dsp:cNvSpPr/>
      </dsp:nvSpPr>
      <dsp:spPr>
        <a:xfrm>
          <a:off x="2820981" y="0"/>
          <a:ext cx="3502037" cy="3429000"/>
        </a:xfrm>
        <a:prstGeom prst="triangle">
          <a:avLst/>
        </a:prstGeom>
        <a:solidFill>
          <a:schemeClr val="accent5">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b="1" kern="1200" dirty="0" smtClean="0">
              <a:cs typeface="B Nazanin" pitchFamily="2" charset="-78"/>
            </a:rPr>
            <a:t>فعالیت</a:t>
          </a:r>
        </a:p>
        <a:p>
          <a:pPr lvl="0" algn="ctr" defTabSz="1422400" rtl="1">
            <a:lnSpc>
              <a:spcPct val="90000"/>
            </a:lnSpc>
            <a:spcBef>
              <a:spcPct val="0"/>
            </a:spcBef>
            <a:spcAft>
              <a:spcPct val="35000"/>
            </a:spcAft>
          </a:pPr>
          <a:r>
            <a:rPr lang="fa-IR" sz="3200" b="1" kern="1200" dirty="0" smtClean="0">
              <a:cs typeface="B Nazanin" pitchFamily="2" charset="-78"/>
            </a:rPr>
            <a:t>( </a:t>
          </a:r>
          <a:r>
            <a:rPr lang="fa-IR" sz="2400" b="1" kern="1200" dirty="0" smtClean="0">
              <a:cs typeface="B Nazanin" pitchFamily="2" charset="-78"/>
            </a:rPr>
            <a:t>انجام دادنی </a:t>
          </a:r>
          <a:r>
            <a:rPr lang="fa-IR" sz="3200" b="1" kern="1200" dirty="0" smtClean="0">
              <a:cs typeface="B Nazanin" pitchFamily="2" charset="-78"/>
            </a:rPr>
            <a:t>)</a:t>
          </a:r>
          <a:endParaRPr lang="fa-IR" sz="3200" b="1" kern="1200" dirty="0">
            <a:cs typeface="B Nazanin" pitchFamily="2" charset="-78"/>
          </a:endParaRPr>
        </a:p>
      </dsp:txBody>
      <dsp:txXfrm>
        <a:off x="2820981" y="0"/>
        <a:ext cx="3502037" cy="3429000"/>
      </dsp:txXfrm>
    </dsp:sp>
    <dsp:sp modelId="{3FA0AC0D-C03E-42AD-B4CC-9FCC0DBE7FC3}">
      <dsp:nvSpPr>
        <dsp:cNvPr id="0" name=""/>
        <dsp:cNvSpPr/>
      </dsp:nvSpPr>
      <dsp:spPr>
        <a:xfrm>
          <a:off x="1143000" y="3429000"/>
          <a:ext cx="3429000" cy="3429000"/>
        </a:xfrm>
        <a:prstGeom prst="triangle">
          <a:avLst/>
        </a:prstGeom>
        <a:solidFill>
          <a:schemeClr val="accent5">
            <a:hueOff val="521082"/>
            <a:satOff val="-4621"/>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b="1" kern="1200" dirty="0" smtClean="0">
              <a:cs typeface="B Nazanin" pitchFamily="2" charset="-78"/>
            </a:rPr>
            <a:t>تمرین </a:t>
          </a:r>
        </a:p>
        <a:p>
          <a:pPr lvl="0" algn="ctr" defTabSz="1422400" rtl="1">
            <a:lnSpc>
              <a:spcPct val="90000"/>
            </a:lnSpc>
            <a:spcBef>
              <a:spcPct val="0"/>
            </a:spcBef>
            <a:spcAft>
              <a:spcPct val="35000"/>
            </a:spcAft>
          </a:pPr>
          <a:r>
            <a:rPr lang="fa-IR" sz="3200" b="1" kern="1200" dirty="0" smtClean="0">
              <a:cs typeface="B Nazanin" pitchFamily="2" charset="-78"/>
            </a:rPr>
            <a:t>تکلیف (منزل)</a:t>
          </a:r>
          <a:endParaRPr lang="fa-IR" sz="3200" b="1" kern="1200" dirty="0">
            <a:cs typeface="B Nazanin" pitchFamily="2" charset="-78"/>
          </a:endParaRPr>
        </a:p>
      </dsp:txBody>
      <dsp:txXfrm>
        <a:off x="1143000" y="3429000"/>
        <a:ext cx="3429000" cy="3429000"/>
      </dsp:txXfrm>
    </dsp:sp>
    <dsp:sp modelId="{95ADBA5F-31E5-4813-A401-A2BE0850301E}">
      <dsp:nvSpPr>
        <dsp:cNvPr id="0" name=""/>
        <dsp:cNvSpPr/>
      </dsp:nvSpPr>
      <dsp:spPr>
        <a:xfrm rot="10800000">
          <a:off x="2857500" y="3429000"/>
          <a:ext cx="3429000" cy="3429000"/>
        </a:xfrm>
        <a:prstGeom prst="triangle">
          <a:avLst/>
        </a:prstGeom>
        <a:solidFill>
          <a:schemeClr val="accent5">
            <a:hueOff val="1042164"/>
            <a:satOff val="-9241"/>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b="1" kern="1200" dirty="0" smtClean="0">
              <a:cs typeface="B Nazanin" pitchFamily="2" charset="-78"/>
            </a:rPr>
            <a:t>درس</a:t>
          </a:r>
          <a:endParaRPr lang="fa-IR" sz="3200" b="1" kern="1200" dirty="0">
            <a:cs typeface="B Nazanin" pitchFamily="2" charset="-78"/>
          </a:endParaRPr>
        </a:p>
      </dsp:txBody>
      <dsp:txXfrm rot="10800000">
        <a:off x="2857500" y="3429000"/>
        <a:ext cx="3429000" cy="3429000"/>
      </dsp:txXfrm>
    </dsp:sp>
    <dsp:sp modelId="{F5DBD66D-4543-49DE-950E-201C1FDCF837}">
      <dsp:nvSpPr>
        <dsp:cNvPr id="0" name=""/>
        <dsp:cNvSpPr/>
      </dsp:nvSpPr>
      <dsp:spPr>
        <a:xfrm>
          <a:off x="4572000" y="3429000"/>
          <a:ext cx="3429000" cy="3429000"/>
        </a:xfrm>
        <a:prstGeom prst="triangle">
          <a:avLst/>
        </a:prstGeom>
        <a:solidFill>
          <a:schemeClr val="accent5">
            <a:hueOff val="1563246"/>
            <a:satOff val="-13862"/>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b="1" kern="1200" dirty="0" smtClean="0">
              <a:cs typeface="B Nazanin" pitchFamily="2" charset="-78"/>
            </a:rPr>
            <a:t>کار در کلاس</a:t>
          </a:r>
        </a:p>
        <a:p>
          <a:pPr lvl="0" algn="ctr" defTabSz="1422400" rtl="1">
            <a:lnSpc>
              <a:spcPct val="90000"/>
            </a:lnSpc>
            <a:spcBef>
              <a:spcPct val="0"/>
            </a:spcBef>
            <a:spcAft>
              <a:spcPct val="35000"/>
            </a:spcAft>
          </a:pPr>
          <a:r>
            <a:rPr lang="fa-IR" sz="3200" b="1" kern="1200" dirty="0" smtClean="0">
              <a:cs typeface="B Nazanin" pitchFamily="2" charset="-78"/>
            </a:rPr>
            <a:t>(تعمیق)</a:t>
          </a:r>
          <a:endParaRPr lang="fa-IR" sz="3200" b="1" kern="1200" dirty="0">
            <a:cs typeface="B Nazanin" pitchFamily="2" charset="-78"/>
          </a:endParaRPr>
        </a:p>
      </dsp:txBody>
      <dsp:txXfrm>
        <a:off x="4572000" y="3429000"/>
        <a:ext cx="3429000" cy="34290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6F2587-842D-474F-BB03-44882C67D38D}">
      <dsp:nvSpPr>
        <dsp:cNvPr id="0" name=""/>
        <dsp:cNvSpPr/>
      </dsp:nvSpPr>
      <dsp:spPr>
        <a:xfrm>
          <a:off x="3657599" y="1984"/>
          <a:ext cx="5486400" cy="4060031"/>
        </a:xfrm>
        <a:prstGeom prst="rightArrow">
          <a:avLst>
            <a:gd name="adj1" fmla="val 75000"/>
            <a:gd name="adj2" fmla="val 50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t" anchorCtr="0">
          <a:noAutofit/>
        </a:bodyPr>
        <a:lstStyle/>
        <a:p>
          <a:pPr marL="285750" lvl="1" indent="-285750" algn="r" defTabSz="1955800" rtl="1">
            <a:lnSpc>
              <a:spcPct val="90000"/>
            </a:lnSpc>
            <a:spcBef>
              <a:spcPct val="0"/>
            </a:spcBef>
            <a:spcAft>
              <a:spcPct val="15000"/>
            </a:spcAft>
            <a:buChar char="••"/>
          </a:pPr>
          <a:r>
            <a:rPr lang="fa-IR" sz="4400" kern="1200" dirty="0" smtClean="0">
              <a:cs typeface="B Nazanin" pitchFamily="2" charset="-78"/>
            </a:rPr>
            <a:t>قبل مرور درس</a:t>
          </a:r>
          <a:endParaRPr lang="fa-IR" sz="4400" kern="1200" dirty="0">
            <a:cs typeface="B Nazanin" pitchFamily="2" charset="-78"/>
          </a:endParaRPr>
        </a:p>
        <a:p>
          <a:pPr marL="285750" lvl="1" indent="-285750" algn="r" defTabSz="1955800" rtl="1">
            <a:lnSpc>
              <a:spcPct val="90000"/>
            </a:lnSpc>
            <a:spcBef>
              <a:spcPct val="0"/>
            </a:spcBef>
            <a:spcAft>
              <a:spcPct val="15000"/>
            </a:spcAft>
            <a:buChar char="••"/>
          </a:pPr>
          <a:r>
            <a:rPr lang="fa-IR" sz="4400" kern="1200" dirty="0" smtClean="0">
              <a:cs typeface="B Nazanin" pitchFamily="2" charset="-78"/>
            </a:rPr>
            <a:t>هر چه را دانش آموز یاد گرفته به زبان خود بنویسد.</a:t>
          </a:r>
          <a:endParaRPr lang="fa-IR" sz="4400" kern="1200" dirty="0">
            <a:cs typeface="B Nazanin" pitchFamily="2" charset="-78"/>
          </a:endParaRPr>
        </a:p>
      </dsp:txBody>
      <dsp:txXfrm>
        <a:off x="3657599" y="1984"/>
        <a:ext cx="5486400" cy="4060031"/>
      </dsp:txXfrm>
    </dsp:sp>
    <dsp:sp modelId="{FA0D4B88-D364-4912-A636-400847C76BED}">
      <dsp:nvSpPr>
        <dsp:cNvPr id="0" name=""/>
        <dsp:cNvSpPr/>
      </dsp:nvSpPr>
      <dsp:spPr>
        <a:xfrm>
          <a:off x="0" y="1984"/>
          <a:ext cx="3657600" cy="4060031"/>
        </a:xfrm>
        <a:prstGeom prst="roundRect">
          <a:avLst/>
        </a:prstGeom>
        <a:solidFill>
          <a:schemeClr val="accent2">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rtl="1">
            <a:lnSpc>
              <a:spcPct val="90000"/>
            </a:lnSpc>
            <a:spcBef>
              <a:spcPct val="0"/>
            </a:spcBef>
            <a:spcAft>
              <a:spcPct val="35000"/>
            </a:spcAft>
          </a:pPr>
          <a:r>
            <a:rPr lang="fa-IR" sz="4800" kern="1200" dirty="0" smtClean="0">
              <a:cs typeface="B Nazanin" pitchFamily="2" charset="-78"/>
            </a:rPr>
            <a:t>فرهنگ نوشتن</a:t>
          </a:r>
          <a:endParaRPr lang="fa-IR" sz="4800" kern="1200" dirty="0">
            <a:cs typeface="B Nazanin" pitchFamily="2" charset="-78"/>
          </a:endParaRPr>
        </a:p>
      </dsp:txBody>
      <dsp:txXfrm>
        <a:off x="0" y="1984"/>
        <a:ext cx="3657600" cy="406003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E21081-DD64-4DB2-B5B4-B6A34EB17DA5}">
      <dsp:nvSpPr>
        <dsp:cNvPr id="0" name=""/>
        <dsp:cNvSpPr/>
      </dsp:nvSpPr>
      <dsp:spPr>
        <a:xfrm>
          <a:off x="428597" y="1460499"/>
          <a:ext cx="3468441" cy="1957387"/>
        </a:xfrm>
        <a:prstGeom prst="chevron">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rtl="1">
            <a:lnSpc>
              <a:spcPct val="90000"/>
            </a:lnSpc>
            <a:spcBef>
              <a:spcPct val="0"/>
            </a:spcBef>
            <a:spcAft>
              <a:spcPct val="35000"/>
            </a:spcAft>
          </a:pPr>
          <a:r>
            <a:rPr lang="fa-IR" sz="2800" b="1" kern="1200" dirty="0" smtClean="0">
              <a:cs typeface="B Nazanin" pitchFamily="2" charset="-78"/>
            </a:rPr>
            <a:t>فرهنگ خواندن</a:t>
          </a:r>
          <a:endParaRPr lang="fa-IR" sz="2800" b="1" kern="1200" dirty="0">
            <a:cs typeface="B Nazanin" pitchFamily="2" charset="-78"/>
          </a:endParaRPr>
        </a:p>
      </dsp:txBody>
      <dsp:txXfrm>
        <a:off x="428597" y="1460499"/>
        <a:ext cx="3468441" cy="1957387"/>
      </dsp:txXfrm>
    </dsp:sp>
    <dsp:sp modelId="{4A7FBF3B-A579-4BBD-97BE-F895A6914204}">
      <dsp:nvSpPr>
        <dsp:cNvPr id="0" name=""/>
        <dsp:cNvSpPr/>
      </dsp:nvSpPr>
      <dsp:spPr>
        <a:xfrm>
          <a:off x="2979420" y="1405458"/>
          <a:ext cx="6164253" cy="1957387"/>
        </a:xfrm>
        <a:prstGeom prst="chevron">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rtl="1">
            <a:lnSpc>
              <a:spcPct val="90000"/>
            </a:lnSpc>
            <a:spcBef>
              <a:spcPct val="0"/>
            </a:spcBef>
            <a:spcAft>
              <a:spcPct val="35000"/>
            </a:spcAft>
          </a:pPr>
          <a:r>
            <a:rPr lang="fa-IR" sz="2800" b="1" kern="1200" dirty="0" smtClean="0">
              <a:cs typeface="B Nazanin" pitchFamily="2" charset="-78"/>
            </a:rPr>
            <a:t>آخر فصل </a:t>
          </a:r>
        </a:p>
        <a:p>
          <a:pPr lvl="0" algn="ctr" defTabSz="1244600" rtl="1">
            <a:lnSpc>
              <a:spcPct val="90000"/>
            </a:lnSpc>
            <a:spcBef>
              <a:spcPct val="0"/>
            </a:spcBef>
            <a:spcAft>
              <a:spcPct val="35000"/>
            </a:spcAft>
          </a:pPr>
          <a:r>
            <a:rPr lang="fa-IR" sz="2800" b="1" kern="1200" dirty="0" smtClean="0">
              <a:cs typeface="B Nazanin" pitchFamily="2" charset="-78"/>
            </a:rPr>
            <a:t>دانش اموز می خواند. </a:t>
          </a:r>
        </a:p>
        <a:p>
          <a:pPr lvl="0" algn="ctr" defTabSz="1244600" rtl="1">
            <a:lnSpc>
              <a:spcPct val="90000"/>
            </a:lnSpc>
            <a:spcBef>
              <a:spcPct val="0"/>
            </a:spcBef>
            <a:spcAft>
              <a:spcPct val="35000"/>
            </a:spcAft>
          </a:pPr>
          <a:r>
            <a:rPr lang="fa-IR" sz="2800" b="1" kern="1200" dirty="0" smtClean="0">
              <a:cs typeface="B Nazanin" pitchFamily="2" charset="-78"/>
            </a:rPr>
            <a:t>هدف ارتقاء توانایی درک متن ریاضی</a:t>
          </a:r>
          <a:endParaRPr lang="fa-IR" sz="2800" b="1" kern="1200" dirty="0">
            <a:cs typeface="B Nazanin" pitchFamily="2" charset="-78"/>
          </a:endParaRPr>
        </a:p>
      </dsp:txBody>
      <dsp:txXfrm>
        <a:off x="2979420" y="1405458"/>
        <a:ext cx="6164253" cy="195738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BEB19E-D766-459B-A280-44517548160A}" type="datetimeFigureOut">
              <a:rPr lang="en-US" smtClean="0"/>
              <a:pPr/>
              <a:t>8/13/2016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5C7DDE-08B8-467D-A3B1-17E31FF3227D}" type="slidenum">
              <a:rPr lang="en-US" smtClean="0"/>
              <a:pPr/>
              <a:t>‹#›</a:t>
            </a:fld>
            <a:endParaRPr lang="en-US"/>
          </a:p>
        </p:txBody>
      </p:sp>
    </p:spTree>
    <p:extLst>
      <p:ext uri="{BB962C8B-B14F-4D97-AF65-F5344CB8AC3E}">
        <p14:creationId xmlns="" xmlns:p14="http://schemas.microsoft.com/office/powerpoint/2010/main" val="783137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5C7DDE-08B8-467D-A3B1-17E31FF3227D}" type="slidenum">
              <a:rPr lang="en-US" smtClean="0">
                <a:solidFill>
                  <a:prstClr val="black"/>
                </a:solidFill>
              </a:rPr>
              <a:pPr/>
              <a:t>2</a:t>
            </a:fld>
            <a:endParaRPr lang="en-US">
              <a:solidFill>
                <a:prstClr val="black"/>
              </a:solidFill>
            </a:endParaRPr>
          </a:p>
        </p:txBody>
      </p:sp>
    </p:spTree>
    <p:extLst>
      <p:ext uri="{BB962C8B-B14F-4D97-AF65-F5344CB8AC3E}">
        <p14:creationId xmlns="" xmlns:p14="http://schemas.microsoft.com/office/powerpoint/2010/main" val="337806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5C7DDE-08B8-467D-A3B1-17E31FF3227D}" type="slidenum">
              <a:rPr lang="en-US" smtClean="0"/>
              <a:pPr/>
              <a:t>3</a:t>
            </a:fld>
            <a:endParaRPr lang="en-US"/>
          </a:p>
        </p:txBody>
      </p:sp>
    </p:spTree>
    <p:extLst>
      <p:ext uri="{BB962C8B-B14F-4D97-AF65-F5344CB8AC3E}">
        <p14:creationId xmlns="" xmlns:p14="http://schemas.microsoft.com/office/powerpoint/2010/main" val="2826435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C95DC36C-20AE-416A-B098-0EF663717444}"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B4B0EFD-DC5F-4EE5-96F2-42D10A30DEED}"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92BCCA-DF12-4920-A122-B09E6DD013EF}"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EB80481-F768-41F7-83E0-38BB82CBF4E5}"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8475AE9-A838-47B7-8721-63E029D0D1B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EAD8524-1249-445A-B817-76B472E8C8CD}"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9DB5351-386A-40F7-AF21-A6569F25A6E0}"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4453649-0B70-40C2-A681-D1B32D65A9FA}"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55992E1-5189-4FCC-A07A-B72ACABFA020}"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7D71104-6DCE-4C15-8D31-809C61C0B385}"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2AF25EA-1938-48A2-9397-8F2F4DAF51E1}"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AC842C3-C482-4B6C-95FB-A07AF3845DC6}"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sm"/>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8728" y="1142984"/>
            <a:ext cx="7215238" cy="445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480" y="785794"/>
            <a:ext cx="6786610" cy="5429288"/>
          </a:xfrm>
        </p:spPr>
        <p:txBody>
          <a:bodyPr/>
          <a:lstStyle/>
          <a:p>
            <a:pPr algn="just" rtl="1">
              <a:buNone/>
            </a:pPr>
            <a:r>
              <a:rPr lang="fa-IR" sz="3600" b="1" kern="1400" dirty="0" smtClean="0">
                <a:solidFill>
                  <a:schemeClr val="accent5">
                    <a:lumMod val="75000"/>
                  </a:schemeClr>
                </a:solidFill>
                <a:latin typeface="B Nazanin"/>
                <a:ea typeface="Times New Roman"/>
                <a:cs typeface="B Nazanin"/>
              </a:rPr>
              <a:t>کاردرکلاس با هدف تثبیت و تعمیق ودر مواردی تعمیم یادگیری طراحی شده است و</a:t>
            </a:r>
            <a:r>
              <a:rPr lang="en-US" sz="3600" b="1" kern="1400" dirty="0" smtClean="0">
                <a:solidFill>
                  <a:schemeClr val="accent5">
                    <a:lumMod val="75000"/>
                  </a:schemeClr>
                </a:solidFill>
                <a:latin typeface="B Nazanin"/>
                <a:ea typeface="Times New Roman"/>
                <a:cs typeface="B Nazanin"/>
              </a:rPr>
              <a:t> </a:t>
            </a:r>
            <a:r>
              <a:rPr lang="fa-IR" sz="3600" b="1" kern="1400" dirty="0" smtClean="0">
                <a:solidFill>
                  <a:schemeClr val="accent5">
                    <a:lumMod val="75000"/>
                  </a:schemeClr>
                </a:solidFill>
                <a:latin typeface="B Nazanin"/>
                <a:ea typeface="Times New Roman"/>
                <a:cs typeface="B Nazanin"/>
              </a:rPr>
              <a:t>انتظار این است که دانش آموزان بیشترین سهم را در حل آن داشته باشند. </a:t>
            </a:r>
            <a:endParaRPr lang="en-US" sz="3600" b="1" kern="1400" dirty="0" smtClean="0">
              <a:solidFill>
                <a:schemeClr val="accent5">
                  <a:lumMod val="75000"/>
                </a:schemeClr>
              </a:solidFill>
              <a:latin typeface="B Nazanin"/>
              <a:ea typeface="Times New Roman"/>
              <a:cs typeface="B Nazanin"/>
            </a:endParaRPr>
          </a:p>
          <a:p>
            <a:pPr algn="just" rtl="1">
              <a:buNone/>
            </a:pPr>
            <a:endParaRPr lang="en-US" sz="3600" b="1" kern="1400" dirty="0" smtClean="0">
              <a:solidFill>
                <a:schemeClr val="accent5">
                  <a:lumMod val="75000"/>
                </a:schemeClr>
              </a:solidFill>
              <a:latin typeface="B Nazanin"/>
              <a:ea typeface="Times New Roman"/>
              <a:cs typeface="B Nazanin"/>
            </a:endParaRPr>
          </a:p>
          <a:p>
            <a:pPr algn="just" rtl="1">
              <a:buNone/>
            </a:pPr>
            <a:r>
              <a:rPr lang="fa-IR" sz="3600" b="1" kern="1400" dirty="0" smtClean="0">
                <a:solidFill>
                  <a:schemeClr val="accent5">
                    <a:lumMod val="75000"/>
                  </a:schemeClr>
                </a:solidFill>
                <a:latin typeface="B Nazanin"/>
                <a:ea typeface="Times New Roman"/>
                <a:cs typeface="B Nazanin"/>
              </a:rPr>
              <a:t> حل تمرین به عهدۀ دانش آموزان است، لیکن ارائه و بررسی پاسخ های دانش آموزان در کلاس ضروری است.</a:t>
            </a:r>
            <a:endParaRPr lang="en-US" sz="3600" b="1" dirty="0" smtClean="0">
              <a:solidFill>
                <a:schemeClr val="accent5">
                  <a:lumMod val="75000"/>
                </a:schemeClr>
              </a:solidFill>
            </a:endParaRPr>
          </a:p>
          <a:p>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0" y="1397000"/>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0" y="1397000"/>
          <a:ext cx="9144000"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88241AC-C41E-4355-86DF-802BBC70B3AA}" type="slidenum">
              <a:rPr lang="en-US" smtClean="0"/>
              <a:pPr>
                <a:defRPr/>
              </a:pPr>
              <a:t>13</a:t>
            </a:fld>
            <a:endParaRPr lang="en-US"/>
          </a:p>
        </p:txBody>
      </p:sp>
      <p:pic>
        <p:nvPicPr>
          <p:cNvPr id="34817" name="Picture 1"/>
          <p:cNvPicPr>
            <a:picLocks noChangeAspect="1" noChangeArrowheads="1"/>
          </p:cNvPicPr>
          <p:nvPr/>
        </p:nvPicPr>
        <p:blipFill>
          <a:blip r:embed="rId2" cstate="print"/>
          <a:srcRect/>
          <a:stretch>
            <a:fillRect/>
          </a:stretch>
        </p:blipFill>
        <p:spPr bwMode="auto">
          <a:xfrm>
            <a:off x="2214547" y="1000108"/>
            <a:ext cx="5643602" cy="5361297"/>
          </a:xfrm>
          <a:prstGeom prst="rect">
            <a:avLst/>
          </a:prstGeom>
          <a:noFill/>
          <a:ln w="9525">
            <a:noFill/>
            <a:miter lim="800000"/>
            <a:headEnd/>
            <a:tailEnd/>
          </a:ln>
          <a:effectLst/>
        </p:spPr>
      </p:pic>
      <p:sp>
        <p:nvSpPr>
          <p:cNvPr id="5" name="Rectangle 4"/>
          <p:cNvSpPr/>
          <p:nvPr/>
        </p:nvSpPr>
        <p:spPr>
          <a:xfrm>
            <a:off x="1714480" y="285728"/>
            <a:ext cx="6072230" cy="461665"/>
          </a:xfrm>
          <a:prstGeom prst="rect">
            <a:avLst/>
          </a:prstGeom>
        </p:spPr>
        <p:txBody>
          <a:bodyPr wrap="square">
            <a:spAutoFit/>
          </a:bodyPr>
          <a:lstStyle/>
          <a:p>
            <a:pPr lvl="0" algn="ctr" rtl="1"/>
            <a:r>
              <a:rPr lang="fa-IR" sz="2400" b="1" dirty="0" smtClean="0">
                <a:solidFill>
                  <a:srgbClr val="0070C0"/>
                </a:solidFill>
                <a:cs typeface="B Titr" pitchFamily="2" charset="-78"/>
              </a:rPr>
              <a:t>برقراري تعادل بین دانش مفهومی و دانش رویه ای</a:t>
            </a:r>
            <a:r>
              <a:rPr lang="en-US" sz="2400" b="1" dirty="0" smtClean="0">
                <a:solidFill>
                  <a:srgbClr val="0070C0"/>
                </a:solidFill>
                <a:cs typeface="B Titr" pitchFamily="2" charset="-78"/>
              </a:rPr>
              <a:t>:</a:t>
            </a:r>
            <a:endParaRPr lang="fa-IR" sz="2400" b="1" dirty="0">
              <a:solidFill>
                <a:srgbClr val="0070C0"/>
              </a:solidFill>
              <a:cs typeface="B Titr" pitchFamily="2" charset="-78"/>
            </a:endParaRPr>
          </a:p>
        </p:txBody>
      </p:sp>
    </p:spTree>
    <p:extLst>
      <p:ext uri="{BB962C8B-B14F-4D97-AF65-F5344CB8AC3E}">
        <p14:creationId xmlns="" xmlns:p14="http://schemas.microsoft.com/office/powerpoint/2010/main" val="352874325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188640"/>
            <a:ext cx="6952856" cy="811468"/>
          </a:xfrm>
        </p:spPr>
        <p:txBody>
          <a:bodyPr>
            <a:normAutofit fontScale="90000"/>
          </a:bodyPr>
          <a:lstStyle/>
          <a:p>
            <a:pPr algn="ctr"/>
            <a:r>
              <a:rPr lang="fa-IR" sz="4400" b="1" dirty="0" smtClean="0">
                <a:solidFill>
                  <a:srgbClr val="0070C0"/>
                </a:solidFill>
                <a:cs typeface="B Nazanin" pitchFamily="2" charset="-78"/>
              </a:rPr>
              <a:t>ارائه استانداردهاي محتوايي در همه پايه ها:</a:t>
            </a:r>
            <a:endParaRPr lang="en-US" sz="4400" b="1" dirty="0">
              <a:solidFill>
                <a:srgbClr val="0070C0"/>
              </a:solidFill>
              <a:cs typeface="B Nazanin" pitchFamily="2" charset="-78"/>
            </a:endParaRPr>
          </a:p>
        </p:txBody>
      </p:sp>
      <p:sp>
        <p:nvSpPr>
          <p:cNvPr id="3" name="Subtitle 2"/>
          <p:cNvSpPr>
            <a:spLocks noGrp="1"/>
          </p:cNvSpPr>
          <p:nvPr>
            <p:ph type="subTitle" idx="1"/>
          </p:nvPr>
        </p:nvSpPr>
        <p:spPr>
          <a:xfrm>
            <a:off x="1357290" y="1285860"/>
            <a:ext cx="7406640" cy="4500594"/>
          </a:xfrm>
        </p:spPr>
        <p:txBody>
          <a:bodyPr>
            <a:noAutofit/>
          </a:bodyPr>
          <a:lstStyle/>
          <a:p>
            <a:pPr marL="0" lvl="0" indent="-283464" algn="r" rtl="1">
              <a:spcBef>
                <a:spcPts val="1200"/>
              </a:spcBef>
              <a:spcAft>
                <a:spcPts val="1200"/>
              </a:spcAft>
              <a:buClr>
                <a:srgbClr val="CEB966"/>
              </a:buClr>
            </a:pPr>
            <a:r>
              <a:rPr lang="fa-IR" sz="3200" b="1" dirty="0">
                <a:solidFill>
                  <a:srgbClr val="7030A0"/>
                </a:solidFill>
                <a:cs typeface="B Nazanin" pitchFamily="2" charset="-78"/>
              </a:rPr>
              <a:t>1- اعداد و عملیات </a:t>
            </a:r>
            <a:r>
              <a:rPr lang="en-US" sz="2400" dirty="0">
                <a:solidFill>
                  <a:srgbClr val="7030A0"/>
                </a:solidFill>
                <a:latin typeface="Times New Roman" pitchFamily="18" charset="0"/>
                <a:cs typeface="Times New Roman" pitchFamily="18" charset="0"/>
              </a:rPr>
              <a:t>(</a:t>
            </a:r>
            <a:r>
              <a:rPr lang="en-US" sz="2000" dirty="0">
                <a:solidFill>
                  <a:srgbClr val="7030A0"/>
                </a:solidFill>
                <a:latin typeface="Times New Roman" pitchFamily="18" charset="0"/>
                <a:cs typeface="Times New Roman" pitchFamily="18" charset="0"/>
              </a:rPr>
              <a:t>Number and operations</a:t>
            </a:r>
            <a:r>
              <a:rPr lang="en-US" sz="2400" dirty="0">
                <a:solidFill>
                  <a:srgbClr val="7030A0"/>
                </a:solidFill>
                <a:latin typeface="Times New Roman" pitchFamily="18" charset="0"/>
                <a:cs typeface="Times New Roman" pitchFamily="18" charset="0"/>
              </a:rPr>
              <a:t>)</a:t>
            </a:r>
          </a:p>
          <a:p>
            <a:pPr marL="0" lvl="0" indent="-283464" algn="r" rtl="1">
              <a:spcBef>
                <a:spcPts val="1200"/>
              </a:spcBef>
              <a:spcAft>
                <a:spcPts val="1200"/>
              </a:spcAft>
              <a:buClr>
                <a:srgbClr val="CEB966"/>
              </a:buClr>
            </a:pPr>
            <a:r>
              <a:rPr lang="fa-IR" sz="3200" b="1" dirty="0">
                <a:solidFill>
                  <a:srgbClr val="7030A0"/>
                </a:solidFill>
                <a:cs typeface="B Nazanin" pitchFamily="2" charset="-78"/>
              </a:rPr>
              <a:t>2- جبر </a:t>
            </a:r>
            <a:r>
              <a:rPr lang="en-US" sz="2400" dirty="0">
                <a:solidFill>
                  <a:srgbClr val="7030A0"/>
                </a:solidFill>
                <a:latin typeface="Times New Roman" pitchFamily="18" charset="0"/>
                <a:cs typeface="Times New Roman" pitchFamily="18" charset="0"/>
              </a:rPr>
              <a:t>(</a:t>
            </a:r>
            <a:r>
              <a:rPr lang="en-US" sz="2000" dirty="0">
                <a:solidFill>
                  <a:srgbClr val="7030A0"/>
                </a:solidFill>
                <a:latin typeface="Times New Roman" pitchFamily="18" charset="0"/>
                <a:cs typeface="Times New Roman" pitchFamily="18" charset="0"/>
              </a:rPr>
              <a:t>Algebra</a:t>
            </a:r>
            <a:r>
              <a:rPr lang="en-US" sz="2400" dirty="0">
                <a:solidFill>
                  <a:srgbClr val="7030A0"/>
                </a:solidFill>
                <a:latin typeface="Times New Roman" pitchFamily="18" charset="0"/>
                <a:cs typeface="Times New Roman" pitchFamily="18" charset="0"/>
              </a:rPr>
              <a:t>)</a:t>
            </a:r>
          </a:p>
          <a:p>
            <a:pPr marL="0" lvl="0" indent="-283464" algn="r" rtl="1">
              <a:spcBef>
                <a:spcPts val="1200"/>
              </a:spcBef>
              <a:spcAft>
                <a:spcPts val="1200"/>
              </a:spcAft>
              <a:buClr>
                <a:srgbClr val="CEB966"/>
              </a:buClr>
            </a:pPr>
            <a:r>
              <a:rPr lang="fa-IR" sz="3200" b="1" dirty="0">
                <a:solidFill>
                  <a:srgbClr val="7030A0"/>
                </a:solidFill>
                <a:cs typeface="B Nazanin" pitchFamily="2" charset="-78"/>
              </a:rPr>
              <a:t>3- هندسه </a:t>
            </a:r>
            <a:r>
              <a:rPr lang="en-US" sz="2400" dirty="0">
                <a:solidFill>
                  <a:srgbClr val="7030A0"/>
                </a:solidFill>
                <a:latin typeface="Times New Roman" pitchFamily="18" charset="0"/>
                <a:cs typeface="Times New Roman" pitchFamily="18" charset="0"/>
              </a:rPr>
              <a:t>(</a:t>
            </a:r>
            <a:r>
              <a:rPr lang="en-US" sz="2000" dirty="0">
                <a:solidFill>
                  <a:srgbClr val="7030A0"/>
                </a:solidFill>
                <a:latin typeface="Times New Roman" pitchFamily="18" charset="0"/>
                <a:cs typeface="Times New Roman" pitchFamily="18" charset="0"/>
              </a:rPr>
              <a:t>Geometry</a:t>
            </a:r>
            <a:r>
              <a:rPr lang="en-US" sz="2400" dirty="0">
                <a:solidFill>
                  <a:srgbClr val="7030A0"/>
                </a:solidFill>
                <a:latin typeface="Times New Roman" pitchFamily="18" charset="0"/>
                <a:cs typeface="Times New Roman" pitchFamily="18" charset="0"/>
              </a:rPr>
              <a:t>)</a:t>
            </a:r>
          </a:p>
          <a:p>
            <a:pPr marL="0" lvl="0" indent="-283464" algn="r" rtl="1">
              <a:spcBef>
                <a:spcPts val="1200"/>
              </a:spcBef>
              <a:spcAft>
                <a:spcPts val="1200"/>
              </a:spcAft>
              <a:buClr>
                <a:srgbClr val="CEB966"/>
              </a:buClr>
            </a:pPr>
            <a:r>
              <a:rPr lang="fa-IR" sz="3200" b="1" dirty="0">
                <a:solidFill>
                  <a:srgbClr val="7030A0"/>
                </a:solidFill>
                <a:cs typeface="B Nazanin" pitchFamily="2" charset="-78"/>
              </a:rPr>
              <a:t>4- اندازه گیری </a:t>
            </a:r>
            <a:r>
              <a:rPr lang="en-US" sz="2400" dirty="0">
                <a:solidFill>
                  <a:srgbClr val="7030A0"/>
                </a:solidFill>
                <a:latin typeface="Times New Roman" pitchFamily="18" charset="0"/>
                <a:cs typeface="Times New Roman" pitchFamily="18" charset="0"/>
              </a:rPr>
              <a:t>(</a:t>
            </a:r>
            <a:r>
              <a:rPr lang="en-US" sz="2000" dirty="0">
                <a:solidFill>
                  <a:srgbClr val="7030A0"/>
                </a:solidFill>
                <a:latin typeface="Times New Roman" pitchFamily="18" charset="0"/>
                <a:cs typeface="Times New Roman" pitchFamily="18" charset="0"/>
              </a:rPr>
              <a:t>Measurement</a:t>
            </a:r>
            <a:r>
              <a:rPr lang="en-US" sz="2400" dirty="0">
                <a:solidFill>
                  <a:srgbClr val="7030A0"/>
                </a:solidFill>
                <a:latin typeface="Times New Roman" pitchFamily="18" charset="0"/>
                <a:cs typeface="Times New Roman" pitchFamily="18" charset="0"/>
              </a:rPr>
              <a:t>)</a:t>
            </a:r>
          </a:p>
          <a:p>
            <a:pPr marL="0" lvl="0" algn="r" rtl="1">
              <a:lnSpc>
                <a:spcPct val="110000"/>
              </a:lnSpc>
              <a:spcBef>
                <a:spcPts val="1200"/>
              </a:spcBef>
              <a:spcAft>
                <a:spcPts val="600"/>
              </a:spcAft>
              <a:buClr>
                <a:srgbClr val="CEB966"/>
              </a:buClr>
            </a:pPr>
            <a:r>
              <a:rPr lang="fa-IR" sz="3200" b="1" dirty="0" smtClean="0">
                <a:solidFill>
                  <a:srgbClr val="7030A0"/>
                </a:solidFill>
                <a:cs typeface="B Nazanin" pitchFamily="2" charset="-78"/>
              </a:rPr>
              <a:t>5- تحلیل داده ها و احتمال</a:t>
            </a:r>
            <a:r>
              <a:rPr lang="en-US" sz="3200" b="1" dirty="0" smtClean="0">
                <a:solidFill>
                  <a:srgbClr val="7030A0"/>
                </a:solidFill>
                <a:cs typeface="B Nazanin" pitchFamily="2" charset="-78"/>
              </a:rPr>
              <a:t> </a:t>
            </a:r>
            <a:r>
              <a:rPr lang="en-US" sz="2400" dirty="0" smtClean="0">
                <a:solidFill>
                  <a:srgbClr val="7030A0"/>
                </a:solidFill>
                <a:latin typeface="Times New Roman" pitchFamily="18" charset="0"/>
                <a:cs typeface="Times New Roman" pitchFamily="18" charset="0"/>
              </a:rPr>
              <a:t>(</a:t>
            </a:r>
            <a:r>
              <a:rPr lang="en-US" sz="2000" dirty="0" smtClean="0">
                <a:solidFill>
                  <a:srgbClr val="7030A0"/>
                </a:solidFill>
                <a:latin typeface="Times New Roman" pitchFamily="18" charset="0"/>
                <a:cs typeface="Times New Roman" pitchFamily="18" charset="0"/>
              </a:rPr>
              <a:t>Data Analysis and Probability</a:t>
            </a:r>
            <a:r>
              <a:rPr lang="en-US" sz="2400" dirty="0" smtClean="0">
                <a:solidFill>
                  <a:srgbClr val="7030A0"/>
                </a:solidFill>
                <a:latin typeface="Times New Roman" pitchFamily="18" charset="0"/>
                <a:cs typeface="Times New Roman" pitchFamily="18" charset="0"/>
              </a:rPr>
              <a:t>)</a:t>
            </a:r>
            <a:r>
              <a:rPr lang="fa-IR" sz="2400" dirty="0" smtClean="0">
                <a:solidFill>
                  <a:srgbClr val="7030A0"/>
                </a:solidFill>
                <a:cs typeface="B Nazanin" pitchFamily="2" charset="-78"/>
              </a:rPr>
              <a:t> </a:t>
            </a:r>
            <a:endParaRPr lang="en-US" sz="2400" dirty="0" smtClean="0">
              <a:solidFill>
                <a:srgbClr val="7030A0"/>
              </a:solidFill>
              <a:cs typeface="B Nazanin" pitchFamily="2" charset="-78"/>
            </a:endParaRPr>
          </a:p>
          <a:p>
            <a:pPr algn="just" rtl="1"/>
            <a:endParaRPr lang="en-US" sz="3200" dirty="0" smtClean="0">
              <a:solidFill>
                <a:srgbClr val="FF0000"/>
              </a:solidFill>
              <a:cs typeface="B Nazanin" pitchFamily="2" charset="-78"/>
            </a:endParaRPr>
          </a:p>
          <a:p>
            <a:pPr algn="just" rtl="1"/>
            <a:endParaRPr lang="fa-IR" sz="3200" dirty="0" smtClean="0">
              <a:solidFill>
                <a:srgbClr val="FF0000"/>
              </a:solidFill>
              <a:cs typeface="B Nazanin" pitchFamily="2" charset="-78"/>
            </a:endParaRPr>
          </a:p>
        </p:txBody>
      </p:sp>
    </p:spTree>
    <p:extLst>
      <p:ext uri="{BB962C8B-B14F-4D97-AF65-F5344CB8AC3E}">
        <p14:creationId xmlns="" xmlns:p14="http://schemas.microsoft.com/office/powerpoint/2010/main" val="302407577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35608" y="274638"/>
            <a:ext cx="7498080" cy="1011222"/>
          </a:xfrm>
        </p:spPr>
        <p:txBody>
          <a:bodyPr>
            <a:normAutofit/>
          </a:bodyPr>
          <a:lstStyle/>
          <a:p>
            <a:pPr algn="just" rtl="1"/>
            <a:r>
              <a:rPr lang="fa-IR" sz="2800" dirty="0" smtClean="0">
                <a:solidFill>
                  <a:srgbClr val="0070C0"/>
                </a:solidFill>
                <a:cs typeface="B Nazanin" pitchFamily="2" charset="-78"/>
              </a:rPr>
              <a:t>سیر ارائه استانداردهای محتوایی در پایه های مختلف تحصیلی</a:t>
            </a:r>
            <a:r>
              <a:rPr lang="en-US" sz="2800" dirty="0" smtClean="0">
                <a:solidFill>
                  <a:srgbClr val="0070C0"/>
                </a:solidFill>
                <a:effectLst/>
                <a:latin typeface="Times New Roman" pitchFamily="18" charset="0"/>
                <a:cs typeface="Times New Roman" pitchFamily="18" charset="0"/>
              </a:rPr>
              <a:t> </a:t>
            </a:r>
            <a:r>
              <a:rPr lang="en-US" sz="1800" b="1" dirty="0" smtClean="0">
                <a:solidFill>
                  <a:srgbClr val="0070C0"/>
                </a:solidFill>
                <a:effectLst/>
                <a:latin typeface="Times New Roman" pitchFamily="18" charset="0"/>
                <a:cs typeface="Times New Roman" pitchFamily="18" charset="0"/>
              </a:rPr>
              <a:t>(NCTM, 2000)</a:t>
            </a:r>
            <a:r>
              <a:rPr lang="fa-IR" sz="1800" b="1" dirty="0" smtClean="0">
                <a:solidFill>
                  <a:srgbClr val="0070C0"/>
                </a:solidFill>
                <a:effectLst/>
                <a:latin typeface="Times New Roman" pitchFamily="18" charset="0"/>
                <a:cs typeface="Times New Roman" pitchFamily="18" charset="0"/>
              </a:rPr>
              <a:t>:</a:t>
            </a:r>
            <a:endParaRPr lang="en-US" sz="1800" b="1" dirty="0">
              <a:solidFill>
                <a:srgbClr val="0070C0"/>
              </a:solidFill>
              <a:cs typeface="B Nazanin" pitchFamily="2" charset="-78"/>
            </a:endParaRPr>
          </a:p>
        </p:txBody>
      </p:sp>
      <p:sp>
        <p:nvSpPr>
          <p:cNvPr id="12291" name="Rectangle 3"/>
          <p:cNvSpPr>
            <a:spLocks noGrp="1" noChangeArrowheads="1"/>
          </p:cNvSpPr>
          <p:nvPr>
            <p:ph idx="1"/>
          </p:nvPr>
        </p:nvSpPr>
        <p:spPr>
          <a:xfrm>
            <a:off x="1435608" y="1447800"/>
            <a:ext cx="7422672" cy="5053034"/>
          </a:xfrm>
        </p:spPr>
        <p:txBody>
          <a:bodyPr/>
          <a:lstStyle/>
          <a:p>
            <a:endParaRPr lang="en-US" dirty="0">
              <a:solidFill>
                <a:schemeClr val="tx1"/>
              </a:solidFill>
            </a:endParaRPr>
          </a:p>
        </p:txBody>
      </p:sp>
      <p:pic>
        <p:nvPicPr>
          <p:cNvPr id="6"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43042" y="1500174"/>
            <a:ext cx="6929486" cy="4857784"/>
          </a:xfrm>
          <a:prstGeom prst="rect">
            <a:avLst/>
          </a:prstGeom>
          <a:noFill/>
          <a:ln w="9525">
            <a:noFill/>
            <a:miter lim="800000"/>
            <a:headEnd/>
            <a:tailEnd/>
          </a:ln>
          <a:effectLst/>
        </p:spPr>
      </p:pic>
    </p:spTree>
    <p:extLst>
      <p:ext uri="{BB962C8B-B14F-4D97-AF65-F5344CB8AC3E}">
        <p14:creationId xmlns="" xmlns:p14="http://schemas.microsoft.com/office/powerpoint/2010/main" val="292006400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7290" y="116632"/>
            <a:ext cx="7406640" cy="6455640"/>
          </a:xfrm>
        </p:spPr>
        <p:txBody>
          <a:bodyPr>
            <a:noAutofit/>
          </a:bodyPr>
          <a:lstStyle/>
          <a:p>
            <a:pPr algn="just" rtl="1"/>
            <a:r>
              <a:rPr lang="fa-IR" sz="3200" b="1" dirty="0" smtClean="0">
                <a:solidFill>
                  <a:schemeClr val="accent6"/>
                </a:solidFill>
                <a:cs typeface="B Nazanin" pitchFamily="2" charset="-78"/>
              </a:rPr>
              <a:t>چرا در کتاب های ریاضی جدید، برخی مفاهیم در پایه های پایین تر ارائه شده است؟</a:t>
            </a:r>
            <a:endParaRPr lang="en-US" sz="3200" b="1" dirty="0" smtClean="0">
              <a:solidFill>
                <a:schemeClr val="accent6"/>
              </a:solidFill>
              <a:cs typeface="B Nazanin" pitchFamily="2" charset="-78"/>
            </a:endParaRPr>
          </a:p>
          <a:p>
            <a:pPr algn="just" rtl="1"/>
            <a:endParaRPr lang="en-US" sz="3200" dirty="0" smtClean="0">
              <a:solidFill>
                <a:srgbClr val="FF0000"/>
              </a:solidFill>
              <a:cs typeface="B Nazanin" pitchFamily="2" charset="-78"/>
            </a:endParaRPr>
          </a:p>
          <a:p>
            <a:pPr algn="just" rtl="1"/>
            <a:endParaRPr lang="fa-IR" sz="3200" dirty="0" smtClean="0">
              <a:solidFill>
                <a:srgbClr val="FF0000"/>
              </a:solidFill>
              <a:cs typeface="B Nazanin" pitchFamily="2" charset="-78"/>
            </a:endParaRPr>
          </a:p>
        </p:txBody>
      </p:sp>
      <p:pic>
        <p:nvPicPr>
          <p:cNvPr id="31745" name="Picture 1"/>
          <p:cNvPicPr>
            <a:picLocks noChangeAspect="1" noChangeArrowheads="1"/>
          </p:cNvPicPr>
          <p:nvPr/>
        </p:nvPicPr>
        <p:blipFill>
          <a:blip r:embed="rId2" cstate="print"/>
          <a:srcRect/>
          <a:stretch>
            <a:fillRect/>
          </a:stretch>
        </p:blipFill>
        <p:spPr bwMode="auto">
          <a:xfrm>
            <a:off x="2285984" y="1214422"/>
            <a:ext cx="5545284" cy="523401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1"/>
            <a:r>
              <a:rPr lang="fa-IR" sz="3600" dirty="0" smtClean="0">
                <a:solidFill>
                  <a:schemeClr val="accent5"/>
                </a:solidFill>
                <a:effectLst/>
                <a:cs typeface="B Titr" pitchFamily="2" charset="-78"/>
              </a:rPr>
              <a:t>ارائه محتوای ریاضی از طریق فرآیندهای ریاضی:</a:t>
            </a:r>
            <a:endParaRPr lang="en-US" sz="3600" dirty="0">
              <a:solidFill>
                <a:schemeClr val="accent5"/>
              </a:solidFill>
              <a:effectLst/>
              <a:cs typeface="B Titr" pitchFamily="2" charset="-78"/>
            </a:endParaRPr>
          </a:p>
        </p:txBody>
      </p:sp>
      <p:sp>
        <p:nvSpPr>
          <p:cNvPr id="3" name="Content Placeholder 2"/>
          <p:cNvSpPr>
            <a:spLocks noGrp="1"/>
          </p:cNvSpPr>
          <p:nvPr>
            <p:ph idx="1"/>
          </p:nvPr>
        </p:nvSpPr>
        <p:spPr>
          <a:xfrm>
            <a:off x="1428728" y="1928802"/>
            <a:ext cx="7286676" cy="4143404"/>
          </a:xfrm>
        </p:spPr>
        <p:txBody>
          <a:bodyPr>
            <a:normAutofit/>
          </a:bodyPr>
          <a:lstStyle/>
          <a:p>
            <a:pPr marL="0" indent="0" algn="r" rtl="1">
              <a:spcBef>
                <a:spcPts val="1200"/>
              </a:spcBef>
              <a:spcAft>
                <a:spcPts val="1200"/>
              </a:spcAft>
              <a:buNone/>
            </a:pPr>
            <a:r>
              <a:rPr lang="fa-IR" sz="3400" b="1" dirty="0" smtClean="0">
                <a:solidFill>
                  <a:schemeClr val="accent6"/>
                </a:solidFill>
                <a:cs typeface="B Nazanin" pitchFamily="2" charset="-78"/>
              </a:rPr>
              <a:t>1- حل مسئله </a:t>
            </a:r>
            <a:r>
              <a:rPr lang="en-US" sz="2800" b="1" dirty="0" smtClean="0">
                <a:solidFill>
                  <a:schemeClr val="accent6"/>
                </a:solidFill>
                <a:latin typeface="Times New Roman" pitchFamily="18" charset="0"/>
                <a:cs typeface="Times New Roman" pitchFamily="18" charset="0"/>
              </a:rPr>
              <a:t>(Problem Solving)</a:t>
            </a:r>
          </a:p>
          <a:p>
            <a:pPr marL="0" indent="0" algn="r" rtl="1">
              <a:spcBef>
                <a:spcPts val="1200"/>
              </a:spcBef>
              <a:spcAft>
                <a:spcPts val="1200"/>
              </a:spcAft>
              <a:buNone/>
            </a:pPr>
            <a:r>
              <a:rPr lang="fa-IR" sz="3400" b="1" dirty="0" smtClean="0">
                <a:solidFill>
                  <a:schemeClr val="accent6"/>
                </a:solidFill>
                <a:cs typeface="B Nazanin" pitchFamily="2" charset="-78"/>
              </a:rPr>
              <a:t>2- استدلال و اثبات </a:t>
            </a:r>
            <a:r>
              <a:rPr lang="en-US" sz="2800" b="1" dirty="0" smtClean="0">
                <a:solidFill>
                  <a:schemeClr val="accent6"/>
                </a:solidFill>
                <a:latin typeface="Times New Roman" pitchFamily="18" charset="0"/>
                <a:cs typeface="Times New Roman" pitchFamily="18" charset="0"/>
              </a:rPr>
              <a:t>(Reasoning and Proof)</a:t>
            </a:r>
          </a:p>
          <a:p>
            <a:pPr marL="0" indent="0" algn="r" rtl="1">
              <a:spcBef>
                <a:spcPts val="1200"/>
              </a:spcBef>
              <a:spcAft>
                <a:spcPts val="1200"/>
              </a:spcAft>
              <a:buNone/>
            </a:pPr>
            <a:r>
              <a:rPr lang="fa-IR" sz="3400" b="1" dirty="0" smtClean="0">
                <a:solidFill>
                  <a:schemeClr val="accent6"/>
                </a:solidFill>
                <a:cs typeface="B Nazanin" pitchFamily="2" charset="-78"/>
              </a:rPr>
              <a:t>3- گفتمان </a:t>
            </a:r>
            <a:r>
              <a:rPr lang="en-US" sz="2800" b="1" dirty="0" smtClean="0">
                <a:solidFill>
                  <a:schemeClr val="accent6"/>
                </a:solidFill>
                <a:latin typeface="Times New Roman" pitchFamily="18" charset="0"/>
                <a:cs typeface="Times New Roman" pitchFamily="18" charset="0"/>
              </a:rPr>
              <a:t>(Communication)</a:t>
            </a:r>
          </a:p>
          <a:p>
            <a:pPr marL="0" indent="0" algn="r" rtl="1">
              <a:spcBef>
                <a:spcPts val="1200"/>
              </a:spcBef>
              <a:spcAft>
                <a:spcPts val="1200"/>
              </a:spcAft>
              <a:buNone/>
            </a:pPr>
            <a:r>
              <a:rPr lang="fa-IR" sz="3400" b="1" dirty="0" smtClean="0">
                <a:solidFill>
                  <a:schemeClr val="accent6"/>
                </a:solidFill>
                <a:cs typeface="B Nazanin" pitchFamily="2" charset="-78"/>
              </a:rPr>
              <a:t>4- اتصال ها </a:t>
            </a:r>
            <a:r>
              <a:rPr lang="en-US" sz="2800" b="1" dirty="0" smtClean="0">
                <a:solidFill>
                  <a:schemeClr val="accent6"/>
                </a:solidFill>
                <a:latin typeface="Times New Roman" pitchFamily="18" charset="0"/>
                <a:cs typeface="Times New Roman" pitchFamily="18" charset="0"/>
              </a:rPr>
              <a:t>(Connections)</a:t>
            </a:r>
          </a:p>
          <a:p>
            <a:pPr marL="0" indent="0" algn="r" rtl="1">
              <a:spcBef>
                <a:spcPts val="1200"/>
              </a:spcBef>
              <a:spcAft>
                <a:spcPts val="1200"/>
              </a:spcAft>
              <a:buNone/>
            </a:pPr>
            <a:r>
              <a:rPr lang="fa-IR" sz="3400" b="1" dirty="0" smtClean="0">
                <a:solidFill>
                  <a:schemeClr val="accent6"/>
                </a:solidFill>
                <a:cs typeface="B Nazanin" pitchFamily="2" charset="-78"/>
              </a:rPr>
              <a:t>5- بازنمایی</a:t>
            </a:r>
            <a:r>
              <a:rPr lang="en-US" sz="3400" b="1" dirty="0" smtClean="0">
                <a:solidFill>
                  <a:schemeClr val="accent6"/>
                </a:solidFill>
                <a:cs typeface="B Nazanin" pitchFamily="2" charset="-78"/>
              </a:rPr>
              <a:t> </a:t>
            </a:r>
            <a:r>
              <a:rPr lang="en-US" sz="2800" b="1" dirty="0" smtClean="0">
                <a:solidFill>
                  <a:schemeClr val="accent6"/>
                </a:solidFill>
                <a:latin typeface="Times New Roman" pitchFamily="18" charset="0"/>
                <a:cs typeface="Times New Roman" pitchFamily="18" charset="0"/>
              </a:rPr>
              <a:t>(Representation)</a:t>
            </a:r>
            <a:r>
              <a:rPr lang="en-US" sz="2800" b="1" dirty="0" smtClean="0">
                <a:solidFill>
                  <a:schemeClr val="accent6"/>
                </a:solidFill>
                <a:cs typeface="B Nazanin" pitchFamily="2" charset="-78"/>
              </a:rPr>
              <a:t> </a:t>
            </a:r>
            <a:r>
              <a:rPr lang="fa-IR" sz="2800" b="1" dirty="0" smtClean="0">
                <a:solidFill>
                  <a:schemeClr val="accent6"/>
                </a:solidFill>
                <a:cs typeface="B Nazanin" pitchFamily="2" charset="-78"/>
              </a:rPr>
              <a:t>   </a:t>
            </a:r>
            <a:r>
              <a:rPr lang="fa-IR" sz="2800" b="1" dirty="0" smtClean="0">
                <a:solidFill>
                  <a:schemeClr val="accent6"/>
                </a:solidFill>
                <a:cs typeface="B Nazanin" pitchFamily="2" charset="-78"/>
                <a:hlinkClick r:id="" action="ppaction://noaction"/>
              </a:rPr>
              <a:t>       </a:t>
            </a:r>
            <a:endParaRPr lang="en-US" sz="2800" b="1" dirty="0">
              <a:solidFill>
                <a:schemeClr val="accent6"/>
              </a:solidFill>
              <a:cs typeface="B Nazanin" pitchFamily="2" charset="-78"/>
            </a:endParaRPr>
          </a:p>
        </p:txBody>
      </p:sp>
    </p:spTree>
    <p:extLst>
      <p:ext uri="{BB962C8B-B14F-4D97-AF65-F5344CB8AC3E}">
        <p14:creationId xmlns="" xmlns:p14="http://schemas.microsoft.com/office/powerpoint/2010/main" val="235111628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88640"/>
            <a:ext cx="7023724" cy="1008112"/>
          </a:xfrm>
        </p:spPr>
        <p:txBody>
          <a:bodyPr>
            <a:normAutofit/>
          </a:bodyPr>
          <a:lstStyle/>
          <a:p>
            <a:pPr lvl="0" algn="r" rtl="1">
              <a:spcBef>
                <a:spcPts val="0"/>
              </a:spcBef>
            </a:pPr>
            <a:r>
              <a:rPr lang="ar-SA" sz="4400" b="1" dirty="0">
                <a:solidFill>
                  <a:schemeClr val="accent5"/>
                </a:solidFill>
                <a:effectLst/>
                <a:latin typeface="Calibri"/>
                <a:cs typeface="B Titr" panose="00000700000000000000" pitchFamily="2" charset="-78"/>
              </a:rPr>
              <a:t>حل مسئله</a:t>
            </a:r>
            <a:r>
              <a:rPr lang="fa-IR" sz="4400" b="1" dirty="0">
                <a:solidFill>
                  <a:schemeClr val="accent5"/>
                </a:solidFill>
                <a:effectLst/>
                <a:latin typeface="Calibri"/>
                <a:cs typeface="B Titr" panose="00000700000000000000" pitchFamily="2" charset="-78"/>
              </a:rPr>
              <a:t> چیست؟</a:t>
            </a:r>
            <a:endParaRPr lang="en-US" sz="4400" b="1" dirty="0">
              <a:solidFill>
                <a:schemeClr val="accent5"/>
              </a:solidFill>
              <a:effectLst/>
              <a:latin typeface="Calibri"/>
              <a:cs typeface="B Titr" panose="00000700000000000000" pitchFamily="2" charset="-78"/>
            </a:endParaRPr>
          </a:p>
        </p:txBody>
      </p:sp>
      <p:sp>
        <p:nvSpPr>
          <p:cNvPr id="3" name="Content Placeholder 2"/>
          <p:cNvSpPr>
            <a:spLocks noGrp="1"/>
          </p:cNvSpPr>
          <p:nvPr>
            <p:ph idx="1"/>
          </p:nvPr>
        </p:nvSpPr>
        <p:spPr>
          <a:xfrm>
            <a:off x="1428728" y="1556792"/>
            <a:ext cx="7286676" cy="4752528"/>
          </a:xfrm>
        </p:spPr>
        <p:txBody>
          <a:bodyPr>
            <a:noAutofit/>
          </a:bodyPr>
          <a:lstStyle/>
          <a:p>
            <a:pPr marL="0" indent="0" algn="just" rtl="1">
              <a:spcBef>
                <a:spcPts val="1200"/>
              </a:spcBef>
              <a:spcAft>
                <a:spcPts val="1200"/>
              </a:spcAft>
              <a:buNone/>
            </a:pPr>
            <a:r>
              <a:rPr lang="fa-IR" b="1" dirty="0">
                <a:solidFill>
                  <a:srgbClr val="FF0000"/>
                </a:solidFill>
                <a:cs typeface="B Nazanin" pitchFamily="2" charset="-78"/>
              </a:rPr>
              <a:t>درگیر شدن </a:t>
            </a:r>
            <a:r>
              <a:rPr lang="fa-IR" b="1" dirty="0">
                <a:cs typeface="B Nazanin" pitchFamily="2" charset="-78"/>
              </a:rPr>
              <a:t>در وظیفه، تکلیف و کاری که </a:t>
            </a:r>
            <a:r>
              <a:rPr lang="fa-IR" b="1" dirty="0">
                <a:solidFill>
                  <a:srgbClr val="FF0000"/>
                </a:solidFill>
                <a:cs typeface="B Nazanin" pitchFamily="2" charset="-78"/>
              </a:rPr>
              <a:t>روش حل آن آن از پیش شناخته شده نیست</a:t>
            </a:r>
            <a:r>
              <a:rPr lang="fa-IR" b="1" dirty="0">
                <a:cs typeface="B Nazanin" pitchFamily="2" charset="-78"/>
              </a:rPr>
              <a:t>. به این خاطر برای یافتن راه حل، دانش آموزان باید از </a:t>
            </a:r>
            <a:r>
              <a:rPr lang="fa-IR" b="1" dirty="0">
                <a:solidFill>
                  <a:srgbClr val="FF0000"/>
                </a:solidFill>
                <a:cs typeface="B Nazanin" pitchFamily="2" charset="-78"/>
              </a:rPr>
              <a:t>دانش خودشان </a:t>
            </a:r>
            <a:r>
              <a:rPr lang="fa-IR" b="1" dirty="0">
                <a:cs typeface="B Nazanin" pitchFamily="2" charset="-78"/>
              </a:rPr>
              <a:t>بهره گیرند و </a:t>
            </a:r>
            <a:r>
              <a:rPr lang="fa-IR" b="1" dirty="0">
                <a:solidFill>
                  <a:srgbClr val="FF0000"/>
                </a:solidFill>
                <a:cs typeface="B Nazanin" pitchFamily="2" charset="-78"/>
              </a:rPr>
              <a:t>از مسیر این فرآیند </a:t>
            </a:r>
            <a:r>
              <a:rPr lang="fa-IR" b="1" dirty="0">
                <a:cs typeface="B Nazanin" pitchFamily="2" charset="-78"/>
              </a:rPr>
              <a:t>آن ها اغلب درک و فهم های جدید ریاضی را رشد و توسعه خواهند </a:t>
            </a:r>
            <a:r>
              <a:rPr lang="fa-IR" b="1" dirty="0" smtClean="0">
                <a:cs typeface="B Nazanin" pitchFamily="2" charset="-78"/>
              </a:rPr>
              <a:t>داد </a:t>
            </a:r>
            <a:r>
              <a:rPr lang="en-US" sz="2000" dirty="0" smtClean="0">
                <a:latin typeface="Times New Roman" pitchFamily="18" charset="0"/>
                <a:cs typeface="B Nazanin" panose="00000400000000000000" pitchFamily="2" charset="-78"/>
              </a:rPr>
              <a:t>(NCTM</a:t>
            </a:r>
            <a:r>
              <a:rPr lang="en-US" sz="2000" dirty="0">
                <a:latin typeface="Times New Roman" pitchFamily="18" charset="0"/>
                <a:cs typeface="B Nazanin" panose="00000400000000000000" pitchFamily="2" charset="-78"/>
              </a:rPr>
              <a:t>, 2000</a:t>
            </a:r>
            <a:r>
              <a:rPr lang="en-US" sz="2000" dirty="0" smtClean="0">
                <a:latin typeface="Times New Roman" pitchFamily="18" charset="0"/>
                <a:cs typeface="B Nazanin" panose="00000400000000000000" pitchFamily="2" charset="-78"/>
              </a:rPr>
              <a:t>)</a:t>
            </a:r>
            <a:r>
              <a:rPr lang="fa-IR" sz="2000" dirty="0" smtClean="0">
                <a:latin typeface="Times New Roman" pitchFamily="18" charset="0"/>
                <a:cs typeface="B Nazanin" pitchFamily="2" charset="-78"/>
              </a:rPr>
              <a:t> </a:t>
            </a:r>
            <a:r>
              <a:rPr lang="fa-IR" sz="2000" dirty="0" smtClean="0">
                <a:solidFill>
                  <a:prstClr val="black"/>
                </a:solidFill>
                <a:latin typeface="Calibri"/>
                <a:cs typeface="B Nazanin" pitchFamily="2" charset="-78"/>
              </a:rPr>
              <a:t>.</a:t>
            </a:r>
          </a:p>
          <a:p>
            <a:pPr marL="0" indent="0" algn="just" rtl="1">
              <a:spcBef>
                <a:spcPts val="1200"/>
              </a:spcBef>
              <a:spcAft>
                <a:spcPts val="1200"/>
              </a:spcAft>
              <a:buNone/>
            </a:pPr>
            <a:endParaRPr lang="fa-IR" sz="1800" b="1" dirty="0" smtClean="0">
              <a:solidFill>
                <a:prstClr val="black"/>
              </a:solidFill>
              <a:latin typeface="Calibri"/>
              <a:cs typeface="B Nazanin" pitchFamily="2" charset="-78"/>
            </a:endParaRPr>
          </a:p>
          <a:p>
            <a:pPr marL="0" lvl="0" indent="0" algn="just" rtl="1" fontAlgn="base">
              <a:spcBef>
                <a:spcPct val="20000"/>
              </a:spcBef>
              <a:spcAft>
                <a:spcPct val="0"/>
              </a:spcAft>
              <a:buClr>
                <a:srgbClr val="0BD0D9"/>
              </a:buClr>
              <a:buSzPct val="95000"/>
              <a:buNone/>
            </a:pPr>
            <a:r>
              <a:rPr lang="fa-IR" sz="2800" b="1" dirty="0">
                <a:solidFill>
                  <a:schemeClr val="accent5">
                    <a:lumMod val="75000"/>
                  </a:schemeClr>
                </a:solidFill>
                <a:latin typeface="Constantia"/>
                <a:cs typeface="B Nazanin" pitchFamily="2" charset="-78"/>
              </a:rPr>
              <a:t>به طور منطقی، در اوائل آموزش ریاضی باید روش مسئله حل کردن را به دانش آموزان یاد </a:t>
            </a:r>
            <a:r>
              <a:rPr lang="fa-IR" sz="2800" b="1" dirty="0" smtClean="0">
                <a:solidFill>
                  <a:schemeClr val="accent5">
                    <a:lumMod val="75000"/>
                  </a:schemeClr>
                </a:solidFill>
                <a:latin typeface="Constantia"/>
                <a:cs typeface="B Nazanin" pitchFamily="2" charset="-78"/>
              </a:rPr>
              <a:t>داد</a:t>
            </a:r>
            <a:r>
              <a:rPr lang="en-US" sz="2800" b="1" dirty="0" smtClean="0">
                <a:solidFill>
                  <a:schemeClr val="accent5">
                    <a:lumMod val="75000"/>
                  </a:schemeClr>
                </a:solidFill>
                <a:latin typeface="Constantia"/>
                <a:cs typeface="B Nazanin" pitchFamily="2" charset="-78"/>
              </a:rPr>
              <a:t> </a:t>
            </a:r>
            <a:r>
              <a:rPr lang="fa-IR" sz="2800" b="1" dirty="0" smtClean="0">
                <a:solidFill>
                  <a:schemeClr val="accent5">
                    <a:lumMod val="75000"/>
                  </a:schemeClr>
                </a:solidFill>
                <a:latin typeface="Constantia"/>
                <a:cs typeface="B Nazanin" pitchFamily="2" charset="-78"/>
              </a:rPr>
              <a:t>(</a:t>
            </a:r>
            <a:r>
              <a:rPr lang="fa-IR" sz="2800" b="1" dirty="0">
                <a:solidFill>
                  <a:schemeClr val="accent5">
                    <a:lumMod val="75000"/>
                  </a:schemeClr>
                </a:solidFill>
                <a:latin typeface="Constantia"/>
                <a:cs typeface="B Nazanin" pitchFamily="2" charset="-78"/>
              </a:rPr>
              <a:t>شونفیلد).</a:t>
            </a:r>
            <a:endParaRPr lang="en-US" sz="2800" b="1" dirty="0">
              <a:solidFill>
                <a:schemeClr val="accent5">
                  <a:lumMod val="75000"/>
                </a:schemeClr>
              </a:solidFill>
              <a:latin typeface="Constantia"/>
              <a:cs typeface="B Nazanin" pitchFamily="2" charset="-78"/>
            </a:endParaRPr>
          </a:p>
          <a:p>
            <a:pPr marL="0" indent="0" algn="just" rtl="1">
              <a:spcBef>
                <a:spcPts val="1200"/>
              </a:spcBef>
              <a:spcAft>
                <a:spcPts val="1200"/>
              </a:spcAft>
              <a:buNone/>
            </a:pPr>
            <a:endParaRPr lang="fa-IR" b="1" dirty="0" smtClean="0">
              <a:solidFill>
                <a:prstClr val="black"/>
              </a:solidFill>
              <a:latin typeface="Calibri"/>
              <a:cs typeface="B Nazanin" pitchFamily="2" charset="-78"/>
            </a:endParaRPr>
          </a:p>
          <a:p>
            <a:pPr marL="0" indent="0" algn="just" rtl="1">
              <a:spcBef>
                <a:spcPts val="1200"/>
              </a:spcBef>
              <a:spcAft>
                <a:spcPts val="1200"/>
              </a:spcAft>
              <a:buNone/>
            </a:pPr>
            <a:endParaRPr lang="en-US" sz="4000" b="1" dirty="0">
              <a:solidFill>
                <a:schemeClr val="accent6"/>
              </a:solidFill>
              <a:cs typeface="B Nazanin" pitchFamily="2" charset="-78"/>
            </a:endParaRPr>
          </a:p>
        </p:txBody>
      </p:sp>
    </p:spTree>
    <p:extLst>
      <p:ext uri="{BB962C8B-B14F-4D97-AF65-F5344CB8AC3E}">
        <p14:creationId xmlns="" xmlns:p14="http://schemas.microsoft.com/office/powerpoint/2010/main" val="198141966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285728"/>
            <a:ext cx="6572296" cy="785818"/>
          </a:xfrm>
        </p:spPr>
        <p:txBody>
          <a:bodyPr>
            <a:normAutofit/>
          </a:bodyPr>
          <a:lstStyle/>
          <a:p>
            <a:pPr algn="ctr"/>
            <a:r>
              <a:rPr lang="fa-IR" sz="4400" b="1" dirty="0" smtClean="0">
                <a:solidFill>
                  <a:schemeClr val="accent5"/>
                </a:solidFill>
                <a:cs typeface="B Titr" pitchFamily="2" charset="-78"/>
              </a:rPr>
              <a:t>اهداف حل مسئله</a:t>
            </a:r>
            <a:r>
              <a:rPr lang="fa-IR" sz="4400" b="1" dirty="0" smtClean="0">
                <a:solidFill>
                  <a:schemeClr val="accent5"/>
                </a:solidFill>
                <a:effectLst/>
                <a:cs typeface="B Titr" pitchFamily="2" charset="-78"/>
              </a:rPr>
              <a:t> :</a:t>
            </a:r>
            <a:endParaRPr lang="en-US" b="1" dirty="0">
              <a:solidFill>
                <a:schemeClr val="accent5"/>
              </a:solidFill>
              <a:effectLst/>
              <a:cs typeface="B Titr" pitchFamily="2" charset="-78"/>
            </a:endParaRPr>
          </a:p>
        </p:txBody>
      </p:sp>
      <p:sp>
        <p:nvSpPr>
          <p:cNvPr id="3" name="Content Placeholder 2"/>
          <p:cNvSpPr>
            <a:spLocks noGrp="1"/>
          </p:cNvSpPr>
          <p:nvPr>
            <p:ph idx="1"/>
          </p:nvPr>
        </p:nvSpPr>
        <p:spPr>
          <a:xfrm>
            <a:off x="1475656" y="1628800"/>
            <a:ext cx="7056784" cy="4536504"/>
          </a:xfrm>
        </p:spPr>
        <p:txBody>
          <a:bodyPr>
            <a:normAutofit/>
          </a:bodyPr>
          <a:lstStyle/>
          <a:p>
            <a:pPr marL="0" indent="0" algn="just" rtl="1">
              <a:spcBef>
                <a:spcPts val="0"/>
              </a:spcBef>
              <a:buNone/>
            </a:pPr>
            <a:r>
              <a:rPr lang="fa-IR" b="1" dirty="0" smtClean="0">
                <a:solidFill>
                  <a:schemeClr val="accent6"/>
                </a:solidFill>
                <a:cs typeface="B Nazanin" pitchFamily="2" charset="-78"/>
              </a:rPr>
              <a:t>1-</a:t>
            </a:r>
            <a:r>
              <a:rPr lang="ar-SA" b="1" dirty="0" smtClean="0">
                <a:solidFill>
                  <a:schemeClr val="accent6"/>
                </a:solidFill>
                <a:cs typeface="B Nazanin" pitchFamily="2" charset="-78"/>
              </a:rPr>
              <a:t> دانش ریاضی جدید خود را از طریق حل مسأله بسازند.</a:t>
            </a:r>
            <a:endParaRPr lang="en-US" b="1" dirty="0" smtClean="0">
              <a:solidFill>
                <a:schemeClr val="accent6"/>
              </a:solidFill>
              <a:cs typeface="B Nazanin" pitchFamily="2" charset="-78"/>
            </a:endParaRPr>
          </a:p>
          <a:p>
            <a:pPr marL="0" indent="0" algn="just" rtl="1">
              <a:spcBef>
                <a:spcPts val="0"/>
              </a:spcBef>
              <a:buNone/>
            </a:pPr>
            <a:r>
              <a:rPr lang="fa-IR" b="1" dirty="0" smtClean="0">
                <a:solidFill>
                  <a:schemeClr val="accent6"/>
                </a:solidFill>
                <a:cs typeface="B Nazanin" pitchFamily="2" charset="-78"/>
              </a:rPr>
              <a:t>2-</a:t>
            </a:r>
            <a:r>
              <a:rPr lang="ar-SA" b="1" dirty="0" smtClean="0">
                <a:solidFill>
                  <a:schemeClr val="accent6"/>
                </a:solidFill>
                <a:cs typeface="B Nazanin" pitchFamily="2" charset="-78"/>
              </a:rPr>
              <a:t> مسائلی را که در ریاضیات یا موقعیت های دیگر به وجود می آیند را حل کنند.</a:t>
            </a:r>
            <a:endParaRPr lang="fa-IR" b="1" dirty="0" smtClean="0">
              <a:solidFill>
                <a:schemeClr val="accent6"/>
              </a:solidFill>
              <a:cs typeface="B Nazanin" pitchFamily="2" charset="-78"/>
            </a:endParaRPr>
          </a:p>
          <a:p>
            <a:pPr marL="0" indent="0" algn="just" rtl="1">
              <a:spcBef>
                <a:spcPts val="0"/>
              </a:spcBef>
              <a:buNone/>
            </a:pPr>
            <a:r>
              <a:rPr lang="fa-IR" b="1" dirty="0" smtClean="0">
                <a:solidFill>
                  <a:schemeClr val="accent6"/>
                </a:solidFill>
                <a:cs typeface="B Nazanin" pitchFamily="2" charset="-78"/>
              </a:rPr>
              <a:t>3- براي حل مسائل از گستره اي از راهبردهاي متفاوت و متناسب استفاده كنند. </a:t>
            </a:r>
          </a:p>
          <a:p>
            <a:pPr marL="0" indent="0" algn="just" rtl="1">
              <a:spcBef>
                <a:spcPts val="0"/>
              </a:spcBef>
              <a:buNone/>
            </a:pPr>
            <a:r>
              <a:rPr lang="fa-IR" b="1" dirty="0" smtClean="0">
                <a:solidFill>
                  <a:schemeClr val="accent6"/>
                </a:solidFill>
                <a:cs typeface="B Nazanin" pitchFamily="2" charset="-78"/>
              </a:rPr>
              <a:t>4- </a:t>
            </a:r>
            <a:r>
              <a:rPr lang="fa-IR" b="1" dirty="0">
                <a:solidFill>
                  <a:schemeClr val="accent6"/>
                </a:solidFill>
                <a:cs typeface="B Nazanin" pitchFamily="2" charset="-78"/>
              </a:rPr>
              <a:t>بر فرایند حل مسأله ی ریاضی بازبینی و بازتاب داشته باشند.</a:t>
            </a:r>
            <a:endParaRPr lang="fa-IR" b="1" dirty="0" smtClean="0">
              <a:solidFill>
                <a:schemeClr val="accent6"/>
              </a:solidFill>
              <a:cs typeface="B Nazanin" pitchFamily="2" charset="-78"/>
            </a:endParaRPr>
          </a:p>
          <a:p>
            <a:pPr marL="0" indent="0" algn="just" rtl="1">
              <a:spcBef>
                <a:spcPts val="0"/>
              </a:spcBef>
              <a:buNone/>
            </a:pPr>
            <a:endParaRPr lang="fa-IR" b="1" dirty="0" smtClean="0">
              <a:solidFill>
                <a:schemeClr val="accent6"/>
              </a:solidFill>
              <a:cs typeface="B Nazanin" pitchFamily="2" charset="-78"/>
            </a:endParaRPr>
          </a:p>
          <a:p>
            <a:pPr marL="0" indent="0" algn="just" rtl="1">
              <a:spcBef>
                <a:spcPts val="0"/>
              </a:spcBef>
              <a:buNone/>
            </a:pPr>
            <a:endParaRPr lang="en-US" b="1" dirty="0" smtClean="0">
              <a:solidFill>
                <a:schemeClr val="accent6"/>
              </a:solidFill>
              <a:cs typeface="B Nazanin" pitchFamily="2" charset="-78"/>
            </a:endParaRPr>
          </a:p>
        </p:txBody>
      </p:sp>
    </p:spTree>
    <p:extLst>
      <p:ext uri="{BB962C8B-B14F-4D97-AF65-F5344CB8AC3E}">
        <p14:creationId xmlns="" xmlns:p14="http://schemas.microsoft.com/office/powerpoint/2010/main" val="27550508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214414" y="1905000"/>
            <a:ext cx="7429552" cy="3071834"/>
          </a:xfrm>
        </p:spPr>
        <p:txBody>
          <a:bodyPr>
            <a:noAutofit/>
          </a:bodyPr>
          <a:lstStyle/>
          <a:p>
            <a:pPr algn="ctr" rtl="1">
              <a:lnSpc>
                <a:spcPct val="150000"/>
              </a:lnSpc>
              <a:spcAft>
                <a:spcPts val="1200"/>
              </a:spcAft>
            </a:pPr>
            <a:r>
              <a:rPr lang="fa-IR" sz="2800" b="1" dirty="0" smtClean="0">
                <a:solidFill>
                  <a:srgbClr val="0070C0"/>
                </a:solidFill>
                <a:effectLst>
                  <a:outerShdw blurRad="38100" dist="38100" dir="2700000" algn="tl">
                    <a:srgbClr val="000000">
                      <a:alpha val="43137"/>
                    </a:srgbClr>
                  </a:outerShdw>
                </a:effectLst>
                <a:cs typeface="B Titr" pitchFamily="2" charset="-78"/>
              </a:rPr>
              <a:t>اگر همکاری معلمان برای بهبود روش های آموزش جلب نشود، عاقبت تأسف باری در انتظار است.</a:t>
            </a:r>
            <a:br>
              <a:rPr lang="fa-IR" sz="2800" b="1" dirty="0" smtClean="0">
                <a:solidFill>
                  <a:srgbClr val="0070C0"/>
                </a:solidFill>
                <a:effectLst>
                  <a:outerShdw blurRad="38100" dist="38100" dir="2700000" algn="tl">
                    <a:srgbClr val="000000">
                      <a:alpha val="43137"/>
                    </a:srgbClr>
                  </a:outerShdw>
                </a:effectLst>
                <a:cs typeface="B Titr" pitchFamily="2" charset="-78"/>
              </a:rPr>
            </a:br>
            <a:r>
              <a:rPr lang="fa-IR" sz="600" b="1" dirty="0" smtClean="0">
                <a:solidFill>
                  <a:srgbClr val="0070C0"/>
                </a:solidFill>
                <a:cs typeface="B Titr" pitchFamily="2" charset="-78"/>
              </a:rPr>
              <a:t/>
            </a:r>
            <a:br>
              <a:rPr lang="fa-IR" sz="600" b="1" dirty="0" smtClean="0">
                <a:solidFill>
                  <a:srgbClr val="0070C0"/>
                </a:solidFill>
                <a:cs typeface="B Titr" pitchFamily="2" charset="-78"/>
              </a:rPr>
            </a:br>
            <a:r>
              <a:rPr lang="fa-IR" sz="1800" b="1" dirty="0" smtClean="0">
                <a:solidFill>
                  <a:srgbClr val="FF0000"/>
                </a:solidFill>
                <a:cs typeface="B Titr" pitchFamily="2" charset="-78"/>
              </a:rPr>
              <a:t>(نه به دلیل اینکه فرصتی از دست خواهد، بلکه به این جهت که این تنها فرصت موجود است)</a:t>
            </a:r>
            <a:r>
              <a:rPr lang="fa-IR" sz="2800" b="1" dirty="0" smtClean="0">
                <a:solidFill>
                  <a:srgbClr val="0070C0"/>
                </a:solidFill>
                <a:cs typeface="B Titr" pitchFamily="2" charset="-78"/>
              </a:rPr>
              <a:t/>
            </a:r>
            <a:br>
              <a:rPr lang="fa-IR" sz="2800" b="1" dirty="0" smtClean="0">
                <a:solidFill>
                  <a:srgbClr val="0070C0"/>
                </a:solidFill>
                <a:cs typeface="B Titr" pitchFamily="2" charset="-78"/>
              </a:rPr>
            </a:br>
            <a:endParaRPr lang="en-US" sz="2800" b="1" dirty="0">
              <a:solidFill>
                <a:srgbClr val="0070C0"/>
              </a:solidFill>
              <a:cs typeface="B Titr" pitchFamily="2" charset="-78"/>
            </a:endParaRPr>
          </a:p>
        </p:txBody>
      </p:sp>
    </p:spTree>
    <p:extLst>
      <p:ext uri="{BB962C8B-B14F-4D97-AF65-F5344CB8AC3E}">
        <p14:creationId xmlns="" xmlns:p14="http://schemas.microsoft.com/office/powerpoint/2010/main" val="69993246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600" dirty="0">
                <a:solidFill>
                  <a:schemeClr val="accent5"/>
                </a:solidFill>
                <a:effectLst/>
                <a:cs typeface="B Titr" pitchFamily="2" charset="-78"/>
              </a:rPr>
              <a:t>آموزش راهبردهای حل مسئله </a:t>
            </a:r>
          </a:p>
        </p:txBody>
      </p:sp>
      <p:sp>
        <p:nvSpPr>
          <p:cNvPr id="3" name="Content Placeholder 2"/>
          <p:cNvSpPr>
            <a:spLocks noGrp="1"/>
          </p:cNvSpPr>
          <p:nvPr>
            <p:ph idx="1"/>
          </p:nvPr>
        </p:nvSpPr>
        <p:spPr>
          <a:xfrm>
            <a:off x="1285852" y="1417638"/>
            <a:ext cx="7643866" cy="5107706"/>
          </a:xfrm>
        </p:spPr>
        <p:txBody>
          <a:bodyPr>
            <a:normAutofit lnSpcReduction="10000"/>
          </a:bodyPr>
          <a:lstStyle/>
          <a:p>
            <a:pPr marL="0" lvl="0" indent="0" algn="just" rtl="1" fontAlgn="base">
              <a:spcBef>
                <a:spcPct val="0"/>
              </a:spcBef>
              <a:spcAft>
                <a:spcPct val="0"/>
              </a:spcAft>
              <a:buClrTx/>
              <a:buSzTx/>
              <a:buNone/>
            </a:pPr>
            <a:r>
              <a:rPr lang="ar-SA" sz="2800" b="1" dirty="0">
                <a:solidFill>
                  <a:prstClr val="black"/>
                </a:solidFill>
                <a:latin typeface="Calibri" pitchFamily="34" charset="0"/>
                <a:ea typeface="Calibri" pitchFamily="34" charset="0"/>
                <a:cs typeface="B Nazanin" pitchFamily="2" charset="-78"/>
              </a:rPr>
              <a:t>در مورد ضرورت آموزش راهبردهای حل مسئله در بین پژوهشگران و آموزشگران تقریبا اتفاق نظر وجود دارد. با این حال در مورد چگونگی این کار نظرات متفاوتی هست. </a:t>
            </a:r>
            <a:endParaRPr lang="en-US" sz="2800" b="1" dirty="0" smtClean="0">
              <a:solidFill>
                <a:prstClr val="black"/>
              </a:solidFill>
              <a:latin typeface="Calibri" pitchFamily="34" charset="0"/>
              <a:ea typeface="Calibri" pitchFamily="34" charset="0"/>
              <a:cs typeface="B Nazanin" pitchFamily="2" charset="-78"/>
            </a:endParaRPr>
          </a:p>
          <a:p>
            <a:pPr marL="0" indent="0" algn="ctr" rtl="1" fontAlgn="base">
              <a:spcBef>
                <a:spcPts val="1800"/>
              </a:spcBef>
              <a:spcAft>
                <a:spcPts val="1800"/>
              </a:spcAft>
              <a:buClrTx/>
              <a:buSzTx/>
              <a:buNone/>
            </a:pPr>
            <a:r>
              <a:rPr lang="fa-IR" b="1" dirty="0" smtClean="0">
                <a:solidFill>
                  <a:schemeClr val="accent5"/>
                </a:solidFill>
                <a:cs typeface="B Titr" panose="00000700000000000000" pitchFamily="2" charset="-78"/>
              </a:rPr>
              <a:t>مشكلات آموزش راهبرد های حل مسئله:</a:t>
            </a:r>
            <a:endParaRPr lang="en-US" b="1" dirty="0" smtClean="0">
              <a:solidFill>
                <a:schemeClr val="accent5"/>
              </a:solidFill>
              <a:cs typeface="B Titr" panose="00000700000000000000" pitchFamily="2" charset="-78"/>
            </a:endParaRPr>
          </a:p>
          <a:p>
            <a:pPr algn="just" rtl="1">
              <a:lnSpc>
                <a:spcPct val="114000"/>
              </a:lnSpc>
              <a:spcBef>
                <a:spcPts val="300"/>
              </a:spcBef>
              <a:spcAft>
                <a:spcPts val="300"/>
              </a:spcAft>
              <a:buNone/>
            </a:pPr>
            <a:r>
              <a:rPr lang="fa-IR" b="1" dirty="0" smtClean="0">
                <a:cs typeface="B Nazanin" pitchFamily="2" charset="-78"/>
              </a:rPr>
              <a:t>1- عدم ارائه جزييات كافي در مورد هر راهبرد</a:t>
            </a:r>
          </a:p>
          <a:p>
            <a:pPr algn="just" rtl="1">
              <a:lnSpc>
                <a:spcPct val="114000"/>
              </a:lnSpc>
              <a:spcBef>
                <a:spcPts val="300"/>
              </a:spcBef>
              <a:spcAft>
                <a:spcPts val="300"/>
              </a:spcAft>
              <a:buNone/>
            </a:pPr>
            <a:r>
              <a:rPr lang="fa-IR" b="1" dirty="0" smtClean="0">
                <a:cs typeface="B Nazanin" pitchFamily="2" charset="-78"/>
              </a:rPr>
              <a:t>2- هر راهبرد، تركيبي از مجموعه اي از</a:t>
            </a:r>
            <a:r>
              <a:rPr lang="en-US" b="1" dirty="0" smtClean="0">
                <a:cs typeface="B Nazanin" pitchFamily="2" charset="-78"/>
              </a:rPr>
              <a:t> </a:t>
            </a:r>
            <a:r>
              <a:rPr lang="fa-IR" b="1" dirty="0" smtClean="0">
                <a:cs typeface="B Nazanin" pitchFamily="2" charset="-78"/>
              </a:rPr>
              <a:t>راهبرد هاست.</a:t>
            </a:r>
          </a:p>
          <a:p>
            <a:pPr algn="just" rtl="1">
              <a:lnSpc>
                <a:spcPct val="114000"/>
              </a:lnSpc>
              <a:spcBef>
                <a:spcPts val="300"/>
              </a:spcBef>
              <a:spcAft>
                <a:spcPts val="300"/>
              </a:spcAft>
              <a:buNone/>
            </a:pPr>
            <a:r>
              <a:rPr lang="fa-IR" b="1" dirty="0" smtClean="0">
                <a:cs typeface="B Nazanin" pitchFamily="2" charset="-78"/>
              </a:rPr>
              <a:t>3-زياد بودن تعداد راهبردهاي حل مسئله</a:t>
            </a:r>
          </a:p>
          <a:p>
            <a:pPr algn="just" rtl="1">
              <a:lnSpc>
                <a:spcPct val="114000"/>
              </a:lnSpc>
              <a:spcBef>
                <a:spcPts val="300"/>
              </a:spcBef>
              <a:spcAft>
                <a:spcPts val="300"/>
              </a:spcAft>
              <a:buNone/>
            </a:pPr>
            <a:r>
              <a:rPr lang="fa-IR" b="1" dirty="0" smtClean="0">
                <a:cs typeface="B Nazanin" pitchFamily="2" charset="-78"/>
              </a:rPr>
              <a:t>4- نامأنوس بودن اسامي برخي از راهبردها براي</a:t>
            </a:r>
            <a:r>
              <a:rPr lang="en-US" b="1" dirty="0" smtClean="0">
                <a:cs typeface="B Nazanin" pitchFamily="2" charset="-78"/>
              </a:rPr>
              <a:t> </a:t>
            </a:r>
            <a:r>
              <a:rPr lang="fa-IR" b="1" dirty="0" smtClean="0">
                <a:cs typeface="B Nazanin" pitchFamily="2" charset="-78"/>
              </a:rPr>
              <a:t> دانش</a:t>
            </a:r>
            <a:r>
              <a:rPr lang="en-US" b="1" dirty="0" smtClean="0">
                <a:cs typeface="B Nazanin" pitchFamily="2" charset="-78"/>
              </a:rPr>
              <a:t>_</a:t>
            </a:r>
            <a:r>
              <a:rPr lang="fa-IR" b="1" dirty="0" smtClean="0">
                <a:cs typeface="B Nazanin" pitchFamily="2" charset="-78"/>
              </a:rPr>
              <a:t> آموزان</a:t>
            </a:r>
          </a:p>
          <a:p>
            <a:pPr marL="0" indent="0" algn="just" rtl="1" fontAlgn="base">
              <a:spcBef>
                <a:spcPts val="1800"/>
              </a:spcBef>
              <a:spcAft>
                <a:spcPts val="1800"/>
              </a:spcAft>
              <a:buClrTx/>
              <a:buSzTx/>
              <a:buNone/>
            </a:pPr>
            <a:endParaRPr lang="en-US" dirty="0" smtClean="0">
              <a:solidFill>
                <a:schemeClr val="accent5"/>
              </a:solidFill>
              <a:cs typeface="B Titr" panose="00000700000000000000" pitchFamily="2" charset="-78"/>
            </a:endParaRPr>
          </a:p>
          <a:p>
            <a:pPr marL="0" lvl="0" indent="0" algn="just" rtl="1" fontAlgn="base">
              <a:spcBef>
                <a:spcPct val="0"/>
              </a:spcBef>
              <a:spcAft>
                <a:spcPct val="0"/>
              </a:spcAft>
              <a:buClrTx/>
              <a:buSzTx/>
              <a:buNone/>
            </a:pPr>
            <a:endParaRPr lang="en-US" sz="2800" b="1" dirty="0">
              <a:solidFill>
                <a:prstClr val="black"/>
              </a:solidFill>
              <a:latin typeface="Arial" charset="0"/>
              <a:ea typeface="Calibri" pitchFamily="34" charset="0"/>
              <a:cs typeface="B Nazanin" pitchFamily="2" charset="-78"/>
            </a:endParaRPr>
          </a:p>
        </p:txBody>
      </p:sp>
    </p:spTree>
    <p:extLst>
      <p:ext uri="{BB962C8B-B14F-4D97-AF65-F5344CB8AC3E}">
        <p14:creationId xmlns="" xmlns:p14="http://schemas.microsoft.com/office/powerpoint/2010/main" val="151807589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051720" y="174393"/>
            <a:ext cx="6816055" cy="914400"/>
          </a:xfrm>
        </p:spPr>
        <p:txBody>
          <a:bodyPr>
            <a:normAutofit/>
          </a:bodyPr>
          <a:lstStyle/>
          <a:p>
            <a:pPr algn="r" rtl="1" eaLnBrk="1" hangingPunct="1"/>
            <a:r>
              <a:rPr lang="fa-IR" sz="4400" b="1" dirty="0" smtClean="0">
                <a:solidFill>
                  <a:srgbClr val="FF0000"/>
                </a:solidFill>
                <a:cs typeface="B Nazanin" panose="00000400000000000000" pitchFamily="2" charset="-78"/>
              </a:rPr>
              <a:t>حذف حالت های نامطلوب !</a:t>
            </a:r>
            <a:endParaRPr lang="en-US" sz="4400" b="1" dirty="0" smtClean="0">
              <a:solidFill>
                <a:srgbClr val="FF0000"/>
              </a:solidFill>
              <a:cs typeface="B Nazanin" panose="00000400000000000000" pitchFamily="2" charset="-78"/>
            </a:endParaRPr>
          </a:p>
        </p:txBody>
      </p:sp>
      <p:sp>
        <p:nvSpPr>
          <p:cNvPr id="45060"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8E6FF08-5C65-418A-B2DA-616AAF3DD1D0}" type="slidenum">
              <a:rPr lang="en-US" smtClean="0">
                <a:solidFill>
                  <a:srgbClr val="045C75"/>
                </a:solidFill>
              </a:rPr>
              <a:pPr eaLnBrk="1" hangingPunct="1"/>
              <a:t>21</a:t>
            </a:fld>
            <a:endParaRPr lang="en-US" smtClean="0">
              <a:solidFill>
                <a:srgbClr val="045C75"/>
              </a:solidFill>
            </a:endParaRPr>
          </a:p>
        </p:txBody>
      </p:sp>
      <p:pic>
        <p:nvPicPr>
          <p:cNvPr id="4506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01522" y="4429132"/>
            <a:ext cx="7112126" cy="1824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2"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01522" y="1556792"/>
            <a:ext cx="7112125" cy="19436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9955948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Grp="1" noChangeAspect="1" noChangeArrowheads="1"/>
          </p:cNvPicPr>
          <p:nvPr>
            <p:ph idx="1"/>
          </p:nvPr>
        </p:nvPicPr>
        <p:blipFill>
          <a:blip r:embed="rId2" cstate="print"/>
          <a:srcRect/>
          <a:stretch>
            <a:fillRect/>
          </a:stretch>
        </p:blipFill>
        <p:spPr bwMode="auto">
          <a:xfrm>
            <a:off x="1428728" y="1214422"/>
            <a:ext cx="7110459" cy="471490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1187624" y="332656"/>
            <a:ext cx="7653164" cy="1057929"/>
          </a:xfrm>
        </p:spPr>
        <p:txBody>
          <a:bodyPr>
            <a:normAutofit fontScale="90000"/>
          </a:bodyPr>
          <a:lstStyle/>
          <a:p>
            <a:pPr algn="r" rtl="1" eaLnBrk="1" hangingPunct="1"/>
            <a:r>
              <a:rPr lang="fa-IR" sz="4000" b="1" dirty="0" smtClean="0">
                <a:solidFill>
                  <a:schemeClr val="accent5"/>
                </a:solidFill>
                <a:cs typeface="B Titr" panose="00000700000000000000" pitchFamily="2" charset="-78"/>
              </a:rPr>
              <a:t>حل مسئله به روش هاي مختلف (راه حل هاي چندگانه):</a:t>
            </a:r>
            <a:endParaRPr lang="en-US" sz="4000" b="1" dirty="0" smtClean="0">
              <a:solidFill>
                <a:schemeClr val="accent5"/>
              </a:solidFill>
              <a:cs typeface="B Titr" panose="00000700000000000000" pitchFamily="2" charset="-78"/>
            </a:endParaRPr>
          </a:p>
        </p:txBody>
      </p:sp>
      <p:sp>
        <p:nvSpPr>
          <p:cNvPr id="46083" name="Rectangle 3"/>
          <p:cNvSpPr>
            <a:spLocks noGrp="1"/>
          </p:cNvSpPr>
          <p:nvPr>
            <p:ph idx="1"/>
          </p:nvPr>
        </p:nvSpPr>
        <p:spPr>
          <a:xfrm>
            <a:off x="1187624" y="1700808"/>
            <a:ext cx="7653164" cy="4824536"/>
          </a:xfrm>
        </p:spPr>
        <p:txBody>
          <a:bodyPr>
            <a:normAutofit/>
          </a:bodyPr>
          <a:lstStyle/>
          <a:p>
            <a:pPr marL="82296" indent="0" algn="just" rtl="1" eaLnBrk="1" hangingPunct="1">
              <a:buNone/>
            </a:pPr>
            <a:r>
              <a:rPr lang="fa-IR" sz="3200" b="1" dirty="0" smtClean="0">
                <a:cs typeface="B Nazanin" pitchFamily="2" charset="-78"/>
              </a:rPr>
              <a:t>اطلاع از اينکه مسائل مي توانند با راه هاي مختلف حل شوند در روشي که دانش آموزان با مسائل برخورد مي کنند ت</a:t>
            </a:r>
            <a:r>
              <a:rPr lang="fa-IR" b="1" dirty="0" smtClean="0">
                <a:cs typeface="B Nazanin" pitchFamily="2" charset="-78"/>
              </a:rPr>
              <a:t>أ</a:t>
            </a:r>
            <a:r>
              <a:rPr lang="fa-IR" sz="3200" b="1" dirty="0" smtClean="0">
                <a:cs typeface="B Nazanin" pitchFamily="2" charset="-78"/>
              </a:rPr>
              <a:t>ثير خواهد گذاشت. </a:t>
            </a:r>
          </a:p>
          <a:p>
            <a:pPr marL="82296" indent="0" algn="just" rtl="1" eaLnBrk="1" hangingPunct="1">
              <a:buNone/>
            </a:pPr>
            <a:endParaRPr lang="fa-IR" b="1" dirty="0">
              <a:cs typeface="B Nazanin" pitchFamily="2" charset="-78"/>
            </a:endParaRPr>
          </a:p>
          <a:p>
            <a:pPr marL="82296" indent="0" algn="r" rtl="1">
              <a:buNone/>
            </a:pPr>
            <a:r>
              <a:rPr lang="fa-IR" dirty="0">
                <a:solidFill>
                  <a:srgbClr val="4C3FF5"/>
                </a:solidFill>
                <a:cs typeface="B Titr" pitchFamily="2" charset="-78"/>
              </a:rPr>
              <a:t>تأکید بر سبک های شناختی مختلف:</a:t>
            </a:r>
            <a:r>
              <a:rPr lang="fa-IR" dirty="0">
                <a:solidFill>
                  <a:srgbClr val="6585CF"/>
                </a:solidFill>
                <a:cs typeface="B Titr" pitchFamily="2" charset="-78"/>
              </a:rPr>
              <a:t/>
            </a:r>
            <a:br>
              <a:rPr lang="fa-IR" dirty="0">
                <a:solidFill>
                  <a:srgbClr val="6585CF"/>
                </a:solidFill>
                <a:cs typeface="B Titr" pitchFamily="2" charset="-78"/>
              </a:rPr>
            </a:br>
            <a:r>
              <a:rPr lang="fa-IR" sz="600" dirty="0">
                <a:solidFill>
                  <a:srgbClr val="6585CF"/>
                </a:solidFill>
                <a:cs typeface="B Titr" pitchFamily="2" charset="-78"/>
              </a:rPr>
              <a:t/>
            </a:r>
            <a:br>
              <a:rPr lang="fa-IR" sz="600" dirty="0">
                <a:solidFill>
                  <a:srgbClr val="6585CF"/>
                </a:solidFill>
                <a:cs typeface="B Titr" pitchFamily="2" charset="-78"/>
              </a:rPr>
            </a:br>
            <a:r>
              <a:rPr lang="fa-IR" b="1" dirty="0" smtClean="0">
                <a:solidFill>
                  <a:srgbClr val="0070C0"/>
                </a:solidFill>
                <a:cs typeface="B Nazanin" pitchFamily="2" charset="-78"/>
              </a:rPr>
              <a:t>1-دست ورزی</a:t>
            </a:r>
            <a:r>
              <a:rPr lang="fa-IR" b="1" dirty="0">
                <a:solidFill>
                  <a:srgbClr val="0070C0"/>
                </a:solidFill>
                <a:cs typeface="B Nazanin" pitchFamily="2" charset="-78"/>
              </a:rPr>
              <a:t/>
            </a:r>
            <a:br>
              <a:rPr lang="fa-IR" b="1" dirty="0">
                <a:solidFill>
                  <a:srgbClr val="0070C0"/>
                </a:solidFill>
                <a:cs typeface="B Nazanin" pitchFamily="2" charset="-78"/>
              </a:rPr>
            </a:br>
            <a:r>
              <a:rPr lang="fa-IR" b="1" dirty="0">
                <a:solidFill>
                  <a:srgbClr val="0070C0"/>
                </a:solidFill>
                <a:cs typeface="B Nazanin" pitchFamily="2" charset="-78"/>
              </a:rPr>
              <a:t>2- تصویری</a:t>
            </a:r>
            <a:br>
              <a:rPr lang="fa-IR" b="1" dirty="0">
                <a:solidFill>
                  <a:srgbClr val="0070C0"/>
                </a:solidFill>
                <a:cs typeface="B Nazanin" pitchFamily="2" charset="-78"/>
              </a:rPr>
            </a:br>
            <a:r>
              <a:rPr lang="fa-IR" b="1" dirty="0">
                <a:solidFill>
                  <a:srgbClr val="0070C0"/>
                </a:solidFill>
                <a:cs typeface="B Nazanin" pitchFamily="2" charset="-78"/>
              </a:rPr>
              <a:t>3- کلامی</a:t>
            </a:r>
            <a:endParaRPr lang="fa-IR" sz="3200" b="1" dirty="0" smtClean="0">
              <a:solidFill>
                <a:srgbClr val="0070C0"/>
              </a:solidFill>
              <a:cs typeface="B Nazanin" pitchFamily="2" charset="-78"/>
            </a:endParaRPr>
          </a:p>
          <a:p>
            <a:pPr marL="82296" indent="0" algn="just" rtl="1" eaLnBrk="1" hangingPunct="1">
              <a:buNone/>
            </a:pPr>
            <a:endParaRPr lang="en-US" sz="2400" dirty="0" smtClean="0">
              <a:cs typeface="B Nazanin" pitchFamily="2" charset="-78"/>
            </a:endParaRPr>
          </a:p>
        </p:txBody>
      </p:sp>
      <p:sp>
        <p:nvSpPr>
          <p:cNvPr id="46084"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1CA1CB7-97AD-4198-A105-5B70FDFB4AED}" type="slidenum">
              <a:rPr lang="en-US" smtClean="0">
                <a:solidFill>
                  <a:srgbClr val="898989"/>
                </a:solidFill>
                <a:latin typeface="Calibri" pitchFamily="34" charset="0"/>
              </a:rPr>
              <a:pPr eaLnBrk="1" hangingPunct="1"/>
              <a:t>23</a:t>
            </a:fld>
            <a:endParaRPr lang="en-US" smtClean="0">
              <a:solidFill>
                <a:srgbClr val="898989"/>
              </a:solidFill>
              <a:latin typeface="Calibri" pitchFamily="34" charset="0"/>
            </a:endParaRPr>
          </a:p>
        </p:txBody>
      </p:sp>
    </p:spTree>
    <p:extLst>
      <p:ext uri="{BB962C8B-B14F-4D97-AF65-F5344CB8AC3E}">
        <p14:creationId xmlns="" xmlns:p14="http://schemas.microsoft.com/office/powerpoint/2010/main" val="293313842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2" cstate="print"/>
          <a:srcRect/>
          <a:stretch>
            <a:fillRect/>
          </a:stretch>
        </p:blipFill>
        <p:spPr bwMode="auto">
          <a:xfrm>
            <a:off x="1285852" y="785794"/>
            <a:ext cx="7429552" cy="5173944"/>
          </a:xfrm>
          <a:prstGeom prst="rect">
            <a:avLst/>
          </a:prstGeom>
          <a:noFill/>
          <a:ln w="9525">
            <a:noFill/>
            <a:miter lim="800000"/>
            <a:headEnd/>
            <a:tailEnd/>
          </a:ln>
          <a:effectLst/>
        </p:spPr>
      </p:pic>
    </p:spTree>
    <p:extLst>
      <p:ext uri="{BB962C8B-B14F-4D97-AF65-F5344CB8AC3E}">
        <p14:creationId xmlns="" xmlns:p14="http://schemas.microsoft.com/office/powerpoint/2010/main" val="258841722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08993F0-5BC2-4480-B9CA-CB06777C4A75}" type="slidenum">
              <a:rPr lang="en-US" smtClean="0">
                <a:solidFill>
                  <a:srgbClr val="898989"/>
                </a:solidFill>
                <a:cs typeface="Times New Roman" pitchFamily="18" charset="0"/>
              </a:rPr>
              <a:pPr eaLnBrk="1" hangingPunct="1"/>
              <a:t>25</a:t>
            </a:fld>
            <a:endParaRPr lang="en-US" smtClean="0">
              <a:solidFill>
                <a:srgbClr val="898989"/>
              </a:solidFill>
              <a:cs typeface="Times New Roman" pitchFamily="18" charset="0"/>
            </a:endParaRPr>
          </a:p>
        </p:txBody>
      </p:sp>
      <p:pic>
        <p:nvPicPr>
          <p:cNvPr id="49155" name="Picture 5"/>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475654" y="696913"/>
            <a:ext cx="7137994" cy="3189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56"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75655" y="4653136"/>
            <a:ext cx="7137993" cy="1288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6024330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cstate="print"/>
          <a:srcRect/>
          <a:stretch>
            <a:fillRect/>
          </a:stretch>
        </p:blipFill>
        <p:spPr bwMode="auto">
          <a:xfrm>
            <a:off x="2500298" y="285729"/>
            <a:ext cx="4857750" cy="1571635"/>
          </a:xfrm>
          <a:prstGeom prst="rect">
            <a:avLst/>
          </a:prstGeom>
          <a:noFill/>
          <a:ln w="9525">
            <a:noFill/>
            <a:miter lim="800000"/>
            <a:headEnd/>
            <a:tailEnd/>
          </a:ln>
          <a:effectLst/>
        </p:spPr>
      </p:pic>
      <p:pic>
        <p:nvPicPr>
          <p:cNvPr id="16386" name="Picture 2"/>
          <p:cNvPicPr>
            <a:picLocks noChangeAspect="1" noChangeArrowheads="1"/>
          </p:cNvPicPr>
          <p:nvPr/>
        </p:nvPicPr>
        <p:blipFill>
          <a:blip r:embed="rId3" cstate="print"/>
          <a:srcRect/>
          <a:stretch>
            <a:fillRect/>
          </a:stretch>
        </p:blipFill>
        <p:spPr bwMode="auto">
          <a:xfrm>
            <a:off x="2571736" y="2071678"/>
            <a:ext cx="4714908" cy="4286280"/>
          </a:xfrm>
          <a:prstGeom prst="rect">
            <a:avLst/>
          </a:prstGeom>
          <a:noFill/>
          <a:ln w="9525">
            <a:noFill/>
            <a:miter lim="800000"/>
            <a:headEnd/>
            <a:tailEnd/>
          </a:ln>
          <a:effectLst/>
        </p:spPr>
      </p:pic>
    </p:spTree>
    <p:extLst>
      <p:ext uri="{BB962C8B-B14F-4D97-AF65-F5344CB8AC3E}">
        <p14:creationId xmlns="" xmlns:p14="http://schemas.microsoft.com/office/powerpoint/2010/main" val="136723907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274638"/>
            <a:ext cx="7818072" cy="63108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8817255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35608" y="980728"/>
            <a:ext cx="7384864" cy="4968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1057763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187624" y="116632"/>
            <a:ext cx="7488832" cy="1143000"/>
          </a:xfrm>
        </p:spPr>
        <p:txBody>
          <a:bodyPr rtlCol="0">
            <a:normAutofit/>
          </a:bodyPr>
          <a:lstStyle/>
          <a:p>
            <a:pPr algn="r" eaLnBrk="1" fontAlgn="auto" hangingPunct="1">
              <a:spcAft>
                <a:spcPts val="0"/>
              </a:spcAft>
              <a:defRPr/>
            </a:pPr>
            <a:r>
              <a:rPr lang="fa-IR" b="1" dirty="0" smtClean="0">
                <a:solidFill>
                  <a:schemeClr val="accent5"/>
                </a:solidFill>
                <a:cs typeface="B Titr" pitchFamily="2" charset="-78"/>
              </a:rPr>
              <a:t>مسئله ي بازپاسخ:</a:t>
            </a:r>
            <a:endParaRPr lang="fa-IR" dirty="0" smtClean="0">
              <a:solidFill>
                <a:schemeClr val="accent5"/>
              </a:solidFill>
              <a:cs typeface="B Titr" pitchFamily="2" charset="-78"/>
            </a:endParaRPr>
          </a:p>
        </p:txBody>
      </p:sp>
      <p:sp>
        <p:nvSpPr>
          <p:cNvPr id="54275" name="Content Placeholder 2"/>
          <p:cNvSpPr>
            <a:spLocks noGrp="1"/>
          </p:cNvSpPr>
          <p:nvPr>
            <p:ph idx="1"/>
          </p:nvPr>
        </p:nvSpPr>
        <p:spPr>
          <a:xfrm>
            <a:off x="1173290" y="2780928"/>
            <a:ext cx="7704856" cy="2376264"/>
          </a:xfrm>
        </p:spPr>
        <p:txBody>
          <a:bodyPr>
            <a:normAutofit/>
          </a:bodyPr>
          <a:lstStyle/>
          <a:p>
            <a:pPr marL="0" lvl="0" indent="0" algn="ctr" rtl="1" fontAlgn="base">
              <a:spcBef>
                <a:spcPct val="20000"/>
              </a:spcBef>
              <a:spcAft>
                <a:spcPct val="0"/>
              </a:spcAft>
              <a:buClrTx/>
              <a:buSzTx/>
              <a:buNone/>
            </a:pPr>
            <a:r>
              <a:rPr lang="fa-IR" sz="2800" b="1" dirty="0">
                <a:solidFill>
                  <a:srgbClr val="8064A2"/>
                </a:solidFill>
                <a:latin typeface="Arial" charset="0"/>
                <a:cs typeface="B Nazanin" pitchFamily="2" charset="-78"/>
              </a:rPr>
              <a:t>مسئله ي بازپاسخ: </a:t>
            </a:r>
            <a:r>
              <a:rPr lang="fa-IR" sz="2800" b="1" dirty="0">
                <a:solidFill>
                  <a:srgbClr val="000000"/>
                </a:solidFill>
                <a:latin typeface="Arial" charset="0"/>
                <a:cs typeface="B Nazanin" pitchFamily="2" charset="-78"/>
              </a:rPr>
              <a:t>کداميک از اعداد زير با بقيه متفاوت است؟</a:t>
            </a:r>
          </a:p>
          <a:p>
            <a:pPr marL="0" lvl="0" indent="0" algn="ctr" rtl="1" fontAlgn="base">
              <a:spcBef>
                <a:spcPct val="20000"/>
              </a:spcBef>
              <a:spcAft>
                <a:spcPct val="0"/>
              </a:spcAft>
              <a:buClrTx/>
              <a:buSzTx/>
              <a:buNone/>
            </a:pPr>
            <a:r>
              <a:rPr lang="fa-IR" sz="4000" b="1" dirty="0" smtClean="0">
                <a:solidFill>
                  <a:srgbClr val="FF0000"/>
                </a:solidFill>
                <a:latin typeface="Arial" charset="0"/>
                <a:cs typeface="B Nazanin" pitchFamily="2" charset="-78"/>
              </a:rPr>
              <a:t>25    23   </a:t>
            </a:r>
            <a:r>
              <a:rPr lang="fa-IR" sz="4000" b="1" dirty="0">
                <a:solidFill>
                  <a:srgbClr val="FF0000"/>
                </a:solidFill>
                <a:latin typeface="Arial" charset="0"/>
                <a:cs typeface="B Nazanin" pitchFamily="2" charset="-78"/>
              </a:rPr>
              <a:t>20   </a:t>
            </a:r>
            <a:r>
              <a:rPr lang="fa-IR" sz="4000" b="1" dirty="0" smtClean="0">
                <a:solidFill>
                  <a:srgbClr val="FF0000"/>
                </a:solidFill>
                <a:latin typeface="Arial" charset="0"/>
                <a:cs typeface="B Nazanin" pitchFamily="2" charset="-78"/>
              </a:rPr>
              <a:t>15</a:t>
            </a:r>
          </a:p>
          <a:p>
            <a:pPr marL="0" lvl="0" indent="0" algn="ctr" rtl="1" fontAlgn="base">
              <a:spcBef>
                <a:spcPct val="20000"/>
              </a:spcBef>
              <a:spcAft>
                <a:spcPct val="0"/>
              </a:spcAft>
              <a:buClrTx/>
              <a:buSzTx/>
              <a:buNone/>
            </a:pPr>
            <a:endParaRPr lang="fa-IR" sz="4000" b="1" dirty="0">
              <a:solidFill>
                <a:srgbClr val="FF0000"/>
              </a:solidFill>
              <a:latin typeface="Arial" charset="0"/>
              <a:cs typeface="B Nazanin" pitchFamily="2" charset="-78"/>
            </a:endParaRPr>
          </a:p>
        </p:txBody>
      </p:sp>
    </p:spTree>
    <p:extLst>
      <p:ext uri="{BB962C8B-B14F-4D97-AF65-F5344CB8AC3E}">
        <p14:creationId xmlns="" xmlns:p14="http://schemas.microsoft.com/office/powerpoint/2010/main" val="184844819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285852" y="357166"/>
            <a:ext cx="7200800" cy="2019098"/>
          </a:xfrm>
        </p:spPr>
        <p:txBody>
          <a:bodyPr>
            <a:noAutofit/>
          </a:bodyPr>
          <a:lstStyle/>
          <a:p>
            <a:pPr algn="ctr" rtl="1">
              <a:lnSpc>
                <a:spcPct val="150000"/>
              </a:lnSpc>
            </a:pPr>
            <a:r>
              <a:rPr lang="fa-IR" sz="4000" b="1" dirty="0" smtClean="0">
                <a:solidFill>
                  <a:srgbClr val="0070C0"/>
                </a:solidFill>
                <a:cs typeface="B Titr" pitchFamily="2" charset="-78"/>
              </a:rPr>
              <a:t>آشنایی با ساختار و رويكردهاي كتابهاي درسي رياضي دوره ابتدايي:</a:t>
            </a:r>
            <a:endParaRPr lang="en-US" sz="4000" b="1" dirty="0">
              <a:solidFill>
                <a:srgbClr val="0070C0"/>
              </a:solidFill>
              <a:cs typeface="B Titr" pitchFamily="2" charset="-78"/>
            </a:endParaRPr>
          </a:p>
        </p:txBody>
      </p:sp>
      <p:pic>
        <p:nvPicPr>
          <p:cNvPr id="47105" name="Picture 1" descr="C:\Users\only\Desktop\آموزش معلمان ریاضی پایه ششم\C34-6.jpg"/>
          <p:cNvPicPr>
            <a:picLocks noChangeAspect="1" noChangeArrowheads="1"/>
          </p:cNvPicPr>
          <p:nvPr/>
        </p:nvPicPr>
        <p:blipFill>
          <a:blip r:embed="rId3" cstate="print"/>
          <a:srcRect/>
          <a:stretch>
            <a:fillRect/>
          </a:stretch>
        </p:blipFill>
        <p:spPr bwMode="auto">
          <a:xfrm>
            <a:off x="1857356" y="2571744"/>
            <a:ext cx="2786082" cy="3866890"/>
          </a:xfrm>
          <a:prstGeom prst="rect">
            <a:avLst/>
          </a:prstGeom>
          <a:noFill/>
        </p:spPr>
      </p:pic>
      <p:pic>
        <p:nvPicPr>
          <p:cNvPr id="47107" name="Picture 3" descr="C:\Users\only\Desktop\آموزش معلمان ریاضی پایه ششم\C21.jpg"/>
          <p:cNvPicPr>
            <a:picLocks noChangeAspect="1" noChangeArrowheads="1"/>
          </p:cNvPicPr>
          <p:nvPr/>
        </p:nvPicPr>
        <p:blipFill>
          <a:blip r:embed="rId4" cstate="print"/>
          <a:srcRect/>
          <a:stretch>
            <a:fillRect/>
          </a:stretch>
        </p:blipFill>
        <p:spPr bwMode="auto">
          <a:xfrm>
            <a:off x="5715008" y="2571744"/>
            <a:ext cx="2727955" cy="3786214"/>
          </a:xfrm>
          <a:prstGeom prst="rect">
            <a:avLst/>
          </a:prstGeom>
          <a:noFill/>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428604"/>
            <a:ext cx="6572296" cy="1011222"/>
          </a:xfrm>
        </p:spPr>
        <p:txBody>
          <a:bodyPr/>
          <a:lstStyle/>
          <a:p>
            <a:pPr algn="ctr"/>
            <a:r>
              <a:rPr lang="fa-IR" sz="4400" b="1" dirty="0" smtClean="0">
                <a:solidFill>
                  <a:schemeClr val="accent5"/>
                </a:solidFill>
                <a:cs typeface="B Titr" pitchFamily="2" charset="-78"/>
              </a:rPr>
              <a:t>استدلال و اثبات </a:t>
            </a:r>
            <a:r>
              <a:rPr lang="fa-IR" sz="4400" b="1" dirty="0" smtClean="0">
                <a:solidFill>
                  <a:schemeClr val="accent5"/>
                </a:solidFill>
                <a:effectLst/>
                <a:cs typeface="B Titr" pitchFamily="2" charset="-78"/>
              </a:rPr>
              <a:t>:</a:t>
            </a:r>
            <a:endParaRPr lang="en-US" b="1" dirty="0">
              <a:solidFill>
                <a:schemeClr val="accent5"/>
              </a:solidFill>
              <a:effectLst/>
              <a:cs typeface="B Titr" pitchFamily="2" charset="-78"/>
            </a:endParaRPr>
          </a:p>
        </p:txBody>
      </p:sp>
      <p:sp>
        <p:nvSpPr>
          <p:cNvPr id="3" name="Content Placeholder 2"/>
          <p:cNvSpPr>
            <a:spLocks noGrp="1"/>
          </p:cNvSpPr>
          <p:nvPr>
            <p:ph idx="1"/>
          </p:nvPr>
        </p:nvSpPr>
        <p:spPr>
          <a:xfrm>
            <a:off x="1571604" y="1714488"/>
            <a:ext cx="6929486" cy="4429156"/>
          </a:xfrm>
        </p:spPr>
        <p:txBody>
          <a:bodyPr>
            <a:normAutofit fontScale="92500"/>
          </a:bodyPr>
          <a:lstStyle/>
          <a:p>
            <a:pPr marL="0" indent="0" algn="just" rtl="1">
              <a:spcBef>
                <a:spcPts val="1200"/>
              </a:spcBef>
              <a:spcAft>
                <a:spcPts val="1200"/>
              </a:spcAft>
              <a:buNone/>
            </a:pPr>
            <a:r>
              <a:rPr lang="fa-IR" b="1" dirty="0" smtClean="0">
                <a:solidFill>
                  <a:schemeClr val="accent6"/>
                </a:solidFill>
                <a:cs typeface="B Nazanin" pitchFamily="2" charset="-78"/>
              </a:rPr>
              <a:t>1- استدلال و اثبات را به عنوان جنبه</a:t>
            </a:r>
            <a:r>
              <a:rPr lang="en-US" b="1" dirty="0" smtClean="0">
                <a:solidFill>
                  <a:schemeClr val="accent6"/>
                </a:solidFill>
                <a:cs typeface="B Nazanin" pitchFamily="2" charset="-78"/>
              </a:rPr>
              <a:t>‌</a:t>
            </a:r>
            <a:r>
              <a:rPr lang="fa-IR" b="1" dirty="0" smtClean="0">
                <a:solidFill>
                  <a:schemeClr val="accent6"/>
                </a:solidFill>
                <a:cs typeface="B Nazanin" pitchFamily="2" charset="-78"/>
              </a:rPr>
              <a:t>های اساسی ریاضیات بشناسند.</a:t>
            </a:r>
            <a:endParaRPr lang="en-US" b="1" dirty="0" smtClean="0">
              <a:solidFill>
                <a:schemeClr val="accent6"/>
              </a:solidFill>
              <a:cs typeface="B Nazanin" pitchFamily="2" charset="-78"/>
            </a:endParaRPr>
          </a:p>
          <a:p>
            <a:pPr marL="0" indent="0" algn="just" rtl="1">
              <a:spcBef>
                <a:spcPts val="1200"/>
              </a:spcBef>
              <a:spcAft>
                <a:spcPts val="1200"/>
              </a:spcAft>
              <a:buNone/>
            </a:pPr>
            <a:r>
              <a:rPr lang="fa-IR" b="1" dirty="0" smtClean="0">
                <a:solidFill>
                  <a:schemeClr val="accent6"/>
                </a:solidFill>
                <a:cs typeface="B Nazanin" pitchFamily="2" charset="-78"/>
              </a:rPr>
              <a:t>2- حدسیه</a:t>
            </a:r>
            <a:r>
              <a:rPr lang="en-US" b="1" dirty="0" smtClean="0">
                <a:solidFill>
                  <a:schemeClr val="accent6"/>
                </a:solidFill>
                <a:cs typeface="B Nazanin" pitchFamily="2" charset="-78"/>
              </a:rPr>
              <a:t>‌</a:t>
            </a:r>
            <a:r>
              <a:rPr lang="fa-IR" b="1" dirty="0" smtClean="0">
                <a:solidFill>
                  <a:schemeClr val="accent6"/>
                </a:solidFill>
                <a:cs typeface="B Nazanin" pitchFamily="2" charset="-78"/>
              </a:rPr>
              <a:t>های ریاضی بسازند و آنها را مورد بررسی قرار دهند.</a:t>
            </a:r>
            <a:endParaRPr lang="en-US" b="1" dirty="0" smtClean="0">
              <a:solidFill>
                <a:schemeClr val="accent6"/>
              </a:solidFill>
              <a:cs typeface="B Nazanin" pitchFamily="2" charset="-78"/>
            </a:endParaRPr>
          </a:p>
          <a:p>
            <a:pPr marL="0" indent="0" algn="just" rtl="1">
              <a:spcBef>
                <a:spcPts val="1200"/>
              </a:spcBef>
              <a:spcAft>
                <a:spcPts val="1200"/>
              </a:spcAft>
              <a:buNone/>
            </a:pPr>
            <a:r>
              <a:rPr lang="fa-IR" b="1" dirty="0" smtClean="0">
                <a:solidFill>
                  <a:schemeClr val="accent6"/>
                </a:solidFill>
                <a:cs typeface="B Nazanin" pitchFamily="2" charset="-78"/>
              </a:rPr>
              <a:t>3- بحث</a:t>
            </a:r>
            <a:r>
              <a:rPr lang="en-US" b="1" dirty="0" smtClean="0">
                <a:solidFill>
                  <a:schemeClr val="accent6"/>
                </a:solidFill>
                <a:cs typeface="B Nazanin" pitchFamily="2" charset="-78"/>
              </a:rPr>
              <a:t> </a:t>
            </a:r>
            <a:r>
              <a:rPr lang="fa-IR" b="1" dirty="0" smtClean="0">
                <a:solidFill>
                  <a:schemeClr val="accent6"/>
                </a:solidFill>
                <a:cs typeface="B Nazanin" pitchFamily="2" charset="-78"/>
              </a:rPr>
              <a:t>ها و اثبات</a:t>
            </a:r>
            <a:r>
              <a:rPr lang="en-US" b="1" dirty="0" smtClean="0">
                <a:solidFill>
                  <a:schemeClr val="accent6"/>
                </a:solidFill>
                <a:cs typeface="B Nazanin" pitchFamily="2" charset="-78"/>
              </a:rPr>
              <a:t> </a:t>
            </a:r>
            <a:r>
              <a:rPr lang="fa-IR" b="1" dirty="0" smtClean="0">
                <a:solidFill>
                  <a:schemeClr val="accent6"/>
                </a:solidFill>
                <a:cs typeface="B Nazanin" pitchFamily="2" charset="-78"/>
              </a:rPr>
              <a:t>های ریاضی را تکمیل و ارزیابی کنند.</a:t>
            </a:r>
            <a:endParaRPr lang="en-US" b="1" dirty="0" smtClean="0">
              <a:solidFill>
                <a:schemeClr val="accent6"/>
              </a:solidFill>
              <a:cs typeface="B Nazanin" pitchFamily="2" charset="-78"/>
            </a:endParaRPr>
          </a:p>
          <a:p>
            <a:pPr marL="0" indent="0" algn="just" rtl="1">
              <a:spcBef>
                <a:spcPts val="1200"/>
              </a:spcBef>
              <a:spcAft>
                <a:spcPts val="1200"/>
              </a:spcAft>
              <a:buNone/>
            </a:pPr>
            <a:r>
              <a:rPr lang="fa-IR" b="1" dirty="0" smtClean="0">
                <a:solidFill>
                  <a:schemeClr val="accent6"/>
                </a:solidFill>
                <a:cs typeface="B Nazanin" pitchFamily="2" charset="-78"/>
              </a:rPr>
              <a:t>4- روش</a:t>
            </a:r>
            <a:r>
              <a:rPr lang="en-US" b="1" dirty="0" smtClean="0">
                <a:solidFill>
                  <a:schemeClr val="accent6"/>
                </a:solidFill>
                <a:cs typeface="B Nazanin" pitchFamily="2" charset="-78"/>
              </a:rPr>
              <a:t>‌</a:t>
            </a:r>
            <a:r>
              <a:rPr lang="fa-IR" b="1" dirty="0" smtClean="0">
                <a:solidFill>
                  <a:schemeClr val="accent6"/>
                </a:solidFill>
                <a:cs typeface="B Nazanin" pitchFamily="2" charset="-78"/>
              </a:rPr>
              <a:t>های مختلف استدلال و اثبات را انتخاب نمایند و به کار گیرند.</a:t>
            </a:r>
            <a:endParaRPr lang="en-US" b="1" dirty="0">
              <a:solidFill>
                <a:schemeClr val="accent6"/>
              </a:solidFill>
              <a:cs typeface="B Nazanin" pitchFamily="2" charset="-78"/>
            </a:endParaRPr>
          </a:p>
        </p:txBody>
      </p:sp>
    </p:spTree>
    <p:extLst>
      <p:ext uri="{BB962C8B-B14F-4D97-AF65-F5344CB8AC3E}">
        <p14:creationId xmlns="" xmlns:p14="http://schemas.microsoft.com/office/powerpoint/2010/main" val="246329810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hlinkClick r:id="" action="ppaction://noaction"/>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4413" y="3214686"/>
            <a:ext cx="4741697" cy="3214710"/>
          </a:xfrm>
          <a:prstGeom prst="rect">
            <a:avLst/>
          </a:prstGeom>
          <a:noFill/>
          <a:ln w="9525">
            <a:noFill/>
            <a:miter lim="800000"/>
            <a:headEnd/>
            <a:tailEnd/>
          </a:ln>
          <a:effectLst/>
        </p:spPr>
      </p:pic>
      <p:pic>
        <p:nvPicPr>
          <p:cNvPr id="10242" name="Picture 2"/>
          <p:cNvPicPr>
            <a:picLocks noChangeAspect="1" noChangeArrowheads="1"/>
          </p:cNvPicPr>
          <p:nvPr/>
        </p:nvPicPr>
        <p:blipFill>
          <a:blip r:embed="rId3" cstate="print"/>
          <a:srcRect/>
          <a:stretch>
            <a:fillRect/>
          </a:stretch>
        </p:blipFill>
        <p:spPr bwMode="auto">
          <a:xfrm>
            <a:off x="4500562" y="500042"/>
            <a:ext cx="4121616" cy="2428892"/>
          </a:xfrm>
          <a:prstGeom prst="rect">
            <a:avLst/>
          </a:prstGeom>
          <a:noFill/>
          <a:ln w="9525">
            <a:noFill/>
            <a:miter lim="800000"/>
            <a:headEnd/>
            <a:tailEnd/>
          </a:ln>
          <a:effectLst/>
        </p:spPr>
      </p:pic>
    </p:spTree>
    <p:extLst>
      <p:ext uri="{BB962C8B-B14F-4D97-AF65-F5344CB8AC3E}">
        <p14:creationId xmlns="" xmlns:p14="http://schemas.microsoft.com/office/powerpoint/2010/main" val="208355463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285728"/>
            <a:ext cx="6572296" cy="928694"/>
          </a:xfrm>
        </p:spPr>
        <p:txBody>
          <a:bodyPr/>
          <a:lstStyle/>
          <a:p>
            <a:pPr algn="ctr"/>
            <a:r>
              <a:rPr lang="fa-IR" sz="4400" dirty="0" smtClean="0">
                <a:solidFill>
                  <a:schemeClr val="accent5"/>
                </a:solidFill>
                <a:cs typeface="B Titr" pitchFamily="2" charset="-78"/>
              </a:rPr>
              <a:t>گفتمان </a:t>
            </a:r>
            <a:r>
              <a:rPr lang="fa-IR" sz="4400" b="1" dirty="0" smtClean="0">
                <a:solidFill>
                  <a:schemeClr val="accent5"/>
                </a:solidFill>
                <a:effectLst/>
                <a:cs typeface="B Titr" pitchFamily="2" charset="-78"/>
              </a:rPr>
              <a:t>:</a:t>
            </a:r>
            <a:endParaRPr lang="en-US" b="1" dirty="0">
              <a:solidFill>
                <a:schemeClr val="accent5"/>
              </a:solidFill>
              <a:effectLst/>
              <a:cs typeface="B Titr" pitchFamily="2" charset="-78"/>
            </a:endParaRPr>
          </a:p>
        </p:txBody>
      </p:sp>
      <p:sp>
        <p:nvSpPr>
          <p:cNvPr id="5" name="Rectangle 2"/>
          <p:cNvSpPr>
            <a:spLocks noGrp="1" noChangeArrowheads="1"/>
          </p:cNvSpPr>
          <p:nvPr>
            <p:ph idx="1"/>
          </p:nvPr>
        </p:nvSpPr>
        <p:spPr bwMode="auto">
          <a:xfrm>
            <a:off x="1435608" y="1447800"/>
            <a:ext cx="7498080" cy="50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82296" indent="0" algn="just" rtl="1">
              <a:buNone/>
            </a:pPr>
            <a:r>
              <a:rPr lang="ar-SA" sz="3200" b="1" dirty="0">
                <a:cs typeface="B Nazanin" pitchFamily="2" charset="-78"/>
              </a:rPr>
              <a:t>منظور از گفتمان ریاضی، </a:t>
            </a:r>
            <a:r>
              <a:rPr lang="ar-SA" sz="3200" b="1" dirty="0">
                <a:solidFill>
                  <a:srgbClr val="FF0000"/>
                </a:solidFill>
                <a:cs typeface="B Nazanin" pitchFamily="2" charset="-78"/>
              </a:rPr>
              <a:t>سخن گفتن، نوشتن، بحث کردن، سوال کردن، توضیح دادن، توجیه کردن و استدلال کردن در مورد ایده ها و مفاهیم ریاضی </a:t>
            </a:r>
            <a:r>
              <a:rPr lang="ar-SA" sz="3200" b="1" dirty="0">
                <a:cs typeface="B Nazanin" pitchFamily="2" charset="-78"/>
              </a:rPr>
              <a:t>است. گفتگوی دانش آموزان با معلم و گفتگوی آنها با یکدیگر چه انفرادی و چه به صورت گروهی و توضیح دادن در مورد تفکرات و نیز دفاع از ایده ها و نیز قضاوت و ارزیابی در مورد ایده های ریاضی دیگر دانش آموزان و نیز نقد و بررسی راه حل های یک مسئله در کلاس درس بخش های مهمی از فرآیند گفتمان ریاضی به شمار می روند. </a:t>
            </a:r>
            <a:endParaRPr lang="en-US" sz="3200" b="1" dirty="0">
              <a:cs typeface="B Nazanin" pitchFamily="2" charset="-78"/>
            </a:endParaRPr>
          </a:p>
        </p:txBody>
      </p:sp>
    </p:spTree>
    <p:extLst>
      <p:ext uri="{BB962C8B-B14F-4D97-AF65-F5344CB8AC3E}">
        <p14:creationId xmlns="" xmlns:p14="http://schemas.microsoft.com/office/powerpoint/2010/main" val="7263032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AE0FB4F-1182-4C02-9052-F57080BA5278}" type="slidenum">
              <a:rPr lang="en-US"/>
              <a:pPr>
                <a:defRPr/>
              </a:pPr>
              <a:t>33</a:t>
            </a:fld>
            <a:endParaRPr lang="en-US"/>
          </a:p>
        </p:txBody>
      </p:sp>
      <p:sp>
        <p:nvSpPr>
          <p:cNvPr id="35843" name="Rectangle 2"/>
          <p:cNvSpPr>
            <a:spLocks noChangeArrowheads="1"/>
          </p:cNvSpPr>
          <p:nvPr/>
        </p:nvSpPr>
        <p:spPr bwMode="auto">
          <a:xfrm>
            <a:off x="1403648" y="914400"/>
            <a:ext cx="7283152" cy="55938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rtl="1"/>
            <a:r>
              <a:rPr lang="ar-SA" sz="2800" b="1" dirty="0">
                <a:solidFill>
                  <a:srgbClr val="7030A0"/>
                </a:solidFill>
                <a:cs typeface="B Nazanin" pitchFamily="2" charset="-78"/>
              </a:rPr>
              <a:t>برنامه هاي آموزشی از پیش دبستان تا پایان پایه ي دوازدهم باید دانش آموزان را قادر سازند تا</a:t>
            </a:r>
            <a:r>
              <a:rPr lang="en-US" sz="2800" b="1" dirty="0">
                <a:solidFill>
                  <a:srgbClr val="7030A0"/>
                </a:solidFill>
                <a:cs typeface="B Nazanin" pitchFamily="2" charset="-78"/>
              </a:rPr>
              <a:t> </a:t>
            </a:r>
            <a:r>
              <a:rPr lang="en-US" sz="2800" b="1" dirty="0" smtClean="0">
                <a:solidFill>
                  <a:srgbClr val="7030A0"/>
                </a:solidFill>
                <a:cs typeface="B Nazanin" pitchFamily="2" charset="-78"/>
              </a:rPr>
              <a:t>:</a:t>
            </a:r>
            <a:endParaRPr lang="fa-IR" sz="2800" b="1" dirty="0" smtClean="0">
              <a:solidFill>
                <a:srgbClr val="7030A0"/>
              </a:solidFill>
              <a:cs typeface="B Nazanin" pitchFamily="2" charset="-78"/>
            </a:endParaRPr>
          </a:p>
          <a:p>
            <a:pPr algn="just" rtl="1"/>
            <a:endParaRPr lang="en-US" sz="2800" b="1" dirty="0">
              <a:cs typeface="B Nazanin" pitchFamily="2" charset="-78"/>
            </a:endParaRPr>
          </a:p>
          <a:p>
            <a:pPr algn="just" rtl="1">
              <a:spcBef>
                <a:spcPts val="300"/>
              </a:spcBef>
              <a:spcAft>
                <a:spcPts val="300"/>
              </a:spcAft>
            </a:pPr>
            <a:r>
              <a:rPr lang="fa-IR" sz="3200" b="1" dirty="0" smtClean="0">
                <a:cs typeface="B Nazanin" pitchFamily="2" charset="-78"/>
              </a:rPr>
              <a:t>1- </a:t>
            </a:r>
            <a:r>
              <a:rPr lang="ar-SA" sz="3200" b="1" dirty="0" smtClean="0">
                <a:cs typeface="B Nazanin" pitchFamily="2" charset="-78"/>
              </a:rPr>
              <a:t>تفکر </a:t>
            </a:r>
            <a:r>
              <a:rPr lang="ar-SA" sz="3200" b="1" dirty="0">
                <a:cs typeface="B Nazanin" pitchFamily="2" charset="-78"/>
              </a:rPr>
              <a:t>ریاضی خود را از طریق گفتمان سازماندهی و تثبیت کنند.</a:t>
            </a:r>
            <a:endParaRPr lang="en-US" sz="3200" b="1" dirty="0">
              <a:cs typeface="B Nazanin" pitchFamily="2" charset="-78"/>
            </a:endParaRPr>
          </a:p>
          <a:p>
            <a:pPr algn="just" rtl="1">
              <a:spcBef>
                <a:spcPts val="300"/>
              </a:spcBef>
              <a:spcAft>
                <a:spcPts val="300"/>
              </a:spcAft>
            </a:pPr>
            <a:r>
              <a:rPr lang="fa-IR" sz="3200" b="1" dirty="0" smtClean="0">
                <a:cs typeface="B Nazanin" pitchFamily="2" charset="-78"/>
              </a:rPr>
              <a:t>2- </a:t>
            </a:r>
            <a:r>
              <a:rPr lang="ar-SA" sz="3200" b="1" dirty="0" smtClean="0">
                <a:cs typeface="B Nazanin" pitchFamily="2" charset="-78"/>
              </a:rPr>
              <a:t>تفکر </a:t>
            </a:r>
            <a:r>
              <a:rPr lang="ar-SA" sz="3200" b="1" dirty="0">
                <a:cs typeface="B Nazanin" pitchFamily="2" charset="-78"/>
              </a:rPr>
              <a:t>ریاضی خود را بطور واضح، شفاف و منسجم  با همکلاسی ها ، معلمان و سایرین در میان بگذارند.</a:t>
            </a:r>
            <a:endParaRPr lang="en-US" sz="3200" b="1" dirty="0">
              <a:cs typeface="B Nazanin" pitchFamily="2" charset="-78"/>
            </a:endParaRPr>
          </a:p>
          <a:p>
            <a:pPr algn="just" rtl="1">
              <a:spcBef>
                <a:spcPts val="300"/>
              </a:spcBef>
              <a:spcAft>
                <a:spcPts val="300"/>
              </a:spcAft>
            </a:pPr>
            <a:r>
              <a:rPr lang="ar-SA" sz="3200" b="1" dirty="0">
                <a:cs typeface="B Nazanin" pitchFamily="2" charset="-78"/>
              </a:rPr>
              <a:t>تفکرات ریاضی و راهبردهاي دیگران را تجزیه تحلیل تحلیل و ارزیابی کنند.</a:t>
            </a:r>
            <a:endParaRPr lang="en-US" sz="3200" b="1" dirty="0">
              <a:cs typeface="B Nazanin" pitchFamily="2" charset="-78"/>
            </a:endParaRPr>
          </a:p>
          <a:p>
            <a:pPr algn="just" rtl="1">
              <a:spcBef>
                <a:spcPts val="300"/>
              </a:spcBef>
              <a:spcAft>
                <a:spcPts val="300"/>
              </a:spcAft>
            </a:pPr>
            <a:r>
              <a:rPr lang="fa-IR" sz="3200" b="1" dirty="0" smtClean="0">
                <a:cs typeface="B Nazanin" pitchFamily="2" charset="-78"/>
              </a:rPr>
              <a:t>3- </a:t>
            </a:r>
            <a:r>
              <a:rPr lang="ar-SA" sz="3200" b="1" dirty="0" smtClean="0">
                <a:cs typeface="B Nazanin" pitchFamily="2" charset="-78"/>
              </a:rPr>
              <a:t>زبان </a:t>
            </a:r>
            <a:r>
              <a:rPr lang="ar-SA" sz="3200" b="1" dirty="0">
                <a:cs typeface="B Nazanin" pitchFamily="2" charset="-78"/>
              </a:rPr>
              <a:t>ریاضی را براي بیان ایده هاي ریاضی به طور دقیق به کار </a:t>
            </a:r>
            <a:r>
              <a:rPr lang="ar-SA" sz="3200" b="1" dirty="0" smtClean="0">
                <a:cs typeface="B Nazanin" pitchFamily="2" charset="-78"/>
              </a:rPr>
              <a:t>گیرند</a:t>
            </a:r>
            <a:r>
              <a:rPr lang="fa-IR" sz="3200" b="1" dirty="0" smtClean="0">
                <a:cs typeface="B Nazanin" pitchFamily="2" charset="-78"/>
              </a:rPr>
              <a:t> (</a:t>
            </a:r>
            <a:r>
              <a:rPr lang="en-US" sz="2400" b="1" dirty="0">
                <a:latin typeface="Times New Roman" panose="02020503050405090304" pitchFamily="18" charset="0"/>
                <a:cs typeface="B Nazanin" panose="00000400000000000000" pitchFamily="2" charset="-78"/>
              </a:rPr>
              <a:t>NCTM</a:t>
            </a:r>
            <a:r>
              <a:rPr lang="ar-SA" sz="2400" b="1" dirty="0" smtClean="0">
                <a:latin typeface="Times New Roman" panose="02020503050405090304" pitchFamily="18" charset="0"/>
                <a:cs typeface="B Nazanin" pitchFamily="2" charset="-78"/>
              </a:rPr>
              <a:t>،</a:t>
            </a:r>
            <a:r>
              <a:rPr lang="fa-IR" sz="2400" b="1" dirty="0" smtClean="0">
                <a:latin typeface="Times New Roman" panose="02020503050405090304" pitchFamily="18" charset="0"/>
                <a:cs typeface="B Nazanin" pitchFamily="2" charset="-78"/>
              </a:rPr>
              <a:t> </a:t>
            </a:r>
            <a:r>
              <a:rPr lang="en-US" sz="2400" b="1" dirty="0" smtClean="0">
                <a:latin typeface="Times New Roman" panose="02020503050405090304" pitchFamily="18" charset="0"/>
                <a:cs typeface="B Nazanin" panose="00000400000000000000" pitchFamily="2" charset="-78"/>
              </a:rPr>
              <a:t>2000</a:t>
            </a:r>
            <a:r>
              <a:rPr lang="fa-IR" sz="3200" b="1" dirty="0" smtClean="0">
                <a:cs typeface="B Nazanin" pitchFamily="2" charset="-78"/>
              </a:rPr>
              <a:t>).</a:t>
            </a:r>
            <a:endParaRPr lang="en-US" sz="3200" b="1" dirty="0">
              <a:cs typeface="B Nazanin" pitchFamily="2" charset="-78"/>
            </a:endParaRPr>
          </a:p>
        </p:txBody>
      </p:sp>
    </p:spTree>
    <p:extLst>
      <p:ext uri="{BB962C8B-B14F-4D97-AF65-F5344CB8AC3E}">
        <p14:creationId xmlns="" xmlns:p14="http://schemas.microsoft.com/office/powerpoint/2010/main" val="265226772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cstate="print"/>
          <a:srcRect/>
          <a:stretch>
            <a:fillRect/>
          </a:stretch>
        </p:blipFill>
        <p:spPr bwMode="auto">
          <a:xfrm>
            <a:off x="2000232" y="428604"/>
            <a:ext cx="6215106" cy="6069419"/>
          </a:xfrm>
          <a:prstGeom prst="rect">
            <a:avLst/>
          </a:prstGeom>
          <a:noFill/>
          <a:ln w="9525">
            <a:noFill/>
            <a:miter lim="800000"/>
            <a:headEnd/>
            <a:tailEnd/>
          </a:ln>
          <a:effectLst/>
        </p:spPr>
      </p:pic>
    </p:spTree>
    <p:extLst>
      <p:ext uri="{BB962C8B-B14F-4D97-AF65-F5344CB8AC3E}">
        <p14:creationId xmlns="" xmlns:p14="http://schemas.microsoft.com/office/powerpoint/2010/main" val="180705914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116632"/>
            <a:ext cx="6572296" cy="1000132"/>
          </a:xfrm>
        </p:spPr>
        <p:txBody>
          <a:bodyPr/>
          <a:lstStyle/>
          <a:p>
            <a:pPr algn="ctr"/>
            <a:r>
              <a:rPr lang="fa-IR" sz="4400" dirty="0" smtClean="0">
                <a:solidFill>
                  <a:schemeClr val="accent5"/>
                </a:solidFill>
                <a:cs typeface="B Titr" pitchFamily="2" charset="-78"/>
              </a:rPr>
              <a:t>اتصال ها و پيوندها </a:t>
            </a:r>
            <a:r>
              <a:rPr lang="fa-IR" sz="4400" b="1" dirty="0" smtClean="0">
                <a:solidFill>
                  <a:schemeClr val="accent5"/>
                </a:solidFill>
                <a:effectLst/>
                <a:cs typeface="B Titr" pitchFamily="2" charset="-78"/>
              </a:rPr>
              <a:t>:</a:t>
            </a:r>
            <a:endParaRPr lang="en-US" b="1" dirty="0">
              <a:solidFill>
                <a:schemeClr val="accent5"/>
              </a:solidFill>
              <a:effectLst/>
              <a:cs typeface="B Titr" pitchFamily="2" charset="-78"/>
            </a:endParaRPr>
          </a:p>
        </p:txBody>
      </p:sp>
      <p:pic>
        <p:nvPicPr>
          <p:cNvPr id="4" name="Picture 4">
            <a:hlinkClick r:id="" action="ppaction://noaction"/>
          </p:cNvPr>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79712" y="1241013"/>
            <a:ext cx="6048672" cy="5225724"/>
          </a:xfrm>
          <a:prstGeom prst="rect">
            <a:avLst/>
          </a:prstGeom>
          <a:noFill/>
          <a:ln w="9525">
            <a:noFill/>
            <a:miter lim="800000"/>
            <a:headEnd/>
            <a:tailEnd/>
          </a:ln>
          <a:effectLst/>
        </p:spPr>
      </p:pic>
    </p:spTree>
    <p:extLst>
      <p:ext uri="{BB962C8B-B14F-4D97-AF65-F5344CB8AC3E}">
        <p14:creationId xmlns="" xmlns:p14="http://schemas.microsoft.com/office/powerpoint/2010/main" val="235698317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8728" y="1357298"/>
            <a:ext cx="7125141" cy="4643470"/>
          </a:xfrm>
          <a:prstGeom prst="rect">
            <a:avLst/>
          </a:prstGeom>
          <a:noFill/>
          <a:ln w="9525">
            <a:noFill/>
            <a:miter lim="800000"/>
            <a:headEnd/>
            <a:tailEnd/>
          </a:ln>
          <a:effectLst/>
        </p:spPr>
      </p:pic>
      <p:sp>
        <p:nvSpPr>
          <p:cNvPr id="3" name="Rectangle 6"/>
          <p:cNvSpPr>
            <a:spLocks noChangeArrowheads="1"/>
          </p:cNvSpPr>
          <p:nvPr/>
        </p:nvSpPr>
        <p:spPr bwMode="auto">
          <a:xfrm>
            <a:off x="2357422" y="237265"/>
            <a:ext cx="500066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fa-IR" sz="4400" b="1" dirty="0">
                <a:solidFill>
                  <a:schemeClr val="accent5"/>
                </a:solidFill>
                <a:cs typeface="B Titr" pitchFamily="2" charset="-78"/>
              </a:rPr>
              <a:t>بازنمایی های </a:t>
            </a:r>
            <a:r>
              <a:rPr lang="fa-IR" sz="4400" b="1" dirty="0" smtClean="0">
                <a:solidFill>
                  <a:schemeClr val="accent5"/>
                </a:solidFill>
                <a:cs typeface="B Titr" pitchFamily="2" charset="-78"/>
              </a:rPr>
              <a:t>مختلف:</a:t>
            </a:r>
            <a:endParaRPr lang="en-US" sz="4400" b="1" dirty="0">
              <a:solidFill>
                <a:schemeClr val="accent5"/>
              </a:solidFill>
              <a:cs typeface="B Titr" pitchFamily="2" charset="-78"/>
            </a:endParaRPr>
          </a:p>
        </p:txBody>
      </p:sp>
    </p:spTree>
    <p:extLst>
      <p:ext uri="{BB962C8B-B14F-4D97-AF65-F5344CB8AC3E}">
        <p14:creationId xmlns="" xmlns:p14="http://schemas.microsoft.com/office/powerpoint/2010/main" val="378413391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3"/>
          <p:cNvSpPr txBox="1">
            <a:spLocks noGrp="1" noChangeArrowheads="1"/>
          </p:cNvSpPr>
          <p:nvPr/>
        </p:nvSpPr>
        <p:spPr bwMode="auto">
          <a:xfrm>
            <a:off x="7042150" y="6243638"/>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9D2D7B6-6223-4A79-96F4-3104FE563AD7}" type="slidenum">
              <a:rPr lang="en-US" sz="1400">
                <a:solidFill>
                  <a:srgbClr val="000000"/>
                </a:solidFill>
                <a:latin typeface="Calibri" pitchFamily="34" charset="0"/>
              </a:rPr>
              <a:pPr algn="r" eaLnBrk="1" hangingPunct="1"/>
              <a:t>37</a:t>
            </a:fld>
            <a:endParaRPr lang="en-US" sz="1400">
              <a:solidFill>
                <a:srgbClr val="000000"/>
              </a:solidFill>
              <a:latin typeface="Calibri" pitchFamily="34" charset="0"/>
            </a:endParaRPr>
          </a:p>
        </p:txBody>
      </p:sp>
      <p:sp>
        <p:nvSpPr>
          <p:cNvPr id="47107" name="Rectangle 2"/>
          <p:cNvSpPr>
            <a:spLocks noGrp="1" noChangeArrowheads="1"/>
          </p:cNvSpPr>
          <p:nvPr>
            <p:ph type="title" idx="4294967295"/>
          </p:nvPr>
        </p:nvSpPr>
        <p:spPr>
          <a:xfrm>
            <a:off x="1331640" y="1219200"/>
            <a:ext cx="7488832" cy="2353816"/>
          </a:xfrm>
        </p:spPr>
        <p:txBody>
          <a:bodyPr>
            <a:noAutofit/>
          </a:bodyPr>
          <a:lstStyle/>
          <a:p>
            <a:pPr algn="just" rtl="1" eaLnBrk="1" fontAlgn="auto" hangingPunct="1">
              <a:spcAft>
                <a:spcPts val="0"/>
              </a:spcAft>
              <a:defRPr/>
            </a:pPr>
            <a:r>
              <a:rPr lang="ar-SA" sz="4000" b="1" dirty="0" smtClean="0">
                <a:solidFill>
                  <a:srgbClr val="FF0000"/>
                </a:solidFill>
                <a:cs typeface="B Nazanin" pitchFamily="2" charset="-78"/>
              </a:rPr>
              <a:t>طرح مسئله رياضي</a:t>
            </a:r>
            <a:r>
              <a:rPr lang="ar-SA" sz="4000" b="1" dirty="0" smtClean="0">
                <a:solidFill>
                  <a:schemeClr val="tx2">
                    <a:satMod val="130000"/>
                  </a:schemeClr>
                </a:solidFill>
                <a:cs typeface="B Nazanin" pitchFamily="2" charset="-78"/>
              </a:rPr>
              <a:t> </a:t>
            </a:r>
            <a:r>
              <a:rPr lang="fa-IR" sz="3600" b="1" dirty="0" smtClean="0">
                <a:solidFill>
                  <a:schemeClr val="tx2">
                    <a:satMod val="130000"/>
                  </a:schemeClr>
                </a:solidFill>
                <a:cs typeface="B Nazanin" pitchFamily="2" charset="-78"/>
              </a:rPr>
              <a:t>توليد يک مسئله جديد از يک موقعيت يا تجربه، يا صورت بندي</a:t>
            </a:r>
            <a:r>
              <a:rPr lang="ar-SA" sz="3600" b="1" dirty="0" smtClean="0">
                <a:solidFill>
                  <a:schemeClr val="tx2">
                    <a:satMod val="130000"/>
                  </a:schemeClr>
                </a:solidFill>
                <a:cs typeface="B Nazanin" pitchFamily="2" charset="-78"/>
              </a:rPr>
              <a:t> تازه ا ي از مسائل موجود </a:t>
            </a:r>
            <a:r>
              <a:rPr lang="fa-IR" sz="3600" b="1" dirty="0" smtClean="0">
                <a:solidFill>
                  <a:schemeClr val="tx2">
                    <a:satMod val="130000"/>
                  </a:schemeClr>
                </a:solidFill>
                <a:cs typeface="B Nazanin" pitchFamily="2" charset="-78"/>
              </a:rPr>
              <a:t>است</a:t>
            </a:r>
            <a:r>
              <a:rPr lang="ar-SA" sz="3600" b="1" dirty="0" smtClean="0">
                <a:solidFill>
                  <a:schemeClr val="tx2">
                    <a:satMod val="130000"/>
                  </a:schemeClr>
                </a:solidFill>
                <a:cs typeface="B Nazanin" pitchFamily="2" charset="-78"/>
              </a:rPr>
              <a:t>(سيلور، 199</a:t>
            </a:r>
            <a:r>
              <a:rPr lang="fa-IR" sz="3600" b="1" dirty="0" smtClean="0">
                <a:solidFill>
                  <a:schemeClr val="tx2">
                    <a:satMod val="130000"/>
                  </a:schemeClr>
                </a:solidFill>
                <a:cs typeface="B Nazanin" pitchFamily="2" charset="-78"/>
              </a:rPr>
              <a:t>3و 1995</a:t>
            </a:r>
            <a:r>
              <a:rPr lang="ar-SA" sz="3600" b="1" dirty="0" smtClean="0">
                <a:solidFill>
                  <a:schemeClr val="tx2">
                    <a:satMod val="130000"/>
                  </a:schemeClr>
                </a:solidFill>
                <a:cs typeface="B Nazanin" pitchFamily="2" charset="-78"/>
              </a:rPr>
              <a:t>).</a:t>
            </a:r>
            <a:endParaRPr lang="en-US" sz="3600" b="1" dirty="0" smtClean="0">
              <a:solidFill>
                <a:schemeClr val="tx2">
                  <a:satMod val="130000"/>
                </a:schemeClr>
              </a:solidFill>
              <a:cs typeface="B Nazanin" pitchFamily="2" charset="-78"/>
            </a:endParaRPr>
          </a:p>
        </p:txBody>
      </p:sp>
      <p:sp>
        <p:nvSpPr>
          <p:cNvPr id="40964" name="Rectangle 3"/>
          <p:cNvSpPr>
            <a:spLocks noGrp="1" noChangeArrowheads="1"/>
          </p:cNvSpPr>
          <p:nvPr>
            <p:ph type="body" idx="4294967295"/>
          </p:nvPr>
        </p:nvSpPr>
        <p:spPr>
          <a:xfrm>
            <a:off x="1331640" y="3762375"/>
            <a:ext cx="7317060" cy="2595583"/>
          </a:xfrm>
        </p:spPr>
        <p:txBody>
          <a:bodyPr>
            <a:normAutofit fontScale="92500" lnSpcReduction="10000"/>
          </a:bodyPr>
          <a:lstStyle/>
          <a:p>
            <a:pPr marL="0" indent="0" algn="just" rtl="1" eaLnBrk="1" hangingPunct="1">
              <a:lnSpc>
                <a:spcPct val="110000"/>
              </a:lnSpc>
              <a:buFont typeface="Wingdings" pitchFamily="2" charset="2"/>
              <a:buNone/>
            </a:pPr>
            <a:r>
              <a:rPr lang="fa-IR" sz="2800" b="1" dirty="0" smtClean="0">
                <a:solidFill>
                  <a:schemeClr val="hlink"/>
                </a:solidFill>
                <a:cs typeface="B Nazanin" pitchFamily="2" charset="-78"/>
              </a:rPr>
              <a:t>صورتبندي يک مسئله</a:t>
            </a:r>
            <a:r>
              <a:rPr lang="fa-IR" sz="2800" b="1" dirty="0" smtClean="0">
                <a:cs typeface="B Nazanin" pitchFamily="2" charset="-78"/>
              </a:rPr>
              <a:t> اغلب اساسي تر از </a:t>
            </a:r>
            <a:r>
              <a:rPr lang="fa-IR" sz="2800" b="1" dirty="0" smtClean="0">
                <a:solidFill>
                  <a:srgbClr val="FF0000"/>
                </a:solidFill>
                <a:cs typeface="B Nazanin" pitchFamily="2" charset="-78"/>
              </a:rPr>
              <a:t>حل</a:t>
            </a:r>
            <a:r>
              <a:rPr lang="fa-IR" sz="2800" b="1" dirty="0" smtClean="0">
                <a:cs typeface="B Nazanin" pitchFamily="2" charset="-78"/>
              </a:rPr>
              <a:t> آن است که ممکن است صرفا چيزي در حد يک مهارت تجربي يا رياضي باشد (انيشتن و اينسفلد، 1938).</a:t>
            </a:r>
          </a:p>
          <a:p>
            <a:pPr marL="0" indent="0" algn="just" rtl="1" eaLnBrk="1" hangingPunct="1">
              <a:lnSpc>
                <a:spcPct val="110000"/>
              </a:lnSpc>
              <a:buFont typeface="Wingdings" pitchFamily="2" charset="2"/>
              <a:buNone/>
            </a:pPr>
            <a:r>
              <a:rPr lang="fa-IR" sz="2800" b="1" dirty="0" smtClean="0">
                <a:cs typeface="B Nazanin" pitchFamily="2" charset="-78"/>
              </a:rPr>
              <a:t>تجربه کشف و خلق مسئله هاي رياضي شخصي بايد بخشي از آموزش روزانه دانش آموزان باشد (کيل پاتريک، 1987).</a:t>
            </a:r>
          </a:p>
          <a:p>
            <a:pPr algn="just" eaLnBrk="1" hangingPunct="1">
              <a:lnSpc>
                <a:spcPct val="90000"/>
              </a:lnSpc>
              <a:buFont typeface="Wingdings" pitchFamily="2" charset="2"/>
              <a:buNone/>
            </a:pPr>
            <a:r>
              <a:rPr lang="en-US" dirty="0" smtClean="0"/>
              <a:t> </a:t>
            </a:r>
          </a:p>
        </p:txBody>
      </p:sp>
      <p:sp>
        <p:nvSpPr>
          <p:cNvPr id="2" name="Rectangle 1"/>
          <p:cNvSpPr/>
          <p:nvPr/>
        </p:nvSpPr>
        <p:spPr>
          <a:xfrm>
            <a:off x="1857356" y="620713"/>
            <a:ext cx="6715172" cy="646112"/>
          </a:xfrm>
          <a:prstGeom prst="rect">
            <a:avLst/>
          </a:prstGeom>
        </p:spPr>
        <p:txBody>
          <a:bodyPr wrap="square">
            <a:spAutoFit/>
          </a:bodyPr>
          <a:lstStyle/>
          <a:p>
            <a:pPr algn="r" fontAlgn="auto">
              <a:spcBef>
                <a:spcPts val="0"/>
              </a:spcBef>
              <a:spcAft>
                <a:spcPts val="0"/>
              </a:spcAft>
              <a:defRPr/>
            </a:pPr>
            <a:r>
              <a:rPr lang="ar-SA" sz="3600" b="1" kern="0" dirty="0">
                <a:latin typeface="Tahoma"/>
                <a:ea typeface="+mj-ea"/>
                <a:cs typeface="B Titr" pitchFamily="2" charset="-78"/>
              </a:rPr>
              <a:t>طرح مسئله </a:t>
            </a:r>
            <a:r>
              <a:rPr lang="ar-SA" sz="3600" b="1" kern="0" dirty="0" smtClean="0">
                <a:latin typeface="Tahoma"/>
                <a:ea typeface="+mj-ea"/>
                <a:cs typeface="B Titr" pitchFamily="2" charset="-78"/>
              </a:rPr>
              <a:t>رياضي</a:t>
            </a:r>
            <a:r>
              <a:rPr lang="fa-IR" sz="3600" b="1" kern="0" dirty="0" smtClean="0">
                <a:latin typeface="Tahoma"/>
                <a:ea typeface="+mj-ea"/>
                <a:cs typeface="B Titr" pitchFamily="2" charset="-78"/>
              </a:rPr>
              <a:t>:</a:t>
            </a:r>
            <a:r>
              <a:rPr lang="ar-SA" sz="3600" b="1" kern="0" dirty="0" smtClean="0">
                <a:latin typeface="Tahoma"/>
                <a:ea typeface="+mj-ea"/>
                <a:cs typeface="B Titr" pitchFamily="2" charset="-78"/>
              </a:rPr>
              <a:t> </a:t>
            </a:r>
            <a:endParaRPr lang="en-US" sz="3600" dirty="0">
              <a:latin typeface="+mn-lt"/>
              <a:cs typeface="B Titr" pitchFamily="2" charset="-78"/>
            </a:endParaRPr>
          </a:p>
        </p:txBody>
      </p:sp>
    </p:spTree>
    <p:extLst>
      <p:ext uri="{BB962C8B-B14F-4D97-AF65-F5344CB8AC3E}">
        <p14:creationId xmlns="" xmlns:p14="http://schemas.microsoft.com/office/powerpoint/2010/main" val="129715772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39784"/>
          </a:xfrm>
        </p:spPr>
        <p:txBody>
          <a:bodyPr>
            <a:normAutofit/>
          </a:bodyPr>
          <a:lstStyle/>
          <a:p>
            <a:pPr algn="ctr"/>
            <a:r>
              <a:rPr lang="fa-IR" sz="4400" dirty="0" smtClean="0">
                <a:solidFill>
                  <a:srgbClr val="0070C0"/>
                </a:solidFill>
                <a:effectLst/>
                <a:cs typeface="B Titr" pitchFamily="2" charset="-78"/>
              </a:rPr>
              <a:t>دلایل پرداختن به طرح مسئله:</a:t>
            </a:r>
            <a:endParaRPr lang="en-US" sz="4400" dirty="0">
              <a:solidFill>
                <a:srgbClr val="0070C0"/>
              </a:solidFill>
              <a:effectLst/>
              <a:cs typeface="B Titr" pitchFamily="2" charset="-78"/>
            </a:endParaRPr>
          </a:p>
        </p:txBody>
      </p:sp>
      <p:sp>
        <p:nvSpPr>
          <p:cNvPr id="3" name="Content Placeholder 2"/>
          <p:cNvSpPr>
            <a:spLocks noGrp="1"/>
          </p:cNvSpPr>
          <p:nvPr>
            <p:ph idx="1"/>
          </p:nvPr>
        </p:nvSpPr>
        <p:spPr>
          <a:xfrm>
            <a:off x="1435608" y="1571612"/>
            <a:ext cx="7351234" cy="4643470"/>
          </a:xfrm>
        </p:spPr>
        <p:txBody>
          <a:bodyPr>
            <a:normAutofit/>
          </a:bodyPr>
          <a:lstStyle/>
          <a:p>
            <a:pPr marL="0" indent="0" algn="just" rtl="1">
              <a:lnSpc>
                <a:spcPct val="150000"/>
              </a:lnSpc>
              <a:spcBef>
                <a:spcPts val="0"/>
              </a:spcBef>
              <a:buNone/>
            </a:pPr>
            <a:r>
              <a:rPr lang="fa-IR" sz="3600" b="1" dirty="0" smtClean="0">
                <a:cs typeface="B Nazanin" pitchFamily="2" charset="-78"/>
              </a:rPr>
              <a:t>1- در زندگی واقعی، معمولا مسائل باید توسط حل کنندگان خلق یا کشف شوند (کیل پاتریک، 1987).</a:t>
            </a:r>
          </a:p>
          <a:p>
            <a:pPr marL="0" indent="0" algn="just" rtl="1">
              <a:lnSpc>
                <a:spcPct val="150000"/>
              </a:lnSpc>
              <a:spcBef>
                <a:spcPts val="0"/>
              </a:spcBef>
              <a:buNone/>
            </a:pPr>
            <a:endParaRPr lang="fa-IR" sz="400" b="1" dirty="0" smtClean="0">
              <a:cs typeface="B Nazanin" pitchFamily="2" charset="-78"/>
            </a:endParaRPr>
          </a:p>
          <a:p>
            <a:pPr marL="0" indent="0" algn="just" rtl="1">
              <a:lnSpc>
                <a:spcPct val="150000"/>
              </a:lnSpc>
              <a:spcBef>
                <a:spcPts val="0"/>
              </a:spcBef>
              <a:buNone/>
            </a:pPr>
            <a:r>
              <a:rPr lang="fa-IR" sz="3600" b="1" dirty="0" smtClean="0">
                <a:cs typeface="B Nazanin" pitchFamily="2" charset="-78"/>
              </a:rPr>
              <a:t>2-</a:t>
            </a:r>
            <a:r>
              <a:rPr lang="en-US" sz="3600" b="1" dirty="0" smtClean="0">
                <a:cs typeface="B Nazanin" pitchFamily="2" charset="-78"/>
              </a:rPr>
              <a:t> </a:t>
            </a:r>
            <a:r>
              <a:rPr lang="fa-IR" sz="3600" b="1" dirty="0" smtClean="0">
                <a:cs typeface="B Nazanin" pitchFamily="2" charset="-78"/>
              </a:rPr>
              <a:t>ارتباط تنگاتنگی بین </a:t>
            </a:r>
            <a:r>
              <a:rPr lang="fa-IR" sz="3600" b="1" dirty="0" smtClean="0">
                <a:solidFill>
                  <a:srgbClr val="FF0000"/>
                </a:solidFill>
                <a:cs typeface="B Nazanin" pitchFamily="2" charset="-78"/>
              </a:rPr>
              <a:t>طرح مسئله</a:t>
            </a:r>
            <a:r>
              <a:rPr lang="fa-IR" sz="3600" b="1" dirty="0" smtClean="0">
                <a:cs typeface="B Nazanin" pitchFamily="2" charset="-78"/>
              </a:rPr>
              <a:t> و سایر توانایی های ریاضی همانند </a:t>
            </a:r>
            <a:r>
              <a:rPr lang="fa-IR" sz="3600" b="1" dirty="0" smtClean="0">
                <a:solidFill>
                  <a:srgbClr val="7030A0"/>
                </a:solidFill>
                <a:cs typeface="B Nazanin" pitchFamily="2" charset="-78"/>
              </a:rPr>
              <a:t>درک مفهومی، حل مسئله و خلاقیت</a:t>
            </a:r>
            <a:r>
              <a:rPr lang="fa-IR" sz="3600" b="1" dirty="0" smtClean="0">
                <a:cs typeface="B Nazanin" pitchFamily="2" charset="-78"/>
              </a:rPr>
              <a:t> وجود دارد. </a:t>
            </a:r>
            <a:endParaRPr lang="en-US" sz="3600" b="1" dirty="0">
              <a:cs typeface="B Nazanin" pitchFamily="2" charset="-78"/>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Content Placeholder 2"/>
          <p:cNvSpPr>
            <a:spLocks noGrp="1"/>
          </p:cNvSpPr>
          <p:nvPr>
            <p:ph idx="1"/>
          </p:nvPr>
        </p:nvSpPr>
        <p:spPr>
          <a:xfrm>
            <a:off x="1285852" y="857232"/>
            <a:ext cx="7527210" cy="5441970"/>
          </a:xfrm>
        </p:spPr>
        <p:txBody>
          <a:bodyPr>
            <a:normAutofit/>
          </a:bodyPr>
          <a:lstStyle/>
          <a:p>
            <a:pPr marL="0" indent="0" algn="r" rtl="1" eaLnBrk="1" fontAlgn="auto" hangingPunct="1">
              <a:spcAft>
                <a:spcPts val="0"/>
              </a:spcAft>
              <a:buClr>
                <a:schemeClr val="accent3"/>
              </a:buClr>
              <a:buNone/>
              <a:defRPr/>
            </a:pPr>
            <a:r>
              <a:rPr lang="fa-IR" dirty="0" smtClean="0">
                <a:cs typeface="B Nazanin" pitchFamily="2" charset="-78"/>
              </a:rPr>
              <a:t>براي عبارت زير مسئله اي طرح کنيد و آن را حل کنيد:</a:t>
            </a:r>
          </a:p>
          <a:p>
            <a:pPr marL="0" indent="0" algn="r" rtl="1" eaLnBrk="1" fontAlgn="auto" hangingPunct="1">
              <a:spcAft>
                <a:spcPts val="0"/>
              </a:spcAft>
              <a:buClr>
                <a:schemeClr val="accent3"/>
              </a:buClr>
              <a:buNone/>
              <a:defRPr/>
            </a:pPr>
            <a:endParaRPr lang="fa-IR" dirty="0" smtClean="0">
              <a:cs typeface="B Nazanin" pitchFamily="2" charset="-78"/>
            </a:endParaRPr>
          </a:p>
          <a:p>
            <a:pPr marL="0" indent="0" algn="just" rtl="1" eaLnBrk="1" fontAlgn="auto" hangingPunct="1">
              <a:lnSpc>
                <a:spcPct val="115000"/>
              </a:lnSpc>
              <a:spcBef>
                <a:spcPct val="0"/>
              </a:spcBef>
              <a:spcAft>
                <a:spcPts val="1000"/>
              </a:spcAft>
              <a:buClr>
                <a:schemeClr val="accent3"/>
              </a:buClr>
              <a:buNone/>
              <a:defRPr/>
            </a:pPr>
            <a:endParaRPr lang="fa-IR" sz="2800" b="1" dirty="0" smtClean="0">
              <a:solidFill>
                <a:srgbClr val="19194D"/>
              </a:solidFill>
              <a:ea typeface="Calibri" pitchFamily="34" charset="0"/>
              <a:cs typeface="B Nazanin" pitchFamily="2" charset="-78"/>
            </a:endParaRPr>
          </a:p>
          <a:p>
            <a:pPr marL="0" indent="0" algn="just" rtl="1" eaLnBrk="1" fontAlgn="auto" hangingPunct="1">
              <a:lnSpc>
                <a:spcPct val="115000"/>
              </a:lnSpc>
              <a:spcBef>
                <a:spcPct val="0"/>
              </a:spcBef>
              <a:spcAft>
                <a:spcPts val="1000"/>
              </a:spcAft>
              <a:buClr>
                <a:schemeClr val="accent3"/>
              </a:buClr>
              <a:buNone/>
              <a:defRPr/>
            </a:pPr>
            <a:r>
              <a:rPr lang="fa-IR" sz="2800" b="1" dirty="0" smtClean="0">
                <a:solidFill>
                  <a:srgbClr val="FF0000"/>
                </a:solidFill>
                <a:ea typeface="Calibri" pitchFamily="34" charset="0"/>
                <a:cs typeface="B Nazanin" pitchFamily="2" charset="-78"/>
              </a:rPr>
              <a:t>مسئله طرح شده توسط دانش آموز کلاس پنجم: </a:t>
            </a:r>
          </a:p>
          <a:p>
            <a:pPr marL="82550" indent="0" algn="just" rtl="1" eaLnBrk="1" fontAlgn="auto" hangingPunct="1">
              <a:lnSpc>
                <a:spcPct val="115000"/>
              </a:lnSpc>
              <a:spcBef>
                <a:spcPct val="0"/>
              </a:spcBef>
              <a:spcAft>
                <a:spcPts val="1000"/>
              </a:spcAft>
              <a:buClr>
                <a:schemeClr val="accent3"/>
              </a:buClr>
              <a:buNone/>
              <a:defRPr/>
            </a:pPr>
            <a:r>
              <a:rPr lang="ar-SA" sz="2800" b="1" dirty="0" smtClean="0">
                <a:ea typeface="Calibri" pitchFamily="34" charset="0"/>
                <a:cs typeface="B Nazanin" pitchFamily="2" charset="-78"/>
              </a:rPr>
              <a:t>نادر </a:t>
            </a:r>
            <a:r>
              <a:rPr lang="fa-IR" sz="2800" b="1" dirty="0" smtClean="0">
                <a:ea typeface="Calibri" pitchFamily="34" charset="0"/>
                <a:cs typeface="B Nazanin" pitchFamily="2" charset="-78"/>
              </a:rPr>
              <a:t>30</a:t>
            </a:r>
            <a:r>
              <a:rPr lang="ar-SA" sz="2800" b="1" dirty="0" smtClean="0">
                <a:ea typeface="Calibri" pitchFamily="34" charset="0"/>
                <a:cs typeface="B Nazanin" pitchFamily="2" charset="-78"/>
              </a:rPr>
              <a:t> تومان داشت. او به خواهرش 145 تومان و به برادرش 75 تومان داد. چقدر از پول برايش باقي مانده است</a:t>
            </a:r>
            <a:r>
              <a:rPr lang="fa-IR" sz="2800" b="1" dirty="0" smtClean="0">
                <a:ea typeface="Calibri" pitchFamily="34" charset="0"/>
                <a:cs typeface="B Nazanin" pitchFamily="2" charset="-78"/>
              </a:rPr>
              <a:t>!!</a:t>
            </a:r>
          </a:p>
          <a:p>
            <a:pPr marL="274320" indent="-274320" algn="just" rtl="1" eaLnBrk="1" fontAlgn="auto" hangingPunct="1">
              <a:lnSpc>
                <a:spcPct val="115000"/>
              </a:lnSpc>
              <a:spcBef>
                <a:spcPct val="0"/>
              </a:spcBef>
              <a:spcAft>
                <a:spcPts val="1000"/>
              </a:spcAft>
              <a:buClr>
                <a:schemeClr val="accent3"/>
              </a:buClr>
              <a:buFont typeface="Wingdings 2"/>
              <a:buChar char=""/>
              <a:defRPr/>
            </a:pPr>
            <a:endParaRPr lang="en-US" sz="1000" dirty="0" smtClean="0"/>
          </a:p>
        </p:txBody>
      </p:sp>
      <p:graphicFrame>
        <p:nvGraphicFramePr>
          <p:cNvPr id="1026" name="Object 2"/>
          <p:cNvGraphicFramePr>
            <a:graphicFrameLocks noChangeAspect="1"/>
          </p:cNvGraphicFramePr>
          <p:nvPr/>
        </p:nvGraphicFramePr>
        <p:xfrm>
          <a:off x="1571604" y="1500174"/>
          <a:ext cx="3048000" cy="598488"/>
        </p:xfrm>
        <a:graphic>
          <a:graphicData uri="http://schemas.openxmlformats.org/presentationml/2006/ole">
            <p:oleObj spid="_x0000_s1028" name="Equation" r:id="rId3" imgW="1040948" imgH="203112" progId="Equation.DSMT4">
              <p:embed/>
            </p:oleObj>
          </a:graphicData>
        </a:graphic>
      </p:graphicFrame>
      <p:graphicFrame>
        <p:nvGraphicFramePr>
          <p:cNvPr id="1027" name="Object 3"/>
          <p:cNvGraphicFramePr>
            <a:graphicFrameLocks noChangeAspect="1"/>
          </p:cNvGraphicFramePr>
          <p:nvPr/>
        </p:nvGraphicFramePr>
        <p:xfrm>
          <a:off x="1500166" y="4357694"/>
          <a:ext cx="5549420" cy="642942"/>
        </p:xfrm>
        <a:graphic>
          <a:graphicData uri="http://schemas.openxmlformats.org/presentationml/2006/ole">
            <p:oleObj spid="_x0000_s1029" name="Equation" r:id="rId4" imgW="1765300" imgH="203200" progId="Equation.DSMT4">
              <p:embed/>
            </p:oleObj>
          </a:graphicData>
        </a:graphic>
      </p:graphicFrame>
    </p:spTree>
    <p:extLst>
      <p:ext uri="{BB962C8B-B14F-4D97-AF65-F5344CB8AC3E}">
        <p14:creationId xmlns="" xmlns:p14="http://schemas.microsoft.com/office/powerpoint/2010/main" val="34561885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476672"/>
            <a:ext cx="6779096" cy="1428328"/>
          </a:xfrm>
        </p:spPr>
        <p:txBody>
          <a:bodyPr>
            <a:normAutofit/>
          </a:bodyPr>
          <a:lstStyle/>
          <a:p>
            <a:pPr marL="273050" indent="-273050" algn="r" rtl="1" eaLnBrk="1" hangingPunct="1">
              <a:spcBef>
                <a:spcPct val="20000"/>
              </a:spcBef>
              <a:defRPr/>
            </a:pPr>
            <a:r>
              <a:rPr lang="fa-IR" sz="5400" b="1" dirty="0" smtClean="0">
                <a:solidFill>
                  <a:srgbClr val="0070C0"/>
                </a:solidFill>
                <a:latin typeface="Constantia"/>
                <a:cs typeface="B Titr" panose="00000700000000000000" pitchFamily="2" charset="-78"/>
              </a:rPr>
              <a:t>آموزش </a:t>
            </a:r>
            <a:r>
              <a:rPr lang="fa-IR" sz="5400" b="1" dirty="0">
                <a:solidFill>
                  <a:srgbClr val="0070C0"/>
                </a:solidFill>
                <a:latin typeface="Constantia"/>
                <a:cs typeface="B Titr" panose="00000700000000000000" pitchFamily="2" charset="-78"/>
              </a:rPr>
              <a:t>خوب چیست؟</a:t>
            </a:r>
            <a:endParaRPr lang="en-US" dirty="0">
              <a:solidFill>
                <a:srgbClr val="0070C0"/>
              </a:solidFill>
              <a:cs typeface="B Titr" panose="00000700000000000000" pitchFamily="2" charset="-78"/>
            </a:endParaRPr>
          </a:p>
        </p:txBody>
      </p:sp>
      <p:sp>
        <p:nvSpPr>
          <p:cNvPr id="24579" name="Content Placeholder 2"/>
          <p:cNvSpPr>
            <a:spLocks noGrp="1"/>
          </p:cNvSpPr>
          <p:nvPr>
            <p:ph idx="1"/>
          </p:nvPr>
        </p:nvSpPr>
        <p:spPr>
          <a:xfrm>
            <a:off x="1293829" y="2717804"/>
            <a:ext cx="7427168" cy="2714600"/>
          </a:xfrm>
        </p:spPr>
        <p:txBody>
          <a:bodyPr>
            <a:noAutofit/>
          </a:bodyPr>
          <a:lstStyle/>
          <a:p>
            <a:pPr marL="0" indent="0" algn="just" rtl="1" eaLnBrk="1" hangingPunct="1">
              <a:spcBef>
                <a:spcPts val="0"/>
              </a:spcBef>
              <a:buFont typeface="Arial" pitchFamily="34" charset="0"/>
              <a:buNone/>
            </a:pPr>
            <a:r>
              <a:rPr lang="fa-IR" sz="4800" b="1" dirty="0" smtClean="0">
                <a:solidFill>
                  <a:srgbClr val="7030A0"/>
                </a:solidFill>
                <a:cs typeface="B Nazanin" pitchFamily="2" charset="-78"/>
              </a:rPr>
              <a:t>دادن مجال به شاگرد است از طریقی منظم و اصولی، به نحوی که مطالب را خودش کشف کند(پولیا).</a:t>
            </a:r>
          </a:p>
        </p:txBody>
      </p:sp>
      <p:sp>
        <p:nvSpPr>
          <p:cNvPr id="4" name="Slide Number Placeholder 3"/>
          <p:cNvSpPr>
            <a:spLocks noGrp="1"/>
          </p:cNvSpPr>
          <p:nvPr>
            <p:ph type="sldNum" sz="quarter" idx="12"/>
          </p:nvPr>
        </p:nvSpPr>
        <p:spPr/>
        <p:txBody>
          <a:bodyPr/>
          <a:lstStyle/>
          <a:p>
            <a:pPr>
              <a:defRPr/>
            </a:pPr>
            <a:fld id="{36D59CED-7E45-442F-9AA1-543E373DE76C}" type="slidenum">
              <a:rPr lang="en-US" smtClean="0"/>
              <a:pPr>
                <a:defRPr/>
              </a:pPr>
              <a:t>4</a:t>
            </a:fld>
            <a:endParaRPr lang="en-US"/>
          </a:p>
        </p:txBody>
      </p:sp>
    </p:spTree>
    <p:extLst>
      <p:ext uri="{BB962C8B-B14F-4D97-AF65-F5344CB8AC3E}">
        <p14:creationId xmlns="" xmlns:p14="http://schemas.microsoft.com/office/powerpoint/2010/main" val="325845953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142976" y="500042"/>
            <a:ext cx="7616061" cy="911622"/>
          </a:xfrm>
        </p:spPr>
        <p:txBody>
          <a:bodyPr>
            <a:normAutofit/>
          </a:bodyPr>
          <a:lstStyle/>
          <a:p>
            <a:pPr algn="r" rtl="1" eaLnBrk="1" fontAlgn="auto" hangingPunct="1">
              <a:spcAft>
                <a:spcPts val="0"/>
              </a:spcAft>
              <a:defRPr/>
            </a:pPr>
            <a:r>
              <a:rPr lang="fa-IR" sz="2800" b="1" dirty="0" smtClean="0">
                <a:solidFill>
                  <a:schemeClr val="tx2">
                    <a:satMod val="130000"/>
                  </a:schemeClr>
                </a:solidFill>
                <a:cs typeface="B Nazanin" pitchFamily="2" charset="-78"/>
              </a:rPr>
              <a:t>مسئله اي بنويسيد که پاسخ آن      </a:t>
            </a:r>
            <a:r>
              <a:rPr lang="en-US" sz="2800" b="1" dirty="0" smtClean="0">
                <a:solidFill>
                  <a:schemeClr val="tx2">
                    <a:satMod val="130000"/>
                  </a:schemeClr>
                </a:solidFill>
                <a:cs typeface="B Nazanin" pitchFamily="2" charset="-78"/>
              </a:rPr>
              <a:t> </a:t>
            </a:r>
            <a:r>
              <a:rPr lang="fa-IR" sz="2800" b="1" dirty="0" smtClean="0">
                <a:solidFill>
                  <a:schemeClr val="tx2">
                    <a:satMod val="130000"/>
                  </a:schemeClr>
                </a:solidFill>
                <a:cs typeface="B Nazanin" pitchFamily="2" charset="-78"/>
              </a:rPr>
              <a:t>    باشد</a:t>
            </a:r>
            <a:r>
              <a:rPr lang="en-US" sz="2800" b="1" dirty="0" smtClean="0">
                <a:solidFill>
                  <a:schemeClr val="tx2">
                    <a:satMod val="130000"/>
                  </a:schemeClr>
                </a:solidFill>
                <a:cs typeface="B Nazanin" pitchFamily="2" charset="-78"/>
              </a:rPr>
              <a:t>.</a:t>
            </a:r>
            <a:endParaRPr lang="en-US" sz="3600" dirty="0" smtClean="0">
              <a:solidFill>
                <a:schemeClr val="tx2">
                  <a:satMod val="130000"/>
                </a:schemeClr>
              </a:solidFill>
              <a:cs typeface="B Nazanin" pitchFamily="2" charset="-78"/>
            </a:endParaRPr>
          </a:p>
        </p:txBody>
      </p:sp>
      <p:pic>
        <p:nvPicPr>
          <p:cNvPr id="2055" name="Picture 11"/>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429124" y="714356"/>
            <a:ext cx="762000" cy="688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6" name="Rectangle 13"/>
          <p:cNvSpPr>
            <a:spLocks noChangeArrowheads="1"/>
          </p:cNvSpPr>
          <p:nvPr/>
        </p:nvSpPr>
        <p:spPr bwMode="auto">
          <a:xfrm>
            <a:off x="1403648" y="1500175"/>
            <a:ext cx="7359352" cy="51398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rtl="1"/>
            <a:r>
              <a:rPr lang="fa-IR" sz="2800" dirty="0">
                <a:solidFill>
                  <a:srgbClr val="000000"/>
                </a:solidFill>
                <a:cs typeface="B Nazanin" pitchFamily="2" charset="-78"/>
              </a:rPr>
              <a:t>علي </a:t>
            </a:r>
            <a:r>
              <a:rPr lang="fa-IR" sz="2800" b="1" dirty="0">
                <a:solidFill>
                  <a:srgbClr val="FF0000"/>
                </a:solidFill>
                <a:cs typeface="B Nazanin" pitchFamily="2" charset="-78"/>
              </a:rPr>
              <a:t>2</a:t>
            </a:r>
            <a:r>
              <a:rPr lang="fa-IR" sz="2800" dirty="0">
                <a:solidFill>
                  <a:srgbClr val="000000"/>
                </a:solidFill>
                <a:cs typeface="B Nazanin" pitchFamily="2" charset="-78"/>
              </a:rPr>
              <a:t> مداد دارد که</a:t>
            </a:r>
            <a:r>
              <a:rPr lang="en-US" sz="2800" dirty="0">
                <a:solidFill>
                  <a:srgbClr val="000000"/>
                </a:solidFill>
                <a:cs typeface="B Nazanin" pitchFamily="2" charset="-78"/>
              </a:rPr>
              <a:t> </a:t>
            </a:r>
            <a:r>
              <a:rPr lang="fa-IR" sz="2800" b="1" dirty="0">
                <a:solidFill>
                  <a:srgbClr val="FF0000"/>
                </a:solidFill>
                <a:cs typeface="B Nazanin" pitchFamily="2" charset="-78"/>
              </a:rPr>
              <a:t>      </a:t>
            </a:r>
            <a:r>
              <a:rPr lang="en-US" sz="2800" dirty="0">
                <a:solidFill>
                  <a:srgbClr val="000000"/>
                </a:solidFill>
                <a:cs typeface="B Nazanin" pitchFamily="2" charset="-78"/>
              </a:rPr>
              <a:t> </a:t>
            </a:r>
            <a:r>
              <a:rPr lang="fa-IR" sz="2800" dirty="0">
                <a:solidFill>
                  <a:srgbClr val="000000"/>
                </a:solidFill>
                <a:cs typeface="B Nazanin" pitchFamily="2" charset="-78"/>
              </a:rPr>
              <a:t>آن را به رضا داد</a:t>
            </a:r>
            <a:r>
              <a:rPr lang="en-US" sz="2800" dirty="0">
                <a:solidFill>
                  <a:srgbClr val="000000"/>
                </a:solidFill>
                <a:cs typeface="B Nazanin" pitchFamily="2" charset="-78"/>
              </a:rPr>
              <a:t>.</a:t>
            </a:r>
            <a:r>
              <a:rPr lang="fa-IR" sz="2800" dirty="0">
                <a:solidFill>
                  <a:srgbClr val="000000"/>
                </a:solidFill>
                <a:cs typeface="B Nazanin" pitchFamily="2" charset="-78"/>
              </a:rPr>
              <a:t> روي هم چه قدر دارند؟ </a:t>
            </a:r>
            <a:endParaRPr lang="en-US" sz="2800" dirty="0">
              <a:solidFill>
                <a:srgbClr val="000000"/>
              </a:solidFill>
              <a:cs typeface="B Nazanin" pitchFamily="2" charset="-78"/>
            </a:endParaRPr>
          </a:p>
          <a:p>
            <a:pPr algn="r" rtl="1"/>
            <a:endParaRPr lang="en-US" sz="2800" dirty="0">
              <a:solidFill>
                <a:srgbClr val="000000"/>
              </a:solidFill>
              <a:cs typeface="B Nazanin" pitchFamily="2" charset="-78"/>
            </a:endParaRPr>
          </a:p>
          <a:p>
            <a:pPr algn="just" rtl="1"/>
            <a:r>
              <a:rPr lang="fa-IR" sz="2800" dirty="0" smtClean="0">
                <a:solidFill>
                  <a:srgbClr val="000000"/>
                </a:solidFill>
                <a:cs typeface="B Nazanin" pitchFamily="2" charset="-78"/>
              </a:rPr>
              <a:t>در</a:t>
            </a:r>
            <a:r>
              <a:rPr lang="fa-IR" sz="2000" dirty="0" smtClean="0">
                <a:solidFill>
                  <a:srgbClr val="000000"/>
                </a:solidFill>
                <a:cs typeface="B Nazanin" pitchFamily="2" charset="-78"/>
              </a:rPr>
              <a:t> </a:t>
            </a:r>
            <a:r>
              <a:rPr lang="fa-IR" sz="2800" dirty="0">
                <a:solidFill>
                  <a:srgbClr val="000000"/>
                </a:solidFill>
                <a:cs typeface="B Nazanin" pitchFamily="2" charset="-78"/>
              </a:rPr>
              <a:t>يک درياچه اي </a:t>
            </a:r>
            <a:r>
              <a:rPr lang="fa-IR" sz="2800" b="1" dirty="0">
                <a:solidFill>
                  <a:srgbClr val="FF0000"/>
                </a:solidFill>
                <a:cs typeface="B Nazanin" pitchFamily="2" charset="-78"/>
              </a:rPr>
              <a:t>2</a:t>
            </a:r>
            <a:r>
              <a:rPr lang="fa-IR" sz="2800" dirty="0">
                <a:solidFill>
                  <a:srgbClr val="000000"/>
                </a:solidFill>
                <a:cs typeface="B Nazanin" pitchFamily="2" charset="-78"/>
              </a:rPr>
              <a:t> ليتر آب وجود دارد اگر </a:t>
            </a:r>
            <a:r>
              <a:rPr lang="fa-IR" sz="2800" b="1" dirty="0">
                <a:solidFill>
                  <a:srgbClr val="FF0000"/>
                </a:solidFill>
                <a:cs typeface="B Nazanin" pitchFamily="2" charset="-78"/>
              </a:rPr>
              <a:t>     </a:t>
            </a:r>
            <a:r>
              <a:rPr lang="fa-IR" sz="2800" dirty="0">
                <a:solidFill>
                  <a:srgbClr val="000000"/>
                </a:solidFill>
                <a:cs typeface="B Nazanin" pitchFamily="2" charset="-78"/>
              </a:rPr>
              <a:t>آب هم به آن درياچه اضافه کرد آن درياچه چه قدر آب دارد؟</a:t>
            </a:r>
            <a:r>
              <a:rPr lang="en-US" sz="2000" dirty="0">
                <a:solidFill>
                  <a:srgbClr val="000000"/>
                </a:solidFill>
                <a:cs typeface="B Nazanin" pitchFamily="2" charset="-78"/>
              </a:rPr>
              <a:t> </a:t>
            </a:r>
          </a:p>
          <a:p>
            <a:pPr algn="just" rtl="1"/>
            <a:endParaRPr lang="en-US" sz="2000" dirty="0">
              <a:solidFill>
                <a:srgbClr val="000000"/>
              </a:solidFill>
              <a:cs typeface="B Nazanin" pitchFamily="2" charset="-78"/>
            </a:endParaRPr>
          </a:p>
          <a:p>
            <a:pPr algn="just" rtl="1"/>
            <a:r>
              <a:rPr lang="fa-IR" sz="2800" dirty="0" smtClean="0">
                <a:solidFill>
                  <a:srgbClr val="000000"/>
                </a:solidFill>
                <a:cs typeface="B Nazanin" pitchFamily="2" charset="-78"/>
              </a:rPr>
              <a:t>سارا</a:t>
            </a:r>
            <a:r>
              <a:rPr lang="en-US" sz="2800" dirty="0" smtClean="0">
                <a:solidFill>
                  <a:srgbClr val="000000"/>
                </a:solidFill>
                <a:cs typeface="B Nazanin" pitchFamily="2" charset="-78"/>
              </a:rPr>
              <a:t> </a:t>
            </a:r>
            <a:r>
              <a:rPr lang="fa-IR" sz="2800" dirty="0" smtClean="0">
                <a:solidFill>
                  <a:srgbClr val="000000"/>
                </a:solidFill>
                <a:cs typeface="B Nazanin" pitchFamily="2" charset="-78"/>
              </a:rPr>
              <a:t> </a:t>
            </a:r>
            <a:r>
              <a:rPr lang="fa-IR" sz="2800" b="1" dirty="0">
                <a:solidFill>
                  <a:srgbClr val="FF0000"/>
                </a:solidFill>
                <a:cs typeface="B Nazanin" pitchFamily="2" charset="-78"/>
              </a:rPr>
              <a:t>2</a:t>
            </a:r>
            <a:r>
              <a:rPr lang="fa-IR" sz="2800" dirty="0">
                <a:solidFill>
                  <a:srgbClr val="000000"/>
                </a:solidFill>
                <a:cs typeface="B Nazanin" pitchFamily="2" charset="-78"/>
              </a:rPr>
              <a:t> تومان پول داشت او از حساب خود </a:t>
            </a:r>
            <a:r>
              <a:rPr lang="fa-IR" sz="2800" b="1" dirty="0">
                <a:solidFill>
                  <a:srgbClr val="FF0000"/>
                </a:solidFill>
                <a:cs typeface="B Nazanin" pitchFamily="2" charset="-78"/>
              </a:rPr>
              <a:t>     </a:t>
            </a:r>
            <a:r>
              <a:rPr lang="fa-IR" sz="2800" dirty="0">
                <a:solidFill>
                  <a:srgbClr val="000000"/>
                </a:solidFill>
                <a:cs typeface="B Nazanin" pitchFamily="2" charset="-78"/>
              </a:rPr>
              <a:t> از </a:t>
            </a:r>
            <a:r>
              <a:rPr lang="fa-IR" sz="2800" dirty="0">
                <a:solidFill>
                  <a:srgbClr val="3333CC"/>
                </a:solidFill>
                <a:cs typeface="B Nazanin" pitchFamily="2" charset="-78"/>
              </a:rPr>
              <a:t>پولايش</a:t>
            </a:r>
            <a:r>
              <a:rPr lang="fa-IR" sz="2800" dirty="0">
                <a:solidFill>
                  <a:srgbClr val="000000"/>
                </a:solidFill>
                <a:cs typeface="B Nazanin" pitchFamily="2" charset="-78"/>
              </a:rPr>
              <a:t> را برداشت حال سارا در بيرون از بانک  چه قدر دارد ؟</a:t>
            </a:r>
            <a:endParaRPr lang="en-US" sz="2800" dirty="0">
              <a:solidFill>
                <a:srgbClr val="000000"/>
              </a:solidFill>
              <a:cs typeface="B Nazanin" pitchFamily="2" charset="-78"/>
            </a:endParaRPr>
          </a:p>
          <a:p>
            <a:pPr algn="just" rtl="1"/>
            <a:endParaRPr lang="en-US" sz="2800" dirty="0">
              <a:solidFill>
                <a:srgbClr val="000000"/>
              </a:solidFill>
              <a:cs typeface="B Nazanin" pitchFamily="2" charset="-78"/>
            </a:endParaRPr>
          </a:p>
          <a:p>
            <a:pPr algn="just" rtl="1"/>
            <a:r>
              <a:rPr lang="fa-IR" sz="2800" dirty="0">
                <a:solidFill>
                  <a:srgbClr val="000000"/>
                </a:solidFill>
                <a:cs typeface="B Nazanin" pitchFamily="2" charset="-78"/>
              </a:rPr>
              <a:t>علي </a:t>
            </a:r>
            <a:r>
              <a:rPr lang="fa-IR" sz="2400" dirty="0">
                <a:solidFill>
                  <a:srgbClr val="FF0000"/>
                </a:solidFill>
                <a:cs typeface="B Nazanin" pitchFamily="2" charset="-78"/>
              </a:rPr>
              <a:t>2</a:t>
            </a:r>
            <a:r>
              <a:rPr lang="fa-IR" sz="2800" dirty="0">
                <a:solidFill>
                  <a:srgbClr val="000000"/>
                </a:solidFill>
                <a:cs typeface="B Nazanin" pitchFamily="2" charset="-78"/>
              </a:rPr>
              <a:t> کيلو و حميد </a:t>
            </a:r>
            <a:r>
              <a:rPr lang="fa-IR" sz="2000" b="1" dirty="0">
                <a:solidFill>
                  <a:srgbClr val="FF0000"/>
                </a:solidFill>
                <a:cs typeface="B Nazanin" pitchFamily="2" charset="-78"/>
              </a:rPr>
              <a:t>     </a:t>
            </a:r>
            <a:r>
              <a:rPr lang="fa-IR" sz="2800" dirty="0">
                <a:solidFill>
                  <a:srgbClr val="000000"/>
                </a:solidFill>
                <a:cs typeface="B Nazanin" pitchFamily="2" charset="-78"/>
              </a:rPr>
              <a:t> کيلوگرم وزن دارد.</a:t>
            </a:r>
            <a:r>
              <a:rPr lang="en-US" sz="2800" dirty="0">
                <a:solidFill>
                  <a:srgbClr val="000000"/>
                </a:solidFill>
                <a:cs typeface="B Nazanin" pitchFamily="2" charset="-78"/>
              </a:rPr>
              <a:t> </a:t>
            </a:r>
            <a:r>
              <a:rPr lang="fa-IR" sz="2800" dirty="0">
                <a:solidFill>
                  <a:srgbClr val="000000"/>
                </a:solidFill>
                <a:cs typeface="B Nazanin" pitchFamily="2" charset="-78"/>
              </a:rPr>
              <a:t>آن ها روي هم چند کيلوگرم وزن دارند؟</a:t>
            </a:r>
            <a:endParaRPr lang="en-US" sz="2400" dirty="0">
              <a:solidFill>
                <a:srgbClr val="000000"/>
              </a:solidFill>
              <a:cs typeface="B Morvarid" pitchFamily="2" charset="-78"/>
            </a:endParaRPr>
          </a:p>
          <a:p>
            <a:pPr algn="r" rtl="1"/>
            <a:r>
              <a:rPr lang="en-US" sz="2800" dirty="0" smtClean="0">
                <a:solidFill>
                  <a:srgbClr val="000000"/>
                </a:solidFill>
                <a:cs typeface="B Nazanin" pitchFamily="2" charset="-78"/>
              </a:rPr>
              <a:t>   </a:t>
            </a:r>
            <a:endParaRPr lang="en-US" sz="2400" dirty="0">
              <a:solidFill>
                <a:srgbClr val="000000"/>
              </a:solidFill>
              <a:cs typeface="B Morvarid" pitchFamily="2" charset="-78"/>
            </a:endParaRPr>
          </a:p>
        </p:txBody>
      </p:sp>
      <p:sp>
        <p:nvSpPr>
          <p:cNvPr id="2057" name="Rectangle 23"/>
          <p:cNvSpPr>
            <a:spLocks noChangeArrowheads="1"/>
          </p:cNvSpPr>
          <p:nvPr/>
        </p:nvSpPr>
        <p:spPr bwMode="auto">
          <a:xfrm>
            <a:off x="2743200" y="4953000"/>
            <a:ext cx="2730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sz="1400">
                <a:solidFill>
                  <a:srgbClr val="000000"/>
                </a:solidFill>
                <a:latin typeface="Times New Roman" pitchFamily="18" charset="0"/>
                <a:ea typeface="Times New Roman" pitchFamily="18" charset="0"/>
                <a:cs typeface="B Morvarid" pitchFamily="2" charset="-78"/>
              </a:rPr>
              <a:t>  </a:t>
            </a:r>
            <a:endParaRPr lang="en-US">
              <a:solidFill>
                <a:srgbClr val="000000"/>
              </a:solidFill>
              <a:ea typeface="Times New Roman" pitchFamily="18" charset="0"/>
              <a:cs typeface="B Morvarid" pitchFamily="2" charset="-78"/>
            </a:endParaRPr>
          </a:p>
        </p:txBody>
      </p:sp>
      <p:graphicFrame>
        <p:nvGraphicFramePr>
          <p:cNvPr id="2050" name="Object 3"/>
          <p:cNvGraphicFramePr>
            <a:graphicFrameLocks noChangeAspect="1"/>
          </p:cNvGraphicFramePr>
          <p:nvPr>
            <p:extLst>
              <p:ext uri="{D42A27DB-BD31-4B8C-83A1-F6EECF244321}">
                <p14:modId xmlns="" xmlns:p14="http://schemas.microsoft.com/office/powerpoint/2010/main" val="989006011"/>
              </p:ext>
            </p:extLst>
          </p:nvPr>
        </p:nvGraphicFramePr>
        <p:xfrm>
          <a:off x="6000760" y="1500174"/>
          <a:ext cx="304800" cy="885825"/>
        </p:xfrm>
        <a:graphic>
          <a:graphicData uri="http://schemas.openxmlformats.org/presentationml/2006/ole">
            <p:oleObj spid="_x0000_s2054" name="Equation" r:id="rId4" imgW="139639" imgH="406224" progId="Equation.DSMT4">
              <p:embed/>
            </p:oleObj>
          </a:graphicData>
        </a:graphic>
      </p:graphicFrame>
      <p:graphicFrame>
        <p:nvGraphicFramePr>
          <p:cNvPr id="2051" name="Object 4"/>
          <p:cNvGraphicFramePr>
            <a:graphicFrameLocks noChangeAspect="1"/>
          </p:cNvGraphicFramePr>
          <p:nvPr>
            <p:extLst>
              <p:ext uri="{D42A27DB-BD31-4B8C-83A1-F6EECF244321}">
                <p14:modId xmlns="" xmlns:p14="http://schemas.microsoft.com/office/powerpoint/2010/main" val="4004873880"/>
              </p:ext>
            </p:extLst>
          </p:nvPr>
        </p:nvGraphicFramePr>
        <p:xfrm>
          <a:off x="3143240" y="2714620"/>
          <a:ext cx="304800" cy="887413"/>
        </p:xfrm>
        <a:graphic>
          <a:graphicData uri="http://schemas.openxmlformats.org/presentationml/2006/ole">
            <p:oleObj spid="_x0000_s2055" name="Equation" r:id="rId5" imgW="139639" imgH="406224" progId="Equation.DSMT4">
              <p:embed/>
            </p:oleObj>
          </a:graphicData>
        </a:graphic>
      </p:graphicFrame>
      <p:graphicFrame>
        <p:nvGraphicFramePr>
          <p:cNvPr id="2052" name="Object 5"/>
          <p:cNvGraphicFramePr>
            <a:graphicFrameLocks noChangeAspect="1"/>
          </p:cNvGraphicFramePr>
          <p:nvPr>
            <p:extLst>
              <p:ext uri="{D42A27DB-BD31-4B8C-83A1-F6EECF244321}">
                <p14:modId xmlns="" xmlns:p14="http://schemas.microsoft.com/office/powerpoint/2010/main" val="1515752255"/>
              </p:ext>
            </p:extLst>
          </p:nvPr>
        </p:nvGraphicFramePr>
        <p:xfrm>
          <a:off x="3071802" y="3786190"/>
          <a:ext cx="304800" cy="785818"/>
        </p:xfrm>
        <a:graphic>
          <a:graphicData uri="http://schemas.openxmlformats.org/presentationml/2006/ole">
            <p:oleObj spid="_x0000_s2056" name="Equation" r:id="rId6" imgW="139639" imgH="406224" progId="Equation.DSMT4">
              <p:embed/>
            </p:oleObj>
          </a:graphicData>
        </a:graphic>
      </p:graphicFrame>
      <p:graphicFrame>
        <p:nvGraphicFramePr>
          <p:cNvPr id="2053" name="Object 6"/>
          <p:cNvGraphicFramePr>
            <a:graphicFrameLocks noChangeAspect="1"/>
          </p:cNvGraphicFramePr>
          <p:nvPr>
            <p:extLst>
              <p:ext uri="{D42A27DB-BD31-4B8C-83A1-F6EECF244321}">
                <p14:modId xmlns="" xmlns:p14="http://schemas.microsoft.com/office/powerpoint/2010/main" val="3323846544"/>
              </p:ext>
            </p:extLst>
          </p:nvPr>
        </p:nvGraphicFramePr>
        <p:xfrm>
          <a:off x="6000760" y="5072074"/>
          <a:ext cx="304800" cy="887412"/>
        </p:xfrm>
        <a:graphic>
          <a:graphicData uri="http://schemas.openxmlformats.org/presentationml/2006/ole">
            <p:oleObj spid="_x0000_s2057" name="Equation" r:id="rId7" imgW="139639" imgH="406224" progId="Equation.DSMT4">
              <p:embed/>
            </p:oleObj>
          </a:graphicData>
        </a:graphic>
      </p:graphicFrame>
    </p:spTree>
    <p:extLst>
      <p:ext uri="{BB962C8B-B14F-4D97-AF65-F5344CB8AC3E}">
        <p14:creationId xmlns="" xmlns:p14="http://schemas.microsoft.com/office/powerpoint/2010/main" val="264727824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Grp="1" noChangeAspect="1" noChangeArrowheads="1"/>
          </p:cNvPicPr>
          <p:nvPr>
            <p:ph sz="half" idx="2"/>
          </p:nvPr>
        </p:nvPicPr>
        <p:blipFill>
          <a:blip r:embed="rId2" cstate="print"/>
          <a:srcRect/>
          <a:stretch>
            <a:fillRect/>
          </a:stretch>
        </p:blipFill>
        <p:spPr bwMode="auto">
          <a:xfrm>
            <a:off x="1785918" y="785794"/>
            <a:ext cx="6500858" cy="928694"/>
          </a:xfrm>
          <a:prstGeom prst="rect">
            <a:avLst/>
          </a:prstGeom>
          <a:noFill/>
          <a:ln w="9525">
            <a:noFill/>
            <a:miter lim="800000"/>
            <a:headEnd/>
            <a:tailEnd/>
          </a:ln>
          <a:effectLst/>
        </p:spPr>
      </p:pic>
      <p:pic>
        <p:nvPicPr>
          <p:cNvPr id="64515" name="Picture 3"/>
          <p:cNvPicPr>
            <a:picLocks noChangeAspect="1" noChangeArrowheads="1"/>
          </p:cNvPicPr>
          <p:nvPr/>
        </p:nvPicPr>
        <p:blipFill>
          <a:blip r:embed="rId3" cstate="print"/>
          <a:srcRect/>
          <a:stretch>
            <a:fillRect/>
          </a:stretch>
        </p:blipFill>
        <p:spPr bwMode="auto">
          <a:xfrm>
            <a:off x="2000232" y="2071678"/>
            <a:ext cx="6066160" cy="1837866"/>
          </a:xfrm>
          <a:prstGeom prst="rect">
            <a:avLst/>
          </a:prstGeom>
          <a:noFill/>
          <a:ln w="9525">
            <a:noFill/>
            <a:miter lim="800000"/>
            <a:headEnd/>
            <a:tailEnd/>
          </a:ln>
          <a:effectLst/>
        </p:spPr>
      </p:pic>
      <p:pic>
        <p:nvPicPr>
          <p:cNvPr id="64516" name="Picture 4"/>
          <p:cNvPicPr>
            <a:picLocks noGrp="1" noChangeAspect="1" noChangeArrowheads="1"/>
          </p:cNvPicPr>
          <p:nvPr>
            <p:ph sz="half" idx="1"/>
          </p:nvPr>
        </p:nvPicPr>
        <p:blipFill>
          <a:blip r:embed="rId4" cstate="print"/>
          <a:srcRect/>
          <a:stretch>
            <a:fillRect/>
          </a:stretch>
        </p:blipFill>
        <p:spPr bwMode="auto">
          <a:xfrm>
            <a:off x="1714480" y="4429132"/>
            <a:ext cx="6381750" cy="1409700"/>
          </a:xfrm>
          <a:prstGeom prst="rect">
            <a:avLst/>
          </a:prstGeom>
          <a:noFill/>
          <a:ln w="9525">
            <a:noFill/>
            <a:miter lim="800000"/>
            <a:headEnd/>
            <a:tailEnd/>
          </a:ln>
          <a:effectLst/>
        </p:spPr>
      </p:pic>
    </p:spTree>
    <p:extLst>
      <p:ext uri="{BB962C8B-B14F-4D97-AF65-F5344CB8AC3E}">
        <p14:creationId xmlns="" xmlns:p14="http://schemas.microsoft.com/office/powerpoint/2010/main" val="4372811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842E201-BCE8-4B70-A103-362BE15D25C1}" type="slidenum">
              <a:rPr lang="en-US"/>
              <a:pPr>
                <a:defRPr/>
              </a:pPr>
              <a:t>42</a:t>
            </a:fld>
            <a:endParaRPr lang="en-US"/>
          </a:p>
        </p:txBody>
      </p:sp>
      <p:pic>
        <p:nvPicPr>
          <p:cNvPr id="65538" name="Picture 2"/>
          <p:cNvPicPr>
            <a:picLocks noChangeAspect="1" noChangeArrowheads="1"/>
          </p:cNvPicPr>
          <p:nvPr/>
        </p:nvPicPr>
        <p:blipFill>
          <a:blip r:embed="rId2" cstate="print"/>
          <a:srcRect/>
          <a:stretch>
            <a:fillRect/>
          </a:stretch>
        </p:blipFill>
        <p:spPr bwMode="auto">
          <a:xfrm>
            <a:off x="1857356" y="3786190"/>
            <a:ext cx="6629400" cy="2514600"/>
          </a:xfrm>
          <a:prstGeom prst="rect">
            <a:avLst/>
          </a:prstGeom>
          <a:noFill/>
          <a:ln w="9525">
            <a:noFill/>
            <a:miter lim="800000"/>
            <a:headEnd/>
            <a:tailEnd/>
          </a:ln>
          <a:effectLst/>
        </p:spPr>
      </p:pic>
      <p:pic>
        <p:nvPicPr>
          <p:cNvPr id="65539" name="Picture 3"/>
          <p:cNvPicPr>
            <a:picLocks noChangeAspect="1" noChangeArrowheads="1"/>
          </p:cNvPicPr>
          <p:nvPr/>
        </p:nvPicPr>
        <p:blipFill>
          <a:blip r:embed="rId3" cstate="print"/>
          <a:srcRect/>
          <a:stretch>
            <a:fillRect/>
          </a:stretch>
        </p:blipFill>
        <p:spPr bwMode="auto">
          <a:xfrm>
            <a:off x="2000232" y="1142984"/>
            <a:ext cx="6215106" cy="2519282"/>
          </a:xfrm>
          <a:prstGeom prst="rect">
            <a:avLst/>
          </a:prstGeom>
          <a:noFill/>
          <a:ln w="9525">
            <a:noFill/>
            <a:miter lim="800000"/>
            <a:headEnd/>
            <a:tailEnd/>
          </a:ln>
          <a:effectLst/>
        </p:spPr>
      </p:pic>
      <p:sp>
        <p:nvSpPr>
          <p:cNvPr id="6" name="TextBox 5"/>
          <p:cNvSpPr txBox="1"/>
          <p:nvPr/>
        </p:nvSpPr>
        <p:spPr>
          <a:xfrm>
            <a:off x="1500166" y="357166"/>
            <a:ext cx="7056784" cy="646331"/>
          </a:xfrm>
          <a:prstGeom prst="rect">
            <a:avLst/>
          </a:prstGeom>
          <a:noFill/>
        </p:spPr>
        <p:txBody>
          <a:bodyPr wrap="square" rtlCol="0">
            <a:spAutoFit/>
          </a:bodyPr>
          <a:lstStyle/>
          <a:p>
            <a:pPr algn="ctr" rtl="1"/>
            <a:r>
              <a:rPr lang="fa-IR" sz="3600" b="1" dirty="0">
                <a:solidFill>
                  <a:srgbClr val="FF0000"/>
                </a:solidFill>
                <a:effectLst>
                  <a:outerShdw blurRad="50000" dist="30000" dir="5400000" algn="tl" rotWithShape="0">
                    <a:srgbClr val="000000">
                      <a:alpha val="30000"/>
                    </a:srgbClr>
                  </a:outerShdw>
                </a:effectLst>
                <a:latin typeface="Gill Sans MT"/>
                <a:cs typeface="B Titr" panose="00000700000000000000" pitchFamily="2" charset="-78"/>
              </a:rPr>
              <a:t>خطاهاي محاسباتي و  </a:t>
            </a:r>
            <a:r>
              <a:rPr lang="fa-IR" sz="3600" b="1" dirty="0">
                <a:solidFill>
                  <a:srgbClr val="69676D">
                    <a:satMod val="130000"/>
                  </a:srgbClr>
                </a:solidFill>
                <a:effectLst>
                  <a:outerShdw blurRad="50000" dist="30000" dir="5400000" algn="tl" rotWithShape="0">
                    <a:srgbClr val="000000">
                      <a:alpha val="30000"/>
                    </a:srgbClr>
                  </a:outerShdw>
                </a:effectLst>
                <a:latin typeface="Gill Sans MT"/>
                <a:cs typeface="B Titr" panose="00000700000000000000" pitchFamily="2" charset="-78"/>
              </a:rPr>
              <a:t>«</a:t>
            </a:r>
            <a:r>
              <a:rPr lang="fa-IR" sz="3600" b="1" dirty="0">
                <a:solidFill>
                  <a:srgbClr val="4C3FF5"/>
                </a:solidFill>
                <a:effectLst>
                  <a:outerShdw blurRad="50000" dist="30000" dir="5400000" algn="tl" rotWithShape="0">
                    <a:srgbClr val="000000">
                      <a:alpha val="30000"/>
                    </a:srgbClr>
                  </a:outerShdw>
                </a:effectLst>
                <a:latin typeface="Gill Sans MT"/>
                <a:cs typeface="B Titr" panose="00000700000000000000" pitchFamily="2" charset="-78"/>
              </a:rPr>
              <a:t>بدفهمي</a:t>
            </a:r>
            <a:r>
              <a:rPr lang="en-US" sz="3600" b="1" dirty="0">
                <a:solidFill>
                  <a:srgbClr val="4C3FF5"/>
                </a:solidFill>
                <a:effectLst>
                  <a:outerShdw blurRad="50000" dist="30000" dir="5400000" algn="tl" rotWithShape="0">
                    <a:srgbClr val="000000">
                      <a:alpha val="30000"/>
                    </a:srgbClr>
                  </a:outerShdw>
                </a:effectLst>
                <a:latin typeface="Gill Sans MT"/>
                <a:cs typeface="B Titr" panose="00000700000000000000" pitchFamily="2" charset="-78"/>
              </a:rPr>
              <a:t> </a:t>
            </a:r>
            <a:r>
              <a:rPr lang="fa-IR" sz="3600" b="1" dirty="0">
                <a:solidFill>
                  <a:srgbClr val="4C3FF5"/>
                </a:solidFill>
                <a:effectLst>
                  <a:outerShdw blurRad="50000" dist="30000" dir="5400000" algn="tl" rotWithShape="0">
                    <a:srgbClr val="000000">
                      <a:alpha val="30000"/>
                    </a:srgbClr>
                  </a:outerShdw>
                </a:effectLst>
                <a:latin typeface="Gill Sans MT"/>
                <a:cs typeface="B Titr" panose="00000700000000000000" pitchFamily="2" charset="-78"/>
              </a:rPr>
              <a:t>ها</a:t>
            </a:r>
            <a:r>
              <a:rPr lang="fa-IR" sz="3600" b="1" dirty="0" smtClean="0">
                <a:solidFill>
                  <a:srgbClr val="69676D">
                    <a:satMod val="130000"/>
                  </a:srgbClr>
                </a:solidFill>
                <a:effectLst>
                  <a:outerShdw blurRad="50000" dist="30000" dir="5400000" algn="tl" rotWithShape="0">
                    <a:srgbClr val="000000">
                      <a:alpha val="30000"/>
                    </a:srgbClr>
                  </a:outerShdw>
                </a:effectLst>
                <a:latin typeface="Gill Sans MT"/>
                <a:cs typeface="B Titr" panose="00000700000000000000" pitchFamily="2" charset="-78"/>
              </a:rPr>
              <a:t>»: </a:t>
            </a:r>
            <a:endParaRPr lang="en-US" dirty="0"/>
          </a:p>
        </p:txBody>
      </p:sp>
    </p:spTree>
    <p:extLst>
      <p:ext uri="{BB962C8B-B14F-4D97-AF65-F5344CB8AC3E}">
        <p14:creationId xmlns="" xmlns:p14="http://schemas.microsoft.com/office/powerpoint/2010/main" val="37147161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66" y="285728"/>
            <a:ext cx="7426642" cy="642942"/>
          </a:xfrm>
        </p:spPr>
        <p:txBody>
          <a:bodyPr>
            <a:noAutofit/>
          </a:bodyPr>
          <a:lstStyle/>
          <a:p>
            <a:pPr algn="ctr" rtl="1"/>
            <a:r>
              <a:rPr lang="fa-IR" sz="3200" b="1" dirty="0" smtClean="0">
                <a:solidFill>
                  <a:srgbClr val="0070C0"/>
                </a:solidFill>
                <a:cs typeface="B Titr" pitchFamily="2" charset="-78"/>
              </a:rPr>
              <a:t>ارتباط با کتابهای ریاضی پایه های قبل:</a:t>
            </a:r>
            <a:endParaRPr lang="en-US" sz="3200" b="1" dirty="0">
              <a:solidFill>
                <a:srgbClr val="0070C0"/>
              </a:solidFill>
              <a:cs typeface="B Titr" pitchFamily="2" charset="-78"/>
            </a:endParaRPr>
          </a:p>
        </p:txBody>
      </p:sp>
      <p:sp>
        <p:nvSpPr>
          <p:cNvPr id="5" name="Content Placeholder 4"/>
          <p:cNvSpPr>
            <a:spLocks noGrp="1"/>
          </p:cNvSpPr>
          <p:nvPr>
            <p:ph idx="1"/>
          </p:nvPr>
        </p:nvSpPr>
        <p:spPr>
          <a:xfrm>
            <a:off x="1435608" y="1000108"/>
            <a:ext cx="7351234" cy="5572164"/>
          </a:xfrm>
        </p:spPr>
        <p:txBody>
          <a:bodyPr/>
          <a:lstStyle/>
          <a:p>
            <a:pPr>
              <a:buNone/>
            </a:pP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1500166" y="1142984"/>
            <a:ext cx="7143800" cy="1987277"/>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1634383" y="3422086"/>
            <a:ext cx="6710842" cy="961585"/>
          </a:xfrm>
          <a:prstGeom prst="rect">
            <a:avLst/>
          </a:prstGeom>
          <a:noFill/>
          <a:ln w="9525">
            <a:noFill/>
            <a:miter lim="800000"/>
            <a:headEnd/>
            <a:tailEnd/>
          </a:ln>
          <a:effectLst/>
        </p:spPr>
      </p:pic>
      <p:pic>
        <p:nvPicPr>
          <p:cNvPr id="8" name="Picture 4"/>
          <p:cNvPicPr>
            <a:picLocks noChangeAspect="1" noChangeArrowheads="1"/>
          </p:cNvPicPr>
          <p:nvPr/>
        </p:nvPicPr>
        <p:blipFill>
          <a:blip r:embed="rId4" cstate="print"/>
          <a:srcRect/>
          <a:stretch>
            <a:fillRect/>
          </a:stretch>
        </p:blipFill>
        <p:spPr bwMode="auto">
          <a:xfrm>
            <a:off x="1501383" y="5090509"/>
            <a:ext cx="7204685" cy="1410326"/>
          </a:xfrm>
          <a:prstGeom prst="rect">
            <a:avLst/>
          </a:prstGeom>
          <a:noFill/>
          <a:ln w="9525">
            <a:noFill/>
            <a:miter lim="800000"/>
            <a:headEnd/>
            <a:tailEnd/>
          </a:ln>
          <a:effectLst/>
        </p:spPr>
      </p:pic>
    </p:spTree>
    <p:extLst>
      <p:ext uri="{BB962C8B-B14F-4D97-AF65-F5344CB8AC3E}">
        <p14:creationId xmlns="" xmlns:p14="http://schemas.microsoft.com/office/powerpoint/2010/main" val="297148845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1571604" y="357166"/>
            <a:ext cx="6715172" cy="585791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85728"/>
            <a:ext cx="7498080" cy="642942"/>
          </a:xfrm>
        </p:spPr>
        <p:txBody>
          <a:bodyPr>
            <a:noAutofit/>
          </a:bodyPr>
          <a:lstStyle/>
          <a:p>
            <a:pPr algn="just" rtl="1"/>
            <a:r>
              <a:rPr lang="fa-IR" sz="3200" b="1" dirty="0" smtClean="0">
                <a:solidFill>
                  <a:srgbClr val="0070C0"/>
                </a:solidFill>
                <a:cs typeface="B Nazanin" panose="00000400000000000000" pitchFamily="2" charset="-78"/>
              </a:rPr>
              <a:t>توجه به مباني فرهنگي و استفاده از تصاوير مناسب و جذاب:</a:t>
            </a:r>
            <a:endParaRPr lang="en-US" sz="3200" b="1" dirty="0">
              <a:solidFill>
                <a:srgbClr val="0070C0"/>
              </a:solidFill>
              <a:cs typeface="B Nazanin" panose="00000400000000000000" pitchFamily="2" charset="-78"/>
            </a:endParaRPr>
          </a:p>
        </p:txBody>
      </p:sp>
      <p:pic>
        <p:nvPicPr>
          <p:cNvPr id="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72066" y="1142983"/>
            <a:ext cx="3565528" cy="2428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1" name="Picture 3"/>
          <p:cNvPicPr>
            <a:picLocks noChangeAspect="1" noChangeArrowheads="1"/>
          </p:cNvPicPr>
          <p:nvPr/>
        </p:nvPicPr>
        <p:blipFill>
          <a:blip r:embed="rId3" cstate="print"/>
          <a:srcRect/>
          <a:stretch>
            <a:fillRect/>
          </a:stretch>
        </p:blipFill>
        <p:spPr bwMode="auto">
          <a:xfrm>
            <a:off x="1357290" y="1071546"/>
            <a:ext cx="3571900" cy="2357454"/>
          </a:xfrm>
          <a:prstGeom prst="rect">
            <a:avLst/>
          </a:prstGeom>
          <a:noFill/>
          <a:ln w="9525">
            <a:noFill/>
            <a:miter lim="800000"/>
            <a:headEnd/>
            <a:tailEnd/>
          </a:ln>
          <a:effectLst/>
        </p:spPr>
      </p:pic>
      <p:pic>
        <p:nvPicPr>
          <p:cNvPr id="61442" name="Picture 2"/>
          <p:cNvPicPr>
            <a:picLocks noChangeAspect="1" noChangeArrowheads="1"/>
          </p:cNvPicPr>
          <p:nvPr/>
        </p:nvPicPr>
        <p:blipFill>
          <a:blip r:embed="rId4" cstate="print"/>
          <a:srcRect/>
          <a:stretch>
            <a:fillRect/>
          </a:stretch>
        </p:blipFill>
        <p:spPr bwMode="auto">
          <a:xfrm>
            <a:off x="3000364" y="3643314"/>
            <a:ext cx="3776673" cy="2857520"/>
          </a:xfrm>
          <a:prstGeom prst="rect">
            <a:avLst/>
          </a:prstGeom>
          <a:noFill/>
          <a:ln w="9525">
            <a:noFill/>
            <a:miter lim="800000"/>
            <a:headEnd/>
            <a:tailEnd/>
          </a:ln>
          <a:effectLst/>
        </p:spPr>
      </p:pic>
    </p:spTree>
    <p:extLst>
      <p:ext uri="{BB962C8B-B14F-4D97-AF65-F5344CB8AC3E}">
        <p14:creationId xmlns="" xmlns:p14="http://schemas.microsoft.com/office/powerpoint/2010/main" val="297148845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Grp="1" noChangeAspect="1" noChangeArrowheads="1"/>
          </p:cNvPicPr>
          <p:nvPr>
            <p:ph idx="1"/>
          </p:nvPr>
        </p:nvPicPr>
        <p:blipFill>
          <a:blip r:embed="rId2" cstate="print"/>
          <a:srcRect/>
          <a:stretch>
            <a:fillRect/>
          </a:stretch>
        </p:blipFill>
        <p:spPr>
          <a:xfrm>
            <a:off x="1500166" y="1643050"/>
            <a:ext cx="6837384" cy="2590800"/>
          </a:xfrm>
          <a:noFill/>
        </p:spPr>
      </p:pic>
      <p:cxnSp>
        <p:nvCxnSpPr>
          <p:cNvPr id="7" name="Straight Arrow Connector 6"/>
          <p:cNvCxnSpPr/>
          <p:nvPr/>
        </p:nvCxnSpPr>
        <p:spPr>
          <a:xfrm rot="5400000" flipH="1" flipV="1">
            <a:off x="5602288" y="2857500"/>
            <a:ext cx="1598612" cy="1588"/>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6148" name="TextBox 8"/>
          <p:cNvSpPr txBox="1">
            <a:spLocks noChangeArrowheads="1"/>
          </p:cNvSpPr>
          <p:nvPr/>
        </p:nvSpPr>
        <p:spPr bwMode="auto">
          <a:xfrm>
            <a:off x="1142975" y="4394785"/>
            <a:ext cx="7376343" cy="2246313"/>
          </a:xfrm>
          <a:prstGeom prst="rect">
            <a:avLst/>
          </a:prstGeom>
          <a:noFill/>
          <a:ln w="12700">
            <a:solidFill>
              <a:srgbClr val="FF3300"/>
            </a:solidFill>
            <a:miter lim="800000"/>
            <a:headEnd/>
            <a:tailEnd/>
          </a:ln>
        </p:spPr>
        <p:txBody>
          <a:bodyPr wrap="square">
            <a:spAutoFit/>
          </a:bodyPr>
          <a:lstStyle/>
          <a:p>
            <a:pPr algn="just" rtl="1"/>
            <a:r>
              <a:rPr lang="fa-IR" sz="2800" b="1" dirty="0">
                <a:solidFill>
                  <a:prstClr val="black"/>
                </a:solidFill>
                <a:latin typeface="Arial" pitchFamily="34" charset="0"/>
                <a:cs typeface="B Nazanin" pitchFamily="2" charset="-78"/>
              </a:rPr>
              <a:t>با استفاده از نرم افزار</a:t>
            </a:r>
            <a:r>
              <a:rPr lang="en-US" sz="2800" b="1" dirty="0">
                <a:solidFill>
                  <a:prstClr val="black"/>
                </a:solidFill>
                <a:latin typeface="Arial" pitchFamily="34" charset="0"/>
                <a:cs typeface="B Nazanin" pitchFamily="2" charset="-78"/>
              </a:rPr>
              <a:t> </a:t>
            </a:r>
            <a:r>
              <a:rPr lang="fa-IR" sz="2800" b="1" dirty="0">
                <a:solidFill>
                  <a:prstClr val="black"/>
                </a:solidFill>
                <a:latin typeface="Arial" pitchFamily="34" charset="0"/>
                <a:cs typeface="B Nazanin" pitchFamily="2" charset="-78"/>
              </a:rPr>
              <a:t> مرورگر  </a:t>
            </a:r>
            <a:r>
              <a:rPr lang="en-US" sz="2800" b="1" dirty="0">
                <a:solidFill>
                  <a:prstClr val="black"/>
                </a:solidFill>
                <a:latin typeface="Arial" pitchFamily="34" charset="0"/>
                <a:cs typeface="B Nazanin" pitchFamily="2" charset="-78"/>
              </a:rPr>
              <a:t>Mozilla Firefox, Google Chrome</a:t>
            </a:r>
            <a:r>
              <a:rPr lang="fa-IR" sz="2800" b="1" dirty="0">
                <a:solidFill>
                  <a:prstClr val="black"/>
                </a:solidFill>
                <a:latin typeface="Arial" pitchFamily="34" charset="0"/>
                <a:cs typeface="B Nazanin" pitchFamily="2" charset="-78"/>
              </a:rPr>
              <a:t> وارد سایت </a:t>
            </a:r>
            <a:r>
              <a:rPr lang="en-US" sz="2800" b="1" dirty="0">
                <a:solidFill>
                  <a:prstClr val="black"/>
                </a:solidFill>
                <a:latin typeface="Arial" pitchFamily="34" charset="0"/>
                <a:cs typeface="B Nazanin" pitchFamily="2" charset="-78"/>
                <a:hlinkClick r:id="rId3"/>
              </a:rPr>
              <a:t>www.google.com</a:t>
            </a:r>
            <a:r>
              <a:rPr lang="en-US" sz="2800" b="1" dirty="0">
                <a:solidFill>
                  <a:prstClr val="black"/>
                </a:solidFill>
                <a:latin typeface="Arial" pitchFamily="34" charset="0"/>
                <a:cs typeface="B Nazanin" pitchFamily="2" charset="-78"/>
              </a:rPr>
              <a:t> </a:t>
            </a:r>
            <a:r>
              <a:rPr lang="fa-IR" sz="2800" b="1" dirty="0">
                <a:solidFill>
                  <a:prstClr val="black"/>
                </a:solidFill>
                <a:latin typeface="Arial" pitchFamily="34" charset="0"/>
                <a:cs typeface="B Nazanin" pitchFamily="2" charset="-78"/>
              </a:rPr>
              <a:t>  می شویم و در قسمت جستجو عبارت ” واحد تحقیق توسعه و آموزش ریاضی“ را تایپ میکنیم و بر روی کلید جستجو یا علامت ذره بین کلیک می کنیم و منتظر می مانیم ؛</a:t>
            </a:r>
          </a:p>
        </p:txBody>
      </p:sp>
      <p:sp>
        <p:nvSpPr>
          <p:cNvPr id="2" name="TextBox 1"/>
          <p:cNvSpPr txBox="1"/>
          <p:nvPr/>
        </p:nvSpPr>
        <p:spPr>
          <a:xfrm>
            <a:off x="1071538" y="357166"/>
            <a:ext cx="7619727" cy="1200329"/>
          </a:xfrm>
          <a:prstGeom prst="rect">
            <a:avLst/>
          </a:prstGeom>
          <a:noFill/>
        </p:spPr>
        <p:txBody>
          <a:bodyPr wrap="square" rtlCol="0">
            <a:spAutoFit/>
          </a:bodyPr>
          <a:lstStyle/>
          <a:p>
            <a:pPr algn="ctr" rtl="1"/>
            <a:r>
              <a:rPr lang="fa-IR" sz="3600" b="1" dirty="0" smtClean="0">
                <a:solidFill>
                  <a:srgbClr val="FF0000"/>
                </a:solidFill>
                <a:cs typeface="B Nazanin" panose="00000400000000000000" pitchFamily="2" charset="-78"/>
              </a:rPr>
              <a:t>آشنایی با سايت واحد تحقيق، توسعه و آموزش رياضي:</a:t>
            </a:r>
            <a:endParaRPr lang="en-US" sz="3600" b="1" dirty="0">
              <a:solidFill>
                <a:srgbClr val="FF0000"/>
              </a:solidFill>
              <a:cs typeface="B Nazanin" panose="00000400000000000000" pitchFamily="2" charset="-78"/>
            </a:endParaRPr>
          </a:p>
        </p:txBody>
      </p:sp>
    </p:spTree>
    <p:extLst>
      <p:ext uri="{BB962C8B-B14F-4D97-AF65-F5344CB8AC3E}">
        <p14:creationId xmlns="" xmlns:p14="http://schemas.microsoft.com/office/powerpoint/2010/main" val="345304535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a:effectLst/>
        </p:spPr>
      </p:pic>
    </p:spTree>
    <p:extLst>
      <p:ext uri="{BB962C8B-B14F-4D97-AF65-F5344CB8AC3E}">
        <p14:creationId xmlns="" xmlns:p14="http://schemas.microsoft.com/office/powerpoint/2010/main" val="356693923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1142976" y="428604"/>
            <a:ext cx="7858180" cy="600079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bwMode="auto">
          <a:xfrm>
            <a:off x="1331640" y="404664"/>
            <a:ext cx="7498080" cy="5599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82296" indent="0" algn="ctr" rtl="1">
              <a:lnSpc>
                <a:spcPct val="115000"/>
              </a:lnSpc>
              <a:spcAft>
                <a:spcPts val="1000"/>
              </a:spcAft>
              <a:buNone/>
            </a:pPr>
            <a:r>
              <a:rPr lang="fa-IR" sz="3600" b="1" dirty="0">
                <a:solidFill>
                  <a:schemeClr val="accent5"/>
                </a:solidFill>
                <a:latin typeface="Times New Roman" pitchFamily="18" charset="0"/>
                <a:ea typeface="Times New Roman" pitchFamily="18" charset="0"/>
                <a:cs typeface="B Titr" pitchFamily="2" charset="-78"/>
              </a:rPr>
              <a:t>   اهداف آموزش ریاضی (پولیا) :</a:t>
            </a:r>
          </a:p>
          <a:p>
            <a:pPr marL="82296" indent="0" algn="just" rtl="1">
              <a:lnSpc>
                <a:spcPct val="115000"/>
              </a:lnSpc>
              <a:spcAft>
                <a:spcPts val="1000"/>
              </a:spcAft>
              <a:buNone/>
            </a:pPr>
            <a:r>
              <a:rPr lang="ar-SA" sz="2800" b="1" dirty="0">
                <a:solidFill>
                  <a:srgbClr val="00B0F0"/>
                </a:solidFill>
                <a:latin typeface="Times New Roman" pitchFamily="18" charset="0"/>
                <a:ea typeface="Times New Roman" pitchFamily="18" charset="0"/>
                <a:cs typeface="B Nazanin" pitchFamily="2" charset="-78"/>
              </a:rPr>
              <a:t>هدف های خوب و محدود</a:t>
            </a:r>
            <a:r>
              <a:rPr lang="fa-IR" sz="2800" b="1" dirty="0">
                <a:solidFill>
                  <a:srgbClr val="00B0F0"/>
                </a:solidFill>
                <a:latin typeface="Times New Roman" pitchFamily="18" charset="0"/>
                <a:ea typeface="Times New Roman" pitchFamily="18" charset="0"/>
                <a:cs typeface="B Nazanin" pitchFamily="2" charset="-78"/>
              </a:rPr>
              <a:t>:</a:t>
            </a:r>
            <a:r>
              <a:rPr lang="ar-SA" sz="2800" b="1" dirty="0">
                <a:solidFill>
                  <a:srgbClr val="00B0F0"/>
                </a:solidFill>
                <a:latin typeface="Times New Roman" pitchFamily="18" charset="0"/>
                <a:ea typeface="Times New Roman" pitchFamily="18" charset="0"/>
                <a:cs typeface="B Nazanin" pitchFamily="2" charset="-78"/>
              </a:rPr>
              <a:t> </a:t>
            </a:r>
            <a:r>
              <a:rPr lang="fa-IR" sz="2800" b="1" dirty="0" smtClean="0">
                <a:latin typeface="Times New Roman" pitchFamily="18" charset="0"/>
                <a:ea typeface="Times New Roman" pitchFamily="18" charset="0"/>
                <a:cs typeface="B Nazanin" pitchFamily="2" charset="-78"/>
              </a:rPr>
              <a:t>هدف </a:t>
            </a:r>
            <a:r>
              <a:rPr lang="fa-IR" sz="2800" b="1" dirty="0">
                <a:latin typeface="Times New Roman" pitchFamily="18" charset="0"/>
                <a:ea typeface="Times New Roman" pitchFamily="18" charset="0"/>
                <a:cs typeface="B Nazanin" pitchFamily="2" charset="-78"/>
              </a:rPr>
              <a:t>خوب و محدود مدارس ابتدایی، تدریس مهارت های حسابی، یعنی جمع، تفریق، ضرب، تقسیم و شاید کمی بیش تر از این ها، و هم چنین، تدریس کسرها، درصدها، نسبت ها، و شاید بیش تر از اینهاست. این هدف خوب و محدود مدارس ابتدایی است</a:t>
            </a:r>
            <a:r>
              <a:rPr lang="en-US" sz="2800" b="1" dirty="0">
                <a:latin typeface="Times New Roman" pitchFamily="18" charset="0"/>
                <a:ea typeface="Times New Roman" pitchFamily="18" charset="0"/>
                <a:cs typeface="B Nazanin" pitchFamily="2" charset="-78"/>
              </a:rPr>
              <a:t> - </a:t>
            </a:r>
            <a:r>
              <a:rPr lang="fa-IR" sz="2800" b="1" dirty="0">
                <a:latin typeface="Times New Roman" pitchFamily="18" charset="0"/>
                <a:ea typeface="Times New Roman" pitchFamily="18" charset="0"/>
                <a:cs typeface="B Nazanin" pitchFamily="2" charset="-78"/>
              </a:rPr>
              <a:t> یعنی انتقال این دانش </a:t>
            </a:r>
            <a:r>
              <a:rPr lang="en-US" sz="2800" b="1" dirty="0">
                <a:latin typeface="Times New Roman" pitchFamily="18" charset="0"/>
                <a:ea typeface="Times New Roman" pitchFamily="18" charset="0"/>
                <a:cs typeface="B Nazanin" pitchFamily="2" charset="-78"/>
              </a:rPr>
              <a:t>-</a:t>
            </a:r>
            <a:r>
              <a:rPr lang="fa-IR" sz="2800" b="1" dirty="0">
                <a:latin typeface="Times New Roman" pitchFamily="18" charset="0"/>
                <a:ea typeface="Times New Roman" pitchFamily="18" charset="0"/>
                <a:cs typeface="B Nazanin" pitchFamily="2" charset="-78"/>
              </a:rPr>
              <a:t>و هرگز نباید این را فراموش کنیم. </a:t>
            </a:r>
          </a:p>
          <a:p>
            <a:pPr marL="82296" indent="0" algn="just" rtl="1">
              <a:lnSpc>
                <a:spcPct val="115000"/>
              </a:lnSpc>
              <a:spcAft>
                <a:spcPts val="1000"/>
              </a:spcAft>
              <a:buNone/>
            </a:pPr>
            <a:r>
              <a:rPr lang="fa-IR" sz="2800" b="1" dirty="0">
                <a:solidFill>
                  <a:srgbClr val="00B0F0"/>
                </a:solidFill>
                <a:ea typeface="Calibri" pitchFamily="34" charset="0"/>
                <a:cs typeface="B Nazanin" pitchFamily="2" charset="-78"/>
              </a:rPr>
              <a:t>یک هدف متعالی تر: </a:t>
            </a:r>
            <a:r>
              <a:rPr lang="fa-IR" sz="2800" b="1" dirty="0">
                <a:ea typeface="Calibri" pitchFamily="34" charset="0"/>
                <a:cs typeface="B Nazanin" pitchFamily="2" charset="-78"/>
              </a:rPr>
              <a:t>می خواهیم که تمام منابع کودک در حال رشد را پرورش دهیم، شما باید تمام شخصیت دانش آموز را پرورش دهید و تدریس ریاضی به خصوص، باید تفکر را پرورش دهد</a:t>
            </a:r>
            <a:r>
              <a:rPr lang="fa-IR" sz="2800" b="1" dirty="0" smtClean="0">
                <a:ea typeface="Calibri" pitchFamily="34" charset="0"/>
                <a:cs typeface="B Nazanin" pitchFamily="2" charset="-78"/>
              </a:rPr>
              <a:t>.</a:t>
            </a:r>
          </a:p>
        </p:txBody>
      </p:sp>
    </p:spTree>
    <p:extLst>
      <p:ext uri="{BB962C8B-B14F-4D97-AF65-F5344CB8AC3E}">
        <p14:creationId xmlns="" xmlns:p14="http://schemas.microsoft.com/office/powerpoint/2010/main" val="56690997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p:cNvPicPr>
          <p:nvPr/>
        </p:nvPicPr>
        <p:blipFill>
          <a:blip r:embed="rId2" cstate="print"/>
          <a:srcRect/>
          <a:stretch>
            <a:fillRect/>
          </a:stretch>
        </p:blipFill>
        <p:spPr bwMode="auto">
          <a:xfrm>
            <a:off x="1214414" y="428604"/>
            <a:ext cx="7693049" cy="6103959"/>
          </a:xfrm>
          <a:prstGeom prst="rect">
            <a:avLst/>
          </a:prstGeom>
          <a:noFill/>
          <a:ln w="9525">
            <a:noFill/>
            <a:miter lim="800000"/>
            <a:headEnd/>
            <a:tailEnd/>
          </a:ln>
        </p:spPr>
      </p:pic>
    </p:spTree>
    <p:extLst>
      <p:ext uri="{BB962C8B-B14F-4D97-AF65-F5344CB8AC3E}">
        <p14:creationId xmlns="" xmlns:p14="http://schemas.microsoft.com/office/powerpoint/2010/main" val="354223611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571480"/>
            <a:ext cx="7872410" cy="762000"/>
          </a:xfrm>
        </p:spPr>
        <p:txBody>
          <a:bodyPr>
            <a:normAutofit fontScale="90000"/>
          </a:bodyPr>
          <a:lstStyle/>
          <a:p>
            <a:pPr algn="ctr">
              <a:spcAft>
                <a:spcPts val="1200"/>
              </a:spcAft>
            </a:pPr>
            <a:r>
              <a:rPr lang="fa-IR" sz="3400" dirty="0" smtClean="0">
                <a:cs typeface="B Titr" pitchFamily="2" charset="-78"/>
              </a:rPr>
              <a:t>نحوه ارتباط با واحد تحقیق، توسعه و آموزش ریاضی:</a:t>
            </a:r>
            <a:endParaRPr lang="en-US" sz="3400" dirty="0">
              <a:cs typeface="B Titr" pitchFamily="2" charset="-78"/>
            </a:endParaRPr>
          </a:p>
        </p:txBody>
      </p:sp>
      <p:sp>
        <p:nvSpPr>
          <p:cNvPr id="3" name="Content Placeholder 2"/>
          <p:cNvSpPr>
            <a:spLocks noGrp="1"/>
          </p:cNvSpPr>
          <p:nvPr>
            <p:ph idx="1"/>
          </p:nvPr>
        </p:nvSpPr>
        <p:spPr>
          <a:xfrm>
            <a:off x="1071538" y="2057400"/>
            <a:ext cx="7615262" cy="4343400"/>
          </a:xfrm>
        </p:spPr>
        <p:txBody>
          <a:bodyPr>
            <a:normAutofit/>
          </a:bodyPr>
          <a:lstStyle/>
          <a:p>
            <a:pPr marL="0" indent="0" algn="ctr" rtl="1">
              <a:spcBef>
                <a:spcPts val="0"/>
              </a:spcBef>
              <a:spcAft>
                <a:spcPts val="2400"/>
              </a:spcAft>
              <a:buNone/>
            </a:pPr>
            <a:r>
              <a:rPr lang="fa-IR" sz="5400" b="1" dirty="0" smtClean="0">
                <a:solidFill>
                  <a:srgbClr val="0000FF"/>
                </a:solidFill>
                <a:cs typeface="B Nazanin" pitchFamily="2" charset="-78"/>
              </a:rPr>
              <a:t>آدرس پست الکترونیکی</a:t>
            </a:r>
            <a:r>
              <a:rPr lang="en-US" sz="5400" b="1" dirty="0" smtClean="0">
                <a:solidFill>
                  <a:srgbClr val="0000FF"/>
                </a:solidFill>
                <a:cs typeface="B Nazanin" pitchFamily="2" charset="-78"/>
              </a:rPr>
              <a:t>:</a:t>
            </a:r>
            <a:r>
              <a:rPr lang="fa-IR" sz="6600" b="1" dirty="0" smtClean="0">
                <a:solidFill>
                  <a:srgbClr val="0000FF"/>
                </a:solidFill>
                <a:cs typeface="B Nazanin" pitchFamily="2" charset="-78"/>
              </a:rPr>
              <a:t>              </a:t>
            </a:r>
            <a:r>
              <a:rPr lang="en-US" sz="6000" b="1" dirty="0" smtClean="0">
                <a:solidFill>
                  <a:srgbClr val="FF0000"/>
                </a:solidFill>
                <a:latin typeface="Times New Roman" pitchFamily="18" charset="0"/>
                <a:cs typeface="Times New Roman" pitchFamily="18" charset="0"/>
              </a:rPr>
              <a:t>mathrde@gmail.com</a:t>
            </a:r>
            <a:r>
              <a:rPr lang="fa-IR" sz="6000" b="1" dirty="0" smtClean="0">
                <a:solidFill>
                  <a:srgbClr val="FF0000"/>
                </a:solidFill>
                <a:latin typeface="Times New Roman" pitchFamily="18" charset="0"/>
                <a:cs typeface="Times New Roman" pitchFamily="18" charset="0"/>
              </a:rPr>
              <a:t> </a:t>
            </a:r>
            <a:endParaRPr lang="en-US" sz="6000" b="1" dirty="0" smtClean="0">
              <a:solidFill>
                <a:srgbClr val="FF0000"/>
              </a:solidFill>
              <a:latin typeface="Times New Roman" pitchFamily="18" charset="0"/>
              <a:cs typeface="Times New Roman" pitchFamily="18" charset="0"/>
            </a:endParaRPr>
          </a:p>
          <a:p>
            <a:pPr marL="0" indent="0" algn="ctr" rtl="0">
              <a:spcBef>
                <a:spcPts val="3600"/>
              </a:spcBef>
              <a:spcAft>
                <a:spcPts val="0"/>
              </a:spcAft>
              <a:buNone/>
            </a:pPr>
            <a:r>
              <a:rPr lang="fa-IR" sz="6600" b="1" dirty="0" smtClean="0">
                <a:solidFill>
                  <a:srgbClr val="7030A0"/>
                </a:solidFill>
                <a:cs typeface="B Nazanin" pitchFamily="2" charset="-78"/>
              </a:rPr>
              <a:t>شماره تماس</a:t>
            </a:r>
            <a:r>
              <a:rPr lang="fa-IR" sz="4800" b="1" dirty="0" smtClean="0">
                <a:solidFill>
                  <a:srgbClr val="7030A0"/>
                </a:solidFill>
                <a:cs typeface="B Nazanin" pitchFamily="2" charset="-78"/>
              </a:rPr>
              <a:t>: </a:t>
            </a:r>
            <a:r>
              <a:rPr lang="fa-IR" sz="4800" b="1" dirty="0" smtClean="0">
                <a:solidFill>
                  <a:srgbClr val="0070C0"/>
                </a:solidFill>
                <a:cs typeface="B Nazanin" pitchFamily="2" charset="-78"/>
              </a:rPr>
              <a:t>88490219-021</a:t>
            </a:r>
            <a:endParaRPr lang="en-US" sz="4800" b="1" dirty="0">
              <a:solidFill>
                <a:srgbClr val="0070C0"/>
              </a:solidFill>
              <a:cs typeface="B Nazanin" pitchFamily="2" charset="-78"/>
            </a:endParaRPr>
          </a:p>
        </p:txBody>
      </p:sp>
    </p:spTree>
    <p:extLst>
      <p:ext uri="{BB962C8B-B14F-4D97-AF65-F5344CB8AC3E}">
        <p14:creationId xmlns="" xmlns:p14="http://schemas.microsoft.com/office/powerpoint/2010/main" val="147839949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۲۰۱۵۱۲۳۱_۱۵۵۴۳۸.jpg"/>
          <p:cNvPicPr>
            <a:picLocks noChangeAspect="1" noChangeArrowheads="1"/>
          </p:cNvPicPr>
          <p:nvPr/>
        </p:nvPicPr>
        <p:blipFill>
          <a:blip r:embed="rId2" cstate="print"/>
          <a:srcRect/>
          <a:stretch>
            <a:fillRect/>
          </a:stretch>
        </p:blipFill>
        <p:spPr bwMode="auto">
          <a:xfrm>
            <a:off x="1357290" y="714356"/>
            <a:ext cx="7481910" cy="5638800"/>
          </a:xfrm>
          <a:prstGeom prst="rect">
            <a:avLst/>
          </a:prstGeom>
          <a:noFill/>
        </p:spPr>
      </p:pic>
      <p:sp>
        <p:nvSpPr>
          <p:cNvPr id="3" name="TextBox 2"/>
          <p:cNvSpPr txBox="1"/>
          <p:nvPr/>
        </p:nvSpPr>
        <p:spPr>
          <a:xfrm>
            <a:off x="2209800" y="1295400"/>
            <a:ext cx="5143536" cy="646331"/>
          </a:xfrm>
          <a:prstGeom prst="rect">
            <a:avLst/>
          </a:prstGeom>
          <a:noFill/>
        </p:spPr>
        <p:txBody>
          <a:bodyPr wrap="square" rtlCol="0">
            <a:spAutoFit/>
          </a:bodyPr>
          <a:lstStyle/>
          <a:p>
            <a:pPr algn="ctr"/>
            <a:r>
              <a:rPr lang="fa-IR" sz="3600" dirty="0" smtClean="0">
                <a:solidFill>
                  <a:srgbClr val="7030A0"/>
                </a:solidFill>
                <a:latin typeface="Arial" pitchFamily="34" charset="0"/>
                <a:cs typeface="B Nazanin" pitchFamily="2" charset="-78"/>
              </a:rPr>
              <a:t>با سپاس از توجه شما عزیزان</a:t>
            </a:r>
            <a:endParaRPr lang="en-US" sz="3600" dirty="0">
              <a:solidFill>
                <a:srgbClr val="7030A0"/>
              </a:solidFill>
              <a:latin typeface="Arial" pitchFamily="34" charset="0"/>
              <a:cs typeface="B Nazanin" pitchFamily="2" charset="-78"/>
            </a:endParaRPr>
          </a:p>
        </p:txBody>
      </p:sp>
    </p:spTree>
    <p:extLst>
      <p:ext uri="{BB962C8B-B14F-4D97-AF65-F5344CB8AC3E}">
        <p14:creationId xmlns="" xmlns:p14="http://schemas.microsoft.com/office/powerpoint/2010/main" val="143028441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611560" y="476672"/>
          <a:ext cx="820891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36512" y="-27384"/>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8F6E67-402F-4565-BD9E-1978601ED42B}" type="slidenum">
              <a:rPr lang="en-US" smtClean="0">
                <a:solidFill>
                  <a:srgbClr val="045C75"/>
                </a:solidFill>
              </a:rPr>
              <a:pPr eaLnBrk="1" hangingPunct="1"/>
              <a:t>8</a:t>
            </a:fld>
            <a:endParaRPr lang="en-US" smtClean="0">
              <a:solidFill>
                <a:srgbClr val="045C75"/>
              </a:solidFill>
            </a:endParaRPr>
          </a:p>
        </p:txBody>
      </p:sp>
      <p:sp>
        <p:nvSpPr>
          <p:cNvPr id="3" name="Rectangle 2"/>
          <p:cNvSpPr/>
          <p:nvPr/>
        </p:nvSpPr>
        <p:spPr>
          <a:xfrm>
            <a:off x="1643042" y="928670"/>
            <a:ext cx="6786610" cy="4795159"/>
          </a:xfrm>
          <a:prstGeom prst="rect">
            <a:avLst/>
          </a:prstGeom>
        </p:spPr>
        <p:txBody>
          <a:bodyPr wrap="square">
            <a:spAutoFit/>
          </a:bodyPr>
          <a:lstStyle/>
          <a:p>
            <a:pPr algn="just" rtl="1">
              <a:lnSpc>
                <a:spcPct val="115000"/>
              </a:lnSpc>
              <a:spcBef>
                <a:spcPts val="0"/>
              </a:spcBef>
              <a:spcAft>
                <a:spcPts val="1000"/>
              </a:spcAft>
              <a:defRPr/>
            </a:pPr>
            <a:r>
              <a:rPr lang="fa-IR" sz="3200" b="1" kern="1400" dirty="0" smtClean="0">
                <a:solidFill>
                  <a:schemeClr val="accent4"/>
                </a:solidFill>
                <a:latin typeface="Eras Medium ITC"/>
                <a:ea typeface="Times New Roman"/>
                <a:cs typeface="B Titr" pitchFamily="2" charset="-78"/>
              </a:rPr>
              <a:t>فعالیت </a:t>
            </a:r>
            <a:r>
              <a:rPr lang="fa-IR" sz="3200" b="1" kern="1400" dirty="0">
                <a:solidFill>
                  <a:schemeClr val="accent4"/>
                </a:solidFill>
                <a:latin typeface="Eras Medium ITC"/>
                <a:ea typeface="Times New Roman"/>
                <a:cs typeface="B Titr" pitchFamily="2" charset="-78"/>
              </a:rPr>
              <a:t>ها شامل مراحلی </a:t>
            </a:r>
            <a:r>
              <a:rPr lang="fa-IR" sz="3200" b="1" kern="1400" dirty="0" smtClean="0">
                <a:solidFill>
                  <a:schemeClr val="accent4"/>
                </a:solidFill>
                <a:latin typeface="Eras Medium ITC"/>
                <a:ea typeface="Times New Roman"/>
                <a:cs typeface="B Titr" pitchFamily="2" charset="-78"/>
              </a:rPr>
              <a:t>مانند</a:t>
            </a:r>
            <a:r>
              <a:rPr lang="en-US" sz="3200" b="1" kern="1400" dirty="0" smtClean="0">
                <a:solidFill>
                  <a:schemeClr val="accent4"/>
                </a:solidFill>
                <a:latin typeface="Eras Medium ITC"/>
                <a:ea typeface="Times New Roman"/>
                <a:cs typeface="B Titr" pitchFamily="2" charset="-78"/>
              </a:rPr>
              <a:t>:</a:t>
            </a:r>
          </a:p>
          <a:p>
            <a:pPr algn="just" rtl="1">
              <a:lnSpc>
                <a:spcPct val="115000"/>
              </a:lnSpc>
              <a:spcBef>
                <a:spcPts val="0"/>
              </a:spcBef>
              <a:spcAft>
                <a:spcPts val="1000"/>
              </a:spcAft>
              <a:defRPr/>
            </a:pPr>
            <a:r>
              <a:rPr lang="fa-IR" sz="2800" b="1" kern="1400" dirty="0" smtClean="0">
                <a:solidFill>
                  <a:srgbClr val="FF0000"/>
                </a:solidFill>
                <a:latin typeface="Eras Medium ITC"/>
                <a:ea typeface="Times New Roman"/>
                <a:cs typeface="B Nazanin"/>
              </a:rPr>
              <a:t> </a:t>
            </a:r>
            <a:r>
              <a:rPr lang="fa-IR" sz="3200" b="1" kern="1400" dirty="0">
                <a:solidFill>
                  <a:srgbClr val="FF0000"/>
                </a:solidFill>
                <a:latin typeface="Eras Medium ITC"/>
                <a:ea typeface="Times New Roman"/>
                <a:cs typeface="B Nazanin"/>
              </a:rPr>
              <a:t>درک کردن، کشف کردن، حل مسئله، استدلال کردن، بررسی کردن، حدس وآزمایش، توضیح یک راه حل، مرتب کردن، قضاوت درمورد یک راه حل و مقایسه راه حل های مختلف </a:t>
            </a:r>
            <a:r>
              <a:rPr lang="fa-IR" sz="2800" b="1" kern="1400" dirty="0">
                <a:solidFill>
                  <a:srgbClr val="000000"/>
                </a:solidFill>
                <a:latin typeface="Eras Medium ITC"/>
                <a:ea typeface="Times New Roman"/>
                <a:cs typeface="B Nazanin"/>
              </a:rPr>
              <a:t>است</a:t>
            </a:r>
            <a:r>
              <a:rPr lang="fa-IR" sz="2800" b="1" kern="1400" dirty="0" smtClean="0">
                <a:solidFill>
                  <a:srgbClr val="000000"/>
                </a:solidFill>
                <a:latin typeface="Eras Medium ITC"/>
                <a:ea typeface="Times New Roman"/>
                <a:cs typeface="B Nazanin"/>
              </a:rPr>
              <a:t>.</a:t>
            </a:r>
            <a:endParaRPr lang="en-US" sz="2800" b="1" kern="1400" dirty="0" smtClean="0">
              <a:solidFill>
                <a:srgbClr val="000000"/>
              </a:solidFill>
              <a:latin typeface="Eras Medium ITC"/>
              <a:ea typeface="Times New Roman"/>
              <a:cs typeface="B Nazanin"/>
            </a:endParaRPr>
          </a:p>
          <a:p>
            <a:pPr algn="just" rtl="1">
              <a:lnSpc>
                <a:spcPct val="115000"/>
              </a:lnSpc>
              <a:spcBef>
                <a:spcPts val="0"/>
              </a:spcBef>
              <a:spcAft>
                <a:spcPts val="1000"/>
              </a:spcAft>
              <a:defRPr/>
            </a:pPr>
            <a:endParaRPr lang="en-US" sz="2800" b="1" kern="1400" dirty="0" smtClean="0">
              <a:solidFill>
                <a:srgbClr val="000000"/>
              </a:solidFill>
              <a:latin typeface="Eras Medium ITC"/>
              <a:ea typeface="Times New Roman"/>
              <a:cs typeface="B Nazanin"/>
            </a:endParaRPr>
          </a:p>
          <a:p>
            <a:pPr algn="just" rtl="1">
              <a:lnSpc>
                <a:spcPct val="115000"/>
              </a:lnSpc>
              <a:spcBef>
                <a:spcPts val="0"/>
              </a:spcBef>
              <a:spcAft>
                <a:spcPts val="1000"/>
              </a:spcAft>
              <a:defRPr/>
            </a:pPr>
            <a:r>
              <a:rPr lang="fa-IR" sz="2800" b="1" kern="1400" dirty="0" smtClean="0">
                <a:solidFill>
                  <a:srgbClr val="000000"/>
                </a:solidFill>
                <a:latin typeface="Eras Medium ITC"/>
                <a:ea typeface="Times New Roman"/>
                <a:cs typeface="B Nazanin"/>
              </a:rPr>
              <a:t> </a:t>
            </a:r>
            <a:r>
              <a:rPr lang="fa-IR" sz="2800" b="1" kern="1400" dirty="0" smtClean="0">
                <a:latin typeface="Eras Medium ITC"/>
                <a:ea typeface="Times New Roman"/>
                <a:cs typeface="B Nazanin"/>
              </a:rPr>
              <a:t>هدایت فعالیت ها توسط معلم انجام می پذیرد و هرجا که لازم باشد، راهنمایی توسط معلم ارائه خواهد شد. </a:t>
            </a:r>
            <a:endParaRPr lang="en-US" sz="2800" b="1" dirty="0">
              <a:solidFill>
                <a:prstClr val="black"/>
              </a:solidFill>
              <a:latin typeface="Calibri"/>
              <a:ea typeface="Calibri"/>
              <a:cs typeface="Arial"/>
            </a:endParaRPr>
          </a:p>
        </p:txBody>
      </p:sp>
    </p:spTree>
    <p:extLst>
      <p:ext uri="{BB962C8B-B14F-4D97-AF65-F5344CB8AC3E}">
        <p14:creationId xmlns="" xmlns:p14="http://schemas.microsoft.com/office/powerpoint/2010/main" val="369496026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0BC29C-B2CA-4994-9341-861F5164C74D}" type="slidenum">
              <a:rPr lang="en-US"/>
              <a:pPr>
                <a:defRPr/>
              </a:pPr>
              <a:t>9</a:t>
            </a:fld>
            <a:endParaRPr lang="en-US"/>
          </a:p>
        </p:txBody>
      </p:sp>
      <p:sp>
        <p:nvSpPr>
          <p:cNvPr id="3" name="Rectangle 2"/>
          <p:cNvSpPr/>
          <p:nvPr/>
        </p:nvSpPr>
        <p:spPr>
          <a:xfrm>
            <a:off x="1403647" y="357166"/>
            <a:ext cx="7400627" cy="954107"/>
          </a:xfrm>
          <a:prstGeom prst="rect">
            <a:avLst/>
          </a:prstGeom>
        </p:spPr>
        <p:txBody>
          <a:bodyPr wrap="square">
            <a:spAutoFit/>
          </a:bodyPr>
          <a:lstStyle/>
          <a:p>
            <a:pPr algn="just" rtl="1">
              <a:defRPr/>
            </a:pPr>
            <a:endParaRPr lang="fa-IR" sz="2800" b="1" kern="1400" dirty="0">
              <a:latin typeface="Eras Medium ITC"/>
              <a:ea typeface="Times New Roman"/>
              <a:cs typeface="B Nazanin"/>
            </a:endParaRPr>
          </a:p>
          <a:p>
            <a:pPr algn="just" rtl="1">
              <a:defRPr/>
            </a:pPr>
            <a:endParaRPr lang="en-US" sz="2800" b="1" dirty="0">
              <a:latin typeface="Calibri"/>
              <a:ea typeface="Calibri"/>
              <a:cs typeface="Arial"/>
            </a:endParaRPr>
          </a:p>
        </p:txBody>
      </p:sp>
      <p:sp>
        <p:nvSpPr>
          <p:cNvPr id="4" name="Rectangle 3"/>
          <p:cNvSpPr/>
          <p:nvPr/>
        </p:nvSpPr>
        <p:spPr>
          <a:xfrm>
            <a:off x="1428728" y="785794"/>
            <a:ext cx="7143800" cy="1562735"/>
          </a:xfrm>
          <a:prstGeom prst="rect">
            <a:avLst/>
          </a:prstGeom>
        </p:spPr>
        <p:txBody>
          <a:bodyPr wrap="square">
            <a:spAutoFit/>
          </a:bodyPr>
          <a:lstStyle/>
          <a:p>
            <a:pPr algn="just" rtl="1">
              <a:lnSpc>
                <a:spcPct val="115000"/>
              </a:lnSpc>
              <a:spcBef>
                <a:spcPts val="0"/>
              </a:spcBef>
              <a:spcAft>
                <a:spcPts val="1000"/>
              </a:spcAft>
              <a:defRPr/>
            </a:pPr>
            <a:r>
              <a:rPr lang="ar-SA" sz="2800" b="1" dirty="0" smtClean="0">
                <a:solidFill>
                  <a:prstClr val="black"/>
                </a:solidFill>
                <a:latin typeface="Calibri"/>
                <a:ea typeface="Calibri"/>
                <a:cs typeface="B Nazanin"/>
              </a:rPr>
              <a:t>این فعالیت ها در حد متوسط طراحی شده اند. معلم می تواند با توجه به زمان و توانایی </a:t>
            </a:r>
            <a:r>
              <a:rPr lang="fa-IR" sz="2800" b="1" kern="1400" dirty="0" smtClean="0">
                <a:solidFill>
                  <a:srgbClr val="000000"/>
                </a:solidFill>
                <a:latin typeface="Eras Medium ITC"/>
                <a:ea typeface="Times New Roman"/>
                <a:cs typeface="B Nazanin"/>
              </a:rPr>
              <a:t>دانش آموزانش آنهارا غنی تر کند یا با ارائه توضیحاتی بیشتر و تغییراتی فعالیت را ساده تر نماید.</a:t>
            </a:r>
            <a:endParaRPr lang="en-US" sz="2800" b="1" kern="1400" dirty="0" smtClean="0">
              <a:solidFill>
                <a:srgbClr val="000000"/>
              </a:solidFill>
              <a:latin typeface="Eras Medium ITC"/>
              <a:ea typeface="Times New Roman"/>
              <a:cs typeface="B Nazanin"/>
            </a:endParaRPr>
          </a:p>
        </p:txBody>
      </p:sp>
      <p:pic>
        <p:nvPicPr>
          <p:cNvPr id="39937" name="Picture 1"/>
          <p:cNvPicPr>
            <a:picLocks noChangeAspect="1" noChangeArrowheads="1"/>
          </p:cNvPicPr>
          <p:nvPr/>
        </p:nvPicPr>
        <p:blipFill>
          <a:blip r:embed="rId2" cstate="print"/>
          <a:srcRect/>
          <a:stretch>
            <a:fillRect/>
          </a:stretch>
        </p:blipFill>
        <p:spPr bwMode="auto">
          <a:xfrm>
            <a:off x="1571604" y="3286124"/>
            <a:ext cx="6867555" cy="2514611"/>
          </a:xfrm>
          <a:prstGeom prst="rect">
            <a:avLst/>
          </a:prstGeom>
          <a:noFill/>
          <a:ln w="9525">
            <a:noFill/>
            <a:miter lim="800000"/>
            <a:headEnd/>
            <a:tailEnd/>
          </a:ln>
          <a:effectLst/>
        </p:spPr>
      </p:pic>
    </p:spTree>
    <p:extLst>
      <p:ext uri="{BB962C8B-B14F-4D97-AF65-F5344CB8AC3E}">
        <p14:creationId xmlns="" xmlns:p14="http://schemas.microsoft.com/office/powerpoint/2010/main" val="1668634040"/>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1929</TotalTime>
  <Words>1475</Words>
  <Application>Microsoft Office PowerPoint</Application>
  <PresentationFormat>On-screen Show (4:3)</PresentationFormat>
  <Paragraphs>133</Paragraphs>
  <Slides>52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Solstice</vt:lpstr>
      <vt:lpstr>Equation</vt:lpstr>
      <vt:lpstr>Slide 1</vt:lpstr>
      <vt:lpstr>اگر همکاری معلمان برای بهبود روش های آموزش جلب نشود، عاقبت تأسف باری در انتظار است.  (نه به دلیل اینکه فرصتی از دست خواهد، بلکه به این جهت که این تنها فرصت موجود است) </vt:lpstr>
      <vt:lpstr>آشنایی با ساختار و رويكردهاي كتابهاي درسي رياضي دوره ابتدايي:</vt:lpstr>
      <vt:lpstr>آموزش خوب چیست؟</vt:lpstr>
      <vt:lpstr>Slide 5</vt:lpstr>
      <vt:lpstr>Slide 6</vt:lpstr>
      <vt:lpstr>Slide 7</vt:lpstr>
      <vt:lpstr>Slide 8</vt:lpstr>
      <vt:lpstr>Slide 9</vt:lpstr>
      <vt:lpstr>Slide 10</vt:lpstr>
      <vt:lpstr>Slide 11</vt:lpstr>
      <vt:lpstr>Slide 12</vt:lpstr>
      <vt:lpstr>Slide 13</vt:lpstr>
      <vt:lpstr>ارائه استانداردهاي محتوايي در همه پايه ها:</vt:lpstr>
      <vt:lpstr>سیر ارائه استانداردهای محتوایی در پایه های مختلف تحصیلی (NCTM, 2000):</vt:lpstr>
      <vt:lpstr>Slide 16</vt:lpstr>
      <vt:lpstr>ارائه محتوای ریاضی از طریق فرآیندهای ریاضی:</vt:lpstr>
      <vt:lpstr>حل مسئله چیست؟</vt:lpstr>
      <vt:lpstr>اهداف حل مسئله :</vt:lpstr>
      <vt:lpstr>آموزش راهبردهای حل مسئله </vt:lpstr>
      <vt:lpstr>حذف حالت های نامطلوب !</vt:lpstr>
      <vt:lpstr>Slide 22</vt:lpstr>
      <vt:lpstr>حل مسئله به روش هاي مختلف (راه حل هاي چندگانه):</vt:lpstr>
      <vt:lpstr>Slide 24</vt:lpstr>
      <vt:lpstr>Slide 25</vt:lpstr>
      <vt:lpstr>Slide 26</vt:lpstr>
      <vt:lpstr>Slide 27</vt:lpstr>
      <vt:lpstr>Slide 28</vt:lpstr>
      <vt:lpstr>مسئله ي بازپاسخ:</vt:lpstr>
      <vt:lpstr>استدلال و اثبات :</vt:lpstr>
      <vt:lpstr>Slide 31</vt:lpstr>
      <vt:lpstr>گفتمان :</vt:lpstr>
      <vt:lpstr>Slide 33</vt:lpstr>
      <vt:lpstr>Slide 34</vt:lpstr>
      <vt:lpstr>اتصال ها و پيوندها :</vt:lpstr>
      <vt:lpstr>Slide 36</vt:lpstr>
      <vt:lpstr>طرح مسئله رياضي توليد يک مسئله جديد از يک موقعيت يا تجربه، يا صورت بندي تازه ا ي از مسائل موجود است(سيلور، 1993و 1995).</vt:lpstr>
      <vt:lpstr>دلایل پرداختن به طرح مسئله:</vt:lpstr>
      <vt:lpstr>Slide 39</vt:lpstr>
      <vt:lpstr>مسئله اي بنويسيد که پاسخ آن           باشد.</vt:lpstr>
      <vt:lpstr>Slide 41</vt:lpstr>
      <vt:lpstr>Slide 42</vt:lpstr>
      <vt:lpstr>ارتباط با کتابهای ریاضی پایه های قبل:</vt:lpstr>
      <vt:lpstr>Slide 44</vt:lpstr>
      <vt:lpstr>توجه به مباني فرهنگي و استفاده از تصاوير مناسب و جذاب:</vt:lpstr>
      <vt:lpstr>Slide 46</vt:lpstr>
      <vt:lpstr>Slide 47</vt:lpstr>
      <vt:lpstr>Slide 48</vt:lpstr>
      <vt:lpstr>Slide 49</vt:lpstr>
      <vt:lpstr>Slide 50</vt:lpstr>
      <vt:lpstr>نحوه ارتباط با واحد تحقیق، توسعه و آموزش ریاضی:</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آشنایی با استانداردهای محتوایی و فرآیندی:</dc:title>
  <dc:creator>only</dc:creator>
  <cp:lastModifiedBy>only</cp:lastModifiedBy>
  <cp:revision>184</cp:revision>
  <dcterms:created xsi:type="dcterms:W3CDTF">2015-07-31T08:33:58Z</dcterms:created>
  <dcterms:modified xsi:type="dcterms:W3CDTF">2016-08-13T17:58:21Z</dcterms:modified>
</cp:coreProperties>
</file>