
<file path=[Content_Types].xml><?xml version="1.0" encoding="utf-8"?>
<Types xmlns="http://schemas.openxmlformats.org/package/2006/content-types">
  <Default Extension="mp3" ContentType="audio/mpeg"/>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autoCompressPictures="0">
  <p:sldMasterIdLst>
    <p:sldMasterId id="2147483671" r:id="rId1"/>
  </p:sldMasterIdLst>
  <p:sldIdLst>
    <p:sldId id="257" r:id="rId2"/>
    <p:sldId id="271" r:id="rId3"/>
    <p:sldId id="258" r:id="rId4"/>
    <p:sldId id="259" r:id="rId5"/>
    <p:sldId id="260" r:id="rId6"/>
    <p:sldId id="261" r:id="rId7"/>
    <p:sldId id="270" r:id="rId8"/>
    <p:sldId id="262" r:id="rId9"/>
    <p:sldId id="263" r:id="rId10"/>
    <p:sldId id="264" r:id="rId11"/>
    <p:sldId id="265" r:id="rId12"/>
    <p:sldId id="266" r:id="rId13"/>
    <p:sldId id="267" r:id="rId14"/>
    <p:sldId id="268" r:id="rId15"/>
    <p:sldId id="269"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041" autoAdjust="0"/>
    <p:restoredTop sz="94660"/>
  </p:normalViewPr>
  <p:slideViewPr>
    <p:cSldViewPr snapToGrid="0">
      <p:cViewPr varScale="1">
        <p:scale>
          <a:sx n="74" d="100"/>
          <a:sy n="74" d="100"/>
        </p:scale>
        <p:origin x="41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31322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893234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02111984F565}" type="slidenum">
              <a:rPr lang="en-US" smtClean="0"/>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83010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09351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4AAD347D-5ACD-4C99-B74B-A9C85AD731AF}" type="datetimeFigureOut">
              <a:rPr lang="en-US" smtClean="0"/>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02111984F565}" type="slidenum">
              <a:rPr lang="en-US" smtClean="0"/>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4184288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4AAD347D-5ACD-4C99-B74B-A9C85AD731AF}" type="datetimeFigureOut">
              <a:rPr lang="en-US" smtClean="0"/>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1191539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55101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565552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61137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285926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45651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5/8/2020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95329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5/8/2020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42551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5/8/2020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45443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395954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57193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AAD347D-5ACD-4C99-B74B-A9C85AD731AF}" type="datetimeFigureOut">
              <a:rPr lang="en-US" smtClean="0"/>
              <a:t>5/8/2020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24292348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Lst>
  <p:hf sldNum="0" hdr="0" ftr="0" dt="0"/>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wma"/><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audio" Target="../media/media2.wma"/></Relationships>
</file>

<file path=ppt/slides/_rels/slide10.xml.rels><?xml version="1.0" encoding="UTF-8" standalone="yes"?>
<Relationships xmlns="http://schemas.openxmlformats.org/package/2006/relationships"><Relationship Id="rId3" Type="http://schemas.microsoft.com/office/2007/relationships/media" Target="../media/media20.wma"/><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20.wma"/></Relationships>
</file>

<file path=ppt/slides/_rels/slide11.xml.rels><?xml version="1.0" encoding="UTF-8" standalone="yes"?>
<Relationships xmlns="http://schemas.openxmlformats.org/package/2006/relationships"><Relationship Id="rId3" Type="http://schemas.microsoft.com/office/2007/relationships/media" Target="../media/media22.wma"/><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22.wma"/></Relationships>
</file>

<file path=ppt/slides/_rels/slide12.xml.rels><?xml version="1.0" encoding="UTF-8" standalone="yes"?>
<Relationships xmlns="http://schemas.openxmlformats.org/package/2006/relationships"><Relationship Id="rId3" Type="http://schemas.microsoft.com/office/2007/relationships/media" Target="../media/media24.wma"/><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24.wma"/></Relationships>
</file>

<file path=ppt/slides/_rels/slide13.xml.rels><?xml version="1.0" encoding="UTF-8" standalone="yes"?>
<Relationships xmlns="http://schemas.openxmlformats.org/package/2006/relationships"><Relationship Id="rId3" Type="http://schemas.microsoft.com/office/2007/relationships/media" Target="../media/media26.wma"/><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26.wma"/></Relationships>
</file>

<file path=ppt/slides/_rels/slide14.xml.rels><?xml version="1.0" encoding="UTF-8" standalone="yes"?>
<Relationships xmlns="http://schemas.openxmlformats.org/package/2006/relationships"><Relationship Id="rId3" Type="http://schemas.microsoft.com/office/2007/relationships/media" Target="../media/media28.wma"/><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28.wma"/></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media" Target="../media/media4.wma"/><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4.wma"/></Relationships>
</file>

<file path=ppt/slides/_rels/slide3.xml.rels><?xml version="1.0" encoding="UTF-8" standalone="yes"?>
<Relationships xmlns="http://schemas.openxmlformats.org/package/2006/relationships"><Relationship Id="rId3" Type="http://schemas.microsoft.com/office/2007/relationships/media" Target="../media/media6.wma"/><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6.wma"/></Relationships>
</file>

<file path=ppt/slides/_rels/slide4.xml.rels><?xml version="1.0" encoding="UTF-8" standalone="yes"?>
<Relationships xmlns="http://schemas.openxmlformats.org/package/2006/relationships"><Relationship Id="rId3" Type="http://schemas.microsoft.com/office/2007/relationships/media" Target="../media/media8.wma"/><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8.wma"/></Relationships>
</file>

<file path=ppt/slides/_rels/slide5.xml.rels><?xml version="1.0" encoding="UTF-8" standalone="yes"?>
<Relationships xmlns="http://schemas.openxmlformats.org/package/2006/relationships"><Relationship Id="rId3" Type="http://schemas.microsoft.com/office/2007/relationships/media" Target="../media/media10.wma"/><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10.wma"/></Relationships>
</file>

<file path=ppt/slides/_rels/slide6.xml.rels><?xml version="1.0" encoding="UTF-8" standalone="yes"?>
<Relationships xmlns="http://schemas.openxmlformats.org/package/2006/relationships"><Relationship Id="rId3" Type="http://schemas.microsoft.com/office/2007/relationships/media" Target="../media/media12.wma"/><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12.wma"/></Relationships>
</file>

<file path=ppt/slides/_rels/slide7.xml.rels><?xml version="1.0" encoding="UTF-8" standalone="yes"?>
<Relationships xmlns="http://schemas.openxmlformats.org/package/2006/relationships"><Relationship Id="rId3" Type="http://schemas.microsoft.com/office/2007/relationships/media" Target="../media/media14.wma"/><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14.wma"/></Relationships>
</file>

<file path=ppt/slides/_rels/slide8.xml.rels><?xml version="1.0" encoding="UTF-8" standalone="yes"?>
<Relationships xmlns="http://schemas.openxmlformats.org/package/2006/relationships"><Relationship Id="rId3" Type="http://schemas.microsoft.com/office/2007/relationships/media" Target="../media/media16.wma"/><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16.wma"/></Relationships>
</file>

<file path=ppt/slides/_rels/slide9.xml.rels><?xml version="1.0" encoding="UTF-8" standalone="yes"?>
<Relationships xmlns="http://schemas.openxmlformats.org/package/2006/relationships"><Relationship Id="rId3" Type="http://schemas.microsoft.com/office/2007/relationships/media" Target="../media/media18.wma"/><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18.wm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80050" y="669701"/>
            <a:ext cx="8825658" cy="1390919"/>
          </a:xfrm>
        </p:spPr>
        <p:txBody>
          <a:bodyPr>
            <a:normAutofit/>
          </a:bodyPr>
          <a:lstStyle/>
          <a:p>
            <a:pPr algn="r"/>
            <a:r>
              <a:rPr lang="fa-IR" dirty="0">
                <a:solidFill>
                  <a:prstClr val="black">
                    <a:lumMod val="85000"/>
                    <a:lumOff val="15000"/>
                  </a:prstClr>
                </a:solidFill>
                <a:cs typeface="B Lotus" panose="00000400000000000000" pitchFamily="2" charset="-78"/>
              </a:rPr>
              <a:t>بسم الله الرحمن الرحیم</a:t>
            </a:r>
            <a:endParaRPr lang="fa-IR" sz="3600" dirty="0">
              <a:solidFill>
                <a:schemeClr val="tx1"/>
              </a:solidFill>
              <a:cs typeface="B Lotus" panose="00000400000000000000" pitchFamily="2" charset="-78"/>
            </a:endParaRPr>
          </a:p>
        </p:txBody>
      </p:sp>
      <p:sp>
        <p:nvSpPr>
          <p:cNvPr id="3" name="Subtitle 2"/>
          <p:cNvSpPr>
            <a:spLocks noGrp="1"/>
          </p:cNvSpPr>
          <p:nvPr>
            <p:ph type="subTitle" idx="1"/>
          </p:nvPr>
        </p:nvSpPr>
        <p:spPr>
          <a:xfrm>
            <a:off x="2589213" y="2511381"/>
            <a:ext cx="8915399" cy="3392282"/>
          </a:xfrm>
        </p:spPr>
        <p:txBody>
          <a:bodyPr>
            <a:normAutofit/>
          </a:bodyPr>
          <a:lstStyle/>
          <a:p>
            <a:pPr algn="r"/>
            <a:r>
              <a:rPr lang="fa-IR" sz="3600" dirty="0">
                <a:solidFill>
                  <a:prstClr val="black"/>
                </a:solidFill>
                <a:cs typeface="B Lotus" panose="00000400000000000000" pitchFamily="2" charset="-78"/>
              </a:rPr>
              <a:t>نام درس: ارزشیابی از یادگیری</a:t>
            </a:r>
            <a:br>
              <a:rPr lang="fa-IR" sz="3600" dirty="0">
                <a:solidFill>
                  <a:prstClr val="black"/>
                </a:solidFill>
                <a:cs typeface="B Lotus" panose="00000400000000000000" pitchFamily="2" charset="-78"/>
              </a:rPr>
            </a:br>
            <a:r>
              <a:rPr lang="fa-IR" sz="3600" dirty="0">
                <a:solidFill>
                  <a:prstClr val="black"/>
                </a:solidFill>
                <a:cs typeface="B Lotus" panose="00000400000000000000" pitchFamily="2" charset="-78"/>
              </a:rPr>
              <a:t>تعداد واحد: 2    1نظری +1عملی</a:t>
            </a:r>
            <a:br>
              <a:rPr lang="fa-IR" sz="3600" dirty="0">
                <a:solidFill>
                  <a:prstClr val="black"/>
                </a:solidFill>
                <a:cs typeface="B Lotus" panose="00000400000000000000" pitchFamily="2" charset="-78"/>
              </a:rPr>
            </a:br>
            <a:r>
              <a:rPr lang="fa-IR" sz="3600" dirty="0">
                <a:solidFill>
                  <a:prstClr val="black"/>
                </a:solidFill>
                <a:cs typeface="B Lotus" panose="00000400000000000000" pitchFamily="2" charset="-78"/>
              </a:rPr>
              <a:t>منبع: اندازه گیری، سنجش و ارزشیابی آموزشی</a:t>
            </a:r>
            <a:br>
              <a:rPr lang="fa-IR" sz="3600" dirty="0">
                <a:solidFill>
                  <a:prstClr val="black"/>
                </a:solidFill>
                <a:cs typeface="B Lotus" panose="00000400000000000000" pitchFamily="2" charset="-78"/>
              </a:rPr>
            </a:br>
            <a:r>
              <a:rPr lang="fa-IR" sz="3600" dirty="0">
                <a:solidFill>
                  <a:prstClr val="black"/>
                </a:solidFill>
                <a:cs typeface="B Lotus" panose="00000400000000000000" pitchFamily="2" charset="-78"/>
              </a:rPr>
              <a:t>مولف: دکتر علی اکبر سیف</a:t>
            </a:r>
            <a:endParaRPr lang="fa-IR" dirty="0"/>
          </a:p>
        </p:txBody>
      </p:sp>
      <p:pic>
        <p:nvPicPr>
          <p:cNvPr id="4" name="p1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70475056"/>
      </p:ext>
    </p:extLst>
  </p:cSld>
  <p:clrMapOvr>
    <a:masterClrMapping/>
  </p:clrMapOvr>
  <mc:AlternateContent xmlns:mc="http://schemas.openxmlformats.org/markup-compatibility/2006" xmlns:p14="http://schemas.microsoft.com/office/powerpoint/2010/main">
    <mc:Choice Requires="p14">
      <p:transition spd="slow" p14:dur="1600" advTm="32356">
        <p14:prism dir="r" isInverted="1"/>
      </p:transition>
    </mc:Choice>
    <mc:Fallback xmlns="">
      <p:transition spd="slow" advTm="323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345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10" objId="4"/>
        <p14:stopEvt time="32356"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cs typeface="B Lotus" panose="00000400000000000000" pitchFamily="2" charset="-78"/>
              </a:rPr>
              <a:t>مقیاس اسمی       </a:t>
            </a:r>
            <a:r>
              <a:rPr lang="en-US" dirty="0" smtClean="0">
                <a:latin typeface="Times New Roman" panose="02020603050405020304" pitchFamily="18" charset="0"/>
                <a:cs typeface="Times New Roman" panose="02020603050405020304" pitchFamily="18" charset="0"/>
              </a:rPr>
              <a:t>Nominal Scale                </a:t>
            </a:r>
            <a:endParaRPr lang="fa-IR"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89212" y="1451675"/>
            <a:ext cx="8915400" cy="4995620"/>
          </a:xfrm>
        </p:spPr>
        <p:txBody>
          <a:bodyPr>
            <a:noAutofit/>
          </a:bodyPr>
          <a:lstStyle/>
          <a:p>
            <a:pPr>
              <a:buFont typeface="Wingdings" panose="05000000000000000000" pitchFamily="2" charset="2"/>
              <a:buChar char="Ø"/>
            </a:pPr>
            <a:r>
              <a:rPr lang="fa-IR" sz="2800" dirty="0" smtClean="0">
                <a:cs typeface="B Lotus" panose="00000400000000000000" pitchFamily="2" charset="-78"/>
              </a:rPr>
              <a:t>این مقیاس به دو صورت مورد استفاده قرار می گیرد: </a:t>
            </a:r>
          </a:p>
          <a:p>
            <a:pPr marL="0" indent="0">
              <a:buNone/>
            </a:pPr>
            <a:r>
              <a:rPr lang="fa-IR" sz="2800" dirty="0">
                <a:cs typeface="B Lotus" panose="00000400000000000000" pitchFamily="2" charset="-78"/>
              </a:rPr>
              <a:t> </a:t>
            </a:r>
            <a:r>
              <a:rPr lang="fa-IR" sz="2800" dirty="0" smtClean="0">
                <a:cs typeface="B Lotus" panose="00000400000000000000" pitchFamily="2" charset="-78"/>
              </a:rPr>
              <a:t>   1- اسم گذاری: از اعداد برای نامگذاری و تشخیص استفاده می شود. اعداد  </a:t>
            </a:r>
          </a:p>
          <a:p>
            <a:pPr marL="0" indent="0">
              <a:buNone/>
            </a:pPr>
            <a:r>
              <a:rPr lang="fa-IR" sz="2800" dirty="0">
                <a:cs typeface="B Lotus" panose="00000400000000000000" pitchFamily="2" charset="-78"/>
              </a:rPr>
              <a:t> </a:t>
            </a:r>
            <a:r>
              <a:rPr lang="fa-IR" sz="2800" dirty="0" smtClean="0">
                <a:cs typeface="B Lotus" panose="00000400000000000000" pitchFamily="2" charset="-78"/>
              </a:rPr>
              <a:t>   معنای ریاضی ندارند. مانند شماره بازیکنان فوتبال</a:t>
            </a:r>
          </a:p>
          <a:p>
            <a:pPr marL="0" indent="0">
              <a:buNone/>
            </a:pPr>
            <a:r>
              <a:rPr lang="fa-IR" sz="2800" dirty="0" smtClean="0">
                <a:cs typeface="B Lotus" panose="00000400000000000000" pitchFamily="2" charset="-78"/>
              </a:rPr>
              <a:t>   2- طبقه بندی: در این مقیاس علاوه بر نامگذاری، از اعداد برای طبقه بندی  </a:t>
            </a:r>
          </a:p>
          <a:p>
            <a:pPr marL="0" indent="0">
              <a:buNone/>
            </a:pPr>
            <a:r>
              <a:rPr lang="fa-IR" sz="2800" dirty="0">
                <a:cs typeface="B Lotus" panose="00000400000000000000" pitchFamily="2" charset="-78"/>
              </a:rPr>
              <a:t> </a:t>
            </a:r>
            <a:r>
              <a:rPr lang="fa-IR" sz="2800" dirty="0" smtClean="0">
                <a:cs typeface="B Lotus" panose="00000400000000000000" pitchFamily="2" charset="-78"/>
              </a:rPr>
              <a:t>  افراد و اشیا نیزاستفاده می شود بدون اینکه اعداد معنای ریاضی داشته باشند  </a:t>
            </a:r>
          </a:p>
          <a:p>
            <a:pPr marL="0" indent="0">
              <a:buNone/>
            </a:pPr>
            <a:r>
              <a:rPr lang="fa-IR" sz="2800" dirty="0">
                <a:cs typeface="B Lotus" panose="00000400000000000000" pitchFamily="2" charset="-78"/>
              </a:rPr>
              <a:t> </a:t>
            </a:r>
            <a:r>
              <a:rPr lang="fa-IR" sz="2800" dirty="0" smtClean="0">
                <a:cs typeface="B Lotus" panose="00000400000000000000" pitchFamily="2" charset="-78"/>
              </a:rPr>
              <a:t>   مانند 1 برای زن و 2 برای مرد</a:t>
            </a:r>
          </a:p>
          <a:p>
            <a:pPr>
              <a:buFont typeface="Wingdings" panose="05000000000000000000" pitchFamily="2" charset="2"/>
              <a:buChar char="Ø"/>
            </a:pPr>
            <a:r>
              <a:rPr lang="fa-IR" sz="2800" dirty="0" smtClean="0">
                <a:solidFill>
                  <a:srgbClr val="FF0000"/>
                </a:solidFill>
                <a:cs typeface="B Lotus" panose="00000400000000000000" pitchFamily="2" charset="-78"/>
              </a:rPr>
              <a:t>عملیات مجاز آماری: </a:t>
            </a:r>
            <a:r>
              <a:rPr lang="fa-IR" sz="2800" dirty="0" smtClean="0">
                <a:cs typeface="B Lotus" panose="00000400000000000000" pitchFamily="2" charset="-78"/>
              </a:rPr>
              <a:t>شمارش فراوانی و تعیین نما </a:t>
            </a:r>
          </a:p>
          <a:p>
            <a:pPr>
              <a:buFont typeface="Wingdings" panose="05000000000000000000" pitchFamily="2" charset="2"/>
              <a:buChar char="Ø"/>
            </a:pPr>
            <a:r>
              <a:rPr lang="fa-IR" sz="2800" dirty="0" smtClean="0">
                <a:solidFill>
                  <a:srgbClr val="FF0000"/>
                </a:solidFill>
                <a:cs typeface="B Lotus" panose="00000400000000000000" pitchFamily="2" charset="-78"/>
              </a:rPr>
              <a:t>عملیات مجاز ریاضی: </a:t>
            </a:r>
            <a:r>
              <a:rPr lang="fa-IR" sz="2800" dirty="0" smtClean="0">
                <a:cs typeface="B Lotus" panose="00000400000000000000" pitchFamily="2" charset="-78"/>
              </a:rPr>
              <a:t>هیچ یک از چهار عمل جمع، تفریق،ضرب و تقسیم میسر نیست.</a:t>
            </a:r>
            <a:endParaRPr lang="fa-IR" sz="2800" dirty="0">
              <a:cs typeface="B Lotus" panose="00000400000000000000" pitchFamily="2" charset="-78"/>
            </a:endParaRPr>
          </a:p>
        </p:txBody>
      </p:sp>
      <p:pic>
        <p:nvPicPr>
          <p:cNvPr id="4" name="p1_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4413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912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solidFill>
                  <a:srgbClr val="C00000"/>
                </a:solidFill>
                <a:cs typeface="B Lotus" panose="00000400000000000000" pitchFamily="2" charset="-78"/>
              </a:rPr>
              <a:t>مقیاس ترتیبی </a:t>
            </a:r>
            <a:r>
              <a:rPr lang="en-US" dirty="0" smtClean="0">
                <a:latin typeface="Times New Roman" panose="02020603050405020304" pitchFamily="18" charset="0"/>
                <a:cs typeface="Times New Roman" panose="02020603050405020304" pitchFamily="18" charset="0"/>
              </a:rPr>
              <a:t>Ordinal Scale                                   </a:t>
            </a:r>
            <a:endParaRPr lang="fa-IR"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89212" y="1441342"/>
            <a:ext cx="8915400" cy="4469880"/>
          </a:xfrm>
        </p:spPr>
        <p:txBody>
          <a:bodyPr>
            <a:normAutofit fontScale="92500" lnSpcReduction="10000"/>
          </a:bodyPr>
          <a:lstStyle/>
          <a:p>
            <a:pPr>
              <a:buFont typeface="Wingdings" panose="05000000000000000000" pitchFamily="2" charset="2"/>
              <a:buChar char="Ø"/>
            </a:pPr>
            <a:r>
              <a:rPr lang="fa-IR" sz="3300" dirty="0" smtClean="0">
                <a:solidFill>
                  <a:srgbClr val="C00000"/>
                </a:solidFill>
                <a:cs typeface="B Lotus" panose="00000400000000000000" pitchFamily="2" charset="-78"/>
              </a:rPr>
              <a:t>مقیاس ترتیبی </a:t>
            </a:r>
            <a:r>
              <a:rPr lang="fa-IR" sz="3300" dirty="0" smtClean="0">
                <a:cs typeface="B Lotus" panose="00000400000000000000" pitchFamily="2" charset="-78"/>
              </a:rPr>
              <a:t>مجمومه ای از رتبه هاست. در این مقیاس دسته ای از افراد یا اشیا، باتوجه به یک صفت از بزرگ به کوچک یا برعکس، مرتب می شوند. ولی مقدار و فواصل بین اعضا یا اندازه ها مشخص نیست. مانند اعداد ترتیبی اولین، دومین و ... .</a:t>
            </a:r>
          </a:p>
          <a:p>
            <a:pPr>
              <a:buFont typeface="Wingdings" panose="05000000000000000000" pitchFamily="2" charset="2"/>
              <a:buChar char="Ø"/>
            </a:pPr>
            <a:r>
              <a:rPr lang="fa-IR" sz="3300" dirty="0" smtClean="0">
                <a:cs typeface="B Lotus" panose="00000400000000000000" pitchFamily="2" charset="-78"/>
              </a:rPr>
              <a:t>اگر هدف از اندازه گیری، انتخاب بهترین فرد یا مناسب ترین شیء باشد، این مقیاس مقیاس مناسبی است. </a:t>
            </a:r>
          </a:p>
          <a:p>
            <a:pPr lvl="0">
              <a:buClr>
                <a:srgbClr val="A53010"/>
              </a:buClr>
              <a:buFont typeface="Wingdings" panose="05000000000000000000" pitchFamily="2" charset="2"/>
              <a:buChar char="Ø"/>
            </a:pPr>
            <a:r>
              <a:rPr lang="fa-IR" sz="2800" dirty="0">
                <a:solidFill>
                  <a:srgbClr val="C00000"/>
                </a:solidFill>
                <a:cs typeface="B Lotus" panose="00000400000000000000" pitchFamily="2" charset="-78"/>
              </a:rPr>
              <a:t>عملیات مجاز آماری: </a:t>
            </a:r>
            <a:r>
              <a:rPr lang="fa-IR" sz="2800" dirty="0" smtClean="0">
                <a:solidFill>
                  <a:prstClr val="black">
                    <a:lumMod val="75000"/>
                    <a:lumOff val="25000"/>
                  </a:prstClr>
                </a:solidFill>
                <a:cs typeface="B Lotus" panose="00000400000000000000" pitchFamily="2" charset="-78"/>
              </a:rPr>
              <a:t>شمارش فراوانی،تعیین نما،محاسبه میانه، درصدها و ضریب همبستگی اسپیرمن  </a:t>
            </a:r>
            <a:endParaRPr lang="fa-IR" sz="2800" dirty="0">
              <a:solidFill>
                <a:prstClr val="black">
                  <a:lumMod val="75000"/>
                  <a:lumOff val="25000"/>
                </a:prstClr>
              </a:solidFill>
              <a:cs typeface="B Lotus" panose="00000400000000000000" pitchFamily="2" charset="-78"/>
            </a:endParaRPr>
          </a:p>
          <a:p>
            <a:pPr lvl="0">
              <a:buClr>
                <a:srgbClr val="A53010"/>
              </a:buClr>
              <a:buFont typeface="Wingdings" panose="05000000000000000000" pitchFamily="2" charset="2"/>
              <a:buChar char="Ø"/>
            </a:pPr>
            <a:r>
              <a:rPr lang="fa-IR" sz="2800" dirty="0">
                <a:solidFill>
                  <a:srgbClr val="C00000"/>
                </a:solidFill>
                <a:cs typeface="B Lotus" panose="00000400000000000000" pitchFamily="2" charset="-78"/>
              </a:rPr>
              <a:t>عملیات مجاز ریاضی</a:t>
            </a:r>
            <a:r>
              <a:rPr lang="fa-IR" sz="2800" dirty="0" smtClean="0">
                <a:solidFill>
                  <a:srgbClr val="C00000"/>
                </a:solidFill>
                <a:cs typeface="B Lotus" panose="00000400000000000000" pitchFamily="2" charset="-78"/>
              </a:rPr>
              <a:t>:</a:t>
            </a:r>
            <a:r>
              <a:rPr lang="fa-IR" sz="2800" dirty="0">
                <a:solidFill>
                  <a:srgbClr val="C00000"/>
                </a:solidFill>
                <a:cs typeface="B Lotus" panose="00000400000000000000" pitchFamily="2" charset="-78"/>
              </a:rPr>
              <a:t> </a:t>
            </a:r>
            <a:r>
              <a:rPr lang="fa-IR" sz="2800" dirty="0">
                <a:solidFill>
                  <a:prstClr val="black">
                    <a:lumMod val="75000"/>
                    <a:lumOff val="25000"/>
                  </a:prstClr>
                </a:solidFill>
                <a:cs typeface="B Lotus" panose="00000400000000000000" pitchFamily="2" charset="-78"/>
              </a:rPr>
              <a:t>هیچ یک از چهار عمل جمع، تفریق،ضرب و تقسیم میسر نیست.</a:t>
            </a:r>
            <a:endParaRPr lang="fa-IR" dirty="0"/>
          </a:p>
        </p:txBody>
      </p:sp>
      <p:pic>
        <p:nvPicPr>
          <p:cNvPr id="4" name="p1_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3892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848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solidFill>
                  <a:srgbClr val="FF0000"/>
                </a:solidFill>
                <a:cs typeface="B Lotus" panose="00000400000000000000" pitchFamily="2" charset="-78"/>
              </a:rPr>
              <a:t>مقیاس فاصله ای               </a:t>
            </a:r>
            <a:r>
              <a:rPr lang="en-US" dirty="0" smtClean="0"/>
              <a:t>Interval Scale</a:t>
            </a:r>
            <a:endParaRPr lang="fa-IR" dirty="0"/>
          </a:p>
        </p:txBody>
      </p:sp>
      <p:sp>
        <p:nvSpPr>
          <p:cNvPr id="3" name="Content Placeholder 2"/>
          <p:cNvSpPr>
            <a:spLocks noGrp="1"/>
          </p:cNvSpPr>
          <p:nvPr>
            <p:ph idx="1"/>
          </p:nvPr>
        </p:nvSpPr>
        <p:spPr>
          <a:xfrm>
            <a:off x="2589212" y="1700010"/>
            <a:ext cx="8915400" cy="4211211"/>
          </a:xfrm>
        </p:spPr>
        <p:txBody>
          <a:bodyPr>
            <a:normAutofit fontScale="77500" lnSpcReduction="20000"/>
          </a:bodyPr>
          <a:lstStyle/>
          <a:p>
            <a:pPr>
              <a:buFont typeface="Wingdings" panose="05000000000000000000" pitchFamily="2" charset="2"/>
              <a:buChar char="Ø"/>
            </a:pPr>
            <a:r>
              <a:rPr lang="fa-IR" sz="3300" dirty="0" smtClean="0">
                <a:solidFill>
                  <a:srgbClr val="C00000"/>
                </a:solidFill>
                <a:cs typeface="B Lotus" panose="00000400000000000000" pitchFamily="2" charset="-78"/>
              </a:rPr>
              <a:t>مقیاس فاصله ای، </a:t>
            </a:r>
            <a:r>
              <a:rPr lang="fa-IR" sz="3300" dirty="0" smtClean="0">
                <a:cs typeface="B Lotus" panose="00000400000000000000" pitchFamily="2" charset="-78"/>
              </a:rPr>
              <a:t>مقیاسی است که در آن : </a:t>
            </a:r>
          </a:p>
          <a:p>
            <a:pPr marL="0" indent="0">
              <a:buNone/>
            </a:pPr>
            <a:r>
              <a:rPr lang="fa-IR" dirty="0" smtClean="0"/>
              <a:t>    </a:t>
            </a:r>
            <a:r>
              <a:rPr lang="fa-IR" sz="3300" dirty="0" smtClean="0">
                <a:cs typeface="B Lotus" panose="00000400000000000000" pitchFamily="2" charset="-78"/>
              </a:rPr>
              <a:t>1- رتبه اشیا یا افراد با توجه به یک صفت مشخص است.</a:t>
            </a:r>
          </a:p>
          <a:p>
            <a:pPr marL="0" indent="0">
              <a:buNone/>
            </a:pPr>
            <a:r>
              <a:rPr lang="fa-IR" sz="3300" dirty="0">
                <a:cs typeface="B Lotus" panose="00000400000000000000" pitchFamily="2" charset="-78"/>
              </a:rPr>
              <a:t> </a:t>
            </a:r>
            <a:r>
              <a:rPr lang="fa-IR" sz="3300" dirty="0" smtClean="0">
                <a:cs typeface="B Lotus" panose="00000400000000000000" pitchFamily="2" charset="-78"/>
              </a:rPr>
              <a:t>  2- فاصله افراد از یکدیگر مشخص است. </a:t>
            </a:r>
          </a:p>
          <a:p>
            <a:pPr marL="0" indent="0">
              <a:buNone/>
            </a:pPr>
            <a:r>
              <a:rPr lang="fa-IR" sz="3300" dirty="0">
                <a:cs typeface="B Lotus" panose="00000400000000000000" pitchFamily="2" charset="-78"/>
              </a:rPr>
              <a:t> </a:t>
            </a:r>
            <a:r>
              <a:rPr lang="fa-IR" sz="3300" dirty="0" smtClean="0">
                <a:cs typeface="B Lotus" panose="00000400000000000000" pitchFamily="2" charset="-78"/>
              </a:rPr>
              <a:t>  3- مقدار مطلق صفت مورد اندازه گیری در فرد مشخص نیست. </a:t>
            </a:r>
          </a:p>
          <a:p>
            <a:pPr>
              <a:buFont typeface="Wingdings" panose="05000000000000000000" pitchFamily="2" charset="2"/>
              <a:buChar char="Ø"/>
            </a:pPr>
            <a:r>
              <a:rPr lang="fa-IR" sz="3300" dirty="0" smtClean="0">
                <a:cs typeface="B Lotus" panose="00000400000000000000" pitchFamily="2" charset="-78"/>
              </a:rPr>
              <a:t>رایج ترین مثال در این مقیاس، دماسنج است که در آن دمای صفر به معنای نبود دما نیست.نمرات یادگیری دانش آموزان از نوع مقیاس فاصله ای است.</a:t>
            </a:r>
          </a:p>
          <a:p>
            <a:pPr lvl="0">
              <a:buClr>
                <a:srgbClr val="A53010"/>
              </a:buClr>
              <a:buFont typeface="Wingdings" panose="05000000000000000000" pitchFamily="2" charset="2"/>
              <a:buChar char="Ø"/>
            </a:pPr>
            <a:r>
              <a:rPr lang="fa-IR" sz="3300" dirty="0">
                <a:solidFill>
                  <a:srgbClr val="C00000"/>
                </a:solidFill>
                <a:cs typeface="B Lotus" panose="00000400000000000000" pitchFamily="2" charset="-78"/>
              </a:rPr>
              <a:t>عملیات مجاز آماری: </a:t>
            </a:r>
            <a:r>
              <a:rPr lang="fa-IR" sz="3300" dirty="0" smtClean="0">
                <a:solidFill>
                  <a:prstClr val="black">
                    <a:lumMod val="75000"/>
                    <a:lumOff val="25000"/>
                  </a:prstClr>
                </a:solidFill>
                <a:cs typeface="B Lotus" panose="00000400000000000000" pitchFamily="2" charset="-78"/>
              </a:rPr>
              <a:t>محاسبه نما، میانه،میانگین، انحراف معیار، ضریب </a:t>
            </a:r>
            <a:r>
              <a:rPr lang="fa-IR" sz="3300" dirty="0">
                <a:solidFill>
                  <a:prstClr val="black">
                    <a:lumMod val="75000"/>
                    <a:lumOff val="25000"/>
                  </a:prstClr>
                </a:solidFill>
                <a:cs typeface="B Lotus" panose="00000400000000000000" pitchFamily="2" charset="-78"/>
              </a:rPr>
              <a:t>همبستگی </a:t>
            </a:r>
            <a:r>
              <a:rPr lang="fa-IR" sz="3300" dirty="0" smtClean="0">
                <a:solidFill>
                  <a:prstClr val="black">
                    <a:lumMod val="75000"/>
                    <a:lumOff val="25000"/>
                  </a:prstClr>
                </a:solidFill>
                <a:cs typeface="B Lotus" panose="00000400000000000000" pitchFamily="2" charset="-78"/>
              </a:rPr>
              <a:t>اسپیرمن و ضریب همبستگی پیرسون  </a:t>
            </a:r>
            <a:endParaRPr lang="fa-IR" sz="3300" dirty="0">
              <a:solidFill>
                <a:prstClr val="black">
                  <a:lumMod val="75000"/>
                  <a:lumOff val="25000"/>
                </a:prstClr>
              </a:solidFill>
              <a:cs typeface="B Lotus" panose="00000400000000000000" pitchFamily="2" charset="-78"/>
            </a:endParaRPr>
          </a:p>
          <a:p>
            <a:pPr lvl="0">
              <a:buClr>
                <a:srgbClr val="A53010"/>
              </a:buClr>
              <a:buFont typeface="Wingdings" panose="05000000000000000000" pitchFamily="2" charset="2"/>
              <a:buChar char="Ø"/>
            </a:pPr>
            <a:r>
              <a:rPr lang="fa-IR" sz="3300" dirty="0">
                <a:solidFill>
                  <a:srgbClr val="C00000"/>
                </a:solidFill>
                <a:cs typeface="B Lotus" panose="00000400000000000000" pitchFamily="2" charset="-78"/>
              </a:rPr>
              <a:t>عملیات مجاز </a:t>
            </a:r>
            <a:r>
              <a:rPr lang="fa-IR" sz="3300" dirty="0" smtClean="0">
                <a:solidFill>
                  <a:srgbClr val="C00000"/>
                </a:solidFill>
                <a:cs typeface="B Lotus" panose="00000400000000000000" pitchFamily="2" charset="-78"/>
              </a:rPr>
              <a:t>ریاضی</a:t>
            </a:r>
            <a:r>
              <a:rPr lang="fa-IR" sz="3300" dirty="0" smtClean="0">
                <a:solidFill>
                  <a:srgbClr val="C00000"/>
                </a:solidFill>
                <a:cs typeface="B Lotus" panose="00000400000000000000" pitchFamily="2" charset="-78"/>
              </a:rPr>
              <a:t>: </a:t>
            </a:r>
            <a:r>
              <a:rPr lang="fa-IR" sz="3300" dirty="0" smtClean="0">
                <a:solidFill>
                  <a:schemeClr val="tx1"/>
                </a:solidFill>
                <a:cs typeface="B Lotus" panose="00000400000000000000" pitchFamily="2" charset="-78"/>
              </a:rPr>
              <a:t>جمع</a:t>
            </a:r>
            <a:r>
              <a:rPr lang="fa-IR" sz="3300" dirty="0" smtClean="0">
                <a:solidFill>
                  <a:srgbClr val="C00000"/>
                </a:solidFill>
                <a:cs typeface="B Lotus" panose="00000400000000000000" pitchFamily="2" charset="-78"/>
              </a:rPr>
              <a:t> </a:t>
            </a:r>
            <a:r>
              <a:rPr lang="fa-IR" sz="3300" dirty="0" smtClean="0">
                <a:solidFill>
                  <a:schemeClr val="tx1"/>
                </a:solidFill>
                <a:cs typeface="B Lotus" panose="00000400000000000000" pitchFamily="2" charset="-78"/>
              </a:rPr>
              <a:t>و تفریق مجاز است اما ضرب و تقسیم مجاز نیست.</a:t>
            </a:r>
            <a:endParaRPr lang="fa-IR" sz="3300" dirty="0">
              <a:solidFill>
                <a:schemeClr val="tx1"/>
              </a:solidFill>
              <a:cs typeface="B Lotus" panose="00000400000000000000" pitchFamily="2" charset="-78"/>
            </a:endParaRPr>
          </a:p>
        </p:txBody>
      </p:sp>
      <p:pic>
        <p:nvPicPr>
          <p:cNvPr id="4" name="p1_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7155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995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2800" dirty="0" smtClean="0">
                <a:solidFill>
                  <a:srgbClr val="C00000"/>
                </a:solidFill>
                <a:cs typeface="B Lotus" panose="00000400000000000000" pitchFamily="2" charset="-78"/>
              </a:rPr>
              <a:t>مقیاس نسبتی                                                         </a:t>
            </a:r>
            <a:r>
              <a:rPr lang="en-US" dirty="0" smtClean="0">
                <a:solidFill>
                  <a:srgbClr val="C00000"/>
                </a:solidFill>
                <a:latin typeface="Times New Roman" panose="02020603050405020304" pitchFamily="18" charset="0"/>
                <a:cs typeface="Times New Roman" panose="02020603050405020304" pitchFamily="18" charset="0"/>
              </a:rPr>
              <a:t>Ratio Scale</a:t>
            </a:r>
            <a:endParaRPr lang="fa-IR"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a:buFont typeface="Wingdings" panose="05000000000000000000" pitchFamily="2" charset="2"/>
              <a:buChar char="Ø"/>
            </a:pPr>
            <a:r>
              <a:rPr lang="fa-IR" sz="2800" dirty="0" smtClean="0">
                <a:cs typeface="B Lotus" panose="00000400000000000000" pitchFamily="2" charset="-78"/>
              </a:rPr>
              <a:t>مقیاس نسبتی مقیاسی است که در آن:</a:t>
            </a:r>
          </a:p>
          <a:p>
            <a:pPr marL="0" indent="0">
              <a:buNone/>
            </a:pPr>
            <a:r>
              <a:rPr lang="fa-IR" sz="2800" dirty="0">
                <a:cs typeface="B Lotus" panose="00000400000000000000" pitchFamily="2" charset="-78"/>
              </a:rPr>
              <a:t> </a:t>
            </a:r>
            <a:r>
              <a:rPr lang="fa-IR" sz="2800" dirty="0" smtClean="0">
                <a:cs typeface="B Lotus" panose="00000400000000000000" pitchFamily="2" charset="-78"/>
              </a:rPr>
              <a:t>   1- رتبه اشخاص با توجه به یک صفت مشخص است.</a:t>
            </a:r>
          </a:p>
          <a:p>
            <a:pPr marL="0" indent="0">
              <a:buNone/>
            </a:pPr>
            <a:r>
              <a:rPr lang="fa-IR" sz="2800" dirty="0">
                <a:cs typeface="B Lotus" panose="00000400000000000000" pitchFamily="2" charset="-78"/>
              </a:rPr>
              <a:t> </a:t>
            </a:r>
            <a:r>
              <a:rPr lang="fa-IR" sz="2800" dirty="0" smtClean="0">
                <a:cs typeface="B Lotus" panose="00000400000000000000" pitchFamily="2" charset="-78"/>
              </a:rPr>
              <a:t>   2- فاصله بین اشخاص معلوم است.</a:t>
            </a:r>
          </a:p>
          <a:p>
            <a:pPr marL="0" indent="0">
              <a:buNone/>
            </a:pPr>
            <a:r>
              <a:rPr lang="fa-IR" sz="2800" dirty="0">
                <a:cs typeface="B Lotus" panose="00000400000000000000" pitchFamily="2" charset="-78"/>
              </a:rPr>
              <a:t> </a:t>
            </a:r>
            <a:r>
              <a:rPr lang="fa-IR" sz="2800" dirty="0" smtClean="0">
                <a:cs typeface="B Lotus" panose="00000400000000000000" pitchFamily="2" charset="-78"/>
              </a:rPr>
              <a:t>   3- فاصله حداقل یکی از اشخاص از یک صفر مطلق نیز معلوم است.</a:t>
            </a:r>
          </a:p>
          <a:p>
            <a:pPr>
              <a:buFont typeface="Wingdings" panose="05000000000000000000" pitchFamily="2" charset="2"/>
              <a:buChar char="Ø"/>
            </a:pPr>
            <a:r>
              <a:rPr lang="fa-IR" sz="2800" dirty="0" smtClean="0">
                <a:cs typeface="B Lotus" panose="00000400000000000000" pitchFamily="2" charset="-78"/>
              </a:rPr>
              <a:t>مثالهایی مانند اندازه گیری طول، وزن، حجم و سایر صفات فیزیکی و ..... </a:t>
            </a:r>
          </a:p>
          <a:p>
            <a:pPr>
              <a:buFont typeface="Wingdings" panose="05000000000000000000" pitchFamily="2" charset="2"/>
              <a:buChar char="Ø"/>
            </a:pPr>
            <a:r>
              <a:rPr lang="fa-IR" sz="2800" dirty="0">
                <a:solidFill>
                  <a:srgbClr val="C00000"/>
                </a:solidFill>
                <a:cs typeface="B Lotus" panose="00000400000000000000" pitchFamily="2" charset="-78"/>
              </a:rPr>
              <a:t>عملیات مجاز </a:t>
            </a:r>
            <a:r>
              <a:rPr lang="fa-IR" sz="2800" dirty="0" smtClean="0">
                <a:solidFill>
                  <a:srgbClr val="C00000"/>
                </a:solidFill>
                <a:cs typeface="B Lotus" panose="00000400000000000000" pitchFamily="2" charset="-78"/>
              </a:rPr>
              <a:t>آماری و ریاضی: </a:t>
            </a:r>
            <a:r>
              <a:rPr lang="fa-IR" sz="2800" dirty="0" smtClean="0">
                <a:solidFill>
                  <a:schemeClr val="tx1"/>
                </a:solidFill>
                <a:cs typeface="B Lotus" panose="00000400000000000000" pitchFamily="2" charset="-78"/>
              </a:rPr>
              <a:t>همه عملیات آماری و ریاضی مجاز است.</a:t>
            </a:r>
            <a:endParaRPr lang="fa-IR" dirty="0" smtClean="0">
              <a:solidFill>
                <a:schemeClr val="tx1"/>
              </a:solidFill>
            </a:endParaRPr>
          </a:p>
        </p:txBody>
      </p:sp>
      <p:pic>
        <p:nvPicPr>
          <p:cNvPr id="4" name="p1_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6441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892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cs typeface="B Lotus" panose="00000400000000000000" pitchFamily="2" charset="-78"/>
              </a:rPr>
              <a:t>مقایسه مقیاس های اندازه گیری با مثال </a:t>
            </a:r>
            <a:endParaRPr lang="fa-IR" dirty="0">
              <a:cs typeface="B Lotus" panose="00000400000000000000" pitchFamily="2" charset="-78"/>
            </a:endParaRPr>
          </a:p>
        </p:txBody>
      </p:sp>
      <p:sp>
        <p:nvSpPr>
          <p:cNvPr id="3" name="Content Placeholder 2"/>
          <p:cNvSpPr>
            <a:spLocks noGrp="1"/>
          </p:cNvSpPr>
          <p:nvPr>
            <p:ph idx="1"/>
          </p:nvPr>
        </p:nvSpPr>
        <p:spPr>
          <a:xfrm>
            <a:off x="2589212" y="1317355"/>
            <a:ext cx="8915400" cy="5114441"/>
          </a:xfrm>
        </p:spPr>
        <p:txBody>
          <a:bodyPr>
            <a:noAutofit/>
          </a:bodyPr>
          <a:lstStyle/>
          <a:p>
            <a:pPr>
              <a:buFont typeface="Wingdings" panose="05000000000000000000" pitchFamily="2" charset="2"/>
              <a:buChar char="Ø"/>
            </a:pPr>
            <a:r>
              <a:rPr lang="fa-IR" sz="2400" dirty="0" smtClean="0">
                <a:solidFill>
                  <a:srgbClr val="FF0000"/>
                </a:solidFill>
                <a:cs typeface="B Lotus" panose="00000400000000000000" pitchFamily="2" charset="-78"/>
              </a:rPr>
              <a:t>اسمی:   </a:t>
            </a:r>
            <a:r>
              <a:rPr lang="fa-IR" sz="2400" dirty="0" smtClean="0">
                <a:cs typeface="B Lotus" panose="00000400000000000000" pitchFamily="2" charset="-78"/>
              </a:rPr>
              <a:t>کدام یک از سریالهای تلویزیونی را تماشا می کنید.</a:t>
            </a:r>
          </a:p>
          <a:p>
            <a:pPr marL="0" indent="0">
              <a:buNone/>
            </a:pPr>
            <a:r>
              <a:rPr lang="fa-IR" sz="2400" dirty="0">
                <a:cs typeface="B Lotus" panose="00000400000000000000" pitchFamily="2" charset="-78"/>
              </a:rPr>
              <a:t> </a:t>
            </a:r>
            <a:r>
              <a:rPr lang="fa-IR" sz="2400" dirty="0" smtClean="0">
                <a:cs typeface="B Lotus" panose="00000400000000000000" pitchFamily="2" charset="-78"/>
              </a:rPr>
              <a:t>     سریال الف (1)             سریال ب (2)                سریال پ (3)</a:t>
            </a:r>
          </a:p>
          <a:p>
            <a:pPr>
              <a:buFont typeface="Wingdings" panose="05000000000000000000" pitchFamily="2" charset="2"/>
              <a:buChar char="Ø"/>
            </a:pPr>
            <a:r>
              <a:rPr lang="fa-IR" sz="2400" dirty="0" smtClean="0">
                <a:solidFill>
                  <a:srgbClr val="FF0000"/>
                </a:solidFill>
                <a:cs typeface="B Lotus" panose="00000400000000000000" pitchFamily="2" charset="-78"/>
              </a:rPr>
              <a:t>ترتیبی:   </a:t>
            </a:r>
            <a:r>
              <a:rPr lang="fa-IR" sz="2400" dirty="0" smtClean="0">
                <a:cs typeface="B Lotus" panose="00000400000000000000" pitchFamily="2" charset="-78"/>
              </a:rPr>
              <a:t>سریال تلویزیونی که تماشا می کنید تا چه حد منعکس کننده واقعیت های زندگی است. </a:t>
            </a:r>
          </a:p>
          <a:p>
            <a:pPr marL="0" indent="0">
              <a:buNone/>
            </a:pPr>
            <a:r>
              <a:rPr lang="fa-IR" sz="2400" dirty="0">
                <a:cs typeface="B Lotus" panose="00000400000000000000" pitchFamily="2" charset="-78"/>
              </a:rPr>
              <a:t> </a:t>
            </a:r>
            <a:r>
              <a:rPr lang="fa-IR" sz="2400" dirty="0" smtClean="0">
                <a:cs typeface="B Lotus" panose="00000400000000000000" pitchFamily="2" charset="-78"/>
              </a:rPr>
              <a:t>      خیلی زیاد(5)      زیاد(4)     متوسط(3)     کم(2)       خیلی کم(1)</a:t>
            </a:r>
          </a:p>
          <a:p>
            <a:pPr>
              <a:buFont typeface="Wingdings" panose="05000000000000000000" pitchFamily="2" charset="2"/>
              <a:buChar char="Ø"/>
            </a:pPr>
            <a:r>
              <a:rPr lang="fa-IR" sz="2400" dirty="0" smtClean="0">
                <a:solidFill>
                  <a:srgbClr val="FF0000"/>
                </a:solidFill>
                <a:cs typeface="B Lotus" panose="00000400000000000000" pitchFamily="2" charset="-78"/>
              </a:rPr>
              <a:t>فاصله ای: </a:t>
            </a:r>
            <a:r>
              <a:rPr lang="fa-IR" sz="2400" dirty="0" smtClean="0">
                <a:cs typeface="B Lotus" panose="00000400000000000000" pitchFamily="2" charset="-78"/>
              </a:rPr>
              <a:t>هوشبهر سریال قهرمان مورد علاقه خود را حدس بزنید. </a:t>
            </a:r>
          </a:p>
          <a:p>
            <a:pPr marL="0" indent="0">
              <a:buNone/>
            </a:pPr>
            <a:r>
              <a:rPr lang="fa-IR" sz="2400" dirty="0" smtClean="0">
                <a:cs typeface="B Lotus" panose="00000400000000000000" pitchFamily="2" charset="-78"/>
              </a:rPr>
              <a:t>      92       94      96     98      100     102      104      106    108   110 </a:t>
            </a:r>
          </a:p>
          <a:p>
            <a:pPr>
              <a:buFont typeface="Wingdings" panose="05000000000000000000" pitchFamily="2" charset="2"/>
              <a:buChar char="Ø"/>
            </a:pPr>
            <a:r>
              <a:rPr lang="fa-IR" sz="2400" dirty="0" smtClean="0">
                <a:solidFill>
                  <a:srgbClr val="FF0000"/>
                </a:solidFill>
                <a:cs typeface="B Lotus" panose="00000400000000000000" pitchFamily="2" charset="-78"/>
              </a:rPr>
              <a:t>نسبتی: </a:t>
            </a:r>
            <a:r>
              <a:rPr lang="fa-IR" sz="2400" dirty="0" smtClean="0">
                <a:cs typeface="B Lotus" panose="00000400000000000000" pitchFamily="2" charset="-78"/>
              </a:rPr>
              <a:t>هفته ای چند ساعت سریال تلویزیونی تماشا می کنید.</a:t>
            </a:r>
          </a:p>
          <a:p>
            <a:pPr marL="0" indent="0">
              <a:buNone/>
            </a:pPr>
            <a:r>
              <a:rPr lang="fa-IR" sz="2400" dirty="0">
                <a:cs typeface="B Lotus" panose="00000400000000000000" pitchFamily="2" charset="-78"/>
              </a:rPr>
              <a:t> </a:t>
            </a:r>
            <a:r>
              <a:rPr lang="fa-IR" sz="2400" dirty="0" smtClean="0">
                <a:cs typeface="B Lotus" panose="00000400000000000000" pitchFamily="2" charset="-78"/>
              </a:rPr>
              <a:t>    0    1     2     3    4    5  6    7     8    9   10 </a:t>
            </a:r>
            <a:endParaRPr lang="fa-IR" sz="2400" dirty="0">
              <a:cs typeface="B Lotus" panose="00000400000000000000" pitchFamily="2" charset="-78"/>
            </a:endParaRPr>
          </a:p>
        </p:txBody>
      </p:sp>
      <p:pic>
        <p:nvPicPr>
          <p:cNvPr id="4" name="p1_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6114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65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4230" y="-216977"/>
            <a:ext cx="8280965" cy="836910"/>
          </a:xfrm>
        </p:spPr>
        <p:txBody>
          <a:bodyPr>
            <a:normAutofit/>
          </a:bodyPr>
          <a:lstStyle/>
          <a:p>
            <a:pPr algn="r">
              <a:lnSpc>
                <a:spcPct val="107000"/>
              </a:lnSpc>
              <a:spcAft>
                <a:spcPts val="800"/>
              </a:spcAft>
            </a:pPr>
            <a:r>
              <a:rPr lang="en-US" sz="3200" dirty="0">
                <a:solidFill>
                  <a:srgbClr val="FF0000"/>
                </a:solidFill>
                <a:latin typeface="B Lotus" panose="00000400000000000000" pitchFamily="2" charset="-78"/>
                <a:ea typeface="Calibri" panose="020F0502020204030204" pitchFamily="34" charset="0"/>
                <a:cs typeface="B Lotus" panose="00000400000000000000" pitchFamily="2" charset="-78"/>
              </a:rPr>
              <a:t> </a:t>
            </a:r>
            <a:r>
              <a:rPr lang="fa-IR" sz="3200" dirty="0">
                <a:solidFill>
                  <a:srgbClr val="FF0000"/>
                </a:solidFill>
                <a:latin typeface="B Lotus" panose="00000400000000000000" pitchFamily="2" charset="-78"/>
                <a:ea typeface="Calibri" panose="020F0502020204030204" pitchFamily="34" charset="0"/>
                <a:cs typeface="B Lotus" panose="00000400000000000000" pitchFamily="2" charset="-78"/>
              </a:rPr>
              <a:t>خلاصه ویژگیهای مهم مقیاس های اندازه گیری</a:t>
            </a:r>
            <a:endParaRPr lang="en-US" sz="3200" dirty="0">
              <a:solidFill>
                <a:srgbClr val="FF0000"/>
              </a:solidFill>
              <a:effectLst/>
              <a:latin typeface="Times New Roman" panose="02020603050405020304" pitchFamily="18" charset="0"/>
              <a:ea typeface="Calibri" panose="020F0502020204030204" pitchFamily="34" charset="0"/>
              <a:cs typeface="B Lotus" panose="00000400000000000000" pitchFamily="2" charset="-78"/>
            </a:endParaRPr>
          </a:p>
        </p:txBody>
      </p:sp>
      <p:graphicFrame>
        <p:nvGraphicFramePr>
          <p:cNvPr id="4" name="Content Placeholder 3"/>
          <p:cNvGraphicFramePr>
            <a:graphicFrameLocks noGrp="1"/>
          </p:cNvGraphicFramePr>
          <p:nvPr>
            <p:ph idx="1"/>
            <p:extLst/>
          </p:nvPr>
        </p:nvGraphicFramePr>
        <p:xfrm>
          <a:off x="2464232" y="707445"/>
          <a:ext cx="8539566" cy="5850605"/>
        </p:xfrm>
        <a:graphic>
          <a:graphicData uri="http://schemas.openxmlformats.org/drawingml/2006/table">
            <a:tbl>
              <a:tblPr rtl="1" firstRow="1" firstCol="1" bandRow="1"/>
              <a:tblGrid>
                <a:gridCol w="1124276"/>
                <a:gridCol w="1124276"/>
                <a:gridCol w="1257413"/>
                <a:gridCol w="1437996"/>
                <a:gridCol w="2197164"/>
                <a:gridCol w="1398441"/>
              </a:tblGrid>
              <a:tr h="443573">
                <a:tc rowSpan="2">
                  <a:txBody>
                    <a:bodyPr/>
                    <a:lstStyle/>
                    <a:p>
                      <a:pPr algn="ctr" rtl="1">
                        <a:lnSpc>
                          <a:spcPct val="107000"/>
                        </a:lnSpc>
                        <a:spcAft>
                          <a:spcPts val="0"/>
                        </a:spcAft>
                      </a:pPr>
                      <a:r>
                        <a:rPr lang="fa-IR" sz="2000" dirty="0">
                          <a:effectLst/>
                          <a:latin typeface="Times New Roman" panose="02020603050405020304" pitchFamily="18" charset="0"/>
                          <a:ea typeface="Calibri" panose="020F0502020204030204" pitchFamily="34" charset="0"/>
                          <a:cs typeface="B Lotus" panose="00000400000000000000" pitchFamily="2" charset="-78"/>
                        </a:rPr>
                        <a:t>مقیاس</a:t>
                      </a:r>
                      <a:endParaRPr lang="en-US" sz="2000" dirty="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rtl="1">
                        <a:lnSpc>
                          <a:spcPct val="107000"/>
                        </a:lnSpc>
                        <a:spcAft>
                          <a:spcPts val="0"/>
                        </a:spcAft>
                      </a:pPr>
                      <a:r>
                        <a:rPr lang="fa-IR" sz="2400" dirty="0">
                          <a:effectLst/>
                          <a:latin typeface="Times New Roman" panose="02020603050405020304" pitchFamily="18" charset="0"/>
                          <a:ea typeface="Calibri" panose="020F0502020204030204" pitchFamily="34" charset="0"/>
                          <a:cs typeface="B Lotus" panose="00000400000000000000" pitchFamily="2" charset="-78"/>
                        </a:rPr>
                        <a:t>ویژگی ها</a:t>
                      </a:r>
                      <a:endParaRPr lang="en-US" sz="2400" dirty="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r>
              <a:tr h="1774290">
                <a:tc vMerge="1">
                  <a:txBody>
                    <a:bodyPr/>
                    <a:lstStyle/>
                    <a:p>
                      <a:pPr rtl="1"/>
                      <a:endParaRPr lang="fa-IR"/>
                    </a:p>
                  </a:txBody>
                  <a:tcPr/>
                </a:tc>
                <a:tc>
                  <a:txBody>
                    <a:bodyPr/>
                    <a:lstStyle/>
                    <a:p>
                      <a:pPr algn="ctr" rtl="1">
                        <a:lnSpc>
                          <a:spcPct val="107000"/>
                        </a:lnSpc>
                        <a:spcAft>
                          <a:spcPts val="0"/>
                        </a:spcAft>
                      </a:pPr>
                      <a:r>
                        <a:rPr lang="fa-IR" sz="2000" dirty="0">
                          <a:effectLst/>
                          <a:latin typeface="Times New Roman" panose="02020603050405020304" pitchFamily="18" charset="0"/>
                          <a:ea typeface="Calibri" panose="020F0502020204030204" pitchFamily="34" charset="0"/>
                          <a:cs typeface="B Lotus" panose="00000400000000000000" pitchFamily="2" charset="-78"/>
                        </a:rPr>
                        <a:t>وجود ترتیب در طبقات</a:t>
                      </a:r>
                      <a:endParaRPr lang="en-US" sz="2000" dirty="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dirty="0">
                          <a:effectLst/>
                          <a:latin typeface="Times New Roman" panose="02020603050405020304" pitchFamily="18" charset="0"/>
                          <a:ea typeface="Calibri" panose="020F0502020204030204" pitchFamily="34" charset="0"/>
                          <a:cs typeface="B Lotus" panose="00000400000000000000" pitchFamily="2" charset="-78"/>
                        </a:rPr>
                        <a:t>فواصل مساوی طبقات</a:t>
                      </a:r>
                      <a:endParaRPr lang="en-US" sz="2000" dirty="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dirty="0">
                          <a:effectLst/>
                          <a:latin typeface="Times New Roman" panose="02020603050405020304" pitchFamily="18" charset="0"/>
                          <a:ea typeface="Calibri" panose="020F0502020204030204" pitchFamily="34" charset="0"/>
                          <a:cs typeface="B Lotus" panose="00000400000000000000" pitchFamily="2" charset="-78"/>
                        </a:rPr>
                        <a:t>وجود صفر مطلق</a:t>
                      </a:r>
                      <a:endParaRPr lang="en-US" sz="2000" dirty="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dirty="0">
                          <a:effectLst/>
                          <a:latin typeface="Times New Roman" panose="02020603050405020304" pitchFamily="18" charset="0"/>
                          <a:ea typeface="Calibri" panose="020F0502020204030204" pitchFamily="34" charset="0"/>
                          <a:cs typeface="B Lotus" panose="00000400000000000000" pitchFamily="2" charset="-78"/>
                        </a:rPr>
                        <a:t>عملیات مجاز آماری</a:t>
                      </a:r>
                      <a:endParaRPr lang="en-US" sz="2000" dirty="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a:effectLst/>
                          <a:latin typeface="Times New Roman" panose="02020603050405020304" pitchFamily="18" charset="0"/>
                          <a:ea typeface="Calibri" panose="020F0502020204030204" pitchFamily="34" charset="0"/>
                          <a:cs typeface="B Lotus" panose="00000400000000000000" pitchFamily="2" charset="-78"/>
                        </a:rPr>
                        <a:t>عملیات مجاز ریاضی</a:t>
                      </a:r>
                      <a:endParaRPr lang="en-US" sz="200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3573">
                <a:tc>
                  <a:txBody>
                    <a:bodyPr/>
                    <a:lstStyle/>
                    <a:p>
                      <a:pPr algn="ctr" rtl="1">
                        <a:lnSpc>
                          <a:spcPct val="107000"/>
                        </a:lnSpc>
                        <a:spcAft>
                          <a:spcPts val="0"/>
                        </a:spcAft>
                      </a:pPr>
                      <a:r>
                        <a:rPr lang="fa-IR" sz="2000">
                          <a:effectLst/>
                          <a:latin typeface="Times New Roman" panose="02020603050405020304" pitchFamily="18" charset="0"/>
                          <a:ea typeface="Calibri" panose="020F0502020204030204" pitchFamily="34" charset="0"/>
                          <a:cs typeface="B Lotus" panose="00000400000000000000" pitchFamily="2" charset="-78"/>
                        </a:rPr>
                        <a:t>اسمی</a:t>
                      </a:r>
                      <a:endParaRPr lang="en-US" sz="200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a:effectLst/>
                          <a:latin typeface="Times New Roman" panose="02020603050405020304" pitchFamily="18" charset="0"/>
                          <a:ea typeface="Calibri" panose="020F0502020204030204" pitchFamily="34" charset="0"/>
                          <a:cs typeface="B Lotus" panose="00000400000000000000" pitchFamily="2" charset="-78"/>
                        </a:rPr>
                        <a:t>-</a:t>
                      </a:r>
                      <a:endParaRPr lang="en-US" sz="200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a:effectLst/>
                          <a:latin typeface="Times New Roman" panose="02020603050405020304" pitchFamily="18" charset="0"/>
                          <a:ea typeface="Calibri" panose="020F0502020204030204" pitchFamily="34" charset="0"/>
                          <a:cs typeface="B Lotus" panose="00000400000000000000" pitchFamily="2" charset="-78"/>
                        </a:rPr>
                        <a:t>-</a:t>
                      </a:r>
                      <a:endParaRPr lang="en-US" sz="200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dirty="0">
                          <a:effectLst/>
                          <a:latin typeface="Times New Roman" panose="02020603050405020304" pitchFamily="18" charset="0"/>
                          <a:ea typeface="Calibri" panose="020F0502020204030204" pitchFamily="34" charset="0"/>
                          <a:cs typeface="B Lotus" panose="00000400000000000000" pitchFamily="2" charset="-78"/>
                        </a:rPr>
                        <a:t>-</a:t>
                      </a:r>
                      <a:endParaRPr lang="en-US" sz="2000" dirty="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dirty="0">
                          <a:effectLst/>
                          <a:latin typeface="Times New Roman" panose="02020603050405020304" pitchFamily="18" charset="0"/>
                          <a:ea typeface="Calibri" panose="020F0502020204030204" pitchFamily="34" charset="0"/>
                          <a:cs typeface="B Lotus" panose="00000400000000000000" pitchFamily="2" charset="-78"/>
                        </a:rPr>
                        <a:t>فراوانی،نما</a:t>
                      </a:r>
                      <a:endParaRPr lang="en-US" sz="2000" dirty="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a:effectLst/>
                          <a:latin typeface="Times New Roman" panose="02020603050405020304" pitchFamily="18" charset="0"/>
                          <a:ea typeface="Calibri" panose="020F0502020204030204" pitchFamily="34" charset="0"/>
                          <a:cs typeface="B Lotus" panose="00000400000000000000" pitchFamily="2" charset="-78"/>
                        </a:rPr>
                        <a:t> </a:t>
                      </a:r>
                      <a:endParaRPr lang="en-US" sz="200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27105">
                <a:tc>
                  <a:txBody>
                    <a:bodyPr/>
                    <a:lstStyle/>
                    <a:p>
                      <a:pPr algn="ctr" rtl="1">
                        <a:lnSpc>
                          <a:spcPct val="107000"/>
                        </a:lnSpc>
                        <a:spcAft>
                          <a:spcPts val="0"/>
                        </a:spcAft>
                      </a:pPr>
                      <a:r>
                        <a:rPr lang="fa-IR" sz="2000">
                          <a:effectLst/>
                          <a:latin typeface="Times New Roman" panose="02020603050405020304" pitchFamily="18" charset="0"/>
                          <a:ea typeface="Calibri" panose="020F0502020204030204" pitchFamily="34" charset="0"/>
                          <a:cs typeface="B Lotus" panose="00000400000000000000" pitchFamily="2" charset="-78"/>
                        </a:rPr>
                        <a:t>ترتیبی</a:t>
                      </a:r>
                      <a:endParaRPr lang="en-US" sz="200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a:effectLst/>
                          <a:latin typeface="Times New Roman" panose="02020603050405020304" pitchFamily="18" charset="0"/>
                          <a:ea typeface="Calibri" panose="020F0502020204030204" pitchFamily="34" charset="0"/>
                          <a:cs typeface="B Lotus" panose="00000400000000000000" pitchFamily="2" charset="-78"/>
                        </a:rPr>
                        <a:t>+</a:t>
                      </a:r>
                      <a:endParaRPr lang="en-US" sz="200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a:effectLst/>
                          <a:latin typeface="Times New Roman" panose="02020603050405020304" pitchFamily="18" charset="0"/>
                          <a:ea typeface="Calibri" panose="020F0502020204030204" pitchFamily="34" charset="0"/>
                          <a:cs typeface="B Lotus" panose="00000400000000000000" pitchFamily="2" charset="-78"/>
                        </a:rPr>
                        <a:t>-</a:t>
                      </a:r>
                      <a:endParaRPr lang="en-US" sz="200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a:effectLst/>
                          <a:latin typeface="Times New Roman" panose="02020603050405020304" pitchFamily="18" charset="0"/>
                          <a:ea typeface="Calibri" panose="020F0502020204030204" pitchFamily="34" charset="0"/>
                          <a:cs typeface="B Lotus" panose="00000400000000000000" pitchFamily="2" charset="-78"/>
                        </a:rPr>
                        <a:t>-</a:t>
                      </a:r>
                      <a:endParaRPr lang="en-US" sz="200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dirty="0">
                          <a:effectLst/>
                          <a:latin typeface="Times New Roman" panose="02020603050405020304" pitchFamily="18" charset="0"/>
                          <a:ea typeface="Calibri" panose="020F0502020204030204" pitchFamily="34" charset="0"/>
                          <a:cs typeface="B Lotus" panose="00000400000000000000" pitchFamily="2" charset="-78"/>
                        </a:rPr>
                        <a:t>فراوانی،نما،میانه،ضریب همبستگی اسپیرمن</a:t>
                      </a:r>
                      <a:endParaRPr lang="en-US" sz="2000" dirty="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dirty="0">
                          <a:effectLst/>
                          <a:latin typeface="Times New Roman" panose="02020603050405020304" pitchFamily="18" charset="0"/>
                          <a:ea typeface="Calibri" panose="020F0502020204030204" pitchFamily="34" charset="0"/>
                          <a:cs typeface="B Lotus" panose="00000400000000000000" pitchFamily="2" charset="-78"/>
                        </a:rPr>
                        <a:t> </a:t>
                      </a:r>
                      <a:endParaRPr lang="en-US" sz="2000" dirty="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87145">
                <a:tc>
                  <a:txBody>
                    <a:bodyPr/>
                    <a:lstStyle/>
                    <a:p>
                      <a:pPr algn="ctr" rtl="1">
                        <a:lnSpc>
                          <a:spcPct val="107000"/>
                        </a:lnSpc>
                        <a:spcAft>
                          <a:spcPts val="0"/>
                        </a:spcAft>
                      </a:pPr>
                      <a:r>
                        <a:rPr lang="fa-IR" sz="2000">
                          <a:effectLst/>
                          <a:latin typeface="Times New Roman" panose="02020603050405020304" pitchFamily="18" charset="0"/>
                          <a:ea typeface="Calibri" panose="020F0502020204030204" pitchFamily="34" charset="0"/>
                          <a:cs typeface="B Lotus" panose="00000400000000000000" pitchFamily="2" charset="-78"/>
                        </a:rPr>
                        <a:t>فاصله ای</a:t>
                      </a:r>
                      <a:endParaRPr lang="en-US" sz="200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a:effectLst/>
                          <a:latin typeface="Times New Roman" panose="02020603050405020304" pitchFamily="18" charset="0"/>
                          <a:ea typeface="Calibri" panose="020F0502020204030204" pitchFamily="34" charset="0"/>
                          <a:cs typeface="B Lotus" panose="00000400000000000000" pitchFamily="2" charset="-78"/>
                        </a:rPr>
                        <a:t>+</a:t>
                      </a:r>
                      <a:endParaRPr lang="en-US" sz="200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a:effectLst/>
                          <a:latin typeface="Times New Roman" panose="02020603050405020304" pitchFamily="18" charset="0"/>
                          <a:ea typeface="Calibri" panose="020F0502020204030204" pitchFamily="34" charset="0"/>
                          <a:cs typeface="B Lotus" panose="00000400000000000000" pitchFamily="2" charset="-78"/>
                        </a:rPr>
                        <a:t>+</a:t>
                      </a:r>
                      <a:endParaRPr lang="en-US" sz="200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a:effectLst/>
                          <a:latin typeface="Times New Roman" panose="02020603050405020304" pitchFamily="18" charset="0"/>
                          <a:ea typeface="Calibri" panose="020F0502020204030204" pitchFamily="34" charset="0"/>
                          <a:cs typeface="B Lotus" panose="00000400000000000000" pitchFamily="2" charset="-78"/>
                        </a:rPr>
                        <a:t>-</a:t>
                      </a:r>
                      <a:endParaRPr lang="en-US" sz="200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dirty="0">
                          <a:effectLst/>
                          <a:latin typeface="Times New Roman" panose="02020603050405020304" pitchFamily="18" charset="0"/>
                          <a:ea typeface="Calibri" panose="020F0502020204030204" pitchFamily="34" charset="0"/>
                          <a:cs typeface="B Lotus" panose="00000400000000000000" pitchFamily="2" charset="-78"/>
                        </a:rPr>
                        <a:t>همه عملیات آماری</a:t>
                      </a:r>
                      <a:endParaRPr lang="en-US" sz="2000" dirty="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dirty="0">
                          <a:effectLst/>
                          <a:latin typeface="Times New Roman" panose="02020603050405020304" pitchFamily="18" charset="0"/>
                          <a:ea typeface="Calibri" panose="020F0502020204030204" pitchFamily="34" charset="0"/>
                          <a:cs typeface="B Lotus" panose="00000400000000000000" pitchFamily="2" charset="-78"/>
                        </a:rPr>
                        <a:t>جمع و تفریق</a:t>
                      </a:r>
                      <a:endParaRPr lang="en-US" sz="2000" dirty="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4919">
                <a:tc>
                  <a:txBody>
                    <a:bodyPr/>
                    <a:lstStyle/>
                    <a:p>
                      <a:pPr algn="ctr" rtl="1">
                        <a:lnSpc>
                          <a:spcPct val="107000"/>
                        </a:lnSpc>
                        <a:spcAft>
                          <a:spcPts val="0"/>
                        </a:spcAft>
                      </a:pPr>
                      <a:r>
                        <a:rPr lang="fa-IR" sz="2000">
                          <a:effectLst/>
                          <a:latin typeface="Times New Roman" panose="02020603050405020304" pitchFamily="18" charset="0"/>
                          <a:ea typeface="Calibri" panose="020F0502020204030204" pitchFamily="34" charset="0"/>
                          <a:cs typeface="B Lotus" panose="00000400000000000000" pitchFamily="2" charset="-78"/>
                        </a:rPr>
                        <a:t>نسبتی</a:t>
                      </a:r>
                      <a:endParaRPr lang="en-US" sz="200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a:effectLst/>
                          <a:latin typeface="Times New Roman" panose="02020603050405020304" pitchFamily="18" charset="0"/>
                          <a:ea typeface="Calibri" panose="020F0502020204030204" pitchFamily="34" charset="0"/>
                          <a:cs typeface="B Lotus" panose="00000400000000000000" pitchFamily="2" charset="-78"/>
                        </a:rPr>
                        <a:t>+</a:t>
                      </a:r>
                      <a:endParaRPr lang="en-US" sz="200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a:effectLst/>
                          <a:latin typeface="Times New Roman" panose="02020603050405020304" pitchFamily="18" charset="0"/>
                          <a:ea typeface="Calibri" panose="020F0502020204030204" pitchFamily="34" charset="0"/>
                          <a:cs typeface="B Lotus" panose="00000400000000000000" pitchFamily="2" charset="-78"/>
                        </a:rPr>
                        <a:t>+</a:t>
                      </a:r>
                      <a:endParaRPr lang="en-US" sz="200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dirty="0">
                          <a:effectLst/>
                          <a:latin typeface="Times New Roman" panose="02020603050405020304" pitchFamily="18" charset="0"/>
                          <a:ea typeface="Calibri" panose="020F0502020204030204" pitchFamily="34" charset="0"/>
                          <a:cs typeface="B Lotus" panose="00000400000000000000" pitchFamily="2" charset="-78"/>
                        </a:rPr>
                        <a:t>+</a:t>
                      </a:r>
                      <a:endParaRPr lang="en-US" sz="2000" dirty="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a:effectLst/>
                          <a:latin typeface="Times New Roman" panose="02020603050405020304" pitchFamily="18" charset="0"/>
                          <a:ea typeface="Calibri" panose="020F0502020204030204" pitchFamily="34" charset="0"/>
                          <a:cs typeface="B Lotus" panose="00000400000000000000" pitchFamily="2" charset="-78"/>
                        </a:rPr>
                        <a:t>همه عملیات آماری</a:t>
                      </a:r>
                      <a:endParaRPr lang="en-US" sz="200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2000" dirty="0">
                          <a:effectLst/>
                          <a:latin typeface="Times New Roman" panose="02020603050405020304" pitchFamily="18" charset="0"/>
                          <a:ea typeface="Calibri" panose="020F0502020204030204" pitchFamily="34" charset="0"/>
                          <a:cs typeface="B Lotus" panose="00000400000000000000" pitchFamily="2" charset="-78"/>
                        </a:rPr>
                        <a:t>همه عملیات ریاضی</a:t>
                      </a:r>
                      <a:endParaRPr lang="en-US" sz="2000" dirty="0">
                        <a:effectLst/>
                        <a:latin typeface="Times New Roman" panose="02020603050405020304" pitchFamily="18" charset="0"/>
                        <a:ea typeface="Calibri" panose="020F0502020204030204" pitchFamily="34" charset="0"/>
                        <a:cs typeface="B Lotus"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6848713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solidFill>
                  <a:srgbClr val="FF0000"/>
                </a:solidFill>
                <a:cs typeface="B Lotus" panose="00000400000000000000" pitchFamily="2" charset="-78"/>
              </a:rPr>
              <a:t>ارکان اصلی آموزش و پرورش </a:t>
            </a:r>
            <a:endParaRPr lang="fa-IR" dirty="0">
              <a:solidFill>
                <a:srgbClr val="FF0000"/>
              </a:solidFill>
              <a:cs typeface="B Lotus" panose="00000400000000000000" pitchFamily="2" charset="-78"/>
            </a:endParaRPr>
          </a:p>
        </p:txBody>
      </p:sp>
      <p:sp>
        <p:nvSpPr>
          <p:cNvPr id="3" name="Content Placeholder 2"/>
          <p:cNvSpPr>
            <a:spLocks noGrp="1"/>
          </p:cNvSpPr>
          <p:nvPr>
            <p:ph idx="1"/>
          </p:nvPr>
        </p:nvSpPr>
        <p:spPr/>
        <p:txBody>
          <a:bodyPr>
            <a:normAutofit/>
          </a:bodyPr>
          <a:lstStyle/>
          <a:p>
            <a:r>
              <a:rPr lang="fa-IR" sz="2400" dirty="0" smtClean="0">
                <a:solidFill>
                  <a:schemeClr val="tx1"/>
                </a:solidFill>
                <a:cs typeface="B Lotus" panose="00000400000000000000" pitchFamily="2" charset="-78"/>
              </a:rPr>
              <a:t>معلم</a:t>
            </a:r>
          </a:p>
          <a:p>
            <a:r>
              <a:rPr lang="fa-IR" sz="2400" dirty="0" smtClean="0">
                <a:solidFill>
                  <a:schemeClr val="tx1"/>
                </a:solidFill>
                <a:cs typeface="B Lotus" panose="00000400000000000000" pitchFamily="2" charset="-78"/>
              </a:rPr>
              <a:t>دانش آموز</a:t>
            </a:r>
          </a:p>
          <a:p>
            <a:r>
              <a:rPr lang="fa-IR" sz="2400" dirty="0" smtClean="0">
                <a:solidFill>
                  <a:schemeClr val="tx1"/>
                </a:solidFill>
                <a:cs typeface="B Lotus" panose="00000400000000000000" pitchFamily="2" charset="-78"/>
              </a:rPr>
              <a:t>محتوای آموزشی</a:t>
            </a:r>
          </a:p>
          <a:p>
            <a:r>
              <a:rPr lang="fa-IR" sz="2400" dirty="0" smtClean="0">
                <a:solidFill>
                  <a:schemeClr val="tx1"/>
                </a:solidFill>
                <a:cs typeface="B Lotus" panose="00000400000000000000" pitchFamily="2" charset="-78"/>
              </a:rPr>
              <a:t>روشهای آموزش و تدریس</a:t>
            </a:r>
          </a:p>
          <a:p>
            <a:r>
              <a:rPr lang="fa-IR" sz="2400" dirty="0" smtClean="0">
                <a:solidFill>
                  <a:schemeClr val="tx1"/>
                </a:solidFill>
                <a:cs typeface="B Lotus" panose="00000400000000000000" pitchFamily="2" charset="-78"/>
              </a:rPr>
              <a:t>ارزشیابی</a:t>
            </a:r>
            <a:endParaRPr lang="fa-IR" sz="2400" dirty="0">
              <a:solidFill>
                <a:schemeClr val="tx1"/>
              </a:solidFill>
              <a:cs typeface="B Lotus" panose="00000400000000000000" pitchFamily="2" charset="-78"/>
            </a:endParaRPr>
          </a:p>
        </p:txBody>
      </p:sp>
      <p:pic>
        <p:nvPicPr>
          <p:cNvPr id="4" name="p1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08050845"/>
      </p:ext>
    </p:extLst>
  </p:cSld>
  <p:clrMapOvr>
    <a:masterClrMapping/>
  </p:clrMapOvr>
  <p:transition spd="med" advTm="41556">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413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0" objId="4"/>
        <p14:stopEvt time="41398"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solidFill>
                  <a:srgbClr val="C00000"/>
                </a:solidFill>
                <a:cs typeface="B Lotus" panose="00000400000000000000" pitchFamily="2" charset="-78"/>
              </a:rPr>
              <a:t>اهداف کلی</a:t>
            </a:r>
            <a:endParaRPr lang="fa-IR" dirty="0">
              <a:solidFill>
                <a:srgbClr val="C00000"/>
              </a:solidFill>
              <a:cs typeface="B Lotus" panose="00000400000000000000" pitchFamily="2" charset="-78"/>
            </a:endParaRPr>
          </a:p>
        </p:txBody>
      </p:sp>
      <p:sp>
        <p:nvSpPr>
          <p:cNvPr id="3" name="Content Placeholder 2"/>
          <p:cNvSpPr>
            <a:spLocks noGrp="1"/>
          </p:cNvSpPr>
          <p:nvPr>
            <p:ph idx="1"/>
          </p:nvPr>
        </p:nvSpPr>
        <p:spPr>
          <a:xfrm>
            <a:off x="2589212" y="1352282"/>
            <a:ext cx="8915400" cy="4558940"/>
          </a:xfrm>
        </p:spPr>
        <p:txBody>
          <a:bodyPr>
            <a:normAutofit fontScale="92500" lnSpcReduction="10000"/>
          </a:bodyPr>
          <a:lstStyle/>
          <a:p>
            <a:pPr>
              <a:lnSpc>
                <a:spcPct val="150000"/>
              </a:lnSpc>
            </a:pPr>
            <a:r>
              <a:rPr lang="fa-IR" sz="2800" dirty="0">
                <a:latin typeface="BMitra"/>
                <a:cs typeface="B Lotus" panose="00000400000000000000" pitchFamily="2" charset="-78"/>
              </a:rPr>
              <a:t>درس ارزشیابی پیشرفت تحصیلی به عنوان یک حوزه تخصصی در بردارنده دروس متعددي چون آمار، روش تحقیق و </a:t>
            </a:r>
            <a:r>
              <a:rPr lang="fa-IR" sz="2800" dirty="0" smtClean="0">
                <a:latin typeface="BMitra"/>
                <a:cs typeface="B Lotus" panose="00000400000000000000" pitchFamily="2" charset="-78"/>
              </a:rPr>
              <a:t>اندازه گیري </a:t>
            </a:r>
            <a:r>
              <a:rPr lang="fa-IR" sz="2800" dirty="0">
                <a:latin typeface="BMitra"/>
                <a:cs typeface="B Lotus" panose="00000400000000000000" pitchFamily="2" charset="-78"/>
              </a:rPr>
              <a:t>می باشد. در واقع این درس کمک میکند تا بتوان میزان تحقق اهداف کلی از آموزش را مورد ارزیابی قرار داده، </a:t>
            </a:r>
            <a:r>
              <a:rPr lang="fa-IR" sz="2800" dirty="0" smtClean="0">
                <a:latin typeface="BMitra"/>
                <a:cs typeface="B Lotus" panose="00000400000000000000" pitchFamily="2" charset="-78"/>
              </a:rPr>
              <a:t>سطح کیفی </a:t>
            </a:r>
            <a:r>
              <a:rPr lang="fa-IR" sz="2800" dirty="0">
                <a:latin typeface="BMitra"/>
                <a:cs typeface="B Lotus" panose="00000400000000000000" pitchFamily="2" charset="-78"/>
              </a:rPr>
              <a:t>آموزش را ارتقا بخشیده و بطور </a:t>
            </a:r>
            <a:r>
              <a:rPr lang="fa-IR" sz="2800" dirty="0" smtClean="0">
                <a:latin typeface="BMitra"/>
                <a:cs typeface="B Lotus" panose="00000400000000000000" pitchFamily="2" charset="-78"/>
              </a:rPr>
              <a:t>نظام مند </a:t>
            </a:r>
            <a:r>
              <a:rPr lang="fa-IR" sz="2800" dirty="0">
                <a:latin typeface="BMitra"/>
                <a:cs typeface="B Lotus" panose="00000400000000000000" pitchFamily="2" charset="-78"/>
              </a:rPr>
              <a:t>اثرات آنرا مورد بازبینی و واکاوي قرار داد . استفاده و بکارگیري الگوهاي </a:t>
            </a:r>
            <a:r>
              <a:rPr lang="fa-IR" sz="2800" dirty="0" smtClean="0">
                <a:latin typeface="BMitra"/>
                <a:cs typeface="B Lotus" panose="00000400000000000000" pitchFamily="2" charset="-78"/>
              </a:rPr>
              <a:t>متعدد ارزشیابی </a:t>
            </a:r>
            <a:r>
              <a:rPr lang="fa-IR" sz="2800" dirty="0">
                <a:latin typeface="BMitra"/>
                <a:cs typeface="B Lotus" panose="00000400000000000000" pitchFamily="2" charset="-78"/>
              </a:rPr>
              <a:t>براي قضاوت درخصوص برنامه هاي درسی به معلمان کمک می کند تا نیازهاي آموزشی را شناسایی نمایند و </a:t>
            </a:r>
            <a:r>
              <a:rPr lang="fa-IR" sz="2800" dirty="0" smtClean="0">
                <a:latin typeface="BMitra"/>
                <a:cs typeface="B Lotus" panose="00000400000000000000" pitchFamily="2" charset="-78"/>
              </a:rPr>
              <a:t>درسازماندهی </a:t>
            </a:r>
            <a:r>
              <a:rPr lang="fa-IR" sz="2800" dirty="0">
                <a:latin typeface="BMitra"/>
                <a:cs typeface="B Lotus" panose="00000400000000000000" pitchFamily="2" charset="-78"/>
              </a:rPr>
              <a:t>مطالب و محتواي </a:t>
            </a:r>
            <a:r>
              <a:rPr lang="fa-IR" sz="2800" dirty="0" smtClean="0">
                <a:latin typeface="BMitra"/>
                <a:cs typeface="B Lotus" panose="00000400000000000000" pitchFamily="2" charset="-78"/>
              </a:rPr>
              <a:t>درسی، </a:t>
            </a:r>
            <a:r>
              <a:rPr lang="fa-IR" sz="2800" dirty="0">
                <a:latin typeface="BMitra"/>
                <a:cs typeface="B Lotus" panose="00000400000000000000" pitchFamily="2" charset="-78"/>
              </a:rPr>
              <a:t>انتقال </a:t>
            </a:r>
            <a:r>
              <a:rPr lang="fa-IR" sz="2800" dirty="0" smtClean="0">
                <a:latin typeface="BMitra"/>
                <a:cs typeface="B Lotus" panose="00000400000000000000" pitchFamily="2" charset="-78"/>
              </a:rPr>
              <a:t>دانش و </a:t>
            </a:r>
            <a:r>
              <a:rPr lang="fa-IR" sz="2800" dirty="0">
                <a:latin typeface="BMitra"/>
                <a:cs typeface="B Lotus" panose="00000400000000000000" pitchFamily="2" charset="-78"/>
              </a:rPr>
              <a:t>نگرش </a:t>
            </a:r>
            <a:r>
              <a:rPr lang="fa-IR" sz="2800" dirty="0" smtClean="0">
                <a:latin typeface="BMitra"/>
                <a:cs typeface="B Lotus" panose="00000400000000000000" pitchFamily="2" charset="-78"/>
              </a:rPr>
              <a:t>توفیق یابند و سطح </a:t>
            </a:r>
            <a:r>
              <a:rPr lang="fa-IR" sz="2800" dirty="0">
                <a:latin typeface="BMitra"/>
                <a:cs typeface="B Lotus" panose="00000400000000000000" pitchFamily="2" charset="-78"/>
              </a:rPr>
              <a:t>مهارتها را بهبود بخشند.</a:t>
            </a:r>
            <a:endParaRPr lang="fa-IR" sz="2800" dirty="0">
              <a:cs typeface="B Lotus" panose="00000400000000000000" pitchFamily="2" charset="-78"/>
            </a:endParaRPr>
          </a:p>
        </p:txBody>
      </p:sp>
      <p:pic>
        <p:nvPicPr>
          <p:cNvPr id="4" name="p1_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40858239"/>
      </p:ext>
    </p:extLst>
  </p:cSld>
  <p:clrMapOvr>
    <a:masterClrMapping/>
  </p:clrMapOvr>
  <mc:AlternateContent xmlns:mc="http://schemas.openxmlformats.org/markup-compatibility/2006" xmlns:p14="http://schemas.microsoft.com/office/powerpoint/2010/main">
    <mc:Choice Requires="p14">
      <p:transition spd="slow" p14:dur="2000" advTm="67134"/>
    </mc:Choice>
    <mc:Fallback xmlns="">
      <p:transition spd="slow" advTm="67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669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0" objId="4"/>
        <p14:stopEvt time="66984"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solidFill>
                  <a:srgbClr val="FF0000"/>
                </a:solidFill>
                <a:cs typeface="B Lotus" panose="00000400000000000000" pitchFamily="2" charset="-78"/>
              </a:rPr>
              <a:t>اصطلاحات و تعاریف</a:t>
            </a:r>
            <a:endParaRPr lang="fa-IR" dirty="0">
              <a:solidFill>
                <a:srgbClr val="FF0000"/>
              </a:solidFill>
              <a:cs typeface="B Lotus" panose="00000400000000000000" pitchFamily="2" charset="-78"/>
            </a:endParaRPr>
          </a:p>
        </p:txBody>
      </p:sp>
      <p:sp>
        <p:nvSpPr>
          <p:cNvPr id="3" name="Content Placeholder 2"/>
          <p:cNvSpPr>
            <a:spLocks noGrp="1"/>
          </p:cNvSpPr>
          <p:nvPr>
            <p:ph idx="1"/>
          </p:nvPr>
        </p:nvSpPr>
        <p:spPr>
          <a:xfrm>
            <a:off x="2429836" y="1469721"/>
            <a:ext cx="8946541" cy="4791558"/>
          </a:xfrm>
        </p:spPr>
        <p:txBody>
          <a:bodyPr>
            <a:normAutofit fontScale="92500"/>
          </a:bodyPr>
          <a:lstStyle/>
          <a:p>
            <a:pPr>
              <a:buFont typeface="Wingdings" panose="05000000000000000000" pitchFamily="2" charset="2"/>
              <a:buChar char="Ø"/>
            </a:pPr>
            <a:r>
              <a:rPr lang="fa-IR" sz="3000" dirty="0" smtClean="0">
                <a:solidFill>
                  <a:srgbClr val="FF0000"/>
                </a:solidFill>
                <a:cs typeface="B Lotus" panose="00000400000000000000" pitchFamily="2" charset="-78"/>
              </a:rPr>
              <a:t>اندازه گیری: </a:t>
            </a:r>
            <a:r>
              <a:rPr lang="fa-IR" sz="2600" dirty="0" smtClean="0">
                <a:cs typeface="B Lotus" panose="00000400000000000000" pitchFamily="2" charset="-78"/>
              </a:rPr>
              <a:t>در اندازه گیری، ویژگیها یا صفات اشیا و افراد تعیین می شوندو مقدار آن ویژگیها یا صفات به صورت عدد یا رقم گزارش می شوند. بنابراین اندازه گیری عبارت است از فرایندی که تعیین می کند یک شخص یا یک شی چه مقدار از یک ویژگی برخوردار است.</a:t>
            </a:r>
          </a:p>
          <a:p>
            <a:pPr>
              <a:buFont typeface="Wingdings" panose="05000000000000000000" pitchFamily="2" charset="2"/>
              <a:buChar char="Ø"/>
            </a:pPr>
            <a:r>
              <a:rPr lang="fa-IR" sz="3000" dirty="0" smtClean="0">
                <a:solidFill>
                  <a:srgbClr val="FF0000"/>
                </a:solidFill>
                <a:cs typeface="B Lotus" panose="00000400000000000000" pitchFamily="2" charset="-78"/>
              </a:rPr>
              <a:t>ویژگیهای اندازه گیری:</a:t>
            </a:r>
          </a:p>
          <a:p>
            <a:pPr marL="0" indent="0">
              <a:buNone/>
            </a:pPr>
            <a:r>
              <a:rPr lang="fa-IR" sz="2600" dirty="0">
                <a:cs typeface="B Lotus" panose="00000400000000000000" pitchFamily="2" charset="-78"/>
              </a:rPr>
              <a:t> </a:t>
            </a:r>
            <a:r>
              <a:rPr lang="fa-IR" sz="2600" dirty="0" smtClean="0">
                <a:cs typeface="B Lotus" panose="00000400000000000000" pitchFamily="2" charset="-78"/>
              </a:rPr>
              <a:t>         - بیان صفت به صورت عدد یا رقم</a:t>
            </a:r>
          </a:p>
          <a:p>
            <a:pPr marL="0" indent="0">
              <a:buNone/>
            </a:pPr>
            <a:r>
              <a:rPr lang="fa-IR" sz="2600" dirty="0">
                <a:cs typeface="B Lotus" panose="00000400000000000000" pitchFamily="2" charset="-78"/>
              </a:rPr>
              <a:t> </a:t>
            </a:r>
            <a:r>
              <a:rPr lang="fa-IR" sz="2600" dirty="0" smtClean="0">
                <a:cs typeface="B Lotus" panose="00000400000000000000" pitchFamily="2" charset="-78"/>
              </a:rPr>
              <a:t>         - داشتن یک قاعده معین و بیان روشن آن </a:t>
            </a:r>
          </a:p>
          <a:p>
            <a:r>
              <a:rPr lang="fa-IR" sz="2600" dirty="0" smtClean="0">
                <a:cs typeface="B Lotus" panose="00000400000000000000" pitchFamily="2" charset="-78"/>
              </a:rPr>
              <a:t>بیان قاعده اندازه گیری ویژگیهای فیزیکی ساده و بدیهی است. مثلا وقتی از خط کش برای اندازه گیری طول یک میز استفاده می شود. اما قواعد مربوط به اندازه گیری ویژگیهای روانی و تربیتی افراد، مانند هوش یا یادگیری دانش آموزان به بیان دقیق نیاز دارند.</a:t>
            </a:r>
          </a:p>
          <a:p>
            <a:pPr marL="0" indent="0">
              <a:buNone/>
            </a:pPr>
            <a:r>
              <a:rPr lang="fa-IR" dirty="0"/>
              <a:t> </a:t>
            </a:r>
            <a:r>
              <a:rPr lang="fa-IR" dirty="0" smtClean="0"/>
              <a:t>         </a:t>
            </a:r>
          </a:p>
        </p:txBody>
      </p:sp>
      <p:pic>
        <p:nvPicPr>
          <p:cNvPr id="4" name="p1_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80500640"/>
      </p:ext>
    </p:extLst>
  </p:cSld>
  <p:clrMapOvr>
    <a:masterClrMapping/>
  </p:clrMapOvr>
  <mc:AlternateContent xmlns:mc="http://schemas.openxmlformats.org/markup-compatibility/2006" xmlns:p14="http://schemas.microsoft.com/office/powerpoint/2010/main">
    <mc:Choice Requires="p14">
      <p:transition spd="slow" p14:dur="2000" advTm="87061"/>
    </mc:Choice>
    <mc:Fallback xmlns="">
      <p:transition spd="slow" advTm="87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858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0" objId="4"/>
        <p14:stopEvt time="85837" objId="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3200" dirty="0" smtClean="0">
                <a:solidFill>
                  <a:srgbClr val="FF0000"/>
                </a:solidFill>
                <a:cs typeface="B Lotus" panose="00000400000000000000" pitchFamily="2" charset="-78"/>
              </a:rPr>
              <a:t>آزمون و آزمودن</a:t>
            </a:r>
            <a:endParaRPr lang="fa-IR" sz="3200" dirty="0">
              <a:solidFill>
                <a:srgbClr val="FF0000"/>
              </a:solidFill>
              <a:cs typeface="B Lotus" panose="00000400000000000000" pitchFamily="2" charset="-78"/>
            </a:endParaRPr>
          </a:p>
        </p:txBody>
      </p:sp>
      <p:sp>
        <p:nvSpPr>
          <p:cNvPr id="3" name="Content Placeholder 2"/>
          <p:cNvSpPr>
            <a:spLocks noGrp="1"/>
          </p:cNvSpPr>
          <p:nvPr>
            <p:ph idx="1"/>
          </p:nvPr>
        </p:nvSpPr>
        <p:spPr>
          <a:xfrm>
            <a:off x="2154264" y="1301858"/>
            <a:ext cx="9350348" cy="5718874"/>
          </a:xfrm>
        </p:spPr>
        <p:txBody>
          <a:bodyPr>
            <a:noAutofit/>
          </a:bodyPr>
          <a:lstStyle/>
          <a:p>
            <a:pPr>
              <a:buFont typeface="Wingdings" panose="05000000000000000000" pitchFamily="2" charset="2"/>
              <a:buChar char="Ø"/>
            </a:pPr>
            <a:r>
              <a:rPr lang="fa-IR" sz="2400" dirty="0" smtClean="0">
                <a:cs typeface="B Lotus" panose="00000400000000000000" pitchFamily="2" charset="-78"/>
              </a:rPr>
              <a:t>اندازه گیری یک فرایند است و این فرایند نیاز به وسیله ای دارد که به آن وسیله ی اندازه گیری می گویند.</a:t>
            </a:r>
          </a:p>
          <a:p>
            <a:pPr>
              <a:buFont typeface="Wingdings" panose="05000000000000000000" pitchFamily="2" charset="2"/>
              <a:buChar char="Ø"/>
            </a:pPr>
            <a:r>
              <a:rPr lang="fa-IR" sz="2400" dirty="0" smtClean="0">
                <a:cs typeface="B Lotus" panose="00000400000000000000" pitchFamily="2" charset="-78"/>
              </a:rPr>
              <a:t>وسایل اندازه گیری به دو دسته تقسیم می شوند: </a:t>
            </a:r>
          </a:p>
          <a:p>
            <a:pPr marL="0" indent="0">
              <a:buNone/>
            </a:pPr>
            <a:r>
              <a:rPr lang="fa-IR" sz="2400" dirty="0">
                <a:cs typeface="B Lotus" panose="00000400000000000000" pitchFamily="2" charset="-78"/>
              </a:rPr>
              <a:t> </a:t>
            </a:r>
            <a:r>
              <a:rPr lang="fa-IR" sz="2400" dirty="0" smtClean="0">
                <a:cs typeface="B Lotus" panose="00000400000000000000" pitchFamily="2" charset="-78"/>
              </a:rPr>
              <a:t>     - </a:t>
            </a:r>
            <a:r>
              <a:rPr lang="fa-IR" sz="2400" dirty="0" smtClean="0">
                <a:solidFill>
                  <a:srgbClr val="0070C0"/>
                </a:solidFill>
                <a:cs typeface="B Lotus" panose="00000400000000000000" pitchFamily="2" charset="-78"/>
              </a:rPr>
              <a:t>وسایل مستقیم: </a:t>
            </a:r>
            <a:r>
              <a:rPr lang="fa-IR" sz="2400" dirty="0" smtClean="0">
                <a:cs typeface="B Lotus" panose="00000400000000000000" pitchFamily="2" charset="-78"/>
              </a:rPr>
              <a:t>برای اندازه گیری ویژگیهای فیزیکی مانند طول، قد،رفتارهای آشکار فرد   </a:t>
            </a:r>
          </a:p>
          <a:p>
            <a:pPr marL="0" indent="0">
              <a:buNone/>
            </a:pPr>
            <a:r>
              <a:rPr lang="fa-IR" sz="2400" dirty="0">
                <a:cs typeface="B Lotus" panose="00000400000000000000" pitchFamily="2" charset="-78"/>
              </a:rPr>
              <a:t> </a:t>
            </a:r>
            <a:r>
              <a:rPr lang="fa-IR" sz="2400" dirty="0" smtClean="0">
                <a:cs typeface="B Lotus" panose="00000400000000000000" pitchFamily="2" charset="-78"/>
              </a:rPr>
              <a:t>          و ...</a:t>
            </a:r>
          </a:p>
          <a:p>
            <a:pPr marL="0" indent="0">
              <a:buNone/>
            </a:pPr>
            <a:r>
              <a:rPr lang="fa-IR" sz="2400" dirty="0">
                <a:cs typeface="B Lotus" panose="00000400000000000000" pitchFamily="2" charset="-78"/>
              </a:rPr>
              <a:t> </a:t>
            </a:r>
            <a:r>
              <a:rPr lang="fa-IR" sz="2400" dirty="0" smtClean="0">
                <a:cs typeface="B Lotus" panose="00000400000000000000" pitchFamily="2" charset="-78"/>
              </a:rPr>
              <a:t>     - </a:t>
            </a:r>
            <a:r>
              <a:rPr lang="fa-IR" sz="2400" dirty="0" smtClean="0">
                <a:solidFill>
                  <a:srgbClr val="0070C0"/>
                </a:solidFill>
                <a:cs typeface="B Lotus" panose="00000400000000000000" pitchFamily="2" charset="-78"/>
              </a:rPr>
              <a:t>وسایل غیرمستقیم: </a:t>
            </a:r>
            <a:r>
              <a:rPr lang="fa-IR" sz="2400" dirty="0" smtClean="0">
                <a:cs typeface="B Lotus" panose="00000400000000000000" pitchFamily="2" charset="-78"/>
              </a:rPr>
              <a:t>برای اندازه گیری ویژگی های روانی مانند هوش، خلاقیت، یادگیری، انگیزش و ... . معمول ترین وسیله ی اندازه گیری ویژگیها یا صفات روانی </a:t>
            </a:r>
            <a:r>
              <a:rPr lang="fa-IR" sz="2400" dirty="0" smtClean="0">
                <a:solidFill>
                  <a:srgbClr val="FF0000"/>
                </a:solidFill>
                <a:cs typeface="B Lotus" panose="00000400000000000000" pitchFamily="2" charset="-78"/>
              </a:rPr>
              <a:t>آزمون </a:t>
            </a:r>
            <a:r>
              <a:rPr lang="fa-IR" sz="2400" dirty="0" smtClean="0">
                <a:cs typeface="B Lotus" panose="00000400000000000000" pitchFamily="2" charset="-78"/>
              </a:rPr>
              <a:t>است. </a:t>
            </a:r>
          </a:p>
          <a:p>
            <a:pPr>
              <a:buFont typeface="Wingdings" panose="05000000000000000000" pitchFamily="2" charset="2"/>
              <a:buChar char="Ø"/>
            </a:pPr>
            <a:r>
              <a:rPr lang="fa-IR" sz="2400" dirty="0" smtClean="0">
                <a:solidFill>
                  <a:srgbClr val="0070C0"/>
                </a:solidFill>
                <a:cs typeface="B Lotus" panose="00000400000000000000" pitchFamily="2" charset="-78"/>
              </a:rPr>
              <a:t>بنابراین </a:t>
            </a:r>
            <a:r>
              <a:rPr lang="fa-IR" sz="2400" dirty="0" smtClean="0">
                <a:solidFill>
                  <a:srgbClr val="C00000"/>
                </a:solidFill>
                <a:cs typeface="B Lotus" panose="00000400000000000000" pitchFamily="2" charset="-78"/>
              </a:rPr>
              <a:t>آزمون</a:t>
            </a:r>
            <a:r>
              <a:rPr lang="fa-IR" sz="2400" dirty="0" smtClean="0">
                <a:solidFill>
                  <a:srgbClr val="0070C0"/>
                </a:solidFill>
                <a:cs typeface="B Lotus" panose="00000400000000000000" pitchFamily="2" charset="-78"/>
              </a:rPr>
              <a:t> وسیله یا روشی نظام دار برای اندازه گیری نمونه ای از رفتار است. </a:t>
            </a:r>
            <a:r>
              <a:rPr lang="fa-IR" sz="2400" dirty="0" smtClean="0">
                <a:cs typeface="B Lotus" panose="00000400000000000000" pitchFamily="2" charset="-78"/>
              </a:rPr>
              <a:t>و زمانی </a:t>
            </a:r>
            <a:r>
              <a:rPr lang="fa-IR" sz="2400" dirty="0">
                <a:cs typeface="B Lotus" panose="00000400000000000000" pitchFamily="2" charset="-78"/>
              </a:rPr>
              <a:t>که برای اندازه گیری ویژگیهای روانی یا تربیتی افراد از آزمون استفاده می شود به این فعالیت </a:t>
            </a:r>
            <a:r>
              <a:rPr lang="fa-IR" sz="2400" dirty="0" smtClean="0">
                <a:solidFill>
                  <a:srgbClr val="FF0000"/>
                </a:solidFill>
                <a:cs typeface="B Lotus" panose="00000400000000000000" pitchFamily="2" charset="-78"/>
              </a:rPr>
              <a:t>آزمودن </a:t>
            </a:r>
            <a:r>
              <a:rPr lang="fa-IR" sz="2400" dirty="0">
                <a:cs typeface="B Lotus" panose="00000400000000000000" pitchFamily="2" charset="-78"/>
              </a:rPr>
              <a:t>گفته می شود.</a:t>
            </a:r>
          </a:p>
          <a:p>
            <a:pPr>
              <a:buFont typeface="Wingdings" panose="05000000000000000000" pitchFamily="2" charset="2"/>
              <a:buChar char="Ø"/>
            </a:pPr>
            <a:r>
              <a:rPr lang="fa-IR" sz="2400" dirty="0" smtClean="0">
                <a:cs typeface="B Lotus" panose="00000400000000000000" pitchFamily="2" charset="-78"/>
              </a:rPr>
              <a:t>می توان گفت که آزمون به مجموعه ای سوال گفته می شود که غالبا به صورت کتبی برای پاسخگویی در اختیار آزمون شوندگان قرار داده می شود. با این تعریف پرسشنامه هم می تواند جزو آزمونها محسوب شود. ولی تفاوتهایی می توان بین این دو قایل شد. </a:t>
            </a:r>
            <a:endParaRPr lang="fa-IR" sz="2400" dirty="0"/>
          </a:p>
        </p:txBody>
      </p:sp>
      <p:pic>
        <p:nvPicPr>
          <p:cNvPr id="5" name="p1_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44323123"/>
      </p:ext>
    </p:extLst>
  </p:cSld>
  <p:clrMapOvr>
    <a:masterClrMapping/>
  </p:clrMapOvr>
  <mc:AlternateContent xmlns:mc="http://schemas.openxmlformats.org/markup-compatibility/2006" xmlns:p14="http://schemas.microsoft.com/office/powerpoint/2010/main">
    <mc:Choice Requires="p14">
      <p:transition spd="slow" p14:dur="2000" advTm="6016"/>
    </mc:Choice>
    <mc:Fallback xmlns="">
      <p:transition spd="slow" advTm="6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147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solidFill>
                  <a:srgbClr val="FF0000"/>
                </a:solidFill>
                <a:cs typeface="B Lotus" panose="00000400000000000000" pitchFamily="2" charset="-78"/>
              </a:rPr>
              <a:t>تفاوت و اشتراک آزمون و پرسشنامه</a:t>
            </a:r>
            <a:endParaRPr lang="fa-IR" dirty="0">
              <a:solidFill>
                <a:srgbClr val="FF0000"/>
              </a:solidFill>
              <a:cs typeface="B Lotus" panose="00000400000000000000" pitchFamily="2" charset="-78"/>
            </a:endParaRPr>
          </a:p>
        </p:txBody>
      </p:sp>
      <p:sp>
        <p:nvSpPr>
          <p:cNvPr id="3" name="Content Placeholder 2"/>
          <p:cNvSpPr>
            <a:spLocks noGrp="1"/>
          </p:cNvSpPr>
          <p:nvPr>
            <p:ph idx="1"/>
          </p:nvPr>
        </p:nvSpPr>
        <p:spPr>
          <a:xfrm>
            <a:off x="2589212" y="1394847"/>
            <a:ext cx="8915400" cy="4516375"/>
          </a:xfrm>
        </p:spPr>
        <p:txBody>
          <a:bodyPr>
            <a:normAutofit/>
          </a:bodyPr>
          <a:lstStyle/>
          <a:p>
            <a:pPr lvl="0">
              <a:buClr>
                <a:srgbClr val="A53010"/>
              </a:buClr>
              <a:buFont typeface="Wingdings" panose="05000000000000000000" pitchFamily="2" charset="2"/>
              <a:buChar char="Ø"/>
            </a:pPr>
            <a:r>
              <a:rPr lang="fa-IR" sz="2800" dirty="0">
                <a:solidFill>
                  <a:prstClr val="black">
                    <a:lumMod val="75000"/>
                    <a:lumOff val="25000"/>
                  </a:prstClr>
                </a:solidFill>
                <a:cs typeface="B Lotus" panose="00000400000000000000" pitchFamily="2" charset="-78"/>
              </a:rPr>
              <a:t>به کمک </a:t>
            </a:r>
            <a:r>
              <a:rPr lang="fa-IR" sz="2800" dirty="0" smtClean="0">
                <a:solidFill>
                  <a:prstClr val="black">
                    <a:lumMod val="75000"/>
                    <a:lumOff val="25000"/>
                  </a:prstClr>
                </a:solidFill>
                <a:cs typeface="B Lotus" panose="00000400000000000000" pitchFamily="2" charset="-78"/>
              </a:rPr>
              <a:t>آزمون، </a:t>
            </a:r>
            <a:r>
              <a:rPr lang="fa-IR" sz="2800" dirty="0">
                <a:solidFill>
                  <a:prstClr val="black">
                    <a:lumMod val="75000"/>
                    <a:lumOff val="25000"/>
                  </a:prstClr>
                </a:solidFill>
                <a:cs typeface="B Lotus" panose="00000400000000000000" pitchFamily="2" charset="-78"/>
              </a:rPr>
              <a:t>توانایی ها اندازه گیری می شوند ولی پرسشنامه ویژگیهای </a:t>
            </a:r>
            <a:r>
              <a:rPr lang="fa-IR" sz="2800" dirty="0" smtClean="0">
                <a:solidFill>
                  <a:prstClr val="black">
                    <a:lumMod val="75000"/>
                    <a:lumOff val="25000"/>
                  </a:prstClr>
                </a:solidFill>
                <a:cs typeface="B Lotus" panose="00000400000000000000" pitchFamily="2" charset="-78"/>
              </a:rPr>
              <a:t>غیرتوانایی </a:t>
            </a:r>
            <a:r>
              <a:rPr lang="fa-IR" sz="2800" dirty="0">
                <a:solidFill>
                  <a:prstClr val="black">
                    <a:lumMod val="75000"/>
                    <a:lumOff val="25000"/>
                  </a:prstClr>
                </a:solidFill>
                <a:cs typeface="B Lotus" panose="00000400000000000000" pitchFamily="2" charset="-78"/>
              </a:rPr>
              <a:t>را می سنجد.</a:t>
            </a:r>
          </a:p>
          <a:p>
            <a:pPr lvl="0">
              <a:buClr>
                <a:srgbClr val="A53010"/>
              </a:buClr>
              <a:buFont typeface="Wingdings" panose="05000000000000000000" pitchFamily="2" charset="2"/>
              <a:buChar char="Ø"/>
            </a:pPr>
            <a:r>
              <a:rPr lang="fa-IR" sz="2800" dirty="0">
                <a:solidFill>
                  <a:prstClr val="black">
                    <a:lumMod val="75000"/>
                    <a:lumOff val="25000"/>
                  </a:prstClr>
                </a:solidFill>
                <a:cs typeface="B Lotus" panose="00000400000000000000" pitchFamily="2" charset="-78"/>
              </a:rPr>
              <a:t>آزمونها عملکرد بیشینه فرد را اندازه گیری می کنند مانند آزمون هوش اما پرسشنامه ها عملکرد نوعی (وضع طبیعی) فرد را اندازه می گیرند مانند پرسشنامه های نگرش و شخصیت</a:t>
            </a:r>
            <a:r>
              <a:rPr lang="fa-IR" sz="2800" dirty="0" smtClean="0">
                <a:solidFill>
                  <a:prstClr val="black">
                    <a:lumMod val="75000"/>
                    <a:lumOff val="25000"/>
                  </a:prstClr>
                </a:solidFill>
                <a:cs typeface="B Lotus" panose="00000400000000000000" pitchFamily="2" charset="-78"/>
              </a:rPr>
              <a:t>.</a:t>
            </a:r>
          </a:p>
          <a:p>
            <a:pPr lvl="0">
              <a:buClr>
                <a:srgbClr val="A53010"/>
              </a:buClr>
              <a:buFont typeface="Wingdings" panose="05000000000000000000" pitchFamily="2" charset="2"/>
              <a:buChar char="Ø"/>
            </a:pPr>
            <a:r>
              <a:rPr lang="fa-IR" sz="2800" dirty="0" smtClean="0">
                <a:solidFill>
                  <a:srgbClr val="C00000"/>
                </a:solidFill>
                <a:cs typeface="B Lotus" panose="00000400000000000000" pitchFamily="2" charset="-78"/>
              </a:rPr>
              <a:t>وجه اشتراک آزمون و پرسشنامه</a:t>
            </a:r>
          </a:p>
          <a:p>
            <a:pPr marL="0" lvl="0" indent="0">
              <a:buClr>
                <a:srgbClr val="A53010"/>
              </a:buClr>
              <a:buNone/>
            </a:pPr>
            <a:r>
              <a:rPr lang="fa-IR" sz="2800" dirty="0">
                <a:solidFill>
                  <a:prstClr val="black">
                    <a:lumMod val="75000"/>
                    <a:lumOff val="25000"/>
                  </a:prstClr>
                </a:solidFill>
                <a:cs typeface="B Lotus" panose="00000400000000000000" pitchFamily="2" charset="-78"/>
              </a:rPr>
              <a:t> </a:t>
            </a:r>
            <a:r>
              <a:rPr lang="fa-IR" sz="2800" dirty="0" smtClean="0">
                <a:solidFill>
                  <a:prstClr val="black">
                    <a:lumMod val="75000"/>
                    <a:lumOff val="25000"/>
                  </a:prstClr>
                </a:solidFill>
                <a:cs typeface="B Lotus" panose="00000400000000000000" pitchFamily="2" charset="-78"/>
              </a:rPr>
              <a:t>   - </a:t>
            </a:r>
            <a:r>
              <a:rPr lang="fa-IR" sz="2400" dirty="0" smtClean="0">
                <a:solidFill>
                  <a:prstClr val="black">
                    <a:lumMod val="75000"/>
                    <a:lumOff val="25000"/>
                  </a:prstClr>
                </a:solidFill>
                <a:cs typeface="B Lotus" panose="00000400000000000000" pitchFamily="2" charset="-78"/>
              </a:rPr>
              <a:t>هردو در بر گیرنده نمونه رفتارهای معرف یک ویژگی مانند هوش یا نگرش هستند </a:t>
            </a:r>
          </a:p>
          <a:p>
            <a:pPr marL="0" lvl="0" indent="0">
              <a:buClr>
                <a:srgbClr val="A53010"/>
              </a:buClr>
              <a:buNone/>
            </a:pPr>
            <a:r>
              <a:rPr lang="fa-IR" sz="2400" dirty="0" smtClean="0">
                <a:cs typeface="B Lotus" panose="00000400000000000000" pitchFamily="2" charset="-78"/>
              </a:rPr>
              <a:t>   - هردو ابزار سنجش، کمی هستند، یعنی در قالب عدد و رقم گزارش می شوند.</a:t>
            </a:r>
            <a:endParaRPr lang="fa-IR" sz="2400" dirty="0">
              <a:cs typeface="B Lotus" panose="00000400000000000000" pitchFamily="2" charset="-78"/>
            </a:endParaRPr>
          </a:p>
        </p:txBody>
      </p:sp>
      <p:pic>
        <p:nvPicPr>
          <p:cNvPr id="4" name="p1_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7542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888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270456"/>
            <a:ext cx="8911687" cy="708338"/>
          </a:xfrm>
        </p:spPr>
        <p:txBody>
          <a:bodyPr/>
          <a:lstStyle/>
          <a:p>
            <a:pPr algn="r"/>
            <a:r>
              <a:rPr lang="fa-IR" dirty="0" smtClean="0">
                <a:solidFill>
                  <a:srgbClr val="C00000"/>
                </a:solidFill>
                <a:cs typeface="B Lotus" panose="00000400000000000000" pitchFamily="2" charset="-78"/>
              </a:rPr>
              <a:t>سنجش</a:t>
            </a:r>
            <a:endParaRPr lang="fa-IR" dirty="0">
              <a:solidFill>
                <a:srgbClr val="C00000"/>
              </a:solidFill>
              <a:cs typeface="B Lotus" panose="00000400000000000000" pitchFamily="2" charset="-78"/>
            </a:endParaRPr>
          </a:p>
        </p:txBody>
      </p:sp>
      <p:sp>
        <p:nvSpPr>
          <p:cNvPr id="3" name="Content Placeholder 2"/>
          <p:cNvSpPr>
            <a:spLocks noGrp="1"/>
          </p:cNvSpPr>
          <p:nvPr>
            <p:ph idx="1"/>
          </p:nvPr>
        </p:nvSpPr>
        <p:spPr>
          <a:xfrm>
            <a:off x="2756637" y="1264555"/>
            <a:ext cx="8915400" cy="5074276"/>
          </a:xfrm>
        </p:spPr>
        <p:txBody>
          <a:bodyPr>
            <a:normAutofit/>
          </a:bodyPr>
          <a:lstStyle/>
          <a:p>
            <a:pPr marL="0" lvl="0" indent="0" algn="just" defTabSz="914400">
              <a:spcBef>
                <a:spcPct val="20000"/>
              </a:spcBef>
              <a:buClrTx/>
              <a:buNone/>
            </a:pPr>
            <a:r>
              <a:rPr lang="fa-IR" sz="2800" dirty="0">
                <a:solidFill>
                  <a:prstClr val="black"/>
                </a:solidFill>
                <a:latin typeface="Calibri"/>
                <a:cs typeface="B Lotus" panose="00000400000000000000" pitchFamily="2" charset="-78"/>
              </a:rPr>
              <a:t>سنجش، اصطلاحی نزدیک به اندازه‌گیری و آزمودن </a:t>
            </a:r>
            <a:r>
              <a:rPr lang="fa-IR" sz="2800" dirty="0" smtClean="0">
                <a:solidFill>
                  <a:prstClr val="black"/>
                </a:solidFill>
                <a:latin typeface="Calibri"/>
                <a:cs typeface="B Lotus" panose="00000400000000000000" pitchFamily="2" charset="-78"/>
              </a:rPr>
              <a:t>است ولی از آنها تعریف گسترده تری دارد. به گفته نیتکو( 2001) سنجش بصورت فرآیندی تعریف می شود که برای گردآوری اطّلاعات مورد نیاز تصمیم  گیری در باره دانش آموزان، </a:t>
            </a:r>
            <a:r>
              <a:rPr lang="fa-IR" sz="2800" dirty="0">
                <a:solidFill>
                  <a:prstClr val="black"/>
                </a:solidFill>
                <a:latin typeface="Calibri"/>
                <a:cs typeface="B Lotus" panose="00000400000000000000" pitchFamily="2" charset="-78"/>
              </a:rPr>
              <a:t>برنامه‌های </a:t>
            </a:r>
            <a:r>
              <a:rPr lang="fa-IR" sz="2800" dirty="0" smtClean="0">
                <a:solidFill>
                  <a:prstClr val="black"/>
                </a:solidFill>
                <a:latin typeface="Calibri"/>
                <a:cs typeface="B Lotus" panose="00000400000000000000" pitchFamily="2" charset="-78"/>
              </a:rPr>
              <a:t>درسی و سیاست‌های </a:t>
            </a:r>
            <a:r>
              <a:rPr lang="fa-IR" sz="2800" dirty="0">
                <a:solidFill>
                  <a:prstClr val="black"/>
                </a:solidFill>
                <a:latin typeface="Calibri"/>
                <a:cs typeface="B Lotus" panose="00000400000000000000" pitchFamily="2" charset="-78"/>
              </a:rPr>
              <a:t>آموزشی، </a:t>
            </a:r>
            <a:r>
              <a:rPr lang="fa-IR" sz="2800" dirty="0" smtClean="0">
                <a:solidFill>
                  <a:prstClr val="black"/>
                </a:solidFill>
                <a:latin typeface="Calibri"/>
                <a:cs typeface="B Lotus" panose="00000400000000000000" pitchFamily="2" charset="-78"/>
              </a:rPr>
              <a:t>مورد استفاده قرار می گیرد. </a:t>
            </a:r>
          </a:p>
          <a:p>
            <a:pPr marL="0" lvl="0" indent="0" algn="just" defTabSz="914400">
              <a:spcBef>
                <a:spcPct val="20000"/>
              </a:spcBef>
              <a:buClrTx/>
              <a:buNone/>
            </a:pPr>
            <a:r>
              <a:rPr lang="fa-IR" sz="2800" dirty="0" smtClean="0">
                <a:solidFill>
                  <a:srgbClr val="C00000"/>
                </a:solidFill>
                <a:latin typeface="Calibri"/>
                <a:cs typeface="B Lotus" panose="00000400000000000000" pitchFamily="2" charset="-78"/>
              </a:rPr>
              <a:t>تفاوت اندازه گیری، آزمودن و سنجش:</a:t>
            </a:r>
          </a:p>
          <a:p>
            <a:pPr lvl="0" algn="just" defTabSz="914400">
              <a:spcBef>
                <a:spcPct val="20000"/>
              </a:spcBef>
              <a:buClrTx/>
              <a:buFont typeface="Arial" panose="020B0604020202020204" pitchFamily="34" charset="0"/>
              <a:buChar char="•"/>
            </a:pPr>
            <a:r>
              <a:rPr lang="fa-IR" sz="2400" dirty="0" smtClean="0">
                <a:solidFill>
                  <a:prstClr val="black"/>
                </a:solidFill>
                <a:latin typeface="Calibri"/>
                <a:cs typeface="B Lotus" panose="00000400000000000000" pitchFamily="2" charset="-78"/>
              </a:rPr>
              <a:t>سنجش کلی تر از </a:t>
            </a:r>
            <a:r>
              <a:rPr lang="fa-IR" sz="2400" dirty="0">
                <a:solidFill>
                  <a:prstClr val="black"/>
                </a:solidFill>
                <a:latin typeface="Calibri"/>
                <a:cs typeface="B Lotus" panose="00000400000000000000" pitchFamily="2" charset="-78"/>
              </a:rPr>
              <a:t>اندازه </a:t>
            </a:r>
            <a:r>
              <a:rPr lang="fa-IR" sz="2400" dirty="0" smtClean="0">
                <a:solidFill>
                  <a:prstClr val="black"/>
                </a:solidFill>
                <a:latin typeface="Calibri"/>
                <a:cs typeface="B Lotus" panose="00000400000000000000" pitchFamily="2" charset="-78"/>
              </a:rPr>
              <a:t>گیری و </a:t>
            </a:r>
            <a:r>
              <a:rPr lang="fa-IR" sz="2400" dirty="0">
                <a:solidFill>
                  <a:prstClr val="black"/>
                </a:solidFill>
                <a:latin typeface="Calibri"/>
                <a:cs typeface="B Lotus" panose="00000400000000000000" pitchFamily="2" charset="-78"/>
              </a:rPr>
              <a:t>آزمودن </a:t>
            </a:r>
            <a:r>
              <a:rPr lang="fa-IR" sz="2400" dirty="0" smtClean="0">
                <a:solidFill>
                  <a:prstClr val="black"/>
                </a:solidFill>
                <a:latin typeface="Calibri"/>
                <a:cs typeface="B Lotus" panose="00000400000000000000" pitchFamily="2" charset="-78"/>
              </a:rPr>
              <a:t>است و در برگیرنده همه راههای نمونه گیری و مشاهده دانش، مهارتها، و تواناییهای دانش آموزان است.</a:t>
            </a:r>
          </a:p>
          <a:p>
            <a:pPr lvl="0" algn="just" defTabSz="914400">
              <a:spcBef>
                <a:spcPct val="20000"/>
              </a:spcBef>
              <a:buClrTx/>
              <a:buFont typeface="Arial" panose="020B0604020202020204" pitchFamily="34" charset="0"/>
              <a:buChar char="•"/>
            </a:pPr>
            <a:r>
              <a:rPr lang="fa-IR" sz="2400" dirty="0" smtClean="0">
                <a:solidFill>
                  <a:prstClr val="black"/>
                </a:solidFill>
                <a:latin typeface="Calibri"/>
                <a:cs typeface="B Lotus" panose="00000400000000000000" pitchFamily="2" charset="-78"/>
              </a:rPr>
              <a:t>در سنجش علاوه بر پرسشنامه و آزمون از وسایل و روشهای مختلف دیگری مانند مشاهده عملکرد، ایجاد کارپوشه و کارهای دست ساز یادگیرندگان </a:t>
            </a:r>
            <a:r>
              <a:rPr lang="fa-IR" sz="2400" dirty="0" smtClean="0">
                <a:solidFill>
                  <a:prstClr val="black"/>
                </a:solidFill>
                <a:latin typeface="Calibri"/>
                <a:cs typeface="B Lotus" panose="00000400000000000000" pitchFamily="2" charset="-78"/>
              </a:rPr>
              <a:t>استفاده </a:t>
            </a:r>
            <a:r>
              <a:rPr lang="fa-IR" sz="2400" dirty="0" smtClean="0">
                <a:solidFill>
                  <a:prstClr val="black"/>
                </a:solidFill>
                <a:latin typeface="Calibri"/>
                <a:cs typeface="B Lotus" panose="00000400000000000000" pitchFamily="2" charset="-78"/>
              </a:rPr>
              <a:t>می شود.</a:t>
            </a:r>
          </a:p>
          <a:p>
            <a:pPr lvl="0" algn="just" defTabSz="914400">
              <a:spcBef>
                <a:spcPct val="20000"/>
              </a:spcBef>
              <a:buClrTx/>
              <a:buFont typeface="Arial" panose="020B0604020202020204" pitchFamily="34" charset="0"/>
              <a:buChar char="•"/>
            </a:pPr>
            <a:r>
              <a:rPr lang="fa-IR" sz="2400" dirty="0" smtClean="0">
                <a:solidFill>
                  <a:prstClr val="black"/>
                </a:solidFill>
                <a:latin typeface="Calibri"/>
                <a:cs typeface="B Lotus" panose="00000400000000000000" pitchFamily="2" charset="-78"/>
              </a:rPr>
              <a:t> اندازه گیری و آزمودن عموما با کمیت سر و کار دارند ولی سنجش الزاما به کمیت منحصر نمی شود و می تواند به صورت توصیفی گزارش شود.</a:t>
            </a:r>
            <a:endParaRPr lang="fa-IR" sz="2400" dirty="0">
              <a:solidFill>
                <a:prstClr val="black"/>
              </a:solidFill>
              <a:latin typeface="Calibri"/>
              <a:cs typeface="B Lotus" panose="00000400000000000000" pitchFamily="2" charset="-78"/>
            </a:endParaRPr>
          </a:p>
        </p:txBody>
      </p:sp>
      <p:pic>
        <p:nvPicPr>
          <p:cNvPr id="4" name="p1_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379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016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3200" dirty="0" smtClean="0">
                <a:solidFill>
                  <a:srgbClr val="C00000"/>
                </a:solidFill>
                <a:cs typeface="B Lotus" panose="00000400000000000000" pitchFamily="2" charset="-78"/>
              </a:rPr>
              <a:t>تعریف ارزشیابی </a:t>
            </a:r>
            <a:endParaRPr lang="fa-IR" sz="3200" dirty="0">
              <a:solidFill>
                <a:srgbClr val="C00000"/>
              </a:solidFill>
              <a:cs typeface="B Lotus" panose="00000400000000000000" pitchFamily="2" charset="-78"/>
            </a:endParaRPr>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fa-IR" sz="2800" dirty="0" smtClean="0">
                <a:cs typeface="B Lotus" panose="00000400000000000000" pitchFamily="2" charset="-78"/>
              </a:rPr>
              <a:t>اصطلاح ارزشیابی، به طور ساده به تعیین ارزش برای هر چیزی یا داوری ارزشی کردن گفته می شود. و تعریف جامع تر اینکه:</a:t>
            </a:r>
          </a:p>
          <a:p>
            <a:pPr>
              <a:buFont typeface="Wingdings" panose="05000000000000000000" pitchFamily="2" charset="2"/>
              <a:buChar char="Ø"/>
            </a:pPr>
            <a:r>
              <a:rPr lang="fa-IR" sz="2800" dirty="0" smtClean="0">
                <a:solidFill>
                  <a:srgbClr val="C00000"/>
                </a:solidFill>
                <a:cs typeface="B Lotus" panose="00000400000000000000" pitchFamily="2" charset="-78"/>
              </a:rPr>
              <a:t>ارزشیابی</a:t>
            </a:r>
            <a:r>
              <a:rPr lang="fa-IR" sz="2800" dirty="0" smtClean="0">
                <a:cs typeface="B Lotus" panose="00000400000000000000" pitchFamily="2" charset="-78"/>
              </a:rPr>
              <a:t> به یک فرایند نظامدار برای جمع آوری، تحلیل و تفسیر اطلاعات گفته می شود به این منظور که تعیین شود آیا هدفهای مورد نظر تحقق یافته اند یا در حال تحقق یافتن هستند و به چه میزانی.</a:t>
            </a:r>
          </a:p>
          <a:p>
            <a:pPr>
              <a:buFont typeface="Wingdings" panose="05000000000000000000" pitchFamily="2" charset="2"/>
              <a:buChar char="Ø"/>
            </a:pPr>
            <a:r>
              <a:rPr lang="fa-IR" sz="2800" dirty="0" smtClean="0">
                <a:cs typeface="B Lotus" panose="00000400000000000000" pitchFamily="2" charset="-78"/>
              </a:rPr>
              <a:t>مهم ترین ویژگی ارزشیابی </a:t>
            </a:r>
            <a:r>
              <a:rPr lang="fa-IR" sz="2800" dirty="0" smtClean="0">
                <a:solidFill>
                  <a:srgbClr val="C00000"/>
                </a:solidFill>
                <a:cs typeface="B Lotus" panose="00000400000000000000" pitchFamily="2" charset="-78"/>
              </a:rPr>
              <a:t>تعیین کیفیت </a:t>
            </a:r>
            <a:r>
              <a:rPr lang="fa-IR" sz="2800" dirty="0" smtClean="0">
                <a:cs typeface="B Lotus" panose="00000400000000000000" pitchFamily="2" charset="-78"/>
              </a:rPr>
              <a:t>است. مثلا در ارزشیابی پیشرفت تحصیلی کیفیت؛  دانش، مهارتها و توانایی هایی است که از دانش آموزان انتظار می رود کسب کنند. </a:t>
            </a:r>
            <a:endParaRPr lang="fa-IR" sz="2800" dirty="0">
              <a:cs typeface="B Lotus" panose="00000400000000000000" pitchFamily="2" charset="-78"/>
            </a:endParaRPr>
          </a:p>
        </p:txBody>
      </p:sp>
      <p:pic>
        <p:nvPicPr>
          <p:cNvPr id="4" name="p1_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7165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951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solidFill>
                  <a:srgbClr val="FF0000"/>
                </a:solidFill>
                <a:cs typeface="B Lotus" panose="00000400000000000000" pitchFamily="2" charset="-78"/>
              </a:rPr>
              <a:t>تعریف و انواع مقیاس های اندازه گیری</a:t>
            </a:r>
            <a:endParaRPr lang="fa-IR" dirty="0">
              <a:solidFill>
                <a:srgbClr val="FF0000"/>
              </a:solidFill>
              <a:cs typeface="B Lotus" panose="00000400000000000000" pitchFamily="2" charset="-78"/>
            </a:endParaRPr>
          </a:p>
        </p:txBody>
      </p:sp>
      <p:sp>
        <p:nvSpPr>
          <p:cNvPr id="3" name="Content Placeholder 2"/>
          <p:cNvSpPr>
            <a:spLocks noGrp="1"/>
          </p:cNvSpPr>
          <p:nvPr>
            <p:ph idx="1"/>
          </p:nvPr>
        </p:nvSpPr>
        <p:spPr>
          <a:xfrm>
            <a:off x="2589212" y="1565329"/>
            <a:ext cx="8915400" cy="4757979"/>
          </a:xfrm>
        </p:spPr>
        <p:txBody>
          <a:bodyPr>
            <a:noAutofit/>
          </a:bodyPr>
          <a:lstStyle/>
          <a:p>
            <a:pPr>
              <a:buFont typeface="Wingdings" panose="05000000000000000000" pitchFamily="2" charset="2"/>
              <a:buChar char="Ø"/>
            </a:pPr>
            <a:r>
              <a:rPr lang="fa-IR" sz="2800" dirty="0" smtClean="0">
                <a:cs typeface="B Lotus" panose="00000400000000000000" pitchFamily="2" charset="-78"/>
              </a:rPr>
              <a:t>بنابه تعریف، مقیاس مجموعه ای عدد (یا نمادهای دیگر) است که ویژگیهای آنها برویژگیهای تجربی اشیایی که اعداد به آنها نسبت داده می شوند منطبق است.</a:t>
            </a:r>
          </a:p>
          <a:p>
            <a:pPr>
              <a:buFont typeface="Wingdings" panose="05000000000000000000" pitchFamily="2" charset="2"/>
              <a:buChar char="Ø"/>
            </a:pPr>
            <a:r>
              <a:rPr lang="fa-IR" sz="2800" dirty="0" smtClean="0">
                <a:solidFill>
                  <a:srgbClr val="FF0000"/>
                </a:solidFill>
                <a:cs typeface="B Lotus" panose="00000400000000000000" pitchFamily="2" charset="-78"/>
              </a:rPr>
              <a:t>انواع مقیاسهای اندازه گیری:</a:t>
            </a:r>
          </a:p>
          <a:p>
            <a:pPr marL="0" indent="0">
              <a:buNone/>
            </a:pPr>
            <a:r>
              <a:rPr lang="fa-IR" sz="2800" dirty="0">
                <a:cs typeface="B Lotus" panose="00000400000000000000" pitchFamily="2" charset="-78"/>
              </a:rPr>
              <a:t> </a:t>
            </a:r>
            <a:r>
              <a:rPr lang="fa-IR" sz="2800" dirty="0" smtClean="0">
                <a:cs typeface="B Lotus" panose="00000400000000000000" pitchFamily="2" charset="-78"/>
              </a:rPr>
              <a:t>  1- اسمی </a:t>
            </a:r>
          </a:p>
          <a:p>
            <a:pPr marL="0" indent="0">
              <a:buNone/>
            </a:pPr>
            <a:r>
              <a:rPr lang="fa-IR" sz="2800" dirty="0">
                <a:cs typeface="B Lotus" panose="00000400000000000000" pitchFamily="2" charset="-78"/>
              </a:rPr>
              <a:t> </a:t>
            </a:r>
            <a:r>
              <a:rPr lang="fa-IR" sz="2800" dirty="0" smtClean="0">
                <a:cs typeface="B Lotus" panose="00000400000000000000" pitchFamily="2" charset="-78"/>
              </a:rPr>
              <a:t>  2- ترتیبی یا رتبه ای</a:t>
            </a:r>
          </a:p>
          <a:p>
            <a:pPr marL="0" indent="0">
              <a:buNone/>
            </a:pPr>
            <a:r>
              <a:rPr lang="fa-IR" sz="2800" dirty="0">
                <a:cs typeface="B Lotus" panose="00000400000000000000" pitchFamily="2" charset="-78"/>
              </a:rPr>
              <a:t> </a:t>
            </a:r>
            <a:r>
              <a:rPr lang="fa-IR" sz="2800" dirty="0" smtClean="0">
                <a:cs typeface="B Lotus" panose="00000400000000000000" pitchFamily="2" charset="-78"/>
              </a:rPr>
              <a:t>  3- فاصله ای </a:t>
            </a:r>
          </a:p>
          <a:p>
            <a:pPr marL="0" indent="0">
              <a:buNone/>
            </a:pPr>
            <a:r>
              <a:rPr lang="fa-IR" sz="2800" dirty="0">
                <a:cs typeface="B Lotus" panose="00000400000000000000" pitchFamily="2" charset="-78"/>
              </a:rPr>
              <a:t> </a:t>
            </a:r>
            <a:r>
              <a:rPr lang="fa-IR" sz="2800" dirty="0" smtClean="0">
                <a:cs typeface="B Lotus" panose="00000400000000000000" pitchFamily="2" charset="-78"/>
              </a:rPr>
              <a:t>  4- نسبتی</a:t>
            </a:r>
          </a:p>
          <a:p>
            <a:pPr>
              <a:buFont typeface="Wingdings" panose="05000000000000000000" pitchFamily="2" charset="2"/>
              <a:buChar char="Ø"/>
            </a:pPr>
            <a:r>
              <a:rPr lang="fa-IR" sz="2800" dirty="0" smtClean="0">
                <a:solidFill>
                  <a:srgbClr val="0070C0"/>
                </a:solidFill>
                <a:cs typeface="B Lotus" panose="00000400000000000000" pitchFamily="2" charset="-78"/>
              </a:rPr>
              <a:t>این طبقه بندی از ساده به پیچیده و به صورت سلسله مراتبی تنظیم شده است.</a:t>
            </a:r>
            <a:endParaRPr lang="fa-IR" sz="2800" dirty="0">
              <a:solidFill>
                <a:srgbClr val="0070C0"/>
              </a:solidFill>
              <a:cs typeface="B Lotus" panose="00000400000000000000" pitchFamily="2" charset="-78"/>
            </a:endParaRPr>
          </a:p>
        </p:txBody>
      </p:sp>
      <p:pic>
        <p:nvPicPr>
          <p:cNvPr id="4" name="p1_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2125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968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330</TotalTime>
  <Words>1444</Words>
  <Application>Microsoft Office PowerPoint</Application>
  <PresentationFormat>Widescreen</PresentationFormat>
  <Paragraphs>119</Paragraphs>
  <Slides>15</Slides>
  <Notes>0</Notes>
  <HiddenSlides>0</HiddenSlides>
  <MMClips>28</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Arial</vt:lpstr>
      <vt:lpstr>B Lotus</vt:lpstr>
      <vt:lpstr>BMitra</vt:lpstr>
      <vt:lpstr>Calibri</vt:lpstr>
      <vt:lpstr>Century Gothic</vt:lpstr>
      <vt:lpstr>Tahoma</vt:lpstr>
      <vt:lpstr>Times New Roman</vt:lpstr>
      <vt:lpstr>Wingdings</vt:lpstr>
      <vt:lpstr>Wingdings 3</vt:lpstr>
      <vt:lpstr>Wisp</vt:lpstr>
      <vt:lpstr>بسم الله الرحمن الرحیم</vt:lpstr>
      <vt:lpstr>ارکان اصلی آموزش و پرورش </vt:lpstr>
      <vt:lpstr>اهداف کلی</vt:lpstr>
      <vt:lpstr>اصطلاحات و تعاریف</vt:lpstr>
      <vt:lpstr>آزمون و آزمودن</vt:lpstr>
      <vt:lpstr>تفاوت و اشتراک آزمون و پرسشنامه</vt:lpstr>
      <vt:lpstr>سنجش</vt:lpstr>
      <vt:lpstr>تعریف ارزشیابی </vt:lpstr>
      <vt:lpstr>تعریف و انواع مقیاس های اندازه گیری</vt:lpstr>
      <vt:lpstr>مقیاس اسمی       Nominal Scale                </vt:lpstr>
      <vt:lpstr>مقیاس ترتیبی Ordinal Scale                                   </vt:lpstr>
      <vt:lpstr>مقیاس فاصله ای               Interval Scale</vt:lpstr>
      <vt:lpstr>مقیاس نسبتی                                                         Ratio Scale</vt:lpstr>
      <vt:lpstr>مقایسه مقیاس های اندازه گیری با مثال </vt:lpstr>
      <vt:lpstr> خلاصه ویژگیهای مهم مقیاس های اندازه گیری</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 الله الرحمن الرحیم</dc:title>
  <dc:creator>psychlogy</dc:creator>
  <cp:lastModifiedBy>Education</cp:lastModifiedBy>
  <cp:revision>70</cp:revision>
  <dcterms:created xsi:type="dcterms:W3CDTF">2020-04-20T05:41:30Z</dcterms:created>
  <dcterms:modified xsi:type="dcterms:W3CDTF">2020-05-08T16:34:00Z</dcterms:modified>
</cp:coreProperties>
</file>