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28"/>
  </p:notesMasterIdLst>
  <p:sldIdLst>
    <p:sldId id="261" r:id="rId2"/>
    <p:sldId id="393" r:id="rId3"/>
    <p:sldId id="394" r:id="rId4"/>
    <p:sldId id="395" r:id="rId5"/>
    <p:sldId id="396" r:id="rId6"/>
    <p:sldId id="397" r:id="rId7"/>
    <p:sldId id="398" r:id="rId8"/>
    <p:sldId id="399" r:id="rId9"/>
    <p:sldId id="400" r:id="rId10"/>
    <p:sldId id="402" r:id="rId11"/>
    <p:sldId id="403" r:id="rId12"/>
    <p:sldId id="404" r:id="rId13"/>
    <p:sldId id="405" r:id="rId14"/>
    <p:sldId id="406" r:id="rId15"/>
    <p:sldId id="407" r:id="rId16"/>
    <p:sldId id="408" r:id="rId17"/>
    <p:sldId id="409" r:id="rId18"/>
    <p:sldId id="410" r:id="rId19"/>
    <p:sldId id="411" r:id="rId20"/>
    <p:sldId id="412" r:id="rId21"/>
    <p:sldId id="413" r:id="rId22"/>
    <p:sldId id="414" r:id="rId23"/>
    <p:sldId id="415" r:id="rId24"/>
    <p:sldId id="416" r:id="rId25"/>
    <p:sldId id="417" r:id="rId26"/>
    <p:sldId id="418" r:id="rId27"/>
  </p:sldIdLst>
  <p:sldSz cx="9144000" cy="6858000" type="screen4x3"/>
  <p:notesSz cx="6858000" cy="9144000"/>
  <p:defaultTextStyle>
    <a:defPPr>
      <a:defRPr lang="fa-IR"/>
    </a:defPPr>
    <a:lvl1pPr algn="ct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B Nazanin" pitchFamily="2" charset="-78"/>
      </a:defRPr>
    </a:lvl1pPr>
    <a:lvl2pPr marL="457200" algn="ct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B Nazanin" pitchFamily="2" charset="-78"/>
      </a:defRPr>
    </a:lvl2pPr>
    <a:lvl3pPr marL="914400" algn="ct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B Nazanin" pitchFamily="2" charset="-78"/>
      </a:defRPr>
    </a:lvl3pPr>
    <a:lvl4pPr marL="1371600" algn="ct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B Nazanin" pitchFamily="2" charset="-78"/>
      </a:defRPr>
    </a:lvl4pPr>
    <a:lvl5pPr marL="1828800" algn="ct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B Nazanin" pitchFamily="2" charset="-78"/>
      </a:defRPr>
    </a:lvl5pPr>
    <a:lvl6pPr marL="2286000" algn="l" defTabSz="914400" rtl="0" eaLnBrk="1" latinLnBrk="0" hangingPunct="1"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B Nazanin" pitchFamily="2" charset="-78"/>
      </a:defRPr>
    </a:lvl6pPr>
    <a:lvl7pPr marL="2743200" algn="l" defTabSz="914400" rtl="0" eaLnBrk="1" latinLnBrk="0" hangingPunct="1"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B Nazanin" pitchFamily="2" charset="-78"/>
      </a:defRPr>
    </a:lvl7pPr>
    <a:lvl8pPr marL="3200400" algn="l" defTabSz="914400" rtl="0" eaLnBrk="1" latinLnBrk="0" hangingPunct="1"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B Nazanin" pitchFamily="2" charset="-78"/>
      </a:defRPr>
    </a:lvl8pPr>
    <a:lvl9pPr marL="3657600" algn="l" defTabSz="914400" rtl="0" eaLnBrk="1" latinLnBrk="0" hangingPunct="1"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B Nazanin" pitchFamily="2" charset="-7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66"/>
    <a:srgbClr val="66FFFF"/>
    <a:srgbClr val="FF00FF"/>
    <a:srgbClr val="800000"/>
    <a:srgbClr val="0066FF"/>
    <a:srgbClr val="00FF00"/>
    <a:srgbClr val="003D96"/>
    <a:srgbClr val="3B8A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491" autoAdjust="0"/>
    <p:restoredTop sz="94940" autoAdjust="0"/>
  </p:normalViewPr>
  <p:slideViewPr>
    <p:cSldViewPr>
      <p:cViewPr varScale="1">
        <p:scale>
          <a:sx n="70" d="100"/>
          <a:sy n="70" d="100"/>
        </p:scale>
        <p:origin x="-52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0496"/>
    </p:cViewPr>
  </p:sorterViewPr>
  <p:notesViewPr>
    <p:cSldViewPr>
      <p:cViewPr varScale="1">
        <p:scale>
          <a:sx n="39" d="100"/>
          <a:sy n="39" d="100"/>
        </p:scale>
        <p:origin x="-900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effectLst/>
                <a:latin typeface="Arial" charset="0"/>
                <a:cs typeface="Arial" charset="0"/>
              </a:defRPr>
            </a:lvl1pPr>
          </a:lstStyle>
          <a:p>
            <a:endParaRPr lang="en-US"/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Arial" charset="0"/>
                <a:cs typeface="Arial" charset="0"/>
              </a:defRPr>
            </a:lvl1pPr>
          </a:lstStyle>
          <a:p>
            <a:endParaRPr lang="en-US"/>
          </a:p>
        </p:txBody>
      </p:sp>
      <p:sp>
        <p:nvSpPr>
          <p:cNvPr id="1812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81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1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effectLst/>
                <a:latin typeface="Arial" charset="0"/>
                <a:cs typeface="Arial" charset="0"/>
              </a:defRPr>
            </a:lvl1pPr>
          </a:lstStyle>
          <a:p>
            <a:endParaRPr lang="en-US"/>
          </a:p>
        </p:txBody>
      </p:sp>
      <p:sp>
        <p:nvSpPr>
          <p:cNvPr id="181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Arial" charset="0"/>
                <a:cs typeface="Arial" charset="0"/>
              </a:defRPr>
            </a:lvl1pPr>
          </a:lstStyle>
          <a:p>
            <a:fld id="{9DAEE5D3-3146-4262-9806-FDD64D2E8A3E}" type="slidenum">
              <a:rPr lang="ar-SA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5714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115715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16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17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18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19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20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21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22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23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24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25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26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27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28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29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30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31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32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5733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8800"/>
            <a:ext cx="77724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5734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5735" name="Rectangle 23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5736" name="Rectangle 2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5737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C6BC8AF-4ED7-4BEE-A43D-2A97AB4CA615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69B95C-B786-4887-8CA3-513EE57BDD4A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E4BABD-DF3A-418D-A4A1-24CCCDAE52BD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EA4713-F367-407A-9B28-B5F1F88036E1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947969-86E2-410E-9574-FB742D1D3DF2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512745-687E-4869-AEDE-2EFCF179AFB7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BF73CF-0A87-4F2E-B0D6-303EAB5525EF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800C96-3228-4CFB-8A92-B5C3D9910BF3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1C1A6E-5A3E-40B9-8DBB-9A5A76769515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59EC55-6921-43DB-BCAD-78CED034E9DB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931AB2-D14C-4201-B78E-89282501EFAF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4690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114691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692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693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694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695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696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697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698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699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700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701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702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703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704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705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706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707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708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4709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4710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4711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114712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114713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fld id="{5C895E2A-A053-4063-A7EE-78249226D317}" type="slidenum">
              <a:rPr lang="ar-SA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transition spd="slow">
    <p:wheel spokes="8"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D34F2-28FB-4E9E-AD94-F00B86413E0A}" type="slidenum">
              <a:rPr lang="ar-SA"/>
              <a:pPr/>
              <a:t>1</a:t>
            </a:fld>
            <a:endParaRPr 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125538"/>
            <a:ext cx="8229600" cy="1052512"/>
          </a:xfrm>
        </p:spPr>
        <p:txBody>
          <a:bodyPr/>
          <a:lstStyle/>
          <a:p>
            <a:r>
              <a:rPr lang="fa-IR" sz="5400">
                <a:solidFill>
                  <a:srgbClr val="00FF00"/>
                </a:solidFill>
                <a:cs typeface="B Nazanin" pitchFamily="2" charset="-78"/>
              </a:rPr>
              <a:t>گفتار چهارم</a:t>
            </a:r>
            <a:endParaRPr lang="en-US" sz="5400">
              <a:solidFill>
                <a:srgbClr val="00FF00"/>
              </a:solidFill>
              <a:cs typeface="B Nazanin" pitchFamily="2" charset="-78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708275"/>
            <a:ext cx="8362950" cy="3241675"/>
          </a:xfrm>
        </p:spPr>
        <p:txBody>
          <a:bodyPr/>
          <a:lstStyle/>
          <a:p>
            <a:pPr algn="just" rtl="1">
              <a:buFont typeface="Wingdings" pitchFamily="2" charset="2"/>
              <a:buNone/>
            </a:pPr>
            <a:r>
              <a:rPr lang="fa-IR" sz="3600">
                <a:cs typeface="B Nazanin" pitchFamily="2" charset="-78"/>
              </a:rPr>
              <a:t>مسئولیتهای کارکنان برنامه راهنمایی و مشاوره در مدرسه.</a:t>
            </a:r>
          </a:p>
          <a:p>
            <a:pPr algn="just" rtl="1">
              <a:buFont typeface="Wingdings" pitchFamily="2" charset="2"/>
              <a:buNone/>
            </a:pPr>
            <a:r>
              <a:rPr lang="fa-IR" sz="3600">
                <a:cs typeface="B Nazanin" pitchFamily="2" charset="-78"/>
              </a:rPr>
              <a:t>بعد ازمطالعه این گفتار دانشجو باید بتواندوظایف مشترک وتخصصی کارکنان برنامه راهنمایی ومشاوره را تو ضیح دهد. </a:t>
            </a:r>
            <a:endParaRPr lang="en-US" sz="36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1D89-968D-4E8F-A5AD-2E304BFB7C31}" type="slidenum">
              <a:rPr lang="ar-SA"/>
              <a:pPr/>
              <a:t>10</a:t>
            </a:fld>
            <a:endParaRPr lang="en-US"/>
          </a:p>
        </p:txBody>
      </p:sp>
      <p:sp>
        <p:nvSpPr>
          <p:cNvPr id="35840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620713"/>
            <a:ext cx="8229600" cy="1143000"/>
          </a:xfrm>
        </p:spPr>
        <p:txBody>
          <a:bodyPr/>
          <a:lstStyle/>
          <a:p>
            <a:pPr rtl="1"/>
            <a:r>
              <a:rPr lang="fa-IR">
                <a:solidFill>
                  <a:srgbClr val="00FF00"/>
                </a:solidFill>
                <a:cs typeface="B Nazanin" pitchFamily="2" charset="-78"/>
              </a:rPr>
              <a:t>خصوصیات راهنما یا مشاور:</a:t>
            </a:r>
            <a:endParaRPr lang="en-US">
              <a:solidFill>
                <a:srgbClr val="00FF00"/>
              </a:solidFill>
              <a:cs typeface="B Nazanin" pitchFamily="2" charset="-78"/>
            </a:endParaRPr>
          </a:p>
        </p:txBody>
      </p:sp>
      <p:sp>
        <p:nvSpPr>
          <p:cNvPr id="358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989138"/>
            <a:ext cx="8229600" cy="4392612"/>
          </a:xfrm>
        </p:spPr>
        <p:txBody>
          <a:bodyPr/>
          <a:lstStyle/>
          <a:p>
            <a:pPr algn="r" rtl="1">
              <a:buClr>
                <a:srgbClr val="66FFFF"/>
              </a:buClr>
              <a:buSzPct val="80000"/>
              <a:buFont typeface="Wingdings" pitchFamily="2" charset="2"/>
              <a:buChar char="×"/>
            </a:pPr>
            <a:r>
              <a:rPr lang="fa-IR" sz="3600">
                <a:cs typeface="B Nazanin" pitchFamily="2" charset="-78"/>
              </a:rPr>
              <a:t>برخوردار از سلامت روانی باشد.</a:t>
            </a:r>
          </a:p>
          <a:p>
            <a:pPr algn="r" rtl="1">
              <a:buClr>
                <a:srgbClr val="66FFFF"/>
              </a:buClr>
              <a:buSzPct val="80000"/>
              <a:buFont typeface="Wingdings" pitchFamily="2" charset="2"/>
              <a:buChar char="×"/>
            </a:pPr>
            <a:r>
              <a:rPr lang="fa-IR" sz="3600">
                <a:cs typeface="B Nazanin" pitchFamily="2" charset="-78"/>
              </a:rPr>
              <a:t>باهوش باشد.</a:t>
            </a:r>
          </a:p>
          <a:p>
            <a:pPr algn="r" rtl="1">
              <a:buClr>
                <a:srgbClr val="66FFFF"/>
              </a:buClr>
              <a:buSzPct val="80000"/>
              <a:buFont typeface="Wingdings" pitchFamily="2" charset="2"/>
              <a:buChar char="×"/>
            </a:pPr>
            <a:r>
              <a:rPr lang="fa-IR" sz="3600">
                <a:cs typeface="B Nazanin" pitchFamily="2" charset="-78"/>
              </a:rPr>
              <a:t>صمیمی ، مهربان ورازدار باشد.</a:t>
            </a:r>
          </a:p>
          <a:p>
            <a:pPr algn="r" rtl="1">
              <a:buClr>
                <a:srgbClr val="66FFFF"/>
              </a:buClr>
              <a:buSzPct val="80000"/>
              <a:buFont typeface="Wingdings" pitchFamily="2" charset="2"/>
              <a:buChar char="×"/>
            </a:pPr>
            <a:r>
              <a:rPr lang="fa-IR" sz="3600">
                <a:cs typeface="B Nazanin" pitchFamily="2" charset="-78"/>
              </a:rPr>
              <a:t>به انسانها و حل مشکلات آنها علاقمند باشد.</a:t>
            </a:r>
          </a:p>
          <a:p>
            <a:pPr algn="r" rtl="1">
              <a:buClr>
                <a:srgbClr val="66FFFF"/>
              </a:buClr>
              <a:buSzPct val="80000"/>
              <a:buFont typeface="Wingdings" pitchFamily="2" charset="2"/>
              <a:buChar char="×"/>
            </a:pPr>
            <a:r>
              <a:rPr lang="fa-IR" sz="3600">
                <a:cs typeface="B Nazanin" pitchFamily="2" charset="-78"/>
              </a:rPr>
              <a:t>در روابطش انعطاف پذیر وصبور باشد.</a:t>
            </a:r>
          </a:p>
          <a:p>
            <a:pPr algn="r" rtl="1">
              <a:buClr>
                <a:srgbClr val="66FFFF"/>
              </a:buClr>
              <a:buSzPct val="80000"/>
              <a:buFont typeface="Wingdings" pitchFamily="2" charset="2"/>
              <a:buChar char="×"/>
            </a:pPr>
            <a:r>
              <a:rPr lang="fa-IR" sz="3600">
                <a:cs typeface="B Nazanin" pitchFamily="2" charset="-78"/>
              </a:rPr>
              <a:t>از توانایی ها و محدودیت های خود آگاه باشد</a:t>
            </a:r>
            <a:r>
              <a:rPr lang="fa-IR">
                <a:cs typeface="B Nazanin" pitchFamily="2" charset="-78"/>
              </a:rPr>
              <a:t>.</a:t>
            </a:r>
            <a:endParaRPr lang="en-US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358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58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58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58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58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58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58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58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58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58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58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000"/>
                            </p:stCondLst>
                            <p:childTnLst>
                              <p:par>
                                <p:cTn id="34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358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58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02" grpId="0"/>
      <p:bldP spid="35840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FF17F-18C3-4B83-9C8C-8F19F82FD7B9}" type="slidenum">
              <a:rPr lang="ar-SA"/>
              <a:pPr/>
              <a:t>11</a:t>
            </a:fld>
            <a:endParaRPr lang="en-US"/>
          </a:p>
        </p:txBody>
      </p:sp>
      <p:sp>
        <p:nvSpPr>
          <p:cNvPr id="3594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412875"/>
            <a:ext cx="8229600" cy="4537075"/>
          </a:xfrm>
        </p:spPr>
        <p:txBody>
          <a:bodyPr/>
          <a:lstStyle/>
          <a:p>
            <a:pPr algn="r" rtl="1">
              <a:buClr>
                <a:srgbClr val="66FFFF"/>
              </a:buClr>
              <a:buSzPct val="75000"/>
              <a:buFont typeface="Wingdings" pitchFamily="2" charset="2"/>
              <a:buChar char="×"/>
            </a:pPr>
            <a:r>
              <a:rPr lang="fa-IR" sz="3600">
                <a:cs typeface="B Nazanin" pitchFamily="2" charset="-78"/>
              </a:rPr>
              <a:t>در زمینه مشاوره ، روان شناسی ، تعلیم وتربیت ، جامعه شناسی ، امکانات شغلی و تحصیلی آگاهی داشته باشد .</a:t>
            </a:r>
          </a:p>
          <a:p>
            <a:pPr algn="r" rtl="1">
              <a:buClr>
                <a:srgbClr val="66FFFF"/>
              </a:buClr>
              <a:buSzPct val="75000"/>
              <a:buFont typeface="Wingdings" pitchFamily="2" charset="2"/>
              <a:buChar char="×"/>
            </a:pPr>
            <a:r>
              <a:rPr lang="fa-IR" sz="3600">
                <a:cs typeface="B Nazanin" pitchFamily="2" charset="-78"/>
              </a:rPr>
              <a:t>متقی و خوش نام باشد.</a:t>
            </a:r>
          </a:p>
          <a:p>
            <a:pPr algn="r" rtl="1">
              <a:buClr>
                <a:srgbClr val="66FFFF"/>
              </a:buClr>
              <a:buSzPct val="75000"/>
              <a:buFont typeface="Wingdings" pitchFamily="2" charset="2"/>
              <a:buChar char="×"/>
            </a:pPr>
            <a:r>
              <a:rPr lang="fa-IR" sz="3600">
                <a:cs typeface="B Nazanin" pitchFamily="2" charset="-78"/>
              </a:rPr>
              <a:t>حضور ذهن داشته باشد.</a:t>
            </a:r>
          </a:p>
          <a:p>
            <a:pPr algn="r" rtl="1">
              <a:buClr>
                <a:srgbClr val="66FFFF"/>
              </a:buClr>
              <a:buSzPct val="75000"/>
              <a:buFont typeface="Wingdings" pitchFamily="2" charset="2"/>
              <a:buChar char="×"/>
            </a:pPr>
            <a:r>
              <a:rPr lang="fa-IR" sz="3600">
                <a:cs typeface="B Nazanin" pitchFamily="2" charset="-78"/>
              </a:rPr>
              <a:t>به افزایش دانش خود علاقمند باشد .</a:t>
            </a:r>
          </a:p>
          <a:p>
            <a:pPr algn="r" rtl="1">
              <a:buClr>
                <a:srgbClr val="66FFFF"/>
              </a:buClr>
              <a:buSzPct val="75000"/>
              <a:buFont typeface="Wingdings" pitchFamily="2" charset="2"/>
              <a:buChar char="×"/>
            </a:pPr>
            <a:r>
              <a:rPr lang="fa-IR" sz="3600">
                <a:cs typeface="B Nazanin" pitchFamily="2" charset="-78"/>
              </a:rPr>
              <a:t>در برقراری رابطه با انسانها مجرب باشد .</a:t>
            </a:r>
            <a:endParaRPr lang="en-US" sz="36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594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594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594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594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594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594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594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594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594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594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942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6379D-BD38-4F80-A566-DB3E8B5E5E38}" type="slidenum">
              <a:rPr lang="ar-SA"/>
              <a:pPr/>
              <a:t>12</a:t>
            </a:fld>
            <a:endParaRPr lang="en-US"/>
          </a:p>
        </p:txBody>
      </p:sp>
      <p:sp>
        <p:nvSpPr>
          <p:cNvPr id="360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>
                <a:solidFill>
                  <a:srgbClr val="00FF00"/>
                </a:solidFill>
                <a:cs typeface="B Nazanin" pitchFamily="2" charset="-78"/>
              </a:rPr>
              <a:t>مسئولیت های معلم:</a:t>
            </a:r>
            <a:endParaRPr lang="en-US">
              <a:solidFill>
                <a:srgbClr val="00FF00"/>
              </a:solidFill>
              <a:cs typeface="B Nazanin" pitchFamily="2" charset="-78"/>
            </a:endParaRPr>
          </a:p>
        </p:txBody>
      </p:sp>
      <p:sp>
        <p:nvSpPr>
          <p:cNvPr id="360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r" rtl="1">
              <a:buClr>
                <a:schemeClr val="folHlink"/>
              </a:buClr>
              <a:buSzPct val="85000"/>
              <a:buFont typeface="Wingdings" pitchFamily="2" charset="2"/>
              <a:buChar char="v"/>
            </a:pPr>
            <a:r>
              <a:rPr lang="fa-IR">
                <a:cs typeface="B Nazanin" pitchFamily="2" charset="-78"/>
              </a:rPr>
              <a:t> تسهیل کننده برنامه راهنمایی و مشاوره.</a:t>
            </a:r>
          </a:p>
          <a:p>
            <a:pPr algn="r" rtl="1">
              <a:buClr>
                <a:schemeClr val="folHlink"/>
              </a:buClr>
              <a:buSzPct val="85000"/>
              <a:buFont typeface="Wingdings" pitchFamily="2" charset="2"/>
              <a:buChar char="v"/>
            </a:pPr>
            <a:r>
              <a:rPr lang="fa-IR">
                <a:cs typeface="B Nazanin" pitchFamily="2" charset="-78"/>
              </a:rPr>
              <a:t> یاری دهنده در تکمیل پرونده راهنمایی به دلیل اطلاعات دقیق و جامعی که دارد .</a:t>
            </a:r>
          </a:p>
          <a:p>
            <a:pPr algn="r" rtl="1">
              <a:buClr>
                <a:schemeClr val="folHlink"/>
              </a:buClr>
              <a:buSzPct val="85000"/>
              <a:buFont typeface="Wingdings" pitchFamily="2" charset="2"/>
              <a:buChar char="v"/>
            </a:pPr>
            <a:r>
              <a:rPr lang="fa-IR">
                <a:cs typeface="B Nazanin" pitchFamily="2" charset="-78"/>
              </a:rPr>
              <a:t>ارجاع دانش آموزان نیازمند به کمک های ویژه به مشاور. </a:t>
            </a:r>
          </a:p>
          <a:p>
            <a:pPr algn="r" rtl="1">
              <a:buClr>
                <a:schemeClr val="folHlink"/>
              </a:buClr>
              <a:buSzPct val="85000"/>
              <a:buFont typeface="Wingdings" pitchFamily="2" charset="2"/>
              <a:buChar char="v"/>
            </a:pPr>
            <a:r>
              <a:rPr lang="fa-IR">
                <a:cs typeface="B Nazanin" pitchFamily="2" charset="-78"/>
              </a:rPr>
              <a:t>کمک به مشاور در ارائه اطلاعات شغلی ، تحصیلی ، اجتماعی به دانش آموزان.</a:t>
            </a:r>
          </a:p>
          <a:p>
            <a:pPr algn="r" rtl="1">
              <a:buClr>
                <a:schemeClr val="folHlink"/>
              </a:buClr>
              <a:buSzPct val="85000"/>
              <a:buFont typeface="Wingdings" pitchFamily="2" charset="2"/>
              <a:buChar char="v"/>
            </a:pPr>
            <a:r>
              <a:rPr lang="fa-IR">
                <a:cs typeface="B Nazanin" pitchFamily="2" charset="-78"/>
              </a:rPr>
              <a:t>فراهم کردن موقعیت برای دانش آموز در جهت ابراز آزادانه عقاید.</a:t>
            </a:r>
            <a:endParaRPr lang="en-US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360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60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60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360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60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60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360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60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60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360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60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60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360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60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60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60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0450" grpId="0"/>
      <p:bldP spid="360451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5C7A6-AA4C-4637-919B-945AEEB4DE69}" type="slidenum">
              <a:rPr lang="ar-SA"/>
              <a:pPr/>
              <a:t>13</a:t>
            </a:fld>
            <a:endParaRPr lang="en-US"/>
          </a:p>
        </p:txBody>
      </p:sp>
      <p:sp>
        <p:nvSpPr>
          <p:cNvPr id="361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sz="4800">
                <a:solidFill>
                  <a:srgbClr val="00FF00"/>
                </a:solidFill>
                <a:cs typeface="B Nazanin" pitchFamily="2" charset="-78"/>
              </a:rPr>
              <a:t>مسئولیتهای مدیر مدرسه:</a:t>
            </a:r>
            <a:endParaRPr lang="en-US" sz="4800">
              <a:solidFill>
                <a:srgbClr val="00FF00"/>
              </a:solidFill>
              <a:cs typeface="B Nazanin" pitchFamily="2" charset="-78"/>
            </a:endParaRPr>
          </a:p>
        </p:txBody>
      </p:sp>
      <p:sp>
        <p:nvSpPr>
          <p:cNvPr id="361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00200"/>
            <a:ext cx="8218487" cy="4997450"/>
          </a:xfrm>
        </p:spPr>
        <p:txBody>
          <a:bodyPr/>
          <a:lstStyle/>
          <a:p>
            <a:pPr algn="r" rtl="1">
              <a:buClr>
                <a:srgbClr val="66FFFF"/>
              </a:buClr>
              <a:buSzPct val="80000"/>
              <a:buFont typeface="Wingdings" pitchFamily="2" charset="2"/>
              <a:buNone/>
            </a:pPr>
            <a:r>
              <a:rPr lang="fa-IR" sz="3600">
                <a:solidFill>
                  <a:srgbClr val="66FFFF"/>
                </a:solidFill>
                <a:cs typeface="B Nazanin" pitchFamily="2" charset="-78"/>
              </a:rPr>
              <a:t>مدیر مدرسه با انجام فعالیت های زیر اجرای برنامه راهنمایی را مؤثرتر و کار آمدتر می سازد :</a:t>
            </a:r>
          </a:p>
          <a:p>
            <a:pPr algn="r" rtl="1">
              <a:buClr>
                <a:srgbClr val="66FFFF"/>
              </a:buClr>
              <a:buSzPct val="8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فراهم آوردن شرایط و امکانات.</a:t>
            </a:r>
          </a:p>
          <a:p>
            <a:pPr algn="r" rtl="1">
              <a:buClr>
                <a:srgbClr val="66FFFF"/>
              </a:buClr>
              <a:buSzPct val="8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ایجاد تفاهم بیشتر بین کارکنان مدرسه. </a:t>
            </a:r>
          </a:p>
          <a:p>
            <a:pPr algn="r" rtl="1">
              <a:buClr>
                <a:srgbClr val="66FFFF"/>
              </a:buClr>
              <a:buSzPct val="8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جلب همکاری والدین.</a:t>
            </a:r>
          </a:p>
          <a:p>
            <a:pPr algn="r" rtl="1">
              <a:buClr>
                <a:srgbClr val="66FFFF"/>
              </a:buClr>
              <a:buSzPct val="8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برگزاری دوره های ضمن خدمت.</a:t>
            </a:r>
          </a:p>
          <a:p>
            <a:pPr algn="r" rtl="1">
              <a:buClr>
                <a:srgbClr val="66FFFF"/>
              </a:buClr>
              <a:buSzPct val="8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تشکیل جلسات متعدد با دانش آموزان ، والدین آنها و کارکنان مدرسه. </a:t>
            </a:r>
            <a:endParaRPr lang="en-US" sz="36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61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61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61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61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61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61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61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61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61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61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61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61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61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61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61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61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500"/>
                            </p:stCondLst>
                            <p:childTnLst>
                              <p:par>
                                <p:cTn id="3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614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614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614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1474" grpId="0"/>
      <p:bldP spid="36147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56011-10FF-4156-8D3E-09189E6A8DFF}" type="slidenum">
              <a:rPr lang="ar-SA"/>
              <a:pPr/>
              <a:t>14</a:t>
            </a:fld>
            <a:endParaRPr lang="en-US"/>
          </a:p>
        </p:txBody>
      </p:sp>
      <p:sp>
        <p:nvSpPr>
          <p:cNvPr id="3624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692150"/>
            <a:ext cx="8229600" cy="1143000"/>
          </a:xfrm>
        </p:spPr>
        <p:txBody>
          <a:bodyPr/>
          <a:lstStyle/>
          <a:p>
            <a:pPr rtl="1"/>
            <a:r>
              <a:rPr lang="fa-IR" sz="4000">
                <a:solidFill>
                  <a:srgbClr val="00FF00"/>
                </a:solidFill>
                <a:cs typeface="B Nazanin" pitchFamily="2" charset="-78"/>
              </a:rPr>
              <a:t>به نظر مکدونان نقش مدیر عبارت است از :</a:t>
            </a:r>
            <a:endParaRPr lang="en-US" sz="4000">
              <a:solidFill>
                <a:srgbClr val="00FF00"/>
              </a:solidFill>
              <a:cs typeface="B Nazanin" pitchFamily="2" charset="-78"/>
            </a:endParaRPr>
          </a:p>
        </p:txBody>
      </p:sp>
      <p:sp>
        <p:nvSpPr>
          <p:cNvPr id="362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060575"/>
            <a:ext cx="8229600" cy="4321175"/>
          </a:xfrm>
        </p:spPr>
        <p:txBody>
          <a:bodyPr/>
          <a:lstStyle/>
          <a:p>
            <a:pPr algn="r" rtl="1">
              <a:buClr>
                <a:schemeClr val="folHlink"/>
              </a:buClr>
              <a:buFontTx/>
              <a:buChar char="o"/>
            </a:pPr>
            <a:r>
              <a:rPr lang="fa-IR" sz="3600">
                <a:cs typeface="B Nazanin" pitchFamily="2" charset="-78"/>
              </a:rPr>
              <a:t>تهیه محتوای برنامه راهنمایی.</a:t>
            </a:r>
          </a:p>
          <a:p>
            <a:pPr algn="r" rtl="1">
              <a:buClr>
                <a:schemeClr val="folHlink"/>
              </a:buClr>
              <a:buFontTx/>
              <a:buChar char="o"/>
            </a:pPr>
            <a:r>
              <a:rPr lang="fa-IR" sz="3600">
                <a:cs typeface="B Nazanin" pitchFamily="2" charset="-78"/>
              </a:rPr>
              <a:t>ایجاد هماهنگی بین خدمات راهنمایی با سایر فعالیت های مدرسه. </a:t>
            </a:r>
          </a:p>
          <a:p>
            <a:pPr algn="r" rtl="1">
              <a:buClr>
                <a:schemeClr val="folHlink"/>
              </a:buClr>
              <a:buFontTx/>
              <a:buChar char="o"/>
            </a:pPr>
            <a:r>
              <a:rPr lang="fa-IR" sz="3600">
                <a:cs typeface="B Nazanin" pitchFamily="2" charset="-78"/>
              </a:rPr>
              <a:t>برگزاری جلسات مشورتی با کارکنان مدرسه. </a:t>
            </a:r>
          </a:p>
          <a:p>
            <a:pPr algn="r" rtl="1">
              <a:buClr>
                <a:schemeClr val="folHlink"/>
              </a:buClr>
              <a:buFontTx/>
              <a:buChar char="o"/>
            </a:pPr>
            <a:r>
              <a:rPr lang="fa-IR" sz="3600">
                <a:cs typeface="B Nazanin" pitchFamily="2" charset="-78"/>
              </a:rPr>
              <a:t>فراهم آوردن امکانات و وسایل لازم جهت مشاوره.</a:t>
            </a:r>
          </a:p>
          <a:p>
            <a:pPr algn="r" rtl="1">
              <a:buClr>
                <a:schemeClr val="folHlink"/>
              </a:buClr>
              <a:buFontTx/>
              <a:buChar char="o"/>
            </a:pPr>
            <a:r>
              <a:rPr lang="fa-IR" sz="3600">
                <a:cs typeface="B Nazanin" pitchFamily="2" charset="-78"/>
              </a:rPr>
              <a:t>همکاری در جمع آوری اطلاعات دربارۀ دانش آموزان.</a:t>
            </a:r>
            <a:endParaRPr lang="en-US" sz="36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362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" dur="1000"/>
                                        <p:tgtEl>
                                          <p:spTgt spid="362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5" dur="1000"/>
                                        <p:tgtEl>
                                          <p:spTgt spid="362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" dur="1000"/>
                                        <p:tgtEl>
                                          <p:spTgt spid="362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3" dur="1000"/>
                                        <p:tgtEl>
                                          <p:spTgt spid="362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1000"/>
                                        <p:tgtEl>
                                          <p:spTgt spid="362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2498" grpId="0"/>
      <p:bldP spid="362499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C9A07-CC7E-4FEA-9785-C6CABC1FCDA6}" type="slidenum">
              <a:rPr lang="ar-SA"/>
              <a:pPr/>
              <a:t>15</a:t>
            </a:fld>
            <a:endParaRPr lang="en-US"/>
          </a:p>
        </p:txBody>
      </p:sp>
      <p:sp>
        <p:nvSpPr>
          <p:cNvPr id="363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fa-IR">
                <a:solidFill>
                  <a:srgbClr val="00FF00"/>
                </a:solidFill>
                <a:cs typeface="B Nazanin" pitchFamily="2" charset="-78"/>
              </a:rPr>
              <a:t>مسئولیت های روان شناس مدرسه :</a:t>
            </a:r>
            <a:endParaRPr lang="en-US">
              <a:solidFill>
                <a:srgbClr val="00FF00"/>
              </a:solidFill>
              <a:cs typeface="B Nazanin" pitchFamily="2" charset="-78"/>
            </a:endParaRPr>
          </a:p>
        </p:txBody>
      </p:sp>
      <p:sp>
        <p:nvSpPr>
          <p:cNvPr id="363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28775"/>
            <a:ext cx="8229600" cy="4392613"/>
          </a:xfrm>
        </p:spPr>
        <p:txBody>
          <a:bodyPr/>
          <a:lstStyle/>
          <a:p>
            <a:pPr algn="r" rtl="1">
              <a:lnSpc>
                <a:spcPct val="90000"/>
              </a:lnSpc>
              <a:buClr>
                <a:srgbClr val="66FFFF"/>
              </a:buClr>
              <a:buSzPct val="80000"/>
              <a:buFont typeface="Wingdings" pitchFamily="2" charset="2"/>
              <a:buNone/>
            </a:pPr>
            <a:r>
              <a:rPr lang="fa-IR" sz="3600">
                <a:cs typeface="B Nazanin" pitchFamily="2" charset="-78"/>
              </a:rPr>
              <a:t> </a:t>
            </a:r>
          </a:p>
          <a:p>
            <a:pPr algn="r" rtl="1">
              <a:lnSpc>
                <a:spcPct val="90000"/>
              </a:lnSpc>
              <a:buClr>
                <a:srgbClr val="66FFFF"/>
              </a:buClr>
              <a:buSzPct val="80000"/>
              <a:buFont typeface="Wingdings" pitchFamily="2" charset="2"/>
              <a:buNone/>
            </a:pPr>
            <a:r>
              <a:rPr lang="fa-IR" sz="3600">
                <a:solidFill>
                  <a:schemeClr val="tx2"/>
                </a:solidFill>
                <a:cs typeface="B Nazanin" pitchFamily="2" charset="-78"/>
              </a:rPr>
              <a:t>مسئولیت های روان شناس مدرسه در سه مورد خلاصه  می شود:</a:t>
            </a:r>
          </a:p>
          <a:p>
            <a:pPr algn="r" rtl="1">
              <a:lnSpc>
                <a:spcPct val="90000"/>
              </a:lnSpc>
              <a:buClr>
                <a:srgbClr val="66FFFF"/>
              </a:buClr>
              <a:buSzPct val="80000"/>
              <a:buFont typeface="Wingdings" pitchFamily="2" charset="2"/>
              <a:buChar char="v"/>
            </a:pPr>
            <a:endParaRPr lang="fa-IR" sz="3600">
              <a:solidFill>
                <a:schemeClr val="tx2"/>
              </a:solidFill>
              <a:cs typeface="B Nazanin" pitchFamily="2" charset="-78"/>
            </a:endParaRPr>
          </a:p>
          <a:p>
            <a:pPr algn="r" rtl="1">
              <a:lnSpc>
                <a:spcPct val="90000"/>
              </a:lnSpc>
              <a:buClr>
                <a:srgbClr val="66FFFF"/>
              </a:buClr>
              <a:buSzPct val="8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تشخیص های تربیتی</a:t>
            </a:r>
          </a:p>
          <a:p>
            <a:pPr algn="r" rtl="1">
              <a:lnSpc>
                <a:spcPct val="90000"/>
              </a:lnSpc>
              <a:buClr>
                <a:srgbClr val="66FFFF"/>
              </a:buClr>
              <a:buSzPct val="8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بررسی مسائل شخصیتی</a:t>
            </a:r>
          </a:p>
          <a:p>
            <a:pPr algn="r" rtl="1">
              <a:lnSpc>
                <a:spcPct val="90000"/>
              </a:lnSpc>
              <a:buClr>
                <a:srgbClr val="66FFFF"/>
              </a:buClr>
              <a:buSzPct val="8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توصیه های تربیتی</a:t>
            </a:r>
            <a:r>
              <a:rPr lang="fa-IR">
                <a:cs typeface="B Nazanin" pitchFamily="2" charset="-78"/>
              </a:rPr>
              <a:t> </a:t>
            </a:r>
            <a:endParaRPr lang="en-US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63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3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63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363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1000"/>
                                        <p:tgtEl>
                                          <p:spTgt spid="363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1000"/>
                                        <p:tgtEl>
                                          <p:spTgt spid="363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1000"/>
                                        <p:tgtEl>
                                          <p:spTgt spid="363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1000"/>
                                        <p:tgtEl>
                                          <p:spTgt spid="363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3522" grpId="0"/>
      <p:bldP spid="36352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3770E-9BE1-40E2-AEC8-D61BEAC4C124}" type="slidenum">
              <a:rPr lang="ar-SA"/>
              <a:pPr/>
              <a:t>16</a:t>
            </a:fld>
            <a:endParaRPr lang="en-US"/>
          </a:p>
        </p:txBody>
      </p:sp>
      <p:sp>
        <p:nvSpPr>
          <p:cNvPr id="3645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4213" y="1412875"/>
            <a:ext cx="7777162" cy="4608513"/>
          </a:xfrm>
        </p:spPr>
        <p:txBody>
          <a:bodyPr/>
          <a:lstStyle/>
          <a:p>
            <a:pPr marL="609600" indent="-609600" algn="justLow" rtl="1">
              <a:buClr>
                <a:schemeClr val="folHlink"/>
              </a:buClr>
              <a:buFont typeface="Wingdings" pitchFamily="2" charset="2"/>
              <a:buAutoNum type="arabicParenR"/>
            </a:pPr>
            <a:r>
              <a:rPr lang="fa-IR" sz="4400">
                <a:solidFill>
                  <a:srgbClr val="00FF00"/>
                </a:solidFill>
                <a:cs typeface="B Nazanin" pitchFamily="2" charset="-78"/>
              </a:rPr>
              <a:t>تشخیصهای تربیتی :</a:t>
            </a:r>
          </a:p>
          <a:p>
            <a:pPr marL="609600" indent="-609600" algn="justLow" rtl="1">
              <a:buClr>
                <a:srgbClr val="66FFFF"/>
              </a:buClr>
              <a:buFont typeface="Wingdings" pitchFamily="2" charset="2"/>
              <a:buNone/>
            </a:pPr>
            <a:r>
              <a:rPr lang="fa-IR" sz="4400">
                <a:cs typeface="B Nazanin" pitchFamily="2" charset="-78"/>
              </a:rPr>
              <a:t>در این مورد ، روان شناس مدرسه با استفاده</a:t>
            </a:r>
          </a:p>
          <a:p>
            <a:pPr marL="609600" indent="-609600" algn="justLow" rtl="1">
              <a:buClr>
                <a:srgbClr val="66FFFF"/>
              </a:buClr>
              <a:buFont typeface="Wingdings" pitchFamily="2" charset="2"/>
              <a:buNone/>
            </a:pPr>
            <a:r>
              <a:rPr lang="fa-IR" sz="4400">
                <a:cs typeface="B Nazanin" pitchFamily="2" charset="-78"/>
              </a:rPr>
              <a:t>  از ابزار و وسایل متعدد سنجش ، علل عدم پیشرفت تحصیلی را مشخص می سازد و سپس به رفع مشکلات اقدام می کند.</a:t>
            </a:r>
            <a:endParaRPr lang="en-US" sz="44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645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45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645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645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645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3645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645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645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645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4546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C3FDA-79AC-4B68-8C18-131B1E614282}" type="slidenum">
              <a:rPr lang="ar-SA"/>
              <a:pPr/>
              <a:t>17</a:t>
            </a:fld>
            <a:endParaRPr lang="en-US"/>
          </a:p>
        </p:txBody>
      </p:sp>
      <p:sp>
        <p:nvSpPr>
          <p:cNvPr id="3655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1773238"/>
            <a:ext cx="8893175" cy="3816350"/>
          </a:xfrm>
        </p:spPr>
        <p:txBody>
          <a:bodyPr/>
          <a:lstStyle/>
          <a:p>
            <a:pPr algn="justLow" rtl="1">
              <a:buFont typeface="Wingdings" pitchFamily="2" charset="2"/>
              <a:buNone/>
            </a:pPr>
            <a:r>
              <a:rPr lang="fa-IR" sz="4000">
                <a:solidFill>
                  <a:schemeClr val="folHlink"/>
                </a:solidFill>
                <a:cs typeface="B Nazanin" pitchFamily="2" charset="-78"/>
              </a:rPr>
              <a:t>2) </a:t>
            </a:r>
            <a:r>
              <a:rPr lang="fa-IR" sz="4000">
                <a:solidFill>
                  <a:srgbClr val="00FF00"/>
                </a:solidFill>
                <a:cs typeface="B Nazanin" pitchFamily="2" charset="-78"/>
              </a:rPr>
              <a:t>بررسی مسایل شخصیتی :</a:t>
            </a:r>
          </a:p>
          <a:p>
            <a:pPr algn="justLow" rtl="1">
              <a:buFont typeface="Wingdings" pitchFamily="2" charset="2"/>
              <a:buNone/>
            </a:pPr>
            <a:r>
              <a:rPr lang="fa-IR" sz="4000">
                <a:cs typeface="B Nazanin" pitchFamily="2" charset="-78"/>
              </a:rPr>
              <a:t>روان شناس از طریق کاربرد آزمون های متعدد شخصیتی ، مصاحبه های تشخیصی و سایر شیوه های متداول ، به تشخیص اختلالات گوناگون شخصیتی و درمان اقدام می کند .</a:t>
            </a:r>
            <a:endParaRPr lang="en-US" sz="40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655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655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655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655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5570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39804-42B4-48C2-89BC-25EF180BA3F0}" type="slidenum">
              <a:rPr lang="ar-SA"/>
              <a:pPr/>
              <a:t>18</a:t>
            </a:fld>
            <a:endParaRPr lang="en-US"/>
          </a:p>
        </p:txBody>
      </p:sp>
      <p:sp>
        <p:nvSpPr>
          <p:cNvPr id="3665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351837" cy="4464050"/>
          </a:xfrm>
        </p:spPr>
        <p:txBody>
          <a:bodyPr/>
          <a:lstStyle/>
          <a:p>
            <a:pPr algn="r" rtl="1">
              <a:buFont typeface="Wingdings" pitchFamily="2" charset="2"/>
              <a:buNone/>
            </a:pPr>
            <a:r>
              <a:rPr lang="fa-IR" sz="3600">
                <a:solidFill>
                  <a:schemeClr val="folHlink"/>
                </a:solidFill>
                <a:cs typeface="B Nazanin" pitchFamily="2" charset="-78"/>
              </a:rPr>
              <a:t>3) </a:t>
            </a:r>
            <a:r>
              <a:rPr lang="fa-IR" sz="3600">
                <a:solidFill>
                  <a:srgbClr val="00FF00"/>
                </a:solidFill>
                <a:cs typeface="B Nazanin" pitchFamily="2" charset="-78"/>
              </a:rPr>
              <a:t>توصیه های تربیتی :</a:t>
            </a:r>
          </a:p>
          <a:p>
            <a:pPr algn="justLow" rtl="1">
              <a:buFont typeface="Wingdings" pitchFamily="2" charset="2"/>
              <a:buNone/>
            </a:pPr>
            <a:r>
              <a:rPr lang="fa-IR" sz="3600">
                <a:cs typeface="B Nazanin" pitchFamily="2" charset="-78"/>
              </a:rPr>
              <a:t>روان شناس مدرسه با کارکنان مدرسه در زمینه های طبقه بندی و تدریس و رفع مشکلات رفتاری دانش آموزان استثنایی و کسانی که به کمک های خاص نیاز دارند همکاری می کندو بدین وسیله آموزش و پرورش  مناسب وصحیح را ممکن می سازد.</a:t>
            </a:r>
            <a:endParaRPr lang="en-US" sz="36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5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665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65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665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5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665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665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665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6594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8EFF0-8C34-4847-A259-0AF5C29AE5DE}" type="slidenum">
              <a:rPr lang="ar-SA"/>
              <a:pPr/>
              <a:t>19</a:t>
            </a:fld>
            <a:endParaRPr lang="en-US"/>
          </a:p>
        </p:txBody>
      </p:sp>
      <p:sp>
        <p:nvSpPr>
          <p:cNvPr id="3676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49275"/>
            <a:ext cx="8229600" cy="1143000"/>
          </a:xfrm>
        </p:spPr>
        <p:txBody>
          <a:bodyPr/>
          <a:lstStyle/>
          <a:p>
            <a:pPr rtl="1"/>
            <a:r>
              <a:rPr lang="fa-IR" sz="3600">
                <a:solidFill>
                  <a:srgbClr val="00FF00"/>
                </a:solidFill>
                <a:cs typeface="B Nazanin" pitchFamily="2" charset="-78"/>
              </a:rPr>
              <a:t>از دیدگاه انجمن روان شناسان آمریکا نقش روانشناس عبارت است از :</a:t>
            </a:r>
            <a:endParaRPr lang="en-US" sz="3600">
              <a:solidFill>
                <a:srgbClr val="00FF00"/>
              </a:solidFill>
              <a:cs typeface="B Nazanin" pitchFamily="2" charset="-78"/>
            </a:endParaRPr>
          </a:p>
        </p:txBody>
      </p:sp>
      <p:sp>
        <p:nvSpPr>
          <p:cNvPr id="367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060575"/>
            <a:ext cx="8229600" cy="3844925"/>
          </a:xfrm>
        </p:spPr>
        <p:txBody>
          <a:bodyPr/>
          <a:lstStyle/>
          <a:p>
            <a:pPr algn="r" rtl="1">
              <a:buClr>
                <a:srgbClr val="66FFFF"/>
              </a:buClr>
              <a:buSzPct val="8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سنجش رشد ذهنی ، عاطفی و اجتماعی دانش آموزان. </a:t>
            </a:r>
          </a:p>
          <a:p>
            <a:pPr algn="r" rtl="1">
              <a:buClr>
                <a:srgbClr val="66FFFF"/>
              </a:buClr>
              <a:buSzPct val="8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شناسایی دانش آموزان استثنایی و کمک به آنها. </a:t>
            </a:r>
          </a:p>
          <a:p>
            <a:pPr algn="r" rtl="1">
              <a:buClr>
                <a:srgbClr val="66FFFF"/>
              </a:buClr>
              <a:buSzPct val="8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تعین روشهایی که یادگیری و سازگاری دانش آموز را تسهیل  می کند.</a:t>
            </a:r>
          </a:p>
          <a:p>
            <a:pPr algn="r" rtl="1">
              <a:buClr>
                <a:srgbClr val="66FFFF"/>
              </a:buClr>
              <a:buSzPct val="8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انجام تحقیق و استفاده از نتایج آن برای رفع مشکلات متعدد مدرسه. </a:t>
            </a:r>
            <a:endParaRPr lang="en-US" sz="36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367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" dur="1000"/>
                                        <p:tgtEl>
                                          <p:spTgt spid="367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1000"/>
                                        <p:tgtEl>
                                          <p:spTgt spid="367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1000"/>
                                        <p:tgtEl>
                                          <p:spTgt spid="367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1000"/>
                                        <p:tgtEl>
                                          <p:spTgt spid="367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7618" grpId="0"/>
      <p:bldP spid="36761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EC0F4-500E-4347-B126-513E4BDD1309}" type="slidenum">
              <a:rPr lang="ar-SA"/>
              <a:pPr/>
              <a:t>2</a:t>
            </a:fld>
            <a:endParaRPr lang="en-US"/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205038"/>
            <a:ext cx="8013700" cy="3384550"/>
          </a:xfrm>
        </p:spPr>
        <p:txBody>
          <a:bodyPr/>
          <a:lstStyle/>
          <a:p>
            <a:pPr algn="justLow" rtl="1">
              <a:buFont typeface="Wingdings" pitchFamily="2" charset="2"/>
              <a:buNone/>
            </a:pPr>
            <a:r>
              <a:rPr lang="fa-IR" sz="4000">
                <a:cs typeface="B Nazanin" pitchFamily="2" charset="-78"/>
              </a:rPr>
              <a:t>از آنجا که راهنمایی فعالیتی جمعی است ، برای کسب موفقیت در آن همکاری تمام کارکنان برنامه و نیز مؤسسات و نهادهای  اجتماعی مربوطه ضروری است .</a:t>
            </a:r>
            <a:endParaRPr lang="en-US" sz="40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66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1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EF328-B9BA-4B99-96E5-B4A524DD82D0}" type="slidenum">
              <a:rPr lang="ar-SA"/>
              <a:pPr/>
              <a:t>20</a:t>
            </a:fld>
            <a:endParaRPr lang="en-US"/>
          </a:p>
        </p:txBody>
      </p:sp>
      <p:sp>
        <p:nvSpPr>
          <p:cNvPr id="36864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981075"/>
            <a:ext cx="8229600" cy="1143000"/>
          </a:xfrm>
        </p:spPr>
        <p:txBody>
          <a:bodyPr/>
          <a:lstStyle/>
          <a:p>
            <a:pPr rtl="1"/>
            <a:r>
              <a:rPr lang="fa-IR">
                <a:solidFill>
                  <a:srgbClr val="00FF00"/>
                </a:solidFill>
                <a:cs typeface="B Nazanin" pitchFamily="2" charset="-78"/>
              </a:rPr>
              <a:t>مسئولیت های مدد کار اجتماعی :</a:t>
            </a:r>
            <a:endParaRPr lang="en-US">
              <a:solidFill>
                <a:srgbClr val="00FF00"/>
              </a:solidFill>
              <a:cs typeface="B Nazanin" pitchFamily="2" charset="-78"/>
            </a:endParaRPr>
          </a:p>
        </p:txBody>
      </p:sp>
      <p:sp>
        <p:nvSpPr>
          <p:cNvPr id="368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92375"/>
            <a:ext cx="8229600" cy="2808288"/>
          </a:xfrm>
        </p:spPr>
        <p:txBody>
          <a:bodyPr/>
          <a:lstStyle/>
          <a:p>
            <a:pPr algn="justLow" rtl="1">
              <a:buFont typeface="Wingdings" pitchFamily="2" charset="2"/>
              <a:buNone/>
            </a:pPr>
            <a:r>
              <a:rPr lang="fa-IR" sz="3600">
                <a:cs typeface="B Nazanin" pitchFamily="2" charset="-78"/>
              </a:rPr>
              <a:t>مددکار اجتماعی که در آ .پ و علوم اجتماعی آموزش دیده است در پیش گیری از بزهکاری دانش آموزان و کشف علل آن نقش مهمی دارد و همچنین رابط بین کارکنان مدرسه و والدین دانش آموز در رفع مشکلات است .</a:t>
            </a:r>
            <a:endParaRPr lang="en-US" sz="36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368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368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42" grpId="0"/>
      <p:bldP spid="36864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A7424-A306-4E33-8AB6-6E1ECF0E5FB2}" type="slidenum">
              <a:rPr lang="ar-SA"/>
              <a:pPr/>
              <a:t>21</a:t>
            </a:fld>
            <a:endParaRPr lang="en-US"/>
          </a:p>
        </p:txBody>
      </p:sp>
      <p:sp>
        <p:nvSpPr>
          <p:cNvPr id="36966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8229600" cy="1503363"/>
          </a:xfrm>
        </p:spPr>
        <p:txBody>
          <a:bodyPr/>
          <a:lstStyle/>
          <a:p>
            <a:pPr rtl="1"/>
            <a:r>
              <a:rPr lang="fa-IR" sz="3600">
                <a:solidFill>
                  <a:srgbClr val="00FF00"/>
                </a:solidFill>
                <a:cs typeface="B Nazanin" pitchFamily="2" charset="-78"/>
              </a:rPr>
              <a:t>به نظر فروهلیچ مسئولیت های مددکار عبارت است از :</a:t>
            </a:r>
            <a:endParaRPr lang="en-US" sz="3600">
              <a:solidFill>
                <a:srgbClr val="00FF00"/>
              </a:solidFill>
              <a:cs typeface="B Nazanin" pitchFamily="2" charset="-78"/>
            </a:endParaRPr>
          </a:p>
        </p:txBody>
      </p:sp>
      <p:sp>
        <p:nvSpPr>
          <p:cNvPr id="369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327275"/>
            <a:ext cx="8229600" cy="3622675"/>
          </a:xfrm>
        </p:spPr>
        <p:txBody>
          <a:bodyPr/>
          <a:lstStyle/>
          <a:p>
            <a:pPr algn="justLow" rtl="1">
              <a:buClr>
                <a:srgbClr val="66FFFF"/>
              </a:buClr>
              <a:buSzPct val="90000"/>
              <a:buFont typeface="Wingdings" pitchFamily="2" charset="2"/>
              <a:buChar char="×"/>
            </a:pPr>
            <a:r>
              <a:rPr lang="fa-IR" sz="3600">
                <a:cs typeface="B Nazanin" pitchFamily="2" charset="-78"/>
              </a:rPr>
              <a:t>ارزیابی مشکلات دانش آموزان و کمک به مشاور برای حل آنها. </a:t>
            </a:r>
          </a:p>
          <a:p>
            <a:pPr algn="justLow" rtl="1">
              <a:buClr>
                <a:srgbClr val="66FFFF"/>
              </a:buClr>
              <a:buSzPct val="90000"/>
              <a:buFont typeface="Wingdings" pitchFamily="2" charset="2"/>
              <a:buChar char="×"/>
            </a:pPr>
            <a:r>
              <a:rPr lang="fa-IR" sz="3600">
                <a:cs typeface="B Nazanin" pitchFamily="2" charset="-78"/>
              </a:rPr>
              <a:t>مطالعه فردی دانش آموزان که مشکلات ویژه دارند .</a:t>
            </a:r>
          </a:p>
          <a:p>
            <a:pPr algn="justLow" rtl="1">
              <a:buClr>
                <a:srgbClr val="66FFFF"/>
              </a:buClr>
              <a:buSzPct val="90000"/>
              <a:buFont typeface="Wingdings" pitchFamily="2" charset="2"/>
              <a:buChar char="×"/>
            </a:pPr>
            <a:r>
              <a:rPr lang="fa-IR" sz="3600">
                <a:cs typeface="B Nazanin" pitchFamily="2" charset="-78"/>
              </a:rPr>
              <a:t>ارجاع دانش آموزانی که مشکلات آنان توسط کارکنان مدرسه قابل حل نیست به افراد و مؤسسات کمک دهنده.</a:t>
            </a:r>
            <a:endParaRPr lang="en-US" sz="36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696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96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69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69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69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369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69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69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69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69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69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369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9666" grpId="0"/>
      <p:bldP spid="369667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221DD-CCAE-4605-8C9C-3E12E79A4E7B}" type="slidenum">
              <a:rPr lang="ar-SA"/>
              <a:pPr/>
              <a:t>22</a:t>
            </a:fld>
            <a:endParaRPr lang="en-US"/>
          </a:p>
        </p:txBody>
      </p:sp>
      <p:sp>
        <p:nvSpPr>
          <p:cNvPr id="37069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765175"/>
            <a:ext cx="8229600" cy="1143000"/>
          </a:xfrm>
        </p:spPr>
        <p:txBody>
          <a:bodyPr/>
          <a:lstStyle/>
          <a:p>
            <a:pPr rtl="1"/>
            <a:r>
              <a:rPr lang="fa-IR">
                <a:solidFill>
                  <a:srgbClr val="00FF00"/>
                </a:solidFill>
                <a:cs typeface="B Nazanin" pitchFamily="2" charset="-78"/>
              </a:rPr>
              <a:t>مسئولیت های روان سنج :</a:t>
            </a:r>
            <a:endParaRPr lang="en-US">
              <a:solidFill>
                <a:srgbClr val="00FF00"/>
              </a:solidFill>
              <a:cs typeface="B Nazanin" pitchFamily="2" charset="-78"/>
            </a:endParaRPr>
          </a:p>
        </p:txBody>
      </p:sp>
      <p:sp>
        <p:nvSpPr>
          <p:cNvPr id="370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276475"/>
            <a:ext cx="8229600" cy="3278188"/>
          </a:xfrm>
        </p:spPr>
        <p:txBody>
          <a:bodyPr/>
          <a:lstStyle/>
          <a:p>
            <a:pPr algn="justLow" rtl="1">
              <a:buFont typeface="Wingdings" pitchFamily="2" charset="2"/>
              <a:buNone/>
            </a:pPr>
            <a:r>
              <a:rPr lang="fa-IR" sz="3600">
                <a:cs typeface="B Nazanin" pitchFamily="2" charset="-78"/>
              </a:rPr>
              <a:t>مسئولیت های روان سنج و روان شناس مدرسه به مقدار زیادی با یکدیگر تداخل دارد .</a:t>
            </a:r>
          </a:p>
          <a:p>
            <a:pPr algn="justLow" rtl="1">
              <a:buFont typeface="Wingdings" pitchFamily="2" charset="2"/>
              <a:buNone/>
            </a:pPr>
            <a:r>
              <a:rPr lang="fa-IR" sz="3600">
                <a:cs typeface="B Nazanin" pitchFamily="2" charset="-78"/>
              </a:rPr>
              <a:t>روان سنج اصولاًدر زمینه تهیه واجرا و تعبیر و تفسیر انواع آزمون های روانی آموزش دیده است و با بهره گیری از نتایج آزمون ها در زمینه های زیر یاری دهنده است .</a:t>
            </a:r>
            <a:endParaRPr lang="en-US" sz="36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706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06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70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70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70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370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70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70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70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0690" grpId="0"/>
      <p:bldP spid="370691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DF65A-45C4-474F-A835-D12BADE0B5F9}" type="slidenum">
              <a:rPr lang="ar-SA"/>
              <a:pPr/>
              <a:t>23</a:t>
            </a:fld>
            <a:endParaRPr lang="en-US"/>
          </a:p>
        </p:txBody>
      </p:sp>
      <p:sp>
        <p:nvSpPr>
          <p:cNvPr id="3717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484313"/>
            <a:ext cx="8229600" cy="3089275"/>
          </a:xfrm>
        </p:spPr>
        <p:txBody>
          <a:bodyPr/>
          <a:lstStyle/>
          <a:p>
            <a:pPr algn="r" rtl="1">
              <a:buClr>
                <a:srgbClr val="FF66FF"/>
              </a:buClr>
              <a:buSzPct val="80000"/>
              <a:buFont typeface="Wingdings" pitchFamily="2" charset="2"/>
              <a:buChar char="v"/>
            </a:pPr>
            <a:r>
              <a:rPr lang="fa-IR" sz="4000">
                <a:cs typeface="B Nazanin" pitchFamily="2" charset="-78"/>
              </a:rPr>
              <a:t>شناسایی استعداد ها ورغبتها. </a:t>
            </a:r>
          </a:p>
          <a:p>
            <a:pPr algn="r" rtl="1">
              <a:buClr>
                <a:srgbClr val="FF66FF"/>
              </a:buClr>
              <a:buSzPct val="80000"/>
              <a:buFont typeface="Wingdings" pitchFamily="2" charset="2"/>
              <a:buChar char="v"/>
            </a:pPr>
            <a:r>
              <a:rPr lang="fa-IR" sz="4000">
                <a:cs typeface="B Nazanin" pitchFamily="2" charset="-78"/>
              </a:rPr>
              <a:t>تعین رشته تحصیلی. </a:t>
            </a:r>
          </a:p>
          <a:p>
            <a:pPr algn="r" rtl="1">
              <a:buClr>
                <a:srgbClr val="FF66FF"/>
              </a:buClr>
              <a:buSzPct val="80000"/>
              <a:buFont typeface="Wingdings" pitchFamily="2" charset="2"/>
              <a:buChar char="v"/>
            </a:pPr>
            <a:r>
              <a:rPr lang="fa-IR" sz="4000">
                <a:cs typeface="B Nazanin" pitchFamily="2" charset="-78"/>
              </a:rPr>
              <a:t>تصمیم گیری شغلی. </a:t>
            </a:r>
          </a:p>
          <a:p>
            <a:pPr algn="r" rtl="1">
              <a:buClr>
                <a:srgbClr val="FF66FF"/>
              </a:buClr>
              <a:buSzPct val="80000"/>
              <a:buFont typeface="Wingdings" pitchFamily="2" charset="2"/>
              <a:buChar char="v"/>
            </a:pPr>
            <a:r>
              <a:rPr lang="fa-IR" sz="4000">
                <a:cs typeface="B Nazanin" pitchFamily="2" charset="-78"/>
              </a:rPr>
              <a:t>کمک به مشاوره در شناخت بهتر دانش آموز.</a:t>
            </a:r>
            <a:endParaRPr lang="en-US" sz="40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717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717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717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717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717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717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717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3717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1714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ABE9F-2AB5-4B8A-90E7-CADFDF34E419}" type="slidenum">
              <a:rPr lang="ar-SA"/>
              <a:pPr/>
              <a:t>24</a:t>
            </a:fld>
            <a:endParaRPr lang="en-US"/>
          </a:p>
        </p:txBody>
      </p:sp>
      <p:sp>
        <p:nvSpPr>
          <p:cNvPr id="3727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90600"/>
          </a:xfrm>
        </p:spPr>
        <p:txBody>
          <a:bodyPr/>
          <a:lstStyle/>
          <a:p>
            <a:pPr rtl="1"/>
            <a:r>
              <a:rPr lang="fa-IR" sz="4800">
                <a:solidFill>
                  <a:srgbClr val="00FF00"/>
                </a:solidFill>
                <a:cs typeface="B Nazanin" pitchFamily="2" charset="-78"/>
              </a:rPr>
              <a:t>مسئولیت های گروه بهداشت:</a:t>
            </a:r>
            <a:endParaRPr lang="en-US" sz="4800">
              <a:solidFill>
                <a:srgbClr val="00FF00"/>
              </a:solidFill>
              <a:cs typeface="B Nazanin" pitchFamily="2" charset="-78"/>
            </a:endParaRPr>
          </a:p>
        </p:txBody>
      </p:sp>
      <p:sp>
        <p:nvSpPr>
          <p:cNvPr id="372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268413"/>
            <a:ext cx="8291512" cy="5257800"/>
          </a:xfrm>
        </p:spPr>
        <p:txBody>
          <a:bodyPr/>
          <a:lstStyle/>
          <a:p>
            <a:pPr algn="r" rtl="1">
              <a:buClr>
                <a:srgbClr val="66FFFF"/>
              </a:buClr>
              <a:buSzPct val="80000"/>
              <a:buFont typeface="Wingdings" pitchFamily="2" charset="2"/>
              <a:buNone/>
            </a:pPr>
            <a:r>
              <a:rPr lang="fa-IR" sz="3600">
                <a:solidFill>
                  <a:srgbClr val="66FFFF"/>
                </a:solidFill>
                <a:cs typeface="B Nazanin" pitchFamily="2" charset="-78"/>
              </a:rPr>
              <a:t>گروه بهداشت مسئول تامین سلامت جسمی و روانی دانش آموزان است که فعالیت های زیر را انجام می دهد:</a:t>
            </a:r>
          </a:p>
          <a:p>
            <a:pPr algn="r" rtl="1">
              <a:buClr>
                <a:srgbClr val="66FFFF"/>
              </a:buClr>
              <a:buSzPct val="8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تعین ساختمان مناسب و شرایط روانی ، اجتماعی مطلوب. </a:t>
            </a:r>
          </a:p>
          <a:p>
            <a:pPr algn="r" rtl="1">
              <a:buClr>
                <a:srgbClr val="66FFFF"/>
              </a:buClr>
              <a:buSzPct val="8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آموزش نکات بهداشتی.</a:t>
            </a:r>
          </a:p>
          <a:p>
            <a:pPr algn="r" rtl="1">
              <a:buClr>
                <a:srgbClr val="66FFFF"/>
              </a:buClr>
              <a:buSzPct val="8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تعین نیازهای بهداشتی. </a:t>
            </a:r>
          </a:p>
          <a:p>
            <a:pPr algn="r" rtl="1">
              <a:buClr>
                <a:srgbClr val="66FFFF"/>
              </a:buClr>
              <a:buSzPct val="8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کنترل و تشخیص بیماری های مسری.</a:t>
            </a:r>
          </a:p>
          <a:p>
            <a:pPr algn="r" rtl="1">
              <a:buClr>
                <a:srgbClr val="66FFFF"/>
              </a:buClr>
              <a:buSzPct val="8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ارائه کمک های فوری به افراد بیمار و مصدوم. </a:t>
            </a:r>
            <a:endParaRPr lang="en-US" sz="36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727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27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72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72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72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72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72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72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72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72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372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372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372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6000"/>
                            </p:stCondLst>
                            <p:childTnLst>
                              <p:par>
                                <p:cTn id="36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727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3727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2738" grpId="0"/>
      <p:bldP spid="372739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C8E9-9A24-42AA-A3C6-8D323963C85B}" type="slidenum">
              <a:rPr lang="ar-SA"/>
              <a:pPr/>
              <a:t>25</a:t>
            </a:fld>
            <a:endParaRPr lang="en-US"/>
          </a:p>
        </p:txBody>
      </p:sp>
      <p:sp>
        <p:nvSpPr>
          <p:cNvPr id="37376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620713"/>
            <a:ext cx="8229600" cy="1143000"/>
          </a:xfrm>
        </p:spPr>
        <p:txBody>
          <a:bodyPr/>
          <a:lstStyle/>
          <a:p>
            <a:pPr rtl="1"/>
            <a:r>
              <a:rPr lang="fa-IR">
                <a:solidFill>
                  <a:srgbClr val="00FF00"/>
                </a:solidFill>
                <a:cs typeface="B Nazanin" pitchFamily="2" charset="-78"/>
              </a:rPr>
              <a:t>مسئولیتهای مربی امور تربیتی :</a:t>
            </a:r>
            <a:endParaRPr lang="en-US">
              <a:solidFill>
                <a:srgbClr val="00FF00"/>
              </a:solidFill>
              <a:cs typeface="B Nazanin" pitchFamily="2" charset="-78"/>
            </a:endParaRPr>
          </a:p>
        </p:txBody>
      </p:sp>
      <p:sp>
        <p:nvSpPr>
          <p:cNvPr id="373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133600"/>
            <a:ext cx="8229600" cy="4319588"/>
          </a:xfrm>
        </p:spPr>
        <p:txBody>
          <a:bodyPr/>
          <a:lstStyle/>
          <a:p>
            <a:pPr algn="justLow" rtl="1">
              <a:buClr>
                <a:srgbClr val="FF99FF"/>
              </a:buClr>
              <a:buSzPct val="8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شناسایی دانش آموزان دارای مشکل و ارجاع آنها.</a:t>
            </a:r>
          </a:p>
          <a:p>
            <a:pPr algn="justLow" rtl="1">
              <a:buClr>
                <a:srgbClr val="FF99FF"/>
              </a:buClr>
              <a:buSzPct val="8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برنامه ریزی در زمینهء فعالیت های فردی و گروهی به منظور ارتقای روحیه همکاری و تقویت ایمان دانش آموزان.</a:t>
            </a:r>
          </a:p>
          <a:p>
            <a:pPr algn="justLow" rtl="1">
              <a:buClr>
                <a:srgbClr val="FF99FF"/>
              </a:buClr>
              <a:buSzPct val="8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اجرای برنامه های آموزشی ، تفریحی.</a:t>
            </a:r>
          </a:p>
          <a:p>
            <a:pPr algn="justLow" rtl="1">
              <a:buClr>
                <a:srgbClr val="FF99FF"/>
              </a:buClr>
              <a:buSzPct val="8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برگزاری مسابقات هنری ، عقیدتی.</a:t>
            </a:r>
          </a:p>
          <a:p>
            <a:pPr algn="justLow" rtl="1">
              <a:buClr>
                <a:srgbClr val="FF99FF"/>
              </a:buClr>
              <a:buSzPct val="8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برنامه ریزی برای استفاده صحیح از اوقات فراغت. </a:t>
            </a:r>
            <a:endParaRPr lang="en-US" sz="36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737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37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73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73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73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73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73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73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73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73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373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3737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3737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3762" grpId="0"/>
      <p:bldP spid="37376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C0C5C-85F9-40BF-BD80-DF3F0FEDF396}" type="slidenum">
              <a:rPr lang="ar-SA"/>
              <a:pPr/>
              <a:t>26</a:t>
            </a:fld>
            <a:endParaRPr lang="en-US"/>
          </a:p>
        </p:txBody>
      </p:sp>
      <p:sp>
        <p:nvSpPr>
          <p:cNvPr id="37478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1268413"/>
            <a:ext cx="8229600" cy="1143000"/>
          </a:xfrm>
        </p:spPr>
        <p:txBody>
          <a:bodyPr/>
          <a:lstStyle/>
          <a:p>
            <a:pPr rtl="1"/>
            <a:r>
              <a:rPr lang="fa-IR">
                <a:solidFill>
                  <a:srgbClr val="00FF00"/>
                </a:solidFill>
                <a:cs typeface="B Nazanin" pitchFamily="2" charset="-78"/>
              </a:rPr>
              <a:t>مسئولیتهای اعضای انجمن اولیاء ومربیان :</a:t>
            </a:r>
            <a:endParaRPr lang="en-US">
              <a:solidFill>
                <a:srgbClr val="00FF00"/>
              </a:solidFill>
              <a:cs typeface="B Nazanin" pitchFamily="2" charset="-78"/>
            </a:endParaRPr>
          </a:p>
        </p:txBody>
      </p:sp>
      <p:sp>
        <p:nvSpPr>
          <p:cNvPr id="374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636838"/>
            <a:ext cx="8229600" cy="2233612"/>
          </a:xfrm>
        </p:spPr>
        <p:txBody>
          <a:bodyPr/>
          <a:lstStyle/>
          <a:p>
            <a:pPr algn="r" rtl="1">
              <a:buFont typeface="Wingdings" pitchFamily="2" charset="2"/>
              <a:buNone/>
            </a:pPr>
            <a:r>
              <a:rPr lang="fa-IR" sz="3600">
                <a:cs typeface="B Nazanin" pitchFamily="2" charset="-78"/>
              </a:rPr>
              <a:t>انجمن اولیاء و مربیان علاوه بر کمکهای مالی به مدرسه ، در موارد متعدد در زمینه های گوناگون می تواند یار و مددکار مسئولان مدرسه و معلمان باشد .</a:t>
            </a:r>
            <a:endParaRPr lang="en-US" sz="36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374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1000"/>
                                        <p:tgtEl>
                                          <p:spTgt spid="374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4786" grpId="0"/>
      <p:bldP spid="37478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DF669-5F42-45EB-8544-F355B97DAE53}" type="slidenum">
              <a:rPr lang="ar-SA"/>
              <a:pPr/>
              <a:t>3</a:t>
            </a:fld>
            <a:endParaRPr lang="en-US"/>
          </a:p>
        </p:txBody>
      </p:sp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sz="4000">
                <a:solidFill>
                  <a:srgbClr val="66FF66"/>
                </a:solidFill>
                <a:cs typeface="B Nazanin" pitchFamily="2" charset="-78"/>
              </a:rPr>
              <a:t>کارکنان برنامه راهنمایی ومشاوره مدرسه عبارتند از :</a:t>
            </a:r>
            <a:endParaRPr lang="en-US" sz="4000">
              <a:solidFill>
                <a:srgbClr val="66FF66"/>
              </a:solidFill>
              <a:cs typeface="B Nazanin" pitchFamily="2" charset="-78"/>
            </a:endParaRPr>
          </a:p>
        </p:txBody>
      </p:sp>
      <p:sp>
        <p:nvSpPr>
          <p:cNvPr id="1679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9750" y="2133600"/>
            <a:ext cx="4038600" cy="3989388"/>
          </a:xfrm>
        </p:spPr>
        <p:txBody>
          <a:bodyPr/>
          <a:lstStyle/>
          <a:p>
            <a:pPr algn="r" rtl="1">
              <a:buClr>
                <a:srgbClr val="FF99FF"/>
              </a:buClr>
              <a:buSzPct val="95000"/>
              <a:buFontTx/>
              <a:buChar char="•"/>
            </a:pPr>
            <a:r>
              <a:rPr lang="fa-IR" sz="4400">
                <a:cs typeface="B Nazanin" pitchFamily="2" charset="-78"/>
              </a:rPr>
              <a:t>روان سنج</a:t>
            </a:r>
          </a:p>
          <a:p>
            <a:pPr algn="r" rtl="1">
              <a:buClr>
                <a:srgbClr val="FF99FF"/>
              </a:buClr>
              <a:buSzPct val="95000"/>
              <a:buFontTx/>
              <a:buChar char="•"/>
            </a:pPr>
            <a:r>
              <a:rPr lang="fa-IR" sz="4400">
                <a:cs typeface="B Nazanin" pitchFamily="2" charset="-78"/>
              </a:rPr>
              <a:t>مربی بهداشت</a:t>
            </a:r>
          </a:p>
          <a:p>
            <a:pPr algn="r" rtl="1">
              <a:buClr>
                <a:srgbClr val="FF99FF"/>
              </a:buClr>
              <a:buSzPct val="95000"/>
              <a:buFontTx/>
              <a:buChar char="•"/>
            </a:pPr>
            <a:r>
              <a:rPr lang="fa-IR" sz="4400">
                <a:cs typeface="B Nazanin" pitchFamily="2" charset="-78"/>
              </a:rPr>
              <a:t>مربی امور تربیتی </a:t>
            </a:r>
          </a:p>
          <a:p>
            <a:pPr algn="r" rtl="1">
              <a:buClr>
                <a:srgbClr val="FF99FF"/>
              </a:buClr>
              <a:buSzPct val="95000"/>
              <a:buFontTx/>
              <a:buChar char="•"/>
            </a:pPr>
            <a:r>
              <a:rPr lang="fa-IR" sz="4400">
                <a:cs typeface="B Nazanin" pitchFamily="2" charset="-78"/>
              </a:rPr>
              <a:t>اعضای انجمن اولیاء و مربیان</a:t>
            </a:r>
            <a:endParaRPr lang="en-US" sz="4400">
              <a:cs typeface="B Nazanin" pitchFamily="2" charset="-78"/>
            </a:endParaRPr>
          </a:p>
        </p:txBody>
      </p:sp>
      <p:sp>
        <p:nvSpPr>
          <p:cNvPr id="16794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716463" y="2060575"/>
            <a:ext cx="4038600" cy="3989388"/>
          </a:xfrm>
        </p:spPr>
        <p:txBody>
          <a:bodyPr/>
          <a:lstStyle/>
          <a:p>
            <a:pPr algn="r" rtl="1">
              <a:buClr>
                <a:srgbClr val="FF99FF"/>
              </a:buClr>
              <a:buSzPct val="95000"/>
              <a:buFontTx/>
              <a:buChar char="•"/>
            </a:pPr>
            <a:r>
              <a:rPr lang="fa-IR" sz="4000">
                <a:cs typeface="B Nazanin" pitchFamily="2" charset="-78"/>
              </a:rPr>
              <a:t>مشاور</a:t>
            </a:r>
          </a:p>
          <a:p>
            <a:pPr algn="r" rtl="1">
              <a:buClr>
                <a:srgbClr val="FF99FF"/>
              </a:buClr>
              <a:buSzPct val="95000"/>
              <a:buFontTx/>
              <a:buChar char="•"/>
            </a:pPr>
            <a:r>
              <a:rPr lang="fa-IR" sz="4000">
                <a:cs typeface="B Nazanin" pitchFamily="2" charset="-78"/>
              </a:rPr>
              <a:t>معلم</a:t>
            </a:r>
          </a:p>
          <a:p>
            <a:pPr algn="r" rtl="1">
              <a:buClr>
                <a:srgbClr val="FF99FF"/>
              </a:buClr>
              <a:buSzPct val="95000"/>
              <a:buFontTx/>
              <a:buChar char="•"/>
            </a:pPr>
            <a:r>
              <a:rPr lang="fa-IR" sz="4000">
                <a:cs typeface="B Nazanin" pitchFamily="2" charset="-78"/>
              </a:rPr>
              <a:t>مدیر</a:t>
            </a:r>
          </a:p>
          <a:p>
            <a:pPr algn="r" rtl="1">
              <a:buClr>
                <a:srgbClr val="FF99FF"/>
              </a:buClr>
              <a:buSzPct val="95000"/>
              <a:buFontTx/>
              <a:buChar char="•"/>
            </a:pPr>
            <a:r>
              <a:rPr lang="fa-IR" sz="4000">
                <a:cs typeface="B Nazanin" pitchFamily="2" charset="-78"/>
              </a:rPr>
              <a:t>روانشناس </a:t>
            </a:r>
          </a:p>
          <a:p>
            <a:pPr algn="r" rtl="1">
              <a:buClr>
                <a:srgbClr val="FF99FF"/>
              </a:buClr>
              <a:buSzPct val="95000"/>
              <a:buFontTx/>
              <a:buChar char="•"/>
            </a:pPr>
            <a:r>
              <a:rPr lang="fa-IR" sz="4000">
                <a:cs typeface="B Nazanin" pitchFamily="2" charset="-78"/>
              </a:rPr>
              <a:t>مددکار اجتماعی</a:t>
            </a:r>
          </a:p>
          <a:p>
            <a:endParaRPr lang="en-US" sz="4000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79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79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67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7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7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167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79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79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1679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679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679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1679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679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79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1679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79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79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1679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7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7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167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7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7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167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000"/>
                            </p:stCondLst>
                            <p:childTnLst>
                              <p:par>
                                <p:cTn id="5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67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67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1000"/>
                                        <p:tgtEl>
                                          <p:spTgt spid="167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9000"/>
                            </p:stCondLst>
                            <p:childTnLst>
                              <p:par>
                                <p:cTn id="5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67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67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3" dur="1000"/>
                                        <p:tgtEl>
                                          <p:spTgt spid="167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938" grpId="0"/>
      <p:bldP spid="167939" grpId="0" build="p"/>
      <p:bldP spid="167940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C1E5-A670-4C74-8470-1D30244BE278}" type="slidenum">
              <a:rPr lang="ar-SA"/>
              <a:pPr/>
              <a:t>4</a:t>
            </a:fld>
            <a:endParaRPr lang="en-US"/>
          </a:p>
        </p:txBody>
      </p:sp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765175"/>
            <a:ext cx="8229600" cy="1143000"/>
          </a:xfrm>
        </p:spPr>
        <p:txBody>
          <a:bodyPr/>
          <a:lstStyle/>
          <a:p>
            <a:pPr algn="r" rtl="1"/>
            <a:r>
              <a:rPr lang="fa-IR" sz="3200">
                <a:solidFill>
                  <a:srgbClr val="66FF66"/>
                </a:solidFill>
                <a:cs typeface="B Nazanin" pitchFamily="2" charset="-78"/>
              </a:rPr>
              <a:t>مسئولیت های مشترک کارکنان برنامه راهنمایی و مشاوره:</a:t>
            </a:r>
            <a:endParaRPr lang="en-US" sz="3200">
              <a:solidFill>
                <a:srgbClr val="66FF66"/>
              </a:solidFill>
              <a:cs typeface="B Nazanin" pitchFamily="2" charset="-78"/>
            </a:endParaRPr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2276475"/>
            <a:ext cx="7726363" cy="3744913"/>
          </a:xfrm>
        </p:spPr>
        <p:txBody>
          <a:bodyPr/>
          <a:lstStyle/>
          <a:p>
            <a:pPr algn="justLow" rtl="1">
              <a:buClr>
                <a:srgbClr val="FF00FF"/>
              </a:buClr>
              <a:buSzPct val="9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جمع آوری اطلاعات موثق از منابع گوناگون دربارة  دانش آموزان. </a:t>
            </a:r>
          </a:p>
          <a:p>
            <a:pPr algn="justLow" rtl="1">
              <a:buClr>
                <a:srgbClr val="FF00FF"/>
              </a:buClr>
              <a:buSzPct val="9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استفاده از اطلاعات جمع آوری شده به منظور کمک </a:t>
            </a:r>
          </a:p>
          <a:p>
            <a:pPr algn="justLow" rtl="1">
              <a:buClr>
                <a:srgbClr val="FF00FF"/>
              </a:buClr>
              <a:buSzPct val="90000"/>
              <a:buFont typeface="Wingdings" pitchFamily="2" charset="2"/>
              <a:buNone/>
            </a:pPr>
            <a:r>
              <a:rPr lang="fa-IR" sz="3600">
                <a:cs typeface="B Nazanin" pitchFamily="2" charset="-78"/>
              </a:rPr>
              <a:t>به حل مشکل. </a:t>
            </a:r>
          </a:p>
          <a:p>
            <a:pPr algn="justLow" rtl="1">
              <a:buClr>
                <a:srgbClr val="FF00FF"/>
              </a:buClr>
              <a:buSzPct val="9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آشنایی با مؤسسات و نهادها  و افراد کمک دهنده.</a:t>
            </a:r>
            <a:r>
              <a:rPr lang="fa-IR">
                <a:cs typeface="B Nazanin" pitchFamily="2" charset="-78"/>
              </a:rPr>
              <a:t> </a:t>
            </a:r>
            <a:endParaRPr lang="en-US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168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68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68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168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68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8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68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8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8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168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8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8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68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962" grpId="0"/>
      <p:bldP spid="16896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67146-68AC-4520-9FE2-6F7E427A81A7}" type="slidenum">
              <a:rPr lang="ar-SA"/>
              <a:pPr/>
              <a:t>5</a:t>
            </a:fld>
            <a:endParaRPr lang="en-US"/>
          </a:p>
        </p:txBody>
      </p:sp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1989138"/>
            <a:ext cx="8229600" cy="2151062"/>
          </a:xfrm>
        </p:spPr>
        <p:txBody>
          <a:bodyPr/>
          <a:lstStyle/>
          <a:p>
            <a:pPr rtl="1"/>
            <a:r>
              <a:rPr lang="fa-IR" sz="5400">
                <a:solidFill>
                  <a:srgbClr val="00FF00"/>
                </a:solidFill>
                <a:cs typeface="B Nazanin" pitchFamily="2" charset="-78"/>
              </a:rPr>
              <a:t>مسئولیت های تخصصی هر کدام از کارکنان برنامه راهنمایی ومشاوره</a:t>
            </a:r>
            <a:endParaRPr lang="en-US" sz="5400">
              <a:solidFill>
                <a:srgbClr val="00FF00"/>
              </a:solidFill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69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98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27E0F-CAAC-4F39-B60D-0A6792019733}" type="slidenum">
              <a:rPr lang="ar-SA"/>
              <a:pPr/>
              <a:t>6</a:t>
            </a:fld>
            <a:endParaRPr lang="en-US"/>
          </a:p>
        </p:txBody>
      </p:sp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8229600" cy="1143000"/>
          </a:xfrm>
        </p:spPr>
        <p:txBody>
          <a:bodyPr/>
          <a:lstStyle/>
          <a:p>
            <a:pPr rtl="1"/>
            <a:r>
              <a:rPr lang="fa-IR">
                <a:solidFill>
                  <a:srgbClr val="66FF66"/>
                </a:solidFill>
                <a:cs typeface="B Nazanin" pitchFamily="2" charset="-78"/>
              </a:rPr>
              <a:t>مسئولیت های راهنما یا مشاور مدرسه :</a:t>
            </a:r>
            <a:endParaRPr lang="en-US">
              <a:solidFill>
                <a:srgbClr val="66FF66"/>
              </a:solidFill>
              <a:cs typeface="B Nazanin" pitchFamily="2" charset="-78"/>
            </a:endParaRP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844675"/>
            <a:ext cx="8302625" cy="4464050"/>
          </a:xfrm>
        </p:spPr>
        <p:txBody>
          <a:bodyPr/>
          <a:lstStyle/>
          <a:p>
            <a:pPr algn="r" rtl="1">
              <a:buClr>
                <a:srgbClr val="FF99FF"/>
              </a:buClr>
              <a:buSzTx/>
              <a:buFont typeface="Wingdings" pitchFamily="2" charset="2"/>
              <a:buChar char="ü"/>
            </a:pPr>
            <a:r>
              <a:rPr lang="fa-IR" sz="3600">
                <a:cs typeface="B Nazanin" pitchFamily="2" charset="-78"/>
              </a:rPr>
              <a:t>شناخت دانش آموزان. </a:t>
            </a:r>
          </a:p>
          <a:p>
            <a:pPr algn="r" rtl="1">
              <a:buClr>
                <a:srgbClr val="FF99FF"/>
              </a:buClr>
              <a:buSzTx/>
              <a:buFont typeface="Wingdings" pitchFamily="2" charset="2"/>
              <a:buChar char="ü"/>
            </a:pPr>
            <a:r>
              <a:rPr lang="fa-IR" sz="3600">
                <a:cs typeface="B Nazanin" pitchFamily="2" charset="-78"/>
              </a:rPr>
              <a:t>مشاوره فردی و گروهی با دانش آموزان ، اولیای آنان و کارکنان مدرسه. </a:t>
            </a:r>
          </a:p>
          <a:p>
            <a:pPr algn="r" rtl="1">
              <a:buClr>
                <a:srgbClr val="FF99FF"/>
              </a:buClr>
              <a:buSzTx/>
              <a:buFont typeface="Wingdings" pitchFamily="2" charset="2"/>
              <a:buChar char="ü"/>
            </a:pPr>
            <a:r>
              <a:rPr lang="fa-IR" sz="3600">
                <a:cs typeface="B Nazanin" pitchFamily="2" charset="-78"/>
              </a:rPr>
              <a:t>ارجاع به موقع دانش آموزان نیازمند به مراکز ذیربط. </a:t>
            </a:r>
          </a:p>
          <a:p>
            <a:pPr algn="r" rtl="1">
              <a:buClr>
                <a:srgbClr val="FF99FF"/>
              </a:buClr>
              <a:buSzTx/>
              <a:buFont typeface="Wingdings" pitchFamily="2" charset="2"/>
              <a:buChar char="ü"/>
            </a:pPr>
            <a:r>
              <a:rPr lang="fa-IR" sz="3600">
                <a:cs typeface="B Nazanin" pitchFamily="2" charset="-78"/>
              </a:rPr>
              <a:t>راتنی وروئنس:</a:t>
            </a:r>
          </a:p>
          <a:p>
            <a:pPr algn="r" rtl="1">
              <a:buClr>
                <a:srgbClr val="FF99FF"/>
              </a:buClr>
              <a:buSzTx/>
              <a:buFont typeface="Wingdings" pitchFamily="2" charset="2"/>
              <a:buChar char="ü"/>
            </a:pPr>
            <a:r>
              <a:rPr lang="fa-IR" sz="3600">
                <a:cs typeface="B Nazanin" pitchFamily="2" charset="-78"/>
              </a:rPr>
              <a:t>تعبیر وتفسیر نتایج آزمونهای زوانی برای دانش آموزان.</a:t>
            </a:r>
          </a:p>
          <a:p>
            <a:pPr algn="r" rtl="1">
              <a:buClr>
                <a:srgbClr val="FF99FF"/>
              </a:buClr>
              <a:buSzPct val="150000"/>
              <a:buFont typeface="Wingdings" pitchFamily="2" charset="2"/>
              <a:buChar char="ü"/>
            </a:pPr>
            <a:endParaRPr lang="en-US" sz="36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171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71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71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171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71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1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71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1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71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171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1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1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71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71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1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71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0" grpId="0"/>
      <p:bldP spid="17101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C49E4-5A91-4C5C-9A09-6595069DF01C}" type="slidenum">
              <a:rPr lang="ar-SA"/>
              <a:pPr/>
              <a:t>7</a:t>
            </a:fld>
            <a:endParaRPr lang="en-US"/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628775"/>
            <a:ext cx="8229600" cy="3455988"/>
          </a:xfrm>
        </p:spPr>
        <p:txBody>
          <a:bodyPr/>
          <a:lstStyle/>
          <a:p>
            <a:pPr algn="r" rtl="1">
              <a:buClr>
                <a:srgbClr val="FF99FF"/>
              </a:buClr>
              <a:buSzTx/>
              <a:buFont typeface="Wingdings" pitchFamily="2" charset="2"/>
              <a:buChar char="ü"/>
            </a:pPr>
            <a:r>
              <a:rPr lang="fa-IR" sz="3600">
                <a:cs typeface="B Nazanin" pitchFamily="2" charset="-78"/>
              </a:rPr>
              <a:t>کمک به دانش آموزان در انتخاب دروس و رشته های تحصیلی مناسب.</a:t>
            </a:r>
          </a:p>
          <a:p>
            <a:pPr algn="r" rtl="1">
              <a:buClr>
                <a:srgbClr val="FF99FF"/>
              </a:buClr>
              <a:buSzTx/>
              <a:buFont typeface="Wingdings" pitchFamily="2" charset="2"/>
              <a:buChar char="ü"/>
            </a:pPr>
            <a:r>
              <a:rPr lang="fa-IR" sz="3600">
                <a:cs typeface="B Nazanin" pitchFamily="2" charset="-78"/>
              </a:rPr>
              <a:t>کشف علل مردودی دانش آموزان. </a:t>
            </a:r>
          </a:p>
          <a:p>
            <a:pPr algn="r" rtl="1">
              <a:buClr>
                <a:srgbClr val="FF99FF"/>
              </a:buClr>
              <a:buSzTx/>
              <a:buFont typeface="Wingdings" pitchFamily="2" charset="2"/>
              <a:buChar char="ü"/>
            </a:pPr>
            <a:r>
              <a:rPr lang="fa-IR" sz="3600">
                <a:cs typeface="B Nazanin" pitchFamily="2" charset="-78"/>
              </a:rPr>
              <a:t>ارائه اطلاعات شغلی به دانش آموزان. </a:t>
            </a:r>
          </a:p>
          <a:p>
            <a:pPr algn="r" rtl="1">
              <a:buClr>
                <a:srgbClr val="FF99FF"/>
              </a:buClr>
              <a:buSzTx/>
              <a:buFont typeface="Wingdings" pitchFamily="2" charset="2"/>
              <a:buChar char="ü"/>
            </a:pPr>
            <a:r>
              <a:rPr lang="fa-IR" sz="3600">
                <a:cs typeface="B Nazanin" pitchFamily="2" charset="-78"/>
              </a:rPr>
              <a:t>کمک به دانش آموزان در حل مشکلات رفتاری. </a:t>
            </a:r>
            <a:endParaRPr lang="en-US" sz="36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7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2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2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172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72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2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172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72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72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172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03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1F7D1-646C-472D-B427-52F27FF2C627}" type="slidenum">
              <a:rPr lang="ar-SA"/>
              <a:pPr/>
              <a:t>8</a:t>
            </a:fld>
            <a:endParaRPr lang="en-US"/>
          </a:p>
        </p:txBody>
      </p:sp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765175"/>
            <a:ext cx="8229600" cy="1143000"/>
          </a:xfrm>
        </p:spPr>
        <p:txBody>
          <a:bodyPr/>
          <a:lstStyle/>
          <a:p>
            <a:pPr rtl="1"/>
            <a:r>
              <a:rPr lang="fa-IR" sz="3600">
                <a:solidFill>
                  <a:srgbClr val="66FF66"/>
                </a:solidFill>
                <a:cs typeface="B Nazanin" pitchFamily="2" charset="-78"/>
              </a:rPr>
              <a:t>مسئولیتهای مشاور مدرسه در مقاطع متعدد تحصیلی متفاوت است</a:t>
            </a:r>
            <a:r>
              <a:rPr lang="fa-IR" sz="4000">
                <a:cs typeface="B Nazanin" pitchFamily="2" charset="-78"/>
              </a:rPr>
              <a:t> </a:t>
            </a:r>
            <a:r>
              <a:rPr lang="fa-IR" sz="4000">
                <a:solidFill>
                  <a:srgbClr val="66FF66"/>
                </a:solidFill>
                <a:cs typeface="B Nazanin" pitchFamily="2" charset="-78"/>
              </a:rPr>
              <a:t>:</a:t>
            </a:r>
            <a:endParaRPr lang="en-US" sz="4000">
              <a:solidFill>
                <a:srgbClr val="66FF66"/>
              </a:solidFill>
              <a:cs typeface="B Nazanin" pitchFamily="2" charset="-78"/>
            </a:endParaRPr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349500"/>
            <a:ext cx="8158163" cy="3816350"/>
          </a:xfrm>
        </p:spPr>
        <p:txBody>
          <a:bodyPr/>
          <a:lstStyle/>
          <a:p>
            <a:pPr algn="justLow" rtl="1">
              <a:buClr>
                <a:srgbClr val="FF99FF"/>
              </a:buClr>
              <a:buSzTx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در دوره ابتدایی ، بر پیشگیری از ناراحتی ها تأکید      می ورزد.</a:t>
            </a:r>
          </a:p>
          <a:p>
            <a:pPr algn="justLow" rtl="1">
              <a:buClr>
                <a:srgbClr val="FF99FF"/>
              </a:buClr>
              <a:buSzTx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در دوره راهنمایی ، بیشتر بر خودشناسی دانش آموزان توجه می کند .</a:t>
            </a:r>
          </a:p>
          <a:p>
            <a:pPr algn="justLow" rtl="1">
              <a:buClr>
                <a:srgbClr val="FF99FF"/>
              </a:buClr>
              <a:buSzTx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در دوره دبیرستان ، درمان مشکلات و ناراحتی ها را مورد توجه قرار می دهد.</a:t>
            </a:r>
            <a:endParaRPr lang="en-US" sz="36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173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73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73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73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73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73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73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058" grpId="0"/>
      <p:bldP spid="17305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23978-DDCC-4017-9B87-C7E67B9061F0}" type="slidenum">
              <a:rPr lang="ar-SA"/>
              <a:pPr/>
              <a:t>9</a:t>
            </a:fld>
            <a:endParaRPr lang="en-US"/>
          </a:p>
        </p:txBody>
      </p:sp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989138"/>
            <a:ext cx="8280400" cy="2232025"/>
          </a:xfrm>
        </p:spPr>
        <p:txBody>
          <a:bodyPr/>
          <a:lstStyle/>
          <a:p>
            <a:pPr rtl="1"/>
            <a:r>
              <a:rPr lang="fa-IR" sz="4800">
                <a:solidFill>
                  <a:srgbClr val="00FF00"/>
                </a:solidFill>
                <a:cs typeface="B Nazanin" pitchFamily="2" charset="-78"/>
              </a:rPr>
              <a:t>مسئولیتهای عمده مشاور در مشورت ، هماهنگی ، وارجاع وپیگیری خلاصه</a:t>
            </a:r>
            <a:br>
              <a:rPr lang="fa-IR" sz="4800">
                <a:solidFill>
                  <a:srgbClr val="00FF00"/>
                </a:solidFill>
                <a:cs typeface="B Nazanin" pitchFamily="2" charset="-78"/>
              </a:rPr>
            </a:br>
            <a:r>
              <a:rPr lang="fa-IR" sz="4800">
                <a:solidFill>
                  <a:srgbClr val="00FF00"/>
                </a:solidFill>
                <a:cs typeface="B Nazanin" pitchFamily="2" charset="-78"/>
              </a:rPr>
              <a:t> می شود.</a:t>
            </a:r>
            <a:endParaRPr lang="en-US" sz="4800">
              <a:solidFill>
                <a:srgbClr val="00FF00"/>
              </a:solidFill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74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2" grpId="0"/>
    </p:bldLst>
  </p:timing>
</p:sld>
</file>

<file path=ppt/theme/theme1.xml><?xml version="1.0" encoding="utf-8"?>
<a:theme xmlns:a="http://schemas.openxmlformats.org/drawingml/2006/main" name="Maple">
  <a:themeElements>
    <a:clrScheme name="Maple 1">
      <a:dk1>
        <a:srgbClr val="BB5F03"/>
      </a:dk1>
      <a:lt1>
        <a:srgbClr val="FFFFFF"/>
      </a:lt1>
      <a:dk2>
        <a:srgbClr val="993300"/>
      </a:dk2>
      <a:lt2>
        <a:srgbClr val="FEEC94"/>
      </a:lt2>
      <a:accent1>
        <a:srgbClr val="FF9900"/>
      </a:accent1>
      <a:accent2>
        <a:srgbClr val="B76A03"/>
      </a:accent2>
      <a:accent3>
        <a:srgbClr val="CAADAA"/>
      </a:accent3>
      <a:accent4>
        <a:srgbClr val="DADADA"/>
      </a:accent4>
      <a:accent5>
        <a:srgbClr val="FFCAAA"/>
      </a:accent5>
      <a:accent6>
        <a:srgbClr val="A65F02"/>
      </a:accent6>
      <a:hlink>
        <a:srgbClr val="FFFFCC"/>
      </a:hlink>
      <a:folHlink>
        <a:srgbClr val="CCCC00"/>
      </a:folHlink>
    </a:clrScheme>
    <a:fontScheme name="Maple">
      <a:majorFont>
        <a:latin typeface="Times New Roman"/>
        <a:ea typeface=""/>
        <a:cs typeface="Arial"/>
      </a:majorFont>
      <a:minorFont>
        <a:latin typeface="Times New Roman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a-IR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B Nazanin" pitchFamily="2" charset="-7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a-IR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B Nazanin" pitchFamily="2" charset="-78"/>
          </a:defRPr>
        </a:defPPr>
      </a:lstStyle>
    </a:lnDef>
  </a:objectDefaults>
  <a:extraClrSchemeLst>
    <a:extraClrScheme>
      <a:clrScheme name="Maple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ple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Maple</Template>
  <TotalTime>3659</TotalTime>
  <Words>1106</Words>
  <Application>Microsoft PowerPoint</Application>
  <PresentationFormat>On-screen Show (4:3)</PresentationFormat>
  <Paragraphs>139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Times New Roman</vt:lpstr>
      <vt:lpstr>Wingdings</vt:lpstr>
      <vt:lpstr>B Nazanin</vt:lpstr>
      <vt:lpstr>Sepehr</vt:lpstr>
      <vt:lpstr>Maple</vt:lpstr>
      <vt:lpstr>گفتار چهارم</vt:lpstr>
      <vt:lpstr>Slide 2</vt:lpstr>
      <vt:lpstr>کارکنان برنامه راهنمایی ومشاوره مدرسه عبارتند از :</vt:lpstr>
      <vt:lpstr>مسئولیت های مشترک کارکنان برنامه راهنمایی و مشاوره:</vt:lpstr>
      <vt:lpstr>مسئولیت های تخصصی هر کدام از کارکنان برنامه راهنمایی ومشاوره</vt:lpstr>
      <vt:lpstr>مسئولیت های راهنما یا مشاور مدرسه :</vt:lpstr>
      <vt:lpstr>Slide 7</vt:lpstr>
      <vt:lpstr>مسئولیتهای مشاور مدرسه در مقاطع متعدد تحصیلی متفاوت است :</vt:lpstr>
      <vt:lpstr>مسئولیتهای عمده مشاور در مشورت ، هماهنگی ، وارجاع وپیگیری خلاصه  می شود.</vt:lpstr>
      <vt:lpstr>خصوصیات راهنما یا مشاور:</vt:lpstr>
      <vt:lpstr>Slide 11</vt:lpstr>
      <vt:lpstr>مسئولیت های معلم:</vt:lpstr>
      <vt:lpstr>مسئولیتهای مدیر مدرسه:</vt:lpstr>
      <vt:lpstr>به نظر مکدونان نقش مدیر عبارت است از :</vt:lpstr>
      <vt:lpstr>مسئولیت های روان شناس مدرسه :</vt:lpstr>
      <vt:lpstr>Slide 16</vt:lpstr>
      <vt:lpstr>Slide 17</vt:lpstr>
      <vt:lpstr>Slide 18</vt:lpstr>
      <vt:lpstr>از دیدگاه انجمن روان شناسان آمریکا نقش روانشناس عبارت است از :</vt:lpstr>
      <vt:lpstr>مسئولیت های مدد کار اجتماعی :</vt:lpstr>
      <vt:lpstr>به نظر فروهلیچ مسئولیت های مددکار عبارت است از :</vt:lpstr>
      <vt:lpstr>مسئولیت های روان سنج :</vt:lpstr>
      <vt:lpstr>Slide 23</vt:lpstr>
      <vt:lpstr>مسئولیت های گروه بهداشت:</vt:lpstr>
      <vt:lpstr>مسئولیتهای مربی امور تربیتی :</vt:lpstr>
      <vt:lpstr>مسئولیتهای اعضای انجمن اولیاء ومربیان 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بسمی تعالی نام درس:مقدمات مشا</dc:title>
  <dc:creator>zarii</dc:creator>
  <cp:lastModifiedBy>comp2</cp:lastModifiedBy>
  <cp:revision>126</cp:revision>
  <dcterms:created xsi:type="dcterms:W3CDTF">2002-01-13T01:50:16Z</dcterms:created>
  <dcterms:modified xsi:type="dcterms:W3CDTF">2020-04-15T08:49:49Z</dcterms:modified>
</cp:coreProperties>
</file>